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1" r:id="rId3"/>
    <p:sldId id="283" r:id="rId4"/>
    <p:sldId id="260" r:id="rId5"/>
    <p:sldId id="284" r:id="rId6"/>
    <p:sldId id="285" r:id="rId7"/>
    <p:sldId id="286" r:id="rId8"/>
    <p:sldId id="287" r:id="rId9"/>
    <p:sldId id="282" r:id="rId10"/>
    <p:sldId id="262" r:id="rId11"/>
    <p:sldId id="289" r:id="rId12"/>
    <p:sldId id="288" r:id="rId13"/>
    <p:sldId id="261" r:id="rId14"/>
    <p:sldId id="263" r:id="rId15"/>
    <p:sldId id="290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0" autoAdjust="0"/>
    <p:restoredTop sz="86433" autoAdjust="0"/>
  </p:normalViewPr>
  <p:slideViewPr>
    <p:cSldViewPr snapToGrid="0">
      <p:cViewPr varScale="1">
        <p:scale>
          <a:sx n="91" d="100"/>
          <a:sy n="91" d="100"/>
        </p:scale>
        <p:origin x="-1986" y="-11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264" y="32994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76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879601"/>
            <a:ext cx="7518400" cy="2663825"/>
          </a:xfrm>
        </p:spPr>
        <p:txBody>
          <a:bodyPr/>
          <a:lstStyle/>
          <a:p>
            <a:pPr algn="ctr"/>
            <a:r>
              <a:rPr lang="cs-CZ" altLang="cs-CZ" dirty="0" smtClean="0"/>
              <a:t>Závazkové právo -</a:t>
            </a:r>
            <a:br>
              <a:rPr lang="cs-CZ" altLang="cs-CZ" dirty="0" smtClean="0"/>
            </a:br>
            <a:r>
              <a:rPr lang="cs-CZ" altLang="cs-CZ" dirty="0" smtClean="0"/>
              <a:t>změna závazků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006667"/>
            <a:ext cx="8086635" cy="647700"/>
          </a:xfrm>
        </p:spPr>
        <p:txBody>
          <a:bodyPr/>
          <a:lstStyle/>
          <a:p>
            <a:r>
              <a:rPr lang="cs-CZ" dirty="0" smtClean="0"/>
              <a:t>Změny v osobách závazků – změna dlužníka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70824"/>
            <a:ext cx="8082321" cy="4428807"/>
          </a:xfrm>
        </p:spPr>
        <p:txBody>
          <a:bodyPr/>
          <a:lstStyle/>
          <a:p>
            <a:r>
              <a:rPr lang="cs-CZ" b="1" dirty="0" smtClean="0"/>
              <a:t>1) Převzetí dluhu (§ 1888 OZ)</a:t>
            </a:r>
          </a:p>
          <a:p>
            <a:r>
              <a:rPr lang="cs-CZ" dirty="0" smtClean="0"/>
              <a:t>Předpokládá :</a:t>
            </a:r>
          </a:p>
          <a:p>
            <a:r>
              <a:rPr lang="cs-CZ" dirty="0" smtClean="0"/>
              <a:t>- </a:t>
            </a:r>
            <a:r>
              <a:rPr lang="cs-CZ" i="1" dirty="0" smtClean="0"/>
              <a:t>dohodu</a:t>
            </a:r>
            <a:r>
              <a:rPr lang="cs-CZ" dirty="0" smtClean="0"/>
              <a:t> mezi původním a novým dlužníkem, a </a:t>
            </a:r>
          </a:p>
          <a:p>
            <a:r>
              <a:rPr lang="cs-CZ" dirty="0" smtClean="0"/>
              <a:t>- </a:t>
            </a:r>
            <a:r>
              <a:rPr lang="cs-CZ" i="1" dirty="0" smtClean="0"/>
              <a:t>souhlas</a:t>
            </a:r>
            <a:r>
              <a:rPr lang="cs-CZ" dirty="0" smtClean="0"/>
              <a:t> věřitele (předem daný či následný)</a:t>
            </a:r>
          </a:p>
          <a:p>
            <a:r>
              <a:rPr lang="cs-CZ" dirty="0" smtClean="0"/>
              <a:t>Následek:</a:t>
            </a:r>
          </a:p>
          <a:p>
            <a:r>
              <a:rPr lang="cs-CZ" dirty="0" smtClean="0"/>
              <a:t>- původní dlužník je nahrazen novým dlužníkem </a:t>
            </a:r>
            <a:r>
              <a:rPr lang="cs-CZ" dirty="0" smtClean="0"/>
              <a:t>(úplná substituce)</a:t>
            </a:r>
            <a:endParaRPr lang="cs-CZ" dirty="0" smtClean="0"/>
          </a:p>
          <a:p>
            <a:r>
              <a:rPr lang="cs-CZ" dirty="0" smtClean="0"/>
              <a:t>- obsah závazku se nemění</a:t>
            </a:r>
          </a:p>
          <a:p>
            <a:r>
              <a:rPr lang="cs-CZ" dirty="0" smtClean="0"/>
              <a:t>- zajištění poskytnuté třetí osobou trvá, pokud třetí osoba se změnou souhlasí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02297"/>
            <a:ext cx="8082321" cy="4530216"/>
          </a:xfrm>
        </p:spPr>
        <p:txBody>
          <a:bodyPr/>
          <a:lstStyle/>
          <a:p>
            <a:r>
              <a:rPr lang="cs-CZ" b="1" dirty="0" smtClean="0"/>
              <a:t>Převzetí plnění (§ 1889)</a:t>
            </a:r>
          </a:p>
          <a:p>
            <a:r>
              <a:rPr lang="cs-CZ" dirty="0" smtClean="0"/>
              <a:t>- zakládá závazek třetí osoby vůči dlužníkovi, že </a:t>
            </a:r>
            <a:r>
              <a:rPr lang="cs-CZ" b="1" dirty="0" smtClean="0"/>
              <a:t>opatří plnění jeho věřiteli</a:t>
            </a:r>
            <a:r>
              <a:rPr lang="cs-CZ" dirty="0" smtClean="0"/>
              <a:t>.</a:t>
            </a:r>
          </a:p>
          <a:p>
            <a:r>
              <a:rPr lang="cs-CZ" dirty="0" smtClean="0"/>
              <a:t>- nedochází ke změně závazkového vztahu mezi věřitelem a dlužníkem</a:t>
            </a:r>
          </a:p>
          <a:p>
            <a:r>
              <a:rPr lang="cs-CZ" dirty="0" smtClean="0"/>
              <a:t>- věřitel je povinen plnění třetí osoby přijmout, protože k němu dochází se souhlasem dlužníka (§ 1936/1)</a:t>
            </a:r>
          </a:p>
          <a:p>
            <a:r>
              <a:rPr lang="cs-CZ" dirty="0" smtClean="0"/>
              <a:t>Vzniká: </a:t>
            </a:r>
          </a:p>
          <a:p>
            <a:r>
              <a:rPr lang="cs-CZ" dirty="0" smtClean="0"/>
              <a:t>a) dohodou mezi dlužníkem a třetí osobou</a:t>
            </a:r>
          </a:p>
          <a:p>
            <a:r>
              <a:rPr lang="cs-CZ" dirty="0" smtClean="0"/>
              <a:t>b) dohodou o převzetí dluhu, pokud věřitel nedá souhlas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2) Přistoupení k dluhu (§ 1892 OZ)</a:t>
            </a:r>
          </a:p>
          <a:p>
            <a:r>
              <a:rPr lang="cs-CZ" dirty="0" smtClean="0"/>
              <a:t>- dohodou mezi věřitelem a třetí osobou</a:t>
            </a:r>
          </a:p>
          <a:p>
            <a:r>
              <a:rPr lang="cs-CZ" dirty="0" smtClean="0"/>
              <a:t>- třetí osoba rozšiřuje počet dlužníků, jsou zavázáni společně a nerozdílně</a:t>
            </a:r>
          </a:p>
          <a:p>
            <a:r>
              <a:rPr lang="cs-CZ" b="1" dirty="0" smtClean="0"/>
              <a:t>3) Převzetí majetku (§ 1893 OZ)</a:t>
            </a:r>
          </a:p>
          <a:p>
            <a:r>
              <a:rPr lang="cs-CZ" dirty="0" smtClean="0"/>
              <a:t>- zákonné přistoupení k dluhům zcizitele při nabytí jeho majetku či části, a to dluhů, které s převzatým majetkem souvisí</a:t>
            </a:r>
          </a:p>
          <a:p>
            <a:r>
              <a:rPr lang="cs-CZ" dirty="0" smtClean="0"/>
              <a:t>rozšíření počtu dlužníků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osobách závazků – změna smluvní strany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Postoupení smlouvy (§ 1895 OZ)</a:t>
            </a:r>
            <a:endParaRPr lang="cs-CZ" dirty="0" smtClean="0"/>
          </a:p>
          <a:p>
            <a:r>
              <a:rPr lang="cs-CZ" dirty="0" smtClean="0"/>
              <a:t>- dochází ke změně strany závazkového vztahu</a:t>
            </a:r>
          </a:p>
          <a:p>
            <a:r>
              <a:rPr lang="cs-CZ" dirty="0" smtClean="0"/>
              <a:t>- </a:t>
            </a:r>
            <a:r>
              <a:rPr lang="cs-CZ" i="1" dirty="0" smtClean="0"/>
              <a:t>dohodou</a:t>
            </a:r>
            <a:r>
              <a:rPr lang="cs-CZ" dirty="0" smtClean="0"/>
              <a:t> mezi postupitelem a postupníkem se souhlasem postoupené strany (§ 1895 OZ) nebo </a:t>
            </a:r>
            <a:r>
              <a:rPr lang="cs-CZ" i="1" dirty="0" smtClean="0"/>
              <a:t>rubopisem</a:t>
            </a:r>
            <a:r>
              <a:rPr lang="cs-CZ" dirty="0" smtClean="0"/>
              <a:t> smlouvy (§ 1897 odst. 2 OZ)</a:t>
            </a:r>
          </a:p>
          <a:p>
            <a:r>
              <a:rPr lang="cs-CZ" dirty="0" smtClean="0"/>
              <a:t>- postupitel může zůstat zavázán za dluhy subsidiárně podle § 1898 a § 1899 </a:t>
            </a:r>
            <a:r>
              <a:rPr lang="cs-CZ" dirty="0" smtClean="0"/>
              <a:t>OZ (v podstatě neúplná substituce)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662153"/>
            <a:ext cx="8086635" cy="567558"/>
          </a:xfrm>
        </p:spPr>
        <p:txBody>
          <a:bodyPr/>
          <a:lstStyle/>
          <a:p>
            <a:r>
              <a:rPr lang="cs-CZ" dirty="0" smtClean="0"/>
              <a:t>Změny v obsahu závazku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03282"/>
            <a:ext cx="8082321" cy="5265683"/>
          </a:xfrm>
        </p:spPr>
        <p:txBody>
          <a:bodyPr/>
          <a:lstStyle/>
          <a:p>
            <a:r>
              <a:rPr lang="cs-CZ" b="1" dirty="0" smtClean="0"/>
              <a:t>1) Dohoda o změně závazku </a:t>
            </a:r>
            <a:r>
              <a:rPr lang="cs-CZ" dirty="0" smtClean="0"/>
              <a:t>(§ 1901 OZ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může se vztahovat </a:t>
            </a:r>
            <a:r>
              <a:rPr lang="cs-CZ" dirty="0" smtClean="0"/>
              <a:t>na kterýkoli prvek obsahu </a:t>
            </a:r>
            <a:r>
              <a:rPr lang="cs-CZ" dirty="0" smtClean="0"/>
              <a:t>závazku</a:t>
            </a:r>
            <a:endParaRPr lang="cs-CZ" i="1" dirty="0" smtClean="0"/>
          </a:p>
          <a:p>
            <a:r>
              <a:rPr lang="cs-CZ" dirty="0" smtClean="0"/>
              <a:t>- obsah </a:t>
            </a:r>
            <a:r>
              <a:rPr lang="cs-CZ" dirty="0" smtClean="0"/>
              <a:t>závazku je změněn pouze v tom rozsahu, který je v dohodě </a:t>
            </a:r>
            <a:r>
              <a:rPr lang="cs-CZ" dirty="0" smtClean="0"/>
              <a:t>sjednán </a:t>
            </a:r>
          </a:p>
          <a:p>
            <a:r>
              <a:rPr lang="cs-CZ" dirty="0" smtClean="0"/>
              <a:t>- nemá </a:t>
            </a:r>
            <a:r>
              <a:rPr lang="cs-CZ" dirty="0" smtClean="0"/>
              <a:t>vliv na další trvání zajištění </a:t>
            </a:r>
            <a:r>
              <a:rPr lang="cs-CZ" dirty="0" smtClean="0"/>
              <a:t>závazku, nemůže ale zhoršit postavení třetí osoby poskytující zajištění</a:t>
            </a:r>
            <a:endParaRPr lang="cs-CZ" dirty="0" smtClean="0"/>
          </a:p>
          <a:p>
            <a:r>
              <a:rPr lang="cs-CZ" b="1" dirty="0" smtClean="0"/>
              <a:t>2) Novace </a:t>
            </a:r>
            <a:r>
              <a:rPr lang="cs-CZ" dirty="0" smtClean="0"/>
              <a:t>(§ 1902 OZ)</a:t>
            </a:r>
          </a:p>
          <a:p>
            <a:r>
              <a:rPr lang="cs-CZ" dirty="0" smtClean="0"/>
              <a:t>- </a:t>
            </a:r>
            <a:r>
              <a:rPr lang="cs-CZ" i="1" dirty="0" smtClean="0"/>
              <a:t>zrušení</a:t>
            </a:r>
            <a:r>
              <a:rPr lang="cs-CZ" dirty="0" smtClean="0"/>
              <a:t> závazku a </a:t>
            </a:r>
            <a:r>
              <a:rPr lang="cs-CZ" i="1" dirty="0" smtClean="0"/>
              <a:t>nahrazení</a:t>
            </a:r>
            <a:r>
              <a:rPr lang="cs-CZ" dirty="0" smtClean="0"/>
              <a:t> závazkem </a:t>
            </a:r>
            <a:r>
              <a:rPr lang="cs-CZ" dirty="0" smtClean="0"/>
              <a:t>novým</a:t>
            </a:r>
          </a:p>
          <a:p>
            <a:r>
              <a:rPr lang="cs-CZ" i="1" dirty="0" smtClean="0"/>
              <a:t>- dvě </a:t>
            </a:r>
            <a:r>
              <a:rPr lang="cs-CZ" i="1" dirty="0" smtClean="0"/>
              <a:t>neoddělitelné</a:t>
            </a:r>
            <a:r>
              <a:rPr lang="cs-CZ" dirty="0" smtClean="0"/>
              <a:t> </a:t>
            </a:r>
            <a:r>
              <a:rPr lang="cs-CZ" i="1" dirty="0" smtClean="0"/>
              <a:t>části</a:t>
            </a:r>
            <a:r>
              <a:rPr lang="cs-CZ" dirty="0" smtClean="0"/>
              <a:t> – </a:t>
            </a:r>
            <a:r>
              <a:rPr lang="cs-CZ" i="1" dirty="0" smtClean="0"/>
              <a:t>privativní</a:t>
            </a:r>
            <a:r>
              <a:rPr lang="cs-CZ" dirty="0" smtClean="0"/>
              <a:t> - ruší původní závazek, </a:t>
            </a:r>
            <a:r>
              <a:rPr lang="cs-CZ" dirty="0" smtClean="0"/>
              <a:t>a </a:t>
            </a:r>
            <a:r>
              <a:rPr lang="cs-CZ" i="1" dirty="0" smtClean="0"/>
              <a:t>obligační</a:t>
            </a:r>
            <a:r>
              <a:rPr lang="cs-CZ" dirty="0" smtClean="0"/>
              <a:t> – zakládá nový závazek, který původní nahrazuje (</a:t>
            </a:r>
            <a:r>
              <a:rPr lang="cs-CZ" dirty="0" err="1" smtClean="0"/>
              <a:t>animus</a:t>
            </a:r>
            <a:r>
              <a:rPr lang="cs-CZ" dirty="0" smtClean="0"/>
              <a:t> </a:t>
            </a:r>
            <a:r>
              <a:rPr lang="cs-CZ" dirty="0" err="1" smtClean="0"/>
              <a:t>novandi</a:t>
            </a:r>
            <a:r>
              <a:rPr lang="cs-CZ" dirty="0" smtClean="0"/>
              <a:t>)</a:t>
            </a:r>
          </a:p>
          <a:p>
            <a:r>
              <a:rPr lang="cs-CZ" dirty="0" smtClean="0"/>
              <a:t>- nový závazek může (ale nemusí mít) jiný obsah nebo jiný právní důvod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9079" y="684104"/>
            <a:ext cx="8086635" cy="6477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08386"/>
            <a:ext cx="8082321" cy="4724127"/>
          </a:xfrm>
        </p:spPr>
        <p:txBody>
          <a:bodyPr/>
          <a:lstStyle/>
          <a:p>
            <a:r>
              <a:rPr lang="cs-CZ" dirty="0" smtClean="0"/>
              <a:t>- původní závazek zaniká se všemi důsledky zániku závazku (výjimkou je zajištění, které přechází na závazek nový, § 1907) </a:t>
            </a:r>
          </a:p>
          <a:p>
            <a:r>
              <a:rPr lang="cs-CZ" dirty="0" smtClean="0"/>
              <a:t>- forma (§ 1906)</a:t>
            </a:r>
          </a:p>
          <a:p>
            <a:r>
              <a:rPr lang="cs-CZ" b="1" dirty="0" smtClean="0"/>
              <a:t>3</a:t>
            </a:r>
            <a:r>
              <a:rPr lang="cs-CZ" b="1" dirty="0" smtClean="0"/>
              <a:t>) Narovnání </a:t>
            </a:r>
            <a:r>
              <a:rPr lang="cs-CZ" dirty="0" smtClean="0"/>
              <a:t>(§ 1903 OZ)</a:t>
            </a:r>
          </a:p>
          <a:p>
            <a:r>
              <a:rPr lang="cs-CZ" dirty="0" smtClean="0"/>
              <a:t>- základním předpokladem spornost či pochybnost </a:t>
            </a:r>
            <a:r>
              <a:rPr lang="cs-CZ" dirty="0" smtClean="0"/>
              <a:t>práva</a:t>
            </a:r>
          </a:p>
          <a:p>
            <a:r>
              <a:rPr lang="cs-CZ" dirty="0" smtClean="0"/>
              <a:t>- podstata: sporné či pochybné se odstraní a nahradí novým nesporným a nepochybným</a:t>
            </a:r>
            <a:endParaRPr lang="cs-CZ" dirty="0" smtClean="0"/>
          </a:p>
          <a:p>
            <a:r>
              <a:rPr lang="cs-CZ" dirty="0" smtClean="0"/>
              <a:t>- může mít (zřejmě) povahu </a:t>
            </a:r>
            <a:r>
              <a:rPr lang="cs-CZ" i="1" dirty="0" smtClean="0"/>
              <a:t>změny</a:t>
            </a:r>
            <a:r>
              <a:rPr lang="cs-CZ" dirty="0" smtClean="0"/>
              <a:t> i </a:t>
            </a:r>
            <a:r>
              <a:rPr lang="cs-CZ" i="1" dirty="0" smtClean="0"/>
              <a:t>zániku</a:t>
            </a:r>
            <a:r>
              <a:rPr lang="cs-CZ" dirty="0" smtClean="0"/>
              <a:t> závazku</a:t>
            </a:r>
          </a:p>
          <a:p>
            <a:r>
              <a:rPr lang="cs-CZ" dirty="0" smtClean="0"/>
              <a:t>- zvláštní pravidla o omylu u narovnání (§ 1904 OZ)</a:t>
            </a:r>
          </a:p>
          <a:p>
            <a:r>
              <a:rPr lang="cs-CZ" dirty="0" smtClean="0"/>
              <a:t>- zajištění a forma jako </a:t>
            </a:r>
            <a:r>
              <a:rPr lang="cs-CZ" smtClean="0"/>
              <a:t>u novace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závazku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- </a:t>
            </a:r>
            <a:r>
              <a:rPr lang="cs-CZ" dirty="0" smtClean="0"/>
              <a:t>o změnu závazku jde tehdy, když k původní právní skutečnosti, která byla důvodem vzniku závazku, přistupuje nová právní skutečnost, která je </a:t>
            </a:r>
            <a:r>
              <a:rPr lang="cs-CZ" i="1" dirty="0" smtClean="0"/>
              <a:t>společně s původní právní skutečností</a:t>
            </a:r>
            <a:r>
              <a:rPr lang="cs-CZ" dirty="0" smtClean="0"/>
              <a:t> důvodem změněného závazku.</a:t>
            </a:r>
          </a:p>
          <a:p>
            <a:r>
              <a:rPr lang="cs-CZ" dirty="0" smtClean="0"/>
              <a:t>- strany jsou tedy nadále zavázány z původní právní skutečnosti, obsah (předmět) jejich závazku se však modifikuje v souladu s právní skutečností, která změnu působí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závazků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1) Subjektu</a:t>
            </a:r>
          </a:p>
          <a:p>
            <a:pPr lvl="1">
              <a:buNone/>
            </a:pPr>
            <a:r>
              <a:rPr lang="cs-CZ" dirty="0" smtClean="0"/>
              <a:t>	a) Věřitele 	– postoupení pohledávky (§ 1879)</a:t>
            </a:r>
          </a:p>
          <a:p>
            <a:pPr lvl="1">
              <a:buNone/>
            </a:pPr>
            <a:r>
              <a:rPr lang="cs-CZ" dirty="0" smtClean="0"/>
              <a:t>	b) Dlužníka 	– převzetí dluhu (§ 1888)</a:t>
            </a:r>
          </a:p>
          <a:p>
            <a:pPr>
              <a:buNone/>
            </a:pPr>
            <a:r>
              <a:rPr lang="cs-CZ" b="1" dirty="0" smtClean="0"/>
              <a:t>				</a:t>
            </a:r>
            <a:r>
              <a:rPr lang="cs-CZ" dirty="0" smtClean="0"/>
              <a:t>– přistoupení k dluhu (§ 1892)</a:t>
            </a:r>
          </a:p>
          <a:p>
            <a:pPr>
              <a:buNone/>
            </a:pPr>
            <a:r>
              <a:rPr lang="cs-CZ" dirty="0" smtClean="0"/>
              <a:t>				– převzetí majetku (§ 1893)</a:t>
            </a:r>
          </a:p>
          <a:p>
            <a:pPr lvl="1">
              <a:buNone/>
            </a:pPr>
            <a:r>
              <a:rPr lang="cs-CZ" dirty="0" smtClean="0"/>
              <a:t>	c) Strany závazku – postoupení smlouvy (§ 1895)</a:t>
            </a:r>
          </a:p>
          <a:p>
            <a:pPr lvl="1">
              <a:buNone/>
            </a:pPr>
            <a:r>
              <a:rPr lang="cs-CZ" b="1" dirty="0" smtClean="0"/>
              <a:t>2) Obsahu 	</a:t>
            </a:r>
            <a:r>
              <a:rPr lang="cs-CZ" dirty="0" smtClean="0"/>
              <a:t>– dohoda o změně závazku (§ 1901)</a:t>
            </a:r>
          </a:p>
          <a:p>
            <a:pPr lvl="1">
              <a:buNone/>
            </a:pPr>
            <a:r>
              <a:rPr lang="cs-CZ" dirty="0" smtClean="0"/>
              <a:t>				– novace (§ 1902 OZ)</a:t>
            </a:r>
          </a:p>
          <a:p>
            <a:pPr lvl="1">
              <a:buNone/>
            </a:pPr>
            <a:r>
              <a:rPr lang="cs-CZ" dirty="0" smtClean="0"/>
              <a:t>				– narovnání (§ 1903 OZ)</a:t>
            </a:r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2143" y="914400"/>
            <a:ext cx="8086635" cy="741393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Postoupení pohledávky (cese)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Předmět postoupení </a:t>
            </a:r>
          </a:p>
          <a:p>
            <a:r>
              <a:rPr lang="cs-CZ" dirty="0" smtClean="0"/>
              <a:t>- </a:t>
            </a:r>
            <a:r>
              <a:rPr lang="cs-CZ" b="1" dirty="0" smtClean="0"/>
              <a:t>pohledávka</a:t>
            </a:r>
            <a:r>
              <a:rPr lang="cs-CZ" dirty="0" smtClean="0"/>
              <a:t>, tedy </a:t>
            </a:r>
            <a:r>
              <a:rPr lang="cs-CZ" i="1" dirty="0" smtClean="0"/>
              <a:t>právo na plnění </a:t>
            </a:r>
            <a:r>
              <a:rPr lang="cs-CZ" dirty="0" smtClean="0"/>
              <a:t>vyplývající ze </a:t>
            </a:r>
            <a:r>
              <a:rPr lang="cs-CZ" i="1" dirty="0" smtClean="0"/>
              <a:t>závazkového vztahu</a:t>
            </a:r>
          </a:p>
          <a:p>
            <a:r>
              <a:rPr lang="cs-CZ" dirty="0" smtClean="0"/>
              <a:t>Z postoupení pohledávky jsou </a:t>
            </a:r>
            <a:r>
              <a:rPr lang="cs-CZ" i="1" dirty="0" smtClean="0"/>
              <a:t>vyloučena </a:t>
            </a:r>
          </a:p>
          <a:p>
            <a:r>
              <a:rPr lang="cs-CZ" i="1" dirty="0" smtClean="0"/>
              <a:t>- </a:t>
            </a:r>
            <a:r>
              <a:rPr lang="cs-CZ" dirty="0" smtClean="0"/>
              <a:t>práva </a:t>
            </a:r>
            <a:r>
              <a:rPr lang="cs-CZ" i="1" dirty="0" smtClean="0"/>
              <a:t>nemajetková</a:t>
            </a:r>
            <a:r>
              <a:rPr lang="cs-CZ" dirty="0" smtClean="0"/>
              <a:t> (např. právo na ochranu osobnosti)</a:t>
            </a:r>
          </a:p>
          <a:p>
            <a:r>
              <a:rPr lang="cs-CZ" dirty="0" smtClean="0"/>
              <a:t>- </a:t>
            </a:r>
            <a:r>
              <a:rPr lang="cs-CZ" i="1" dirty="0" smtClean="0"/>
              <a:t>absolutní majetková práva</a:t>
            </a:r>
            <a:r>
              <a:rPr lang="cs-CZ" dirty="0" smtClean="0"/>
              <a:t> (např. vlastnické právo)</a:t>
            </a:r>
          </a:p>
          <a:p>
            <a:r>
              <a:rPr lang="cs-CZ" dirty="0" smtClean="0"/>
              <a:t>- závazková práva, </a:t>
            </a:r>
            <a:r>
              <a:rPr lang="cs-CZ" i="1" dirty="0" smtClean="0"/>
              <a:t>která nemají povahu pohledávky (</a:t>
            </a:r>
            <a:r>
              <a:rPr lang="cs-CZ" dirty="0" smtClean="0"/>
              <a:t>např. práva s pohledávkou spojená, jako právo na započtení pohledávky, právo na odstoupení od smlouvy apod.).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s pohledávkou příslušenství a práva s ní spojená, včetně jejího zajištění (§ 1880/1)</a:t>
            </a:r>
          </a:p>
          <a:p>
            <a:r>
              <a:rPr lang="cs-CZ" dirty="0" smtClean="0"/>
              <a:t>- celou pohledávku i část pohledávky</a:t>
            </a:r>
          </a:p>
          <a:p>
            <a:r>
              <a:rPr lang="cs-CZ" dirty="0" smtClean="0"/>
              <a:t>- existující i budoucí (k okamžiku jejich vzniku)</a:t>
            </a:r>
          </a:p>
          <a:p>
            <a:r>
              <a:rPr lang="cs-CZ" dirty="0" smtClean="0"/>
              <a:t>- jednotlivou pohledávku i soubor pohledávek (§ 1887)</a:t>
            </a:r>
          </a:p>
          <a:p>
            <a:r>
              <a:rPr lang="cs-CZ" dirty="0" smtClean="0"/>
              <a:t>- příslušenství lze převést i samostatně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6033" y="764812"/>
            <a:ext cx="8086635" cy="647700"/>
          </a:xfrm>
        </p:spPr>
        <p:txBody>
          <a:bodyPr/>
          <a:lstStyle/>
          <a:p>
            <a:r>
              <a:rPr lang="cs-CZ" dirty="0" smtClean="0"/>
              <a:t>Smlouva o postoupení pohledávky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27463"/>
            <a:ext cx="8082321" cy="4505049"/>
          </a:xfrm>
        </p:spPr>
        <p:txBody>
          <a:bodyPr/>
          <a:lstStyle/>
          <a:p>
            <a:r>
              <a:rPr lang="cs-CZ" dirty="0" smtClean="0"/>
              <a:t>- uzavírá původní věřitel (postupitel) a nový věřitel (postupník)</a:t>
            </a:r>
          </a:p>
          <a:p>
            <a:r>
              <a:rPr lang="cs-CZ" dirty="0" smtClean="0"/>
              <a:t>- bez souhlasu (účasti) dlužníka (1879 OZ)</a:t>
            </a:r>
          </a:p>
          <a:p>
            <a:r>
              <a:rPr lang="cs-CZ" dirty="0" smtClean="0"/>
              <a:t>- opuštěn požadavek písemné formy</a:t>
            </a:r>
          </a:p>
          <a:p>
            <a:r>
              <a:rPr lang="cs-CZ" b="1" dirty="0" smtClean="0"/>
              <a:t>- </a:t>
            </a:r>
            <a:r>
              <a:rPr lang="cs-CZ" dirty="0" smtClean="0"/>
              <a:t>obligační a translační (převodní) účinky</a:t>
            </a:r>
          </a:p>
          <a:p>
            <a:r>
              <a:rPr lang="cs-CZ" b="1" dirty="0" smtClean="0"/>
              <a:t>Zákaz postoupení (§ 1881)</a:t>
            </a:r>
          </a:p>
          <a:p>
            <a:r>
              <a:rPr lang="cs-CZ" dirty="0" smtClean="0"/>
              <a:t>- dohoda věřitele s dlužníkem (sporné následky porušení)</a:t>
            </a:r>
          </a:p>
          <a:p>
            <a:r>
              <a:rPr lang="cs-CZ" dirty="0" smtClean="0"/>
              <a:t>- pohledávka, která zaniká smrtí nebo jejíž obsah by se změnou věřitele k tíži dlužníka změnil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6034" y="781590"/>
            <a:ext cx="8086635" cy="535482"/>
          </a:xfrm>
        </p:spPr>
        <p:txBody>
          <a:bodyPr/>
          <a:lstStyle/>
          <a:p>
            <a:r>
              <a:rPr lang="cs-CZ" dirty="0" smtClean="0"/>
              <a:t>Notifikace postoupení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300294"/>
            <a:ext cx="8082321" cy="5259897"/>
          </a:xfrm>
        </p:spPr>
        <p:txBody>
          <a:bodyPr/>
          <a:lstStyle/>
          <a:p>
            <a:r>
              <a:rPr lang="cs-CZ" dirty="0" smtClean="0"/>
              <a:t>1) </a:t>
            </a:r>
            <a:r>
              <a:rPr lang="cs-CZ" i="1" dirty="0" smtClean="0"/>
              <a:t>vyrozumění postupitelem</a:t>
            </a:r>
            <a:r>
              <a:rPr lang="cs-CZ" dirty="0" smtClean="0"/>
              <a:t>, anebo </a:t>
            </a:r>
            <a:r>
              <a:rPr lang="cs-CZ" i="1" dirty="0" smtClean="0"/>
              <a:t>prokázání postupníkem</a:t>
            </a:r>
          </a:p>
          <a:p>
            <a:r>
              <a:rPr lang="cs-CZ" dirty="0" smtClean="0"/>
              <a:t>2)</a:t>
            </a:r>
            <a:r>
              <a:rPr lang="cs-CZ" b="1" dirty="0" smtClean="0"/>
              <a:t> </a:t>
            </a:r>
            <a:r>
              <a:rPr lang="cs-CZ" i="1" dirty="0" smtClean="0"/>
              <a:t>Před notifikací </a:t>
            </a:r>
            <a:r>
              <a:rPr lang="cs-CZ" dirty="0" smtClean="0"/>
              <a:t>(§ 1882/1)</a:t>
            </a:r>
          </a:p>
          <a:p>
            <a:pPr lvl="1">
              <a:buNone/>
            </a:pPr>
            <a:r>
              <a:rPr lang="cs-CZ" dirty="0" smtClean="0"/>
              <a:t>	- pro dlužníka platí stav, který je mu znám</a:t>
            </a:r>
          </a:p>
          <a:p>
            <a:pPr lvl="1">
              <a:buNone/>
            </a:pPr>
            <a:r>
              <a:rPr lang="cs-CZ" dirty="0" smtClean="0"/>
              <a:t>	- může splnit postupiteli, nebo se ním jinak vyrovnat</a:t>
            </a:r>
          </a:p>
          <a:p>
            <a:r>
              <a:rPr lang="cs-CZ" i="1" dirty="0" smtClean="0"/>
              <a:t>3) Notifikace</a:t>
            </a:r>
          </a:p>
          <a:p>
            <a:pPr lvl="1">
              <a:buNone/>
            </a:pPr>
            <a:r>
              <a:rPr lang="cs-CZ" i="1" dirty="0" smtClean="0"/>
              <a:t>   a) z</a:t>
            </a:r>
            <a:r>
              <a:rPr lang="cs-CZ" dirty="0" smtClean="0"/>
              <a:t>akládá </a:t>
            </a:r>
            <a:r>
              <a:rPr lang="cs-CZ" b="1" dirty="0" smtClean="0"/>
              <a:t>účinky postoupení ve vztahu k dlužníkovi</a:t>
            </a:r>
          </a:p>
          <a:p>
            <a:pPr lvl="1">
              <a:buNone/>
            </a:pPr>
            <a:r>
              <a:rPr lang="cs-CZ" dirty="0" smtClean="0"/>
              <a:t>	- a to i v případě, že k postoupení nedošlo</a:t>
            </a:r>
          </a:p>
          <a:p>
            <a:pPr lvl="1">
              <a:buNone/>
            </a:pPr>
            <a:r>
              <a:rPr lang="cs-CZ" dirty="0" smtClean="0"/>
              <a:t>	b) </a:t>
            </a:r>
            <a:r>
              <a:rPr lang="cs-CZ" b="1" dirty="0" smtClean="0"/>
              <a:t>převod pohledávky na postupníka </a:t>
            </a:r>
            <a:r>
              <a:rPr lang="cs-CZ" dirty="0" smtClean="0"/>
              <a:t>– pouze při postoupení téže pohledávky několika osobám (vůči dlužníkovi účinné postoupení, které mu bylo jako první notifikováno, § 1882/2).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Námitky dlužníka (§ 1884)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711354"/>
            <a:ext cx="8082321" cy="4421159"/>
          </a:xfrm>
        </p:spPr>
        <p:txBody>
          <a:bodyPr/>
          <a:lstStyle/>
          <a:p>
            <a:r>
              <a:rPr lang="cs-CZ" dirty="0" smtClean="0"/>
              <a:t>- právní postavení dlužníka by se v důsledku postoupení nemělo zhoršit</a:t>
            </a:r>
          </a:p>
          <a:p>
            <a:r>
              <a:rPr lang="cs-CZ" dirty="0" smtClean="0"/>
              <a:t>- zůstávají zachovány námitky proti pohledávce, které měl v době postoupení (správně notifikace)</a:t>
            </a:r>
          </a:p>
          <a:p>
            <a:r>
              <a:rPr lang="cs-CZ" dirty="0" smtClean="0"/>
              <a:t>- započtení </a:t>
            </a:r>
          </a:p>
          <a:p>
            <a:pPr lvl="1"/>
            <a:r>
              <a:rPr lang="cs-CZ" dirty="0" smtClean="0"/>
              <a:t>- pohledávky, které měl dlužník v době postoupení (notifikace) vůči postupiteli</a:t>
            </a:r>
          </a:p>
          <a:p>
            <a:pPr lvl="1"/>
            <a:r>
              <a:rPr lang="cs-CZ" dirty="0" smtClean="0"/>
              <a:t>- předpokladem je </a:t>
            </a:r>
            <a:r>
              <a:rPr lang="cs-CZ" i="1" dirty="0" smtClean="0"/>
              <a:t>oznámení</a:t>
            </a:r>
            <a:r>
              <a:rPr lang="cs-CZ" dirty="0" smtClean="0"/>
              <a:t> bez zbytečného odkladu</a:t>
            </a:r>
          </a:p>
          <a:p>
            <a:r>
              <a:rPr lang="cs-CZ" dirty="0" smtClean="0"/>
              <a:t>Dlužník ztrácí námitky, pokud uznal pohledávku jako pravou vůči poctivému postupníkovi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Odpovědnost postupitele (§ 1885)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- pouze úplatné postoupení</a:t>
            </a:r>
          </a:p>
          <a:p>
            <a:r>
              <a:rPr lang="cs-CZ" dirty="0" smtClean="0"/>
              <a:t>- limitace do výše přijaté úplaty s úroky</a:t>
            </a:r>
          </a:p>
          <a:p>
            <a:r>
              <a:rPr lang="cs-CZ" dirty="0" smtClean="0"/>
              <a:t>- za existenci a kvalitu pohledávky</a:t>
            </a:r>
          </a:p>
          <a:p>
            <a:r>
              <a:rPr lang="cs-CZ" dirty="0" smtClean="0"/>
              <a:t>- za dobytnost (ledaže je budoucí, nejistá nebo nedobytná)</a:t>
            </a:r>
          </a:p>
          <a:p>
            <a:r>
              <a:rPr lang="cs-CZ" dirty="0" smtClean="0"/>
              <a:t>- vadu nutno vytknout bez zbytečného odkladu</a:t>
            </a:r>
          </a:p>
          <a:p>
            <a:r>
              <a:rPr lang="cs-CZ" b="1" dirty="0" smtClean="0"/>
              <a:t>Právní následky</a:t>
            </a:r>
            <a:r>
              <a:rPr lang="cs-CZ" dirty="0" smtClean="0"/>
              <a:t> - přiměřeně podle obecné úpravy odpovědnosti za vady (§ 1885/3)</a:t>
            </a:r>
          </a:p>
          <a:p>
            <a:r>
              <a:rPr lang="cs-CZ" dirty="0" smtClean="0"/>
              <a:t>- odstoupení od postupní smlouvy,</a:t>
            </a:r>
          </a:p>
          <a:p>
            <a:r>
              <a:rPr lang="cs-CZ" dirty="0" smtClean="0"/>
              <a:t>- sleva z ceny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771</TotalTime>
  <Words>660</Words>
  <Application>Microsoft Office PowerPoint</Application>
  <PresentationFormat>Předvádění na obrazovce (4:3)</PresentationFormat>
  <Paragraphs>135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Prezentace_MU_CZ</vt:lpstr>
      <vt:lpstr>Závazkové právo - změna závazků</vt:lpstr>
      <vt:lpstr>Změna závazku</vt:lpstr>
      <vt:lpstr>Změna závazků</vt:lpstr>
      <vt:lpstr> Postoupení pohledávky (cese)</vt:lpstr>
      <vt:lpstr> </vt:lpstr>
      <vt:lpstr>Smlouva o postoupení pohledávky</vt:lpstr>
      <vt:lpstr>Notifikace postoupení</vt:lpstr>
      <vt:lpstr>Námitky dlužníka (§ 1884)</vt:lpstr>
      <vt:lpstr> Odpovědnost postupitele (§ 1885)</vt:lpstr>
      <vt:lpstr>Změny v osobách závazků – změna dlužníka</vt:lpstr>
      <vt:lpstr> </vt:lpstr>
      <vt:lpstr>Snímek 12</vt:lpstr>
      <vt:lpstr>Změny v osobách závazků – změna smluvní strany</vt:lpstr>
      <vt:lpstr>Změny v obsahu závazku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cp:lastModifiedBy>Jiri</cp:lastModifiedBy>
  <cp:revision>77</cp:revision>
  <cp:lastPrinted>1601-01-01T00:00:00Z</cp:lastPrinted>
  <dcterms:created xsi:type="dcterms:W3CDTF">2015-11-23T07:04:47Z</dcterms:created>
  <dcterms:modified xsi:type="dcterms:W3CDTF">2019-03-06T02:38:04Z</dcterms:modified>
</cp:coreProperties>
</file>