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88" r:id="rId3"/>
    <p:sldId id="290" r:id="rId4"/>
    <p:sldId id="258" r:id="rId5"/>
    <p:sldId id="277" r:id="rId6"/>
    <p:sldId id="271" r:id="rId7"/>
    <p:sldId id="260" r:id="rId8"/>
    <p:sldId id="276" r:id="rId9"/>
    <p:sldId id="262" r:id="rId10"/>
    <p:sldId id="293" r:id="rId11"/>
    <p:sldId id="28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09" autoAdjust="0"/>
  </p:normalViewPr>
  <p:slideViewPr>
    <p:cSldViewPr>
      <p:cViewPr varScale="1">
        <p:scale>
          <a:sx n="64" d="100"/>
          <a:sy n="64" d="100"/>
        </p:scale>
        <p:origin x="135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9B72EC2-1B16-407B-8830-352418BDBC2C}" type="datetimeFigureOut">
              <a:rPr lang="cs-CZ" smtClean="0"/>
              <a:pPr/>
              <a:t>29.4.2020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F975D7-5242-487B-9CB1-994C02C8DE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2EC2-1B16-407B-8830-352418BDBC2C}" type="datetimeFigureOut">
              <a:rPr lang="cs-CZ" smtClean="0"/>
              <a:pPr/>
              <a:t>29.4.2020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75D7-5242-487B-9CB1-994C02C8DE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9B72EC2-1B16-407B-8830-352418BDBC2C}" type="datetimeFigureOut">
              <a:rPr lang="cs-CZ" smtClean="0"/>
              <a:pPr/>
              <a:t>29.4.2020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8F975D7-5242-487B-9CB1-994C02C8DE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2EC2-1B16-407B-8830-352418BDBC2C}" type="datetimeFigureOut">
              <a:rPr lang="cs-CZ" smtClean="0"/>
              <a:pPr/>
              <a:t>29.4.2020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8F975D7-5242-487B-9CB1-994C02C8DE7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2EC2-1B16-407B-8830-352418BDBC2C}" type="datetimeFigureOut">
              <a:rPr lang="cs-CZ" smtClean="0"/>
              <a:pPr/>
              <a:t>29.4.2020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8F975D7-5242-487B-9CB1-994C02C8DE7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9B72EC2-1B16-407B-8830-352418BDBC2C}" type="datetimeFigureOut">
              <a:rPr lang="cs-CZ" smtClean="0"/>
              <a:pPr/>
              <a:t>29.4.2020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8F975D7-5242-487B-9CB1-994C02C8DE7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9B72EC2-1B16-407B-8830-352418BDBC2C}" type="datetimeFigureOut">
              <a:rPr lang="cs-CZ" smtClean="0"/>
              <a:pPr/>
              <a:t>29.4.2020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8F975D7-5242-487B-9CB1-994C02C8DE7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2EC2-1B16-407B-8830-352418BDBC2C}" type="datetimeFigureOut">
              <a:rPr lang="cs-CZ" smtClean="0"/>
              <a:pPr/>
              <a:t>29.4.2020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8F975D7-5242-487B-9CB1-994C02C8DE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2EC2-1B16-407B-8830-352418BDBC2C}" type="datetimeFigureOut">
              <a:rPr lang="cs-CZ" smtClean="0"/>
              <a:pPr/>
              <a:t>29.4.2020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F975D7-5242-487B-9CB1-994C02C8DE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2EC2-1B16-407B-8830-352418BDBC2C}" type="datetimeFigureOut">
              <a:rPr lang="cs-CZ" smtClean="0"/>
              <a:pPr/>
              <a:t>29.4.2020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8F975D7-5242-487B-9CB1-994C02C8DE7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9B72EC2-1B16-407B-8830-352418BDBC2C}" type="datetimeFigureOut">
              <a:rPr lang="cs-CZ" smtClean="0"/>
              <a:pPr/>
              <a:t>29.4.2020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8F975D7-5242-487B-9CB1-994C02C8DE7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9B72EC2-1B16-407B-8830-352418BDBC2C}" type="datetimeFigureOut">
              <a:rPr lang="cs-CZ" smtClean="0"/>
              <a:pPr/>
              <a:t>29.4.2020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8F975D7-5242-487B-9CB1-994C02C8DE7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40160"/>
          </a:xfrm>
        </p:spPr>
        <p:txBody>
          <a:bodyPr/>
          <a:lstStyle/>
          <a:p>
            <a:r>
              <a:rPr lang="cs-CZ" dirty="0" smtClean="0"/>
              <a:t>Seminář č. </a:t>
            </a:r>
            <a:r>
              <a:rPr lang="cs-CZ" dirty="0" smtClean="0"/>
              <a:t>6/20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577952"/>
          </a:xfrm>
        </p:spPr>
        <p:txBody>
          <a:bodyPr>
            <a:normAutofit/>
          </a:bodyPr>
          <a:lstStyle/>
          <a:p>
            <a:r>
              <a:rPr lang="cs-CZ" b="1" i="1" dirty="0" smtClean="0"/>
              <a:t>  </a:t>
            </a:r>
            <a:endParaRPr lang="cs-CZ" b="1" dirty="0" smtClean="0"/>
          </a:p>
          <a:p>
            <a:r>
              <a:rPr lang="cs-CZ" b="1" i="1" dirty="0" smtClean="0"/>
              <a:t>a) Základní kategorie spravedlnosti. (formální vs. materiální spravedlnost, rovnost výsledku vs. rovnost příležitostí; distributivní vs. vyrovnávající spravedlnost;)</a:t>
            </a:r>
            <a:endParaRPr lang="cs-CZ" b="1" dirty="0" smtClean="0"/>
          </a:p>
          <a:p>
            <a:r>
              <a:rPr lang="cs-CZ" b="1" i="1" dirty="0" smtClean="0"/>
              <a:t>b) Základní principy procedurální teorie spravedlnosti ; J. </a:t>
            </a:r>
            <a:r>
              <a:rPr lang="cs-CZ" b="1" i="1" dirty="0" err="1" smtClean="0"/>
              <a:t>Rawls</a:t>
            </a:r>
            <a:r>
              <a:rPr lang="cs-CZ" b="1" i="1" dirty="0" smtClean="0"/>
              <a:t>.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ii</a:t>
            </a:r>
            <a:r>
              <a:rPr lang="cs-CZ" dirty="0" smtClean="0"/>
              <a:t>)Procedurální teorie spravedlnosti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Objektivní kritérium rozdělování neexistuje, </a:t>
            </a:r>
          </a:p>
          <a:p>
            <a:r>
              <a:rPr lang="cs-CZ" dirty="0" smtClean="0"/>
              <a:t>Hledání procedury, ze které by vzešlo objektivní kritérium spravedlivého rozdělování, co by garantovalo uskutečnění spravedlivých vztahů ve společnosti;   </a:t>
            </a:r>
          </a:p>
          <a:p>
            <a:r>
              <a:rPr lang="cs-CZ" dirty="0" smtClean="0"/>
              <a:t>J. </a:t>
            </a:r>
            <a:r>
              <a:rPr lang="cs-CZ" dirty="0" err="1" smtClean="0"/>
              <a:t>Rawls</a:t>
            </a:r>
            <a:r>
              <a:rPr lang="cs-CZ" dirty="0" smtClean="0"/>
              <a:t> –  férová dohoda</a:t>
            </a:r>
          </a:p>
          <a:p>
            <a:r>
              <a:rPr lang="cs-CZ" dirty="0" err="1" smtClean="0"/>
              <a:t>J.Habermas</a:t>
            </a:r>
            <a:r>
              <a:rPr lang="cs-CZ" dirty="0" smtClean="0"/>
              <a:t> – diskurs </a:t>
            </a:r>
          </a:p>
          <a:p>
            <a:endParaRPr lang="cs-CZ" dirty="0"/>
          </a:p>
          <a:p>
            <a:r>
              <a:rPr lang="cs-CZ" dirty="0" smtClean="0"/>
              <a:t>Spravedlnost je strukturální vlastností společenských vztahů;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Rawlsovy</a:t>
            </a:r>
            <a:r>
              <a:rPr lang="cs-CZ" dirty="0" smtClean="0"/>
              <a:t> principy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První formulace obou principů zní takto:  </a:t>
            </a:r>
          </a:p>
          <a:p>
            <a:r>
              <a:rPr lang="cs-CZ" dirty="0" smtClean="0"/>
              <a:t> První: </a:t>
            </a:r>
            <a:r>
              <a:rPr lang="cs-CZ" b="1" dirty="0" smtClean="0"/>
              <a:t>Každá osoba má mít stejné právo na co nejširší systém základních svobod, které jsou slučitelné s obdobnými svobodami pro jiné lidi.</a:t>
            </a:r>
          </a:p>
          <a:p>
            <a:r>
              <a:rPr lang="cs-CZ" dirty="0" smtClean="0"/>
              <a:t> Druhý: </a:t>
            </a:r>
            <a:r>
              <a:rPr lang="cs-CZ" b="1" dirty="0" smtClean="0"/>
              <a:t>Sociální a ekonomické nerovnosti mají být upraveny tak, aby</a:t>
            </a:r>
          </a:p>
          <a:p>
            <a:r>
              <a:rPr lang="cs-CZ" b="1" dirty="0" smtClean="0"/>
              <a:t>a) se u obou dalo rozumně očekávat, že budou k prospěchu kohokoli, a</a:t>
            </a:r>
          </a:p>
          <a:p>
            <a:r>
              <a:rPr lang="cs-CZ" b="1" dirty="0" smtClean="0"/>
              <a:t>b) byly spjaty s pozicemi a úřady přístupnými pro všechny.... 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Aristotelovo vymezení pojmu spravedlnost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Pojem spravedlnost  se vztahuje na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lidské jednání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subjekt jednání 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pravidla jednání- normy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řád pravidel či norem 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Rovnost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podle Aristotela základním znakem spravedlnosti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Spravedlnost – rovnost (střed spravedlnosti) -právo  </a:t>
            </a:r>
          </a:p>
          <a:p>
            <a:r>
              <a:rPr lang="cs-CZ" dirty="0" smtClean="0"/>
              <a:t>Současné rozlišování rovnosti: </a:t>
            </a:r>
          </a:p>
          <a:p>
            <a:pPr>
              <a:buNone/>
            </a:pPr>
            <a:r>
              <a:rPr lang="cs-CZ" dirty="0" smtClean="0"/>
              <a:t>a) rovnost formální,</a:t>
            </a:r>
          </a:p>
          <a:p>
            <a:pPr>
              <a:buNone/>
            </a:pPr>
            <a:r>
              <a:rPr lang="cs-CZ" dirty="0" smtClean="0"/>
              <a:t>b) rovnost materiální,</a:t>
            </a:r>
          </a:p>
          <a:p>
            <a:pPr>
              <a:buNone/>
            </a:pPr>
            <a:r>
              <a:rPr lang="cs-CZ" dirty="0" smtClean="0"/>
              <a:t>b1 rovnost výsledků</a:t>
            </a:r>
          </a:p>
          <a:p>
            <a:pPr>
              <a:buNone/>
            </a:pPr>
            <a:r>
              <a:rPr lang="cs-CZ" dirty="0" smtClean="0"/>
              <a:t>b2 </a:t>
            </a:r>
            <a:r>
              <a:rPr lang="cs-CZ" smtClean="0"/>
              <a:t>rovnost příležitostí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Formy spravedlnosti: formální   a materiální spravedlnost 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 Základní znaky  formální spravedlnosti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    rovnost a  obecnost</a:t>
            </a:r>
          </a:p>
          <a:p>
            <a:pPr>
              <a:buNone/>
            </a:pPr>
            <a:endParaRPr lang="cs-CZ" dirty="0"/>
          </a:p>
          <a:p>
            <a:r>
              <a:rPr lang="cs-CZ" dirty="0" smtClean="0"/>
              <a:t>„se stejným stejně  s nestejným nestejně“ </a:t>
            </a:r>
          </a:p>
          <a:p>
            <a:r>
              <a:rPr lang="cs-CZ" dirty="0" smtClean="0"/>
              <a:t>„rovnost všech před zákonem“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Formální rovnost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Formální rovnost představuje pojetí rovnosti před zákonem, tedy rovnosti de iure avšak nikoli de facto. </a:t>
            </a:r>
          </a:p>
          <a:p>
            <a:r>
              <a:rPr lang="cs-CZ" dirty="0" smtClean="0"/>
              <a:t>Formální rovnost si klade požadavek, aby se stejnými bylo ve stejné situaci zacházeno stejně bez ohledu na společenské, sociální, etnické či jiné pozadí jednotlivce. </a:t>
            </a:r>
          </a:p>
          <a:p>
            <a:r>
              <a:rPr lang="cs-CZ" dirty="0" smtClean="0"/>
              <a:t>Rovnost formální znamená spíše rovnost procedurální, např. požadavek gramotnosti jako podmínka pro volební právo se vztahoval shodně na všechny, nicméně v praxi bylo velké množství černochů z tohoto práva vyloučeno, neboť nesplňovali podmínku gramotnosti.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Materiální spravedlnost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materiální spravedlnost usiluje o materiální rovnost tzn. utváření podmínek pro  realizaci faktické rovnosti;   </a:t>
            </a:r>
          </a:p>
          <a:p>
            <a:r>
              <a:rPr lang="cs-CZ" dirty="0" smtClean="0"/>
              <a:t>- pro reálné utváření spravedlivých vztahů a  narovnání nerovností (diskriminace) atd.  </a:t>
            </a:r>
          </a:p>
          <a:p>
            <a:r>
              <a:rPr lang="cs-CZ" dirty="0" smtClean="0"/>
              <a:t>Materiální rovnost naopak přihlíží ke skutečnostem jako jsou společenské, sociální, etnické či jiné pozadí jednotlivce a snaží se je zohlednit. </a:t>
            </a:r>
          </a:p>
          <a:p>
            <a:r>
              <a:rPr lang="cs-CZ" dirty="0" smtClean="0"/>
              <a:t>V současné  teorie spravedlnosti  je snaha o spojení požadavku na rovnost s požadavkem na respektování jiné hodnoty, </a:t>
            </a:r>
            <a:r>
              <a:rPr lang="cs-CZ" dirty="0" smtClean="0">
                <a:solidFill>
                  <a:srgbClr val="FF0000"/>
                </a:solidFill>
              </a:rPr>
              <a:t>v tomto případe práva na lidskou důstojnost, která zde vystupuje jako kritérium uskutečnění materiální spravedlnosti 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r>
              <a:rPr lang="cs-CZ" sz="3600" dirty="0" smtClean="0"/>
              <a:t>Konkrétní  formy materiální   spravedlnosti (</a:t>
            </a:r>
            <a:r>
              <a:rPr lang="cs-CZ" sz="3600" dirty="0" err="1" smtClean="0"/>
              <a:t>iustitia</a:t>
            </a:r>
            <a:r>
              <a:rPr lang="cs-CZ" sz="3600" dirty="0" smtClean="0"/>
              <a:t>  </a:t>
            </a:r>
            <a:r>
              <a:rPr lang="cs-CZ" sz="3600" dirty="0" err="1" smtClean="0"/>
              <a:t>particularis</a:t>
            </a:r>
            <a:r>
              <a:rPr lang="cs-CZ" sz="3600" dirty="0" smtClean="0"/>
              <a:t>) dle povahy společenských  vztahů 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Je spojená s narovnáváním nerovností ve vztahu   </a:t>
            </a:r>
            <a:r>
              <a:rPr lang="cs-CZ" dirty="0" smtClean="0">
                <a:solidFill>
                  <a:srgbClr val="FF0000"/>
                </a:solidFill>
              </a:rPr>
              <a:t>stát -občan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Distributivní spravedlnost  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(</a:t>
            </a:r>
            <a:r>
              <a:rPr lang="cs-CZ" b="1" dirty="0" err="1" smtClean="0">
                <a:solidFill>
                  <a:srgbClr val="FF0000"/>
                </a:solidFill>
              </a:rPr>
              <a:t>iustitia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distributiva</a:t>
            </a:r>
            <a:r>
              <a:rPr lang="cs-CZ" b="1" dirty="0" smtClean="0">
                <a:solidFill>
                  <a:srgbClr val="FF0000"/>
                </a:solidFill>
              </a:rPr>
              <a:t>)   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rozdělování statků, peněz, 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funkcí </a:t>
            </a:r>
          </a:p>
          <a:p>
            <a:r>
              <a:rPr lang="cs-CZ" dirty="0" smtClean="0"/>
              <a:t>Různá kritéria rozdělování  (každému, co jeho jest, práce, zásluhy, potřeby)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Je spojená s narovnávání nerovnosti při porušení řádu nebo výměny- a) svévolně: soukromoprávní vztahy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Výměnná spravedlnost   (</a:t>
            </a:r>
            <a:r>
              <a:rPr lang="cs-CZ" dirty="0" err="1" smtClean="0">
                <a:solidFill>
                  <a:srgbClr val="FF0000"/>
                </a:solidFill>
              </a:rPr>
              <a:t>isustitia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commutativa</a:t>
            </a:r>
            <a:r>
              <a:rPr lang="cs-CZ" dirty="0" smtClean="0">
                <a:solidFill>
                  <a:srgbClr val="FF0000"/>
                </a:solidFill>
              </a:rPr>
              <a:t>) prodej, nákup, dodržování smluv</a:t>
            </a:r>
          </a:p>
          <a:p>
            <a:r>
              <a:rPr lang="cs-CZ" dirty="0" smtClean="0"/>
              <a:t>Trestní právo: </a:t>
            </a:r>
            <a:r>
              <a:rPr lang="cs-CZ" dirty="0" err="1" smtClean="0">
                <a:solidFill>
                  <a:srgbClr val="FF0000"/>
                </a:solidFill>
              </a:rPr>
              <a:t>iustitia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correctiva</a:t>
            </a:r>
            <a:r>
              <a:rPr lang="cs-CZ" dirty="0" smtClean="0"/>
              <a:t> –  odškodnění trestných činů;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56990"/>
          </a:xfrm>
        </p:spPr>
        <p:txBody>
          <a:bodyPr>
            <a:normAutofit fontScale="90000"/>
          </a:bodyPr>
          <a:lstStyle/>
          <a:p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sz="2700" b="1" dirty="0" smtClean="0"/>
              <a:t>Materiální rovnost, resp. distributivní spravedlnost   lze dále rozdělit na rovnost výsledků nebo na rovnost příležitostí, podle toho o jakou rovnost usilujeme. </a:t>
            </a:r>
            <a:br>
              <a:rPr lang="cs-CZ" sz="2700" b="1" dirty="0" smtClean="0"/>
            </a:br>
            <a:r>
              <a:rPr lang="cs-CZ" b="1" dirty="0" smtClean="0"/>
              <a:t> </a:t>
            </a:r>
            <a:r>
              <a:rPr lang="pl-PL" dirty="0" smtClean="0"/>
              <a:t/>
            </a:r>
            <a:br>
              <a:rPr lang="pl-PL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cs-CZ" sz="1800" b="1" dirty="0" smtClean="0"/>
              <a:t>Rovnost výsledků </a:t>
            </a:r>
            <a:r>
              <a:rPr lang="cs-CZ" sz="1800" dirty="0" smtClean="0"/>
              <a:t>nevyžaduje rovné zacházení, ale dosažení rovných výsledků. Rovnost ve výsledku lze také vyjádřit jako úsilí o to, aby byli „</a:t>
            </a:r>
            <a:r>
              <a:rPr lang="cs-CZ" sz="1800" i="1" dirty="0" smtClean="0"/>
              <a:t>všichni stejně v cíli“.</a:t>
            </a:r>
            <a:endParaRPr lang="cs-CZ" sz="1800" dirty="0" smtClean="0"/>
          </a:p>
          <a:p>
            <a:r>
              <a:rPr lang="cs-CZ" sz="1800" b="1" dirty="0" smtClean="0"/>
              <a:t>Rovnost výsledků je protikladem formální rovnosti</a:t>
            </a:r>
            <a:endParaRPr lang="cs-CZ" sz="1800" b="1" dirty="0" smtClean="0">
              <a:solidFill>
                <a:srgbClr val="FF0000"/>
              </a:solidFill>
            </a:endParaRPr>
          </a:p>
          <a:p>
            <a:r>
              <a:rPr lang="cs-CZ" sz="1800" b="1" dirty="0" smtClean="0">
                <a:solidFill>
                  <a:srgbClr val="FF0000"/>
                </a:solidFill>
              </a:rPr>
              <a:t>Rovnost výsledků je zaměřena na spravedlivější rozdělení konečných výhod, přičemž toto rozdělení může být zaměřeno na jednotlivce, určitou skupinu nebo na dosažení proporcionálního zastoupení.</a:t>
            </a:r>
          </a:p>
          <a:p>
            <a:pPr>
              <a:buNone/>
            </a:pPr>
            <a:endParaRPr lang="cs-CZ" sz="18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1800" b="1" dirty="0" smtClean="0">
                <a:solidFill>
                  <a:srgbClr val="FF0000"/>
                </a:solidFill>
              </a:rPr>
              <a:t>Negativa: viz např. masivní zařazovaná romských žáků do  speciálních škol; </a:t>
            </a:r>
          </a:p>
          <a:p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b="1" dirty="0" smtClean="0"/>
              <a:t>Rovnost příležitostí </a:t>
            </a:r>
            <a:r>
              <a:rPr lang="cs-CZ" dirty="0" smtClean="0"/>
              <a:t>lze sportovní terminologií vyjádřit jako úsilí o to, aby </a:t>
            </a:r>
            <a:r>
              <a:rPr lang="cs-CZ" sz="3300" i="1" dirty="0" smtClean="0"/>
              <a:t>„všichni stáli na stejné startovací čáře“.“</a:t>
            </a:r>
            <a:endParaRPr lang="cs-CZ" sz="3300" dirty="0" smtClean="0"/>
          </a:p>
          <a:p>
            <a:pPr>
              <a:buNone/>
            </a:pPr>
            <a:r>
              <a:rPr lang="cs-CZ" sz="3300" dirty="0" smtClean="0"/>
              <a:t> </a:t>
            </a:r>
          </a:p>
          <a:p>
            <a:r>
              <a:rPr lang="cs-CZ" sz="3300" b="1" dirty="0" smtClean="0"/>
              <a:t>Rovnost příležitostí se nachází někde uprostřed mezi formální rovností a rovností výsledků</a:t>
            </a:r>
            <a:r>
              <a:rPr lang="cs-CZ" sz="3300" dirty="0" smtClean="0"/>
              <a:t>. </a:t>
            </a:r>
          </a:p>
          <a:p>
            <a:endParaRPr lang="cs-CZ" sz="3300" dirty="0" smtClean="0"/>
          </a:p>
          <a:p>
            <a:pPr>
              <a:buNone/>
            </a:pPr>
            <a:r>
              <a:rPr lang="cs-CZ" sz="3300" b="1" dirty="0" smtClean="0">
                <a:solidFill>
                  <a:srgbClr val="FF0000"/>
                </a:solidFill>
              </a:rPr>
              <a:t>Rovnost příležitostí usiluje o odstranění </a:t>
            </a:r>
          </a:p>
          <a:p>
            <a:pPr>
              <a:buNone/>
            </a:pPr>
            <a:r>
              <a:rPr lang="cs-CZ" sz="3300" b="1" dirty="0" smtClean="0">
                <a:solidFill>
                  <a:srgbClr val="FF0000"/>
                </a:solidFill>
              </a:rPr>
              <a:t>překážek, které znevýhodňují určitou </a:t>
            </a:r>
          </a:p>
          <a:p>
            <a:pPr>
              <a:buNone/>
            </a:pPr>
            <a:r>
              <a:rPr lang="cs-CZ" sz="3300" b="1" dirty="0" smtClean="0">
                <a:solidFill>
                  <a:srgbClr val="FF0000"/>
                </a:solidFill>
              </a:rPr>
              <a:t>skupinu např. odstranění všech kritérií </a:t>
            </a:r>
          </a:p>
          <a:p>
            <a:pPr>
              <a:buNone/>
            </a:pPr>
            <a:r>
              <a:rPr lang="cs-CZ" sz="3300" b="1" dirty="0" smtClean="0">
                <a:solidFill>
                  <a:srgbClr val="FF0000"/>
                </a:solidFill>
              </a:rPr>
              <a:t>nesouvisejících se zaměstnáním. Již se </a:t>
            </a:r>
          </a:p>
          <a:p>
            <a:pPr>
              <a:buNone/>
            </a:pPr>
            <a:r>
              <a:rPr lang="cs-CZ" sz="3300" b="1" dirty="0" smtClean="0">
                <a:solidFill>
                  <a:srgbClr val="FF0000"/>
                </a:solidFill>
              </a:rPr>
              <a:t>nezabývá otázkou, zda potom cíle</a:t>
            </a:r>
          </a:p>
          <a:p>
            <a:pPr>
              <a:buNone/>
            </a:pPr>
            <a:r>
              <a:rPr lang="cs-CZ" sz="3300" b="1" dirty="0" smtClean="0">
                <a:solidFill>
                  <a:srgbClr val="FF0000"/>
                </a:solidFill>
              </a:rPr>
              <a:t>všichni dosáhnout. </a:t>
            </a:r>
          </a:p>
          <a:p>
            <a:pPr>
              <a:buNone/>
            </a:pPr>
            <a:r>
              <a:rPr lang="cs-CZ" sz="3300" b="1" dirty="0" smtClean="0"/>
              <a:t> </a:t>
            </a:r>
            <a:endParaRPr lang="cs-CZ" sz="3300" dirty="0" smtClean="0"/>
          </a:p>
          <a:p>
            <a:endParaRPr lang="cs-CZ" sz="3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b) Teorie spravedlnosti: materiální a procedurální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Dvě velké skupiny: </a:t>
            </a:r>
            <a:r>
              <a:rPr lang="cs-CZ" dirty="0">
                <a:solidFill>
                  <a:srgbClr val="FF0000"/>
                </a:solidFill>
              </a:rPr>
              <a:t>i</a:t>
            </a:r>
            <a:r>
              <a:rPr lang="cs-CZ" dirty="0" smtClean="0">
                <a:solidFill>
                  <a:srgbClr val="FF0000"/>
                </a:solidFill>
              </a:rPr>
              <a:t>) Materiální teorie spravedlnosti –  </a:t>
            </a:r>
          </a:p>
          <a:p>
            <a:r>
              <a:rPr lang="cs-CZ" dirty="0" smtClean="0"/>
              <a:t>spravedlnost ztotožňují s distributivní spravedlnosti; </a:t>
            </a:r>
          </a:p>
          <a:p>
            <a:r>
              <a:rPr lang="cs-CZ" dirty="0" smtClean="0"/>
              <a:t>hledají objektivní  kritérium rozdělování</a:t>
            </a:r>
          </a:p>
          <a:p>
            <a:r>
              <a:rPr lang="cs-CZ" dirty="0"/>
              <a:t> </a:t>
            </a:r>
            <a:r>
              <a:rPr lang="cs-CZ" dirty="0" smtClean="0"/>
              <a:t>hledají cesty (politické, právní)  k realizaci spravedlnosti jako stavu společnosti (víra, že historický vývoj společnosti směřuje ke spravedlivé společnosti)  - (Platon, Marx)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444</TotalTime>
  <Words>753</Words>
  <Application>Microsoft Office PowerPoint</Application>
  <PresentationFormat>Předvádění na obrazovce (4:3)</PresentationFormat>
  <Paragraphs>79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Tw Cen MT</vt:lpstr>
      <vt:lpstr>Wingdings</vt:lpstr>
      <vt:lpstr>Wingdings 2</vt:lpstr>
      <vt:lpstr>Medián</vt:lpstr>
      <vt:lpstr>Seminář č. 6/20</vt:lpstr>
      <vt:lpstr>Aristotelovo vymezení pojmu spravedlnost</vt:lpstr>
      <vt:lpstr>Rovnost </vt:lpstr>
      <vt:lpstr>Formy spravedlnosti: formální   a materiální spravedlnost   </vt:lpstr>
      <vt:lpstr>Formální rovnost </vt:lpstr>
      <vt:lpstr> Materiální spravedlnost  </vt:lpstr>
      <vt:lpstr> Konkrétní  formy materiální   spravedlnosti (iustitia  particularis) dle povahy společenských  vztahů  </vt:lpstr>
      <vt:lpstr>   Materiální rovnost, resp. distributivní spravedlnost   lze dále rozdělit na rovnost výsledků nebo na rovnost příležitostí, podle toho o jakou rovnost usilujeme.    </vt:lpstr>
      <vt:lpstr>b) Teorie spravedlnosti: materiální a procedurální </vt:lpstr>
      <vt:lpstr>ii)Procedurální teorie spravedlnosti</vt:lpstr>
      <vt:lpstr>Rawlsovy principy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Tester</dc:creator>
  <cp:lastModifiedBy>1844</cp:lastModifiedBy>
  <cp:revision>26</cp:revision>
  <dcterms:created xsi:type="dcterms:W3CDTF">2014-05-11T07:03:42Z</dcterms:created>
  <dcterms:modified xsi:type="dcterms:W3CDTF">2020-04-29T12:43:44Z</dcterms:modified>
</cp:coreProperties>
</file>