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74" r:id="rId13"/>
    <p:sldId id="266" r:id="rId14"/>
    <p:sldId id="278" r:id="rId15"/>
    <p:sldId id="267" r:id="rId16"/>
    <p:sldId id="268" r:id="rId17"/>
    <p:sldId id="269" r:id="rId18"/>
    <p:sldId id="270" r:id="rId19"/>
    <p:sldId id="271" r:id="rId20"/>
    <p:sldId id="273" r:id="rId21"/>
    <p:sldId id="275" r:id="rId22"/>
    <p:sldId id="272" r:id="rId23"/>
    <p:sldId id="27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8400" y="1380068"/>
            <a:ext cx="8574622" cy="2616199"/>
          </a:xfrm>
        </p:spPr>
        <p:txBody>
          <a:bodyPr/>
          <a:lstStyle/>
          <a:p>
            <a:r>
              <a:rPr lang="cs-CZ" dirty="0"/>
              <a:t>Právo a morálka:</a:t>
            </a:r>
            <a:br>
              <a:rPr lang="cs-CZ" dirty="0"/>
            </a:br>
            <a:r>
              <a:rPr lang="cs-CZ" dirty="0"/>
              <a:t>úvod do problematiky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Martin </a:t>
            </a:r>
            <a:r>
              <a:rPr lang="cs-CZ" dirty="0" err="1"/>
              <a:t>Hapla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100457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Kategorický </a:t>
            </a:r>
            <a:r>
              <a:rPr lang="cs-CZ" dirty="0" smtClean="0"/>
              <a:t>imperativ, praktický imperativ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„Jednej vždy tak, aby se maxima tvé vůle mohla stát principem všeobecného zákonodárství.“</a:t>
            </a:r>
          </a:p>
          <a:p>
            <a:r>
              <a:rPr lang="cs-CZ" i="1" dirty="0"/>
              <a:t>„Jednej tak, abys používal lidství jak ve své osobě, tak i v osobě každého druhého vždy zároveň jako účel a nikdy pouze jako prostředek.“</a:t>
            </a:r>
          </a:p>
        </p:txBody>
      </p:sp>
    </p:spTree>
    <p:extLst>
      <p:ext uri="{BB962C8B-B14F-4D97-AF65-F5344CB8AC3E}">
        <p14:creationId xmlns:p14="http://schemas.microsoft.com/office/powerpoint/2010/main" val="2708196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Benjamin </a:t>
            </a:r>
            <a:r>
              <a:rPr lang="cs-CZ" dirty="0" err="1"/>
              <a:t>Constant</a:t>
            </a:r>
            <a:endParaRPr lang="cs-CZ" dirty="0"/>
          </a:p>
        </p:txBody>
      </p:sp>
      <p:pic>
        <p:nvPicPr>
          <p:cNvPr id="4" name="Zástupný symbol pro obsah 3" descr="File:&lt;strong&gt;Benjamin Constant&lt;/strong&gt;.jpg - Wikimedia Common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1190" y="2667000"/>
            <a:ext cx="2904957" cy="3124200"/>
          </a:xfrm>
        </p:spPr>
      </p:pic>
    </p:spTree>
    <p:extLst>
      <p:ext uri="{BB962C8B-B14F-4D97-AF65-F5344CB8AC3E}">
        <p14:creationId xmlns:p14="http://schemas.microsoft.com/office/powerpoint/2010/main" val="304016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Queen</a:t>
            </a:r>
            <a:r>
              <a:rPr lang="cs-CZ" dirty="0"/>
              <a:t> v. </a:t>
            </a:r>
            <a:r>
              <a:rPr lang="cs-CZ" dirty="0" err="1"/>
              <a:t>Dudley</a:t>
            </a:r>
            <a:r>
              <a:rPr lang="cs-CZ" dirty="0"/>
              <a:t> and </a:t>
            </a:r>
            <a:r>
              <a:rPr lang="cs-CZ" dirty="0" err="1"/>
              <a:t>Stephens</a:t>
            </a:r>
            <a:endParaRPr lang="cs-CZ" dirty="0"/>
          </a:p>
        </p:txBody>
      </p:sp>
      <p:pic>
        <p:nvPicPr>
          <p:cNvPr id="4" name="Zástupný symbol pro obsah 3" descr="&lt;strong&gt;Dudley and Stephens&lt;/strong&gt; – Wikipedi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919" y="3100387"/>
            <a:ext cx="2095500" cy="2257425"/>
          </a:xfrm>
        </p:spPr>
      </p:pic>
    </p:spTree>
    <p:extLst>
      <p:ext uri="{BB962C8B-B14F-4D97-AF65-F5344CB8AC3E}">
        <p14:creationId xmlns:p14="http://schemas.microsoft.com/office/powerpoint/2010/main" val="241170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Shody mezi právem a morálkou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to normativní jevy, soubory norem, které vyjadřují to, co má být</a:t>
            </a:r>
          </a:p>
          <a:p>
            <a:r>
              <a:rPr lang="cs-CZ" dirty="0"/>
              <a:t>regulují nejpodstatnější společenské vztahy, přičemž se často ve svém obsahu shodují</a:t>
            </a:r>
          </a:p>
          <a:p>
            <a:r>
              <a:rPr lang="cs-CZ" dirty="0"/>
              <a:t>používají velmi podobný slovník – hovoří o právech, povinnostech či závazcích</a:t>
            </a:r>
          </a:p>
        </p:txBody>
      </p:sp>
    </p:spTree>
    <p:extLst>
      <p:ext uri="{BB962C8B-B14F-4D97-AF65-F5344CB8AC3E}">
        <p14:creationId xmlns:p14="http://schemas.microsoft.com/office/powerpoint/2010/main" val="27436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Rozdíly mezi právem a morálkou podle H. L. A. Harta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Důležitost</a:t>
            </a:r>
          </a:p>
          <a:p>
            <a:r>
              <a:rPr lang="cs-CZ" dirty="0" smtClean="0"/>
              <a:t>Imunita vůči záměrné změně</a:t>
            </a:r>
          </a:p>
          <a:p>
            <a:r>
              <a:rPr lang="cs-CZ" dirty="0" smtClean="0"/>
              <a:t>Dobrovolný charakter morálních přestupků</a:t>
            </a:r>
          </a:p>
          <a:p>
            <a:r>
              <a:rPr lang="cs-CZ" dirty="0" smtClean="0"/>
              <a:t>Forma morálního nátlaku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54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mezi právem a morálkou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814976"/>
              </p:ext>
            </p:extLst>
          </p:nvPr>
        </p:nvGraphicFramePr>
        <p:xfrm>
          <a:off x="1484313" y="2667000"/>
          <a:ext cx="10018712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3283329626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89807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Právo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Morálka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1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Podmínkou platnosti právní normy je její vydání, nebo alespoň akceptace ze strany státu.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 platnost morální normy nemá postoj státu k ní vliv.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4493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Právní normy jsou zpravidla velmi flexibilní, je možné je poměrně rychle změnit.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Morální normy mají více statický charakter, k jejich změnám obvyklé dochází pozvolně.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29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Právní normy jsou vynutitelné ze strany státu. Sankce představuje jeden z jejich klíčových rysů.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Dodržování morálních norem závisí především na svědomí subjektu, popřípadě společenském tlaku.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02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26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Vztah práva a morálky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Základní modely:</a:t>
            </a:r>
          </a:p>
          <a:p>
            <a:r>
              <a:rPr lang="cs-CZ" dirty="0"/>
              <a:t>spojovací teze (např. právo je podmnožinou morálky)</a:t>
            </a:r>
          </a:p>
          <a:p>
            <a:r>
              <a:rPr lang="cs-CZ" dirty="0"/>
              <a:t>oddělující teze (např. mezi právem a morálkou neexistuje žádná souvislost)</a:t>
            </a:r>
          </a:p>
          <a:p>
            <a:r>
              <a:rPr lang="cs-CZ" dirty="0"/>
              <a:t>komplementární vztah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22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Georg </a:t>
            </a:r>
            <a:r>
              <a:rPr lang="cs-CZ" dirty="0" err="1"/>
              <a:t>Jellinek</a:t>
            </a:r>
            <a:endParaRPr lang="cs-CZ" dirty="0"/>
          </a:p>
        </p:txBody>
      </p:sp>
      <p:pic>
        <p:nvPicPr>
          <p:cNvPr id="4" name="Zástupný symbol pro obsah 3" descr="&lt;strong&gt;Georg Jellinek&lt;/strong&gt; - Wikipedia, the free encyclopedi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3955" y="2667000"/>
            <a:ext cx="1959428" cy="3124200"/>
          </a:xfrm>
        </p:spPr>
      </p:pic>
    </p:spTree>
    <p:extLst>
      <p:ext uri="{BB962C8B-B14F-4D97-AF65-F5344CB8AC3E}">
        <p14:creationId xmlns:p14="http://schemas.microsoft.com/office/powerpoint/2010/main" val="3466560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Hans </a:t>
            </a:r>
            <a:r>
              <a:rPr lang="cs-CZ" dirty="0" err="1"/>
              <a:t>Kelsen</a:t>
            </a:r>
            <a:endParaRPr lang="cs-CZ" dirty="0"/>
          </a:p>
        </p:txBody>
      </p:sp>
      <p:pic>
        <p:nvPicPr>
          <p:cNvPr id="4" name="Zástupný symbol pro obsah 3" descr="&lt;strong&gt;Hans Kelsen&lt;/strong&gt; - Wikipedi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5919" y="3009900"/>
            <a:ext cx="2095500" cy="2438400"/>
          </a:xfrm>
        </p:spPr>
      </p:pic>
    </p:spTree>
    <p:extLst>
      <p:ext uri="{BB962C8B-B14F-4D97-AF65-F5344CB8AC3E}">
        <p14:creationId xmlns:p14="http://schemas.microsoft.com/office/powerpoint/2010/main" val="2507590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H. L. A. Hart</a:t>
            </a:r>
          </a:p>
        </p:txBody>
      </p:sp>
      <p:pic>
        <p:nvPicPr>
          <p:cNvPr id="4" name="Zástupný symbol pro obsah 3" descr="Legal positivism - Wikipedi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8781" y="3095625"/>
            <a:ext cx="2009775" cy="2266950"/>
          </a:xfrm>
        </p:spPr>
      </p:pic>
    </p:spTree>
    <p:extLst>
      <p:ext uri="{BB962C8B-B14F-4D97-AF65-F5344CB8AC3E}">
        <p14:creationId xmlns:p14="http://schemas.microsoft.com/office/powerpoint/2010/main" val="146727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základních pojmů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6974003"/>
              </p:ext>
            </p:extLst>
          </p:nvPr>
        </p:nvGraphicFramePr>
        <p:xfrm>
          <a:off x="1484313" y="2667000"/>
          <a:ext cx="10018712" cy="2643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684174330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1524422679"/>
                    </a:ext>
                  </a:extLst>
                </a:gridCol>
              </a:tblGrid>
              <a:tr h="1321777">
                <a:tc>
                  <a:txBody>
                    <a:bodyPr/>
                    <a:lstStyle/>
                    <a:p>
                      <a:r>
                        <a:rPr lang="cs-CZ" sz="3600" baseline="0" dirty="0"/>
                        <a:t>Morálka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baseline="0" dirty="0"/>
                        <a:t>Etika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0097258"/>
                  </a:ext>
                </a:extLst>
              </a:tr>
              <a:tr h="1321777">
                <a:tc>
                  <a:txBody>
                    <a:bodyPr/>
                    <a:lstStyle/>
                    <a:p>
                      <a:r>
                        <a:rPr lang="cs-CZ" sz="3600" b="1" baseline="0" dirty="0"/>
                        <a:t>Právo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3600" b="1" baseline="0" dirty="0"/>
                        <a:t>Právní věda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881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061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Mělo by právo sloužit jako prostředek prosazování morálky?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Herbert </a:t>
            </a:r>
            <a:r>
              <a:rPr lang="cs-CZ" dirty="0" err="1"/>
              <a:t>Lionel</a:t>
            </a:r>
            <a:r>
              <a:rPr lang="cs-CZ" dirty="0"/>
              <a:t> </a:t>
            </a:r>
            <a:r>
              <a:rPr lang="cs-CZ" dirty="0" err="1"/>
              <a:t>Adolphus</a:t>
            </a:r>
            <a:r>
              <a:rPr lang="cs-CZ" dirty="0"/>
              <a:t> Hart v. Patrick Arthur </a:t>
            </a:r>
            <a:r>
              <a:rPr lang="cs-CZ" dirty="0" err="1"/>
              <a:t>Devlin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557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Dobré mravy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jsou to dobré mravy? Jak souvisí s morálkou?</a:t>
            </a:r>
          </a:p>
          <a:p>
            <a:r>
              <a:rPr lang="cs-CZ" dirty="0"/>
              <a:t>G. </a:t>
            </a:r>
            <a:r>
              <a:rPr lang="cs-CZ" dirty="0" err="1"/>
              <a:t>Teubner</a:t>
            </a:r>
            <a:r>
              <a:rPr lang="cs-CZ" dirty="0"/>
              <a:t> uvádí tři funkce dobrých mravů:</a:t>
            </a:r>
          </a:p>
          <a:p>
            <a:pPr marL="0" indent="0">
              <a:buNone/>
            </a:pPr>
            <a:r>
              <a:rPr lang="cs-CZ" dirty="0"/>
              <a:t>	1) funkce recepce a kontroly sociálních norem;</a:t>
            </a:r>
          </a:p>
          <a:p>
            <a:pPr marL="0" indent="0">
              <a:buNone/>
            </a:pPr>
            <a:r>
              <a:rPr lang="cs-CZ" dirty="0"/>
              <a:t>	2) transformační funkce;</a:t>
            </a:r>
          </a:p>
          <a:p>
            <a:pPr marL="0" indent="0">
              <a:buNone/>
            </a:pPr>
            <a:r>
              <a:rPr lang="cs-CZ" dirty="0"/>
              <a:t>	3) zmocňující funkce.</a:t>
            </a:r>
          </a:p>
        </p:txBody>
      </p:sp>
    </p:spTree>
    <p:extLst>
      <p:ext uri="{BB962C8B-B14F-4D97-AF65-F5344CB8AC3E}">
        <p14:creationId xmlns:p14="http://schemas.microsoft.com/office/powerpoint/2010/main" val="1707019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Současné tendence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od-moralizování práva</a:t>
            </a:r>
          </a:p>
          <a:p>
            <a:r>
              <a:rPr lang="cs-CZ" dirty="0"/>
              <a:t>re-moralizování práva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913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F3A2039-8BC4-49AF-886E-F824EAE7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94912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etické teorie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Aretaická</a:t>
            </a:r>
            <a:r>
              <a:rPr lang="cs-CZ" dirty="0"/>
              <a:t> etika</a:t>
            </a:r>
          </a:p>
          <a:p>
            <a:r>
              <a:rPr lang="cs-CZ" dirty="0" err="1"/>
              <a:t>Konsekvencialistická</a:t>
            </a:r>
            <a:r>
              <a:rPr lang="cs-CZ" dirty="0"/>
              <a:t> etika</a:t>
            </a:r>
          </a:p>
          <a:p>
            <a:r>
              <a:rPr lang="cs-CZ" dirty="0"/>
              <a:t>Deontologická etika</a:t>
            </a:r>
          </a:p>
        </p:txBody>
      </p:sp>
    </p:spTree>
    <p:extLst>
      <p:ext uri="{BB962C8B-B14F-4D97-AF65-F5344CB8AC3E}">
        <p14:creationId xmlns:p14="http://schemas.microsoft.com/office/powerpoint/2010/main" val="3007640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Platon</a:t>
            </a:r>
          </a:p>
        </p:txBody>
      </p:sp>
      <p:pic>
        <p:nvPicPr>
          <p:cNvPr id="4" name="Zástupný symbol pro obsah 3" descr="File:Head &lt;strong&gt;Platon&lt;/strong&gt; Glyptothek Munich 548.jpg - Wikipedi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0151" y="2667000"/>
            <a:ext cx="2247036" cy="3124200"/>
          </a:xfrm>
        </p:spPr>
      </p:pic>
    </p:spTree>
    <p:extLst>
      <p:ext uri="{BB962C8B-B14F-4D97-AF65-F5344CB8AC3E}">
        <p14:creationId xmlns:p14="http://schemas.microsoft.com/office/powerpoint/2010/main" val="1912311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Aristoteles</a:t>
            </a:r>
          </a:p>
        </p:txBody>
      </p:sp>
      <p:pic>
        <p:nvPicPr>
          <p:cNvPr id="4" name="Zástupný symbol pro obsah 3" descr="File:&lt;strong&gt;Aristoteles&lt;/strong&gt; Louvre.jpg - Wikipedia, the free encyclopedi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094" y="26670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256382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Jeremy</a:t>
            </a:r>
            <a:r>
              <a:rPr lang="cs-CZ" dirty="0"/>
              <a:t> </a:t>
            </a:r>
            <a:r>
              <a:rPr lang="cs-CZ" dirty="0" err="1"/>
              <a:t>Bentham</a:t>
            </a:r>
            <a:endParaRPr lang="cs-CZ" dirty="0"/>
          </a:p>
        </p:txBody>
      </p:sp>
      <p:pic>
        <p:nvPicPr>
          <p:cNvPr id="4" name="Zástupný symbol pro obsah 3" descr="Description Jeremy &lt;strong&gt;Bentham&lt;/strong&gt; by Henry William Pickersgill deta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551" y="2667000"/>
            <a:ext cx="2300235" cy="3124200"/>
          </a:xfrm>
        </p:spPr>
      </p:pic>
    </p:spTree>
    <p:extLst>
      <p:ext uri="{BB962C8B-B14F-4D97-AF65-F5344CB8AC3E}">
        <p14:creationId xmlns:p14="http://schemas.microsoft.com/office/powerpoint/2010/main" val="354994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Jeremy</a:t>
            </a:r>
            <a:r>
              <a:rPr lang="cs-CZ" dirty="0"/>
              <a:t> </a:t>
            </a:r>
            <a:r>
              <a:rPr lang="cs-CZ" dirty="0" err="1"/>
              <a:t>Bentham</a:t>
            </a:r>
            <a:endParaRPr lang="cs-CZ" dirty="0"/>
          </a:p>
        </p:txBody>
      </p:sp>
      <p:pic>
        <p:nvPicPr>
          <p:cNvPr id="4" name="Zástupný symbol pro obsah 3" descr="The Auto-Icon of Jeremy &lt;strong&gt;Bentham&lt;/strong&gt; | I absolutely love this. J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2094" y="26670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150172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</a:t>
            </a:r>
            <a:r>
              <a:rPr lang="cs-CZ" dirty="0" err="1"/>
              <a:t>Stuart</a:t>
            </a:r>
            <a:r>
              <a:rPr lang="cs-CZ" dirty="0"/>
              <a:t> </a:t>
            </a:r>
            <a:r>
              <a:rPr lang="cs-CZ" dirty="0" err="1"/>
              <a:t>Mill</a:t>
            </a:r>
            <a:endParaRPr lang="cs-CZ" dirty="0"/>
          </a:p>
        </p:txBody>
      </p:sp>
      <p:pic>
        <p:nvPicPr>
          <p:cNvPr id="4" name="Zástupný symbol pro obsah 3" descr="&lt;strong&gt;John Stuart Mill&lt;/strong&gt; (1806-1873)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3989" y="2667000"/>
            <a:ext cx="2499360" cy="3124200"/>
          </a:xfrm>
        </p:spPr>
      </p:pic>
    </p:spTree>
    <p:extLst>
      <p:ext uri="{BB962C8B-B14F-4D97-AF65-F5344CB8AC3E}">
        <p14:creationId xmlns:p14="http://schemas.microsoft.com/office/powerpoint/2010/main" val="94559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Immanuel Kant</a:t>
            </a:r>
          </a:p>
        </p:txBody>
      </p:sp>
      <p:pic>
        <p:nvPicPr>
          <p:cNvPr id="4" name="Zástupný symbol pro obsah 3" descr="inmanuel &lt;strong&gt;kant&lt;/strong&gt; 1724 1804 &lt;strong&gt;kant&lt;/strong&gt; resumen pdf details download 177 kb &lt;strong&gt;kant&lt;/strong&gt;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8877" y="2667000"/>
            <a:ext cx="2169583" cy="3124200"/>
          </a:xfrm>
        </p:spPr>
      </p:pic>
    </p:spTree>
    <p:extLst>
      <p:ext uri="{BB962C8B-B14F-4D97-AF65-F5344CB8AC3E}">
        <p14:creationId xmlns:p14="http://schemas.microsoft.com/office/powerpoint/2010/main" val="3597168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412</TotalTime>
  <Words>375</Words>
  <Application>Microsoft Office PowerPoint</Application>
  <PresentationFormat>Širokoúhlá obrazovka</PresentationFormat>
  <Paragraphs>61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Corbel</vt:lpstr>
      <vt:lpstr>Paralaxa</vt:lpstr>
      <vt:lpstr>Právo a morálka: úvod do problematiky</vt:lpstr>
      <vt:lpstr>Vymezení základních pojmů</vt:lpstr>
      <vt:lpstr>Základní etické teorie</vt:lpstr>
      <vt:lpstr>Platon</vt:lpstr>
      <vt:lpstr>Aristoteles</vt:lpstr>
      <vt:lpstr>Jeremy Bentham</vt:lpstr>
      <vt:lpstr>Jeremy Bentham</vt:lpstr>
      <vt:lpstr>John Stuart Mill</vt:lpstr>
      <vt:lpstr>Immanuel Kant</vt:lpstr>
      <vt:lpstr>Kategorický imperativ, praktický imperativ</vt:lpstr>
      <vt:lpstr>Benjamin Constant</vt:lpstr>
      <vt:lpstr>The Queen v. Dudley and Stephens</vt:lpstr>
      <vt:lpstr>Shody mezi právem a morálkou</vt:lpstr>
      <vt:lpstr>Rozdíly mezi právem a morálkou podle H. L. A. Harta</vt:lpstr>
      <vt:lpstr>Rozdíly mezi právem a morálkou</vt:lpstr>
      <vt:lpstr>Vztah práva a morálky</vt:lpstr>
      <vt:lpstr>Georg Jellinek</vt:lpstr>
      <vt:lpstr>Hans Kelsen</vt:lpstr>
      <vt:lpstr>H. L. A. Hart</vt:lpstr>
      <vt:lpstr>Mělo by právo sloužit jako prostředek prosazování morálky?</vt:lpstr>
      <vt:lpstr>Dobré mravy</vt:lpstr>
      <vt:lpstr>Současné tendence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Právo a morálka</dc:title>
  <dc:creator>Martin</dc:creator>
  <cp:lastModifiedBy>Martin Hapla</cp:lastModifiedBy>
  <cp:revision>16</cp:revision>
  <dcterms:created xsi:type="dcterms:W3CDTF">2017-02-25T09:08:45Z</dcterms:created>
  <dcterms:modified xsi:type="dcterms:W3CDTF">2020-03-03T14:19:43Z</dcterms:modified>
</cp:coreProperties>
</file>