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4" r:id="rId1"/>
  </p:sldMasterIdLst>
  <p:notesMasterIdLst>
    <p:notesMasterId r:id="rId27"/>
  </p:notesMasterIdLst>
  <p:sldIdLst>
    <p:sldId id="304" r:id="rId2"/>
    <p:sldId id="334" r:id="rId3"/>
    <p:sldId id="335" r:id="rId4"/>
    <p:sldId id="257" r:id="rId5"/>
    <p:sldId id="296" r:id="rId6"/>
    <p:sldId id="258" r:id="rId7"/>
    <p:sldId id="336" r:id="rId8"/>
    <p:sldId id="259" r:id="rId9"/>
    <p:sldId id="260" r:id="rId10"/>
    <p:sldId id="363" r:id="rId11"/>
    <p:sldId id="261" r:id="rId12"/>
    <p:sldId id="262" r:id="rId13"/>
    <p:sldId id="281" r:id="rId14"/>
    <p:sldId id="364" r:id="rId15"/>
    <p:sldId id="337" r:id="rId16"/>
    <p:sldId id="338" r:id="rId17"/>
    <p:sldId id="263" r:id="rId18"/>
    <p:sldId id="264" r:id="rId19"/>
    <p:sldId id="340" r:id="rId20"/>
    <p:sldId id="265" r:id="rId21"/>
    <p:sldId id="266" r:id="rId22"/>
    <p:sldId id="267" r:id="rId23"/>
    <p:sldId id="298" r:id="rId24"/>
    <p:sldId id="342" r:id="rId25"/>
    <p:sldId id="343" r:id="rId2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79969" autoAdjust="0"/>
  </p:normalViewPr>
  <p:slideViewPr>
    <p:cSldViewPr>
      <p:cViewPr varScale="1">
        <p:scale>
          <a:sx n="54" d="100"/>
          <a:sy n="54" d="100"/>
        </p:scale>
        <p:origin x="163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3FDB55-1C7B-4CD3-BCB8-B7EB0F7F80E3}"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921A55F-CE2E-4191-AF17-7F3F22F284E2}" type="slidenum">
              <a:rPr lang="cs-CZ" altLang="cs-CZ" smtClean="0"/>
              <a:pPr/>
              <a:t>4</a:t>
            </a:fld>
            <a:endParaRPr lang="cs-CZ" altLang="cs-CZ"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AAC3C4E-461A-479B-8DE3-FA474D2A4788}" type="slidenum">
              <a:rPr lang="cs-CZ" altLang="cs-CZ" smtClean="0"/>
              <a:pPr/>
              <a:t>20</a:t>
            </a:fld>
            <a:endParaRPr lang="cs-CZ" altLang="cs-CZ"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cs-CZ" altLang="cs-CZ" smtClean="0"/>
              <a:t>Slovy kritika : „Radbruchova formule vyjadřuje spíše morální apel než přesvědčivou argumentaci, respektive argumentace v ní zcela absentuje. Radbruchova formule je ve skutečnosti metanorma, řešící konflikt mezi zákonem a spravedlností...když Radbruch obecně říká, že extrémně nespravedlivý zákon není platné právo, tak se hlásí k právnímu naturalismu, ale už nijak neargumentuje proti právnímu pozitivismu.“</a:t>
            </a:r>
          </a:p>
          <a:p>
            <a:pPr eaLnBrk="1" hangingPunct="1"/>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a:ln/>
        </p:spPr>
      </p:sp>
      <p:sp>
        <p:nvSpPr>
          <p:cNvPr id="59395" name="Zástupný symbol pro poznámky 2"/>
          <p:cNvSpPr>
            <a:spLocks noGrp="1"/>
          </p:cNvSpPr>
          <p:nvPr>
            <p:ph type="body" idx="1"/>
          </p:nvPr>
        </p:nvSpPr>
        <p:spPr>
          <a:noFill/>
          <a:ln/>
        </p:spPr>
        <p:txBody>
          <a:bodyPr/>
          <a:lstStyle/>
          <a:p>
            <a:endParaRPr lang="cs-CZ" altLang="cs-CZ" dirty="0" smtClean="0"/>
          </a:p>
        </p:txBody>
      </p:sp>
      <p:sp>
        <p:nvSpPr>
          <p:cNvPr id="59396" name="Zástupný symbol pro číslo snímku 3"/>
          <p:cNvSpPr>
            <a:spLocks noGrp="1"/>
          </p:cNvSpPr>
          <p:nvPr>
            <p:ph type="sldNum" sz="quarter" idx="5"/>
          </p:nvPr>
        </p:nvSpPr>
        <p:spPr>
          <a:noFill/>
        </p:spPr>
        <p:txBody>
          <a:bodyPr/>
          <a:lstStyle/>
          <a:p>
            <a:fld id="{C4D4437E-1E45-4FD9-9B81-BC890E41A3E7}" type="slidenum">
              <a:rPr lang="cs-CZ" altLang="cs-CZ" smtClean="0"/>
              <a:pPr/>
              <a:t>23</a:t>
            </a:fld>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303295E6-607C-47F5-9CB5-BB2675973348}" type="slidenum">
              <a:rPr lang="cs-CZ" altLang="cs-CZ" smtClean="0"/>
              <a:pPr/>
              <a:t>24</a:t>
            </a:fld>
            <a:endParaRPr lang="cs-CZ" altLang="cs-CZ"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cs-CZ" altLang="cs-CZ"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7C3FDB55-1C7B-4CD3-BCB8-B7EB0F7F80E3}" type="slidenum">
              <a:rPr lang="cs-CZ" smtClean="0"/>
              <a:pPr>
                <a:defRPr/>
              </a:pPr>
              <a:t>25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787108B-8169-4BD4-BE40-462E113EEAA2}" type="slidenum">
              <a:rPr lang="cs-CZ" altLang="cs-CZ" smtClean="0"/>
              <a:pPr/>
              <a:t>6</a:t>
            </a:fld>
            <a:endParaRPr lang="cs-CZ" altLang="cs-CZ"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cs-CZ" altLang="cs-CZ" smtClean="0"/>
              <a:t>Upozorňuji, že</a:t>
            </a:r>
            <a:endParaRPr lang="cs-CZ" altLang="cs-CZ" sz="1000" b="1" smtClean="0">
              <a:solidFill>
                <a:schemeClr val="accent2"/>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8CB29D8-A998-4E8C-8A37-0F9FD8D7160F}" type="slidenum">
              <a:rPr lang="cs-CZ" altLang="cs-CZ" smtClean="0"/>
              <a:pPr/>
              <a:t>8</a:t>
            </a:fld>
            <a:endParaRPr lang="cs-CZ" altLang="cs-CZ"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cs-CZ" altLang="cs-CZ" smtClean="0"/>
              <a:t>Jde o nález Ústavního soudu ze dne 22. 10. 1996, sp. zn. III. ÚS 277/96 a nález ze dne 29. 10. 1996, sp. zn. III. ÚS 283/96.</a:t>
            </a:r>
          </a:p>
          <a:p>
            <a:pPr eaLnBrk="1" hangingPunct="1"/>
            <a:r>
              <a:rPr lang="cs-CZ" altLang="cs-CZ" smtClean="0"/>
              <a:t>Skutkový stav je tedy prakticky totožný.</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DFDA712-CF69-47FC-81CF-D587C186DD5A}" type="slidenum">
              <a:rPr lang="cs-CZ" altLang="cs-CZ" smtClean="0"/>
              <a:pPr/>
              <a:t>9</a:t>
            </a:fld>
            <a:endParaRPr lang="cs-CZ" altLang="cs-CZ"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cs-CZ" altLang="cs-CZ" dirty="0" smtClean="0"/>
              <a:t>Ústavní soud v obou případech konstatoval, že jde o přepjatý právní formalismus. V obou případech se kandidáti do Senátu dopustili tzv. zjevné chyby v psaní, přičemž tyto chyby zpravidla nemají právní účinky a lze je kdykoli neformálně opravit. Zjevné chyby v psaní a počtech totiž nejsou skutečnými, tzv. právními vadami. Ke skutkovému stavu je třeba podotknout, že volební komise vystavila stěžovateli potvrzení o převzetí přihlášky a teprve poté došlo ke zjištění nesprávně vyplněného rodného čísla. Jestliže procesní úkony účastníků řízení (registrace volební komisí je nepochybně správní řízení) obsahují zjevnou nesprávnost, je nutné dát účastníkům řízení příležitost ji odstranit. Opakem tohoto postupu je přepjatý právní formalismus, jehož důsledkem je sofistikované zdůvodňování zjevné nespravedlnosti. Ústavní soud také odkázal na nález ze dne 11. 7. 1996, </a:t>
            </a:r>
            <a:r>
              <a:rPr lang="cs-CZ" altLang="cs-CZ" dirty="0" err="1" smtClean="0"/>
              <a:t>sp</a:t>
            </a:r>
            <a:r>
              <a:rPr lang="cs-CZ" altLang="cs-CZ" dirty="0" smtClean="0"/>
              <a:t>. zn. III. ÚS 127/96.</a:t>
            </a:r>
          </a:p>
          <a:p>
            <a:pPr eaLnBrk="1" hangingPunct="1"/>
            <a:r>
              <a:rPr lang="cs-CZ" altLang="cs-CZ" dirty="0" smtClean="0"/>
              <a:t>Závěrem je, že ačkoli zákon bylo možné interpretovat více způsoby, bylo třeba vycházet z jeho smyslu a účelu, nikoli z doslovného znění (což učinil Nejvyšší soud). Ústavní soud tedy použil kromě jazykové také teleologickou interpretaci právního předpisu.</a:t>
            </a:r>
          </a:p>
          <a:p>
            <a:pPr eaLnBrk="1" hangingPunct="1"/>
            <a:endParaRPr lang="cs-CZ" altLang="cs-CZ"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C6B7544-B7BE-4739-A378-7DEF2714A797}" type="slidenum">
              <a:rPr lang="cs-CZ" altLang="cs-CZ" smtClean="0"/>
              <a:pPr/>
              <a:t>11</a:t>
            </a:fld>
            <a:endParaRPr lang="cs-CZ" altLang="cs-CZ"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cs-CZ" altLang="cs-CZ" b="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6C67F8B-0182-4093-B911-5390523D9E64}" type="slidenum">
              <a:rPr lang="cs-CZ" altLang="cs-CZ" smtClean="0"/>
              <a:pPr/>
              <a:t>12</a:t>
            </a:fld>
            <a:endParaRPr lang="cs-CZ" altLang="cs-CZ"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marL="228600" indent="-228600" eaLnBrk="1" hangingPunct="1"/>
            <a:r>
              <a:rPr lang="cs-CZ" altLang="cs-CZ" b="1" dirty="0" smtClean="0"/>
              <a:t>Samozřejmě je třeba v této souvislosti upozornit ještě na dvě věci: </a:t>
            </a:r>
          </a:p>
          <a:p>
            <a:pPr marL="228600" indent="-228600" eaLnBrk="1" hangingPunct="1">
              <a:buFontTx/>
              <a:buAutoNum type="arabicPeriod"/>
            </a:pPr>
            <a:r>
              <a:rPr lang="cs-CZ" altLang="cs-CZ" b="1" dirty="0" smtClean="0"/>
              <a:t>ne každá rvačka mezi příslušníky dvou různých etnických skupin je nutně motivována odlišnou etnicitou.</a:t>
            </a:r>
          </a:p>
          <a:p>
            <a:pPr marL="228600" indent="-228600" eaLnBrk="1" hangingPunct="1">
              <a:buFontTx/>
              <a:buAutoNum type="arabicPeriod"/>
            </a:pPr>
            <a:r>
              <a:rPr lang="cs-CZ" altLang="cs-CZ" b="1" dirty="0" smtClean="0"/>
              <a:t>je otázka, jestli soudce mohl pod rasisticky motivovaný trestný čin podřadit nejen rasově motivovaný trestný čin, ale také čin motivovaný rozdílnou etnickou příslušností. Čili muselo by se jít po smyslu a významu § 196 starého trestního zákona.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1FABB27-D0DB-45E6-8108-2FAF094B9525}" type="slidenum">
              <a:rPr lang="cs-CZ" altLang="cs-CZ" smtClean="0"/>
              <a:pPr/>
              <a:t>13</a:t>
            </a:fld>
            <a:endParaRPr lang="cs-CZ" altLang="cs-CZ"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cs-CZ" altLang="cs-CZ" dirty="0" smtClean="0"/>
              <a:t>O prvním nálezu Ústavního soudu č. 19 z roku 1993 ještě bude řeč. </a:t>
            </a:r>
          </a:p>
          <a:p>
            <a:pPr eaLnBrk="1" hangingPunct="1"/>
            <a:r>
              <a:rPr lang="cs-CZ" altLang="cs-CZ" dirty="0" smtClean="0"/>
              <a:t>Nález </a:t>
            </a:r>
            <a:r>
              <a:rPr lang="cs-CZ" altLang="cs-CZ" dirty="0" err="1" smtClean="0"/>
              <a:t>Pl</a:t>
            </a:r>
            <a:r>
              <a:rPr lang="cs-CZ" altLang="cs-CZ" dirty="0" smtClean="0"/>
              <a:t>. ÚS 33/97 se týká doslovného výkladu ústavních lhůt, přičemž Ústavní soud konstatoval, že mechanické ztotožnění práva s psanými texty se stalo vítaným nástrojem totalitní manipulace a učinilo z justice poslušný a nemyslící nástroj prosazování totalitní moci. Dalším naprosto neudržitelným momentem používání práva je dle Ústavního soudu jeho aplikace, vycházející pouze z jeho jazykového výkladu.</a:t>
            </a:r>
          </a:p>
          <a:p>
            <a:pPr eaLnBrk="1" hangingPunct="1"/>
            <a:r>
              <a:rPr lang="cs-CZ" altLang="cs-CZ" dirty="0" smtClean="0"/>
              <a:t>Ústavní soud rozhodoval o rozsudku soudu o ponechání pachatele trestného činu ve vazbě. Pachatel se bránil odkazem na to, že v napadeném výroku soudu byla jeho žádost na propuštění z vazby zamítnuta pro přetrvávající důvod uvalené vazby, což však pachatel nepovažoval za rozhodnutí o ponechání obžalovaného ve vazbě dle dikce § 71 odst. 5 tehdy platného trestního řádu. V nálezu Ústavní soud konstatoval, že přílišný formalismus odhlížející od podstaty věci a smyslu, jakož i účelu aplikovaných právních norem, není namístě tam, kde je výsledek aplikace práva ve vztahu k jeho důsledkům transparentně a logicky nejen z výroku, ale i z odůvodnění rozhodnutí </a:t>
            </a:r>
            <a:r>
              <a:rPr lang="cs-CZ" altLang="cs-CZ" dirty="0" err="1" smtClean="0"/>
              <a:t>seznatelný</a:t>
            </a:r>
            <a:r>
              <a:rPr lang="cs-CZ" altLang="cs-CZ" dirty="0" smtClean="0"/>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AB7DA75-7F5D-4C14-A14D-5E9F3D7FC204}" type="slidenum">
              <a:rPr lang="cs-CZ" altLang="cs-CZ" smtClean="0"/>
              <a:pPr/>
              <a:t>17</a:t>
            </a:fld>
            <a:endParaRPr lang="cs-CZ" altLang="cs-CZ"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cs-CZ" altLang="cs-CZ"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DBD48B70-735A-46D5-9C9A-33E4883E1F7C}" type="slidenum">
              <a:rPr lang="cs-CZ" altLang="cs-CZ" smtClean="0"/>
              <a:pPr/>
              <a:t>18</a:t>
            </a:fld>
            <a:endParaRPr lang="cs-CZ" altLang="cs-CZ"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cs-CZ" altLang="cs-CZ" smtClean="0"/>
              <a:t>Gustav Radbruch byl původně, za dob Výmarské republiky, právní pozitivista a morální relativista. Ačkoli byl ministrem spravedlnosti hned ve dvou vládách, s nacismem si nezadal a po válce se z něj stal iusnaturalista. Předválečný Radbruch ve své knize Rechtphilosophie z roku 1932 vychází z toho, že pojem právo v sobě zahrnuje zaměření se na ideu práva, totiž na spravedlnost ve smyslu klasické teze: „se stejným se má zacházet stejně“, ovšem upozorňuje na skutečnost, že tato teze již nestanoví, jaké vlastnosti jsou právně relevantní. Samotný obsah práva je dle Radbrucha závislý na účelu práva a ten pak na hodnotách, které jsou ale relativní.</a:t>
            </a:r>
          </a:p>
          <a:p>
            <a:pPr eaLnBrk="1" hangingPunct="1"/>
            <a:r>
              <a:rPr lang="cs-CZ" altLang="cs-CZ" smtClean="0"/>
              <a:t>Radbruch také preferuje právní jistotu, když píše, že je důležitější definitivní řešení právního sporu, než žádné řešení, byť by definitivní řešení sporu nebylo spravedlivé nebo účelné. Právo má autoritativně řešit protichůdné názory osob, které jsou závislé na relativních hodnotách. Pokud nikdo nedokáže neomylně poznat, co je morálně správné, pak musí mít někdo (konkrétně soudce) formální autoritu, aby dokázal určit, co je legální. Soudce se má tedy vždy ptát, co je právní, resp. zákonné, nikdy se nemá ptát na to, jestli je to morálně spravedlivé. Radbruchův relativismus tak vede k pozitivismu. </a:t>
            </a:r>
            <a:r>
              <a:rPr lang="cs-CZ" altLang="cs-CZ" b="1" smtClean="0"/>
              <a:t>Jednoduše řečeno, předválečný Radbruch preferoval formální platnost práva a právní jistotu před spravedlností.</a:t>
            </a:r>
          </a:p>
          <a:p>
            <a:pPr eaLnBrk="1" hangingPunct="1"/>
            <a:r>
              <a:rPr lang="cs-CZ" altLang="cs-CZ" smtClean="0"/>
              <a:t>Po válce však Radbruch  hledal cestu řešení z toho, proč došlo k nacistickému právu a jak se vyrovnat s touto skutečností, že vzniklo právo s tak nehumáním obsahem; V článku Gesetzliches Unrecht und übergesetzliches Recht (zákonné bezpráví a nadzákonné právo), v němž je obsažena ona slavná „Radbruchova formule“, jeden z nejcitovanějších odstavců ve filozofii práva 20. století.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pPr>
              <a:defRPr/>
            </a:pPr>
            <a:endParaRPr lang="cs-CZ"/>
          </a:p>
        </p:txBody>
      </p:sp>
      <p:sp>
        <p:nvSpPr>
          <p:cNvPr id="17" name="Zástupný symbol pro zápatí 16"/>
          <p:cNvSpPr>
            <a:spLocks noGrp="1"/>
          </p:cNvSpPr>
          <p:nvPr>
            <p:ph type="ftr" sz="quarter" idx="11"/>
          </p:nvPr>
        </p:nvSpPr>
        <p:spPr/>
        <p:txBody>
          <a:bodyPr/>
          <a:lstStyle/>
          <a:p>
            <a:pPr>
              <a:defRPr/>
            </a:pPr>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34C1F451-ACD1-4EC5-B237-F921BD2AC2C4}" type="slidenum">
              <a:rPr lang="cs-CZ" smtClean="0"/>
              <a:pPr>
                <a:defRPr/>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75F55839-EDE7-4D20-9217-A69E160D9D38}"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pPr>
              <a:defRPr/>
            </a:pPr>
            <a:fld id="{35C696EF-7E17-403F-9A9E-FADBC60EF147}" type="slidenum">
              <a:rPr lang="cs-CZ" smtClean="0"/>
              <a:pPr>
                <a:defRPr/>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pPr>
              <a:defRPr/>
            </a:pPr>
            <a:fld id="{2B8710FC-899E-4FBA-A598-421F08E6A09B}" type="slidenum">
              <a:rPr lang="cs-CZ" smtClean="0"/>
              <a:pPr>
                <a:defRPr/>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pPr>
              <a:defRPr/>
            </a:pP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184776E3-0CFC-4B29-96D5-C252AE40BC43}" type="slidenum">
              <a:rPr lang="cs-CZ" smtClean="0"/>
              <a:pPr>
                <a:defRPr/>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A2801B08-B294-4F0A-A9FE-F6BCA0CB4288}" type="slidenum">
              <a:rPr lang="cs-CZ" smtClean="0"/>
              <a:pPr>
                <a:defRPr/>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a:xfrm>
            <a:off x="304800" y="6409944"/>
            <a:ext cx="3581400" cy="365760"/>
          </a:xfrm>
        </p:spPr>
        <p:txBody>
          <a:bodyPr/>
          <a:lstStyle/>
          <a:p>
            <a:pPr>
              <a:defRPr/>
            </a:pPr>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pPr>
              <a:defRPr/>
            </a:pPr>
            <a:fld id="{22BB7987-4DB7-4EBE-970E-53B923B3D0F2}" type="slidenum">
              <a:rPr lang="cs-CZ" smtClean="0"/>
              <a:pPr>
                <a:defRPr/>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pPr>
              <a:defRPr/>
            </a:pPr>
            <a:fld id="{E7EA38CB-9B9D-4334-A439-4EF7653EC6F8}"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01E2B870-CA75-4402-9987-F0C75BE5749C}"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6C9FEF4D-BBDD-45DF-B37C-804C1B614EA7}" type="slidenum">
              <a:rPr lang="cs-CZ" smtClean="0"/>
              <a:pPr>
                <a:defRPr/>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a:xfrm>
            <a:off x="301752" y="6410848"/>
            <a:ext cx="3383280" cy="365760"/>
          </a:xfrm>
        </p:spPr>
        <p:txBody>
          <a:body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pPr>
              <a:defRPr/>
            </a:pPr>
            <a:fld id="{7E48047F-2339-490F-9715-4B8D1CF338D7}" type="slidenum">
              <a:rPr lang="cs-CZ" smtClean="0"/>
              <a:pPr>
                <a:defRPr/>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pPr>
              <a:defRPr/>
            </a:pPr>
            <a:endParaRPr lang="cs-CZ"/>
          </a:p>
        </p:txBody>
      </p:sp>
      <p:sp>
        <p:nvSpPr>
          <p:cNvPr id="6" name="Zástupný symbol pro zápatí 5"/>
          <p:cNvSpPr>
            <a:spLocks noGrp="1"/>
          </p:cNvSpPr>
          <p:nvPr>
            <p:ph type="ftr" sz="quarter" idx="11"/>
          </p:nvPr>
        </p:nvSpPr>
        <p:spPr>
          <a:xfrm>
            <a:off x="301752" y="6410848"/>
            <a:ext cx="3584448" cy="365760"/>
          </a:xfrm>
        </p:spPr>
        <p:txBody>
          <a:bodyPr/>
          <a:lstStyle/>
          <a:p>
            <a:pPr>
              <a:defRPr/>
            </a:pPr>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E15254F5-B346-4A50-A799-295FC2E223AC}" type="slidenum">
              <a:rPr lang="cs-CZ" smtClean="0"/>
              <a:pPr>
                <a:defRPr/>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616224"/>
          </a:xfrm>
        </p:spPr>
        <p:txBody>
          <a:bodyPr>
            <a:normAutofit fontScale="90000"/>
          </a:bodyPr>
          <a:lstStyle/>
          <a:p>
            <a:pPr eaLnBrk="1" hangingPunct="1">
              <a:defRPr/>
            </a:pP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Přednáška č.5</a:t>
            </a:r>
            <a:br>
              <a:rPr lang="cs-CZ" dirty="0" smtClean="0"/>
            </a:br>
            <a:r>
              <a:rPr lang="cs-CZ" dirty="0" smtClean="0"/>
              <a:t>Kritika  právního formalismu  a </a:t>
            </a:r>
            <a:r>
              <a:rPr lang="cs-CZ" dirty="0" err="1" smtClean="0"/>
              <a:t>Radbruchova</a:t>
            </a:r>
            <a:r>
              <a:rPr lang="cs-CZ" dirty="0" smtClean="0"/>
              <a:t>  formule.  </a:t>
            </a:r>
            <a:endParaRPr lang="cs-CZ" dirty="0"/>
          </a:p>
        </p:txBody>
      </p:sp>
      <p:sp>
        <p:nvSpPr>
          <p:cNvPr id="10243" name="Zástupný symbol pro obsah 2"/>
          <p:cNvSpPr>
            <a:spLocks noGrp="1"/>
          </p:cNvSpPr>
          <p:nvPr>
            <p:ph sz="quarter" idx="1"/>
          </p:nvPr>
        </p:nvSpPr>
        <p:spPr/>
        <p:txBody>
          <a:bodyPr>
            <a:normAutofit/>
          </a:bodyPr>
          <a:lstStyle/>
          <a:p>
            <a:pPr eaLnBrk="1" hangingPunct="1">
              <a:spcBef>
                <a:spcPct val="0"/>
              </a:spcBef>
              <a:buFont typeface="Arial" charset="0"/>
              <a:buNone/>
            </a:pPr>
            <a:endParaRPr lang="cs-CZ" altLang="cs-CZ" dirty="0" smtClean="0"/>
          </a:p>
          <a:p>
            <a:pPr eaLnBrk="1" hangingPunct="1">
              <a:spcBef>
                <a:spcPct val="0"/>
              </a:spcBef>
              <a:buFont typeface="Arial" charset="0"/>
              <a:buNone/>
            </a:pPr>
            <a:r>
              <a:rPr lang="cs-CZ" altLang="cs-CZ" dirty="0" smtClean="0"/>
              <a:t>Osnova </a:t>
            </a:r>
            <a:r>
              <a:rPr lang="cs-CZ" altLang="cs-CZ" dirty="0" smtClean="0"/>
              <a:t>přednášky </a:t>
            </a:r>
            <a:endParaRPr lang="cs-CZ" altLang="cs-CZ" dirty="0" smtClean="0"/>
          </a:p>
          <a:p>
            <a:pPr marL="514350" indent="-514350" eaLnBrk="1" hangingPunct="1">
              <a:spcBef>
                <a:spcPct val="0"/>
              </a:spcBef>
              <a:buNone/>
            </a:pPr>
            <a:r>
              <a:rPr lang="cs-CZ" altLang="cs-CZ" dirty="0" smtClean="0"/>
              <a:t>a)Co je  </a:t>
            </a:r>
            <a:r>
              <a:rPr lang="cs-CZ" altLang="cs-CZ" dirty="0" smtClean="0"/>
              <a:t> </a:t>
            </a:r>
            <a:r>
              <a:rPr lang="cs-CZ" altLang="cs-CZ" dirty="0" smtClean="0"/>
              <a:t>právní formalismus? </a:t>
            </a:r>
          </a:p>
          <a:p>
            <a:pPr eaLnBrk="1" hangingPunct="1">
              <a:spcBef>
                <a:spcPct val="0"/>
              </a:spcBef>
              <a:buFont typeface="Arial" charset="0"/>
              <a:buNone/>
            </a:pPr>
            <a:endParaRPr lang="cs-CZ" altLang="cs-CZ" dirty="0" smtClean="0"/>
          </a:p>
          <a:p>
            <a:pPr eaLnBrk="1" hangingPunct="1">
              <a:spcBef>
                <a:spcPct val="0"/>
              </a:spcBef>
              <a:buFont typeface="Arial" charset="0"/>
              <a:buNone/>
            </a:pPr>
            <a:r>
              <a:rPr lang="cs-CZ" altLang="cs-CZ" dirty="0" smtClean="0"/>
              <a:t>b) </a:t>
            </a:r>
            <a:r>
              <a:rPr lang="cs-CZ" altLang="cs-CZ" dirty="0" err="1" smtClean="0"/>
              <a:t>Radbruchova</a:t>
            </a:r>
            <a:r>
              <a:rPr lang="cs-CZ" altLang="cs-CZ" dirty="0" smtClean="0"/>
              <a:t> kritika právního pozitivismu</a:t>
            </a:r>
          </a:p>
          <a:p>
            <a:pPr eaLnBrk="1" hangingPunct="1">
              <a:spcBef>
                <a:spcPct val="0"/>
              </a:spcBef>
              <a:buFont typeface="Arial" charset="0"/>
              <a:buNone/>
            </a:pPr>
            <a:endParaRPr lang="cs-CZ" altLang="cs-CZ" dirty="0" smtClean="0"/>
          </a:p>
          <a:p>
            <a:pPr eaLnBrk="1" hangingPunct="1">
              <a:spcBef>
                <a:spcPct val="0"/>
              </a:spcBef>
              <a:buFont typeface="Arial" charset="0"/>
              <a:buNone/>
            </a:pPr>
            <a:r>
              <a:rPr lang="cs-CZ" altLang="cs-CZ" dirty="0" smtClean="0"/>
              <a:t>c) </a:t>
            </a:r>
            <a:r>
              <a:rPr lang="cs-CZ" altLang="cs-CZ" dirty="0" smtClean="0"/>
              <a:t>Případy uplatnění  </a:t>
            </a:r>
            <a:r>
              <a:rPr lang="cs-CZ" altLang="cs-CZ" dirty="0" err="1" smtClean="0"/>
              <a:t>Radbruchovy</a:t>
            </a:r>
            <a:r>
              <a:rPr lang="cs-CZ" altLang="cs-CZ" smtClean="0"/>
              <a:t>  formule</a:t>
            </a:r>
            <a:endParaRPr lang="cs-CZ" altLang="cs-CZ" dirty="0" smtClean="0"/>
          </a:p>
          <a:p>
            <a:pPr eaLnBrk="1" hangingPunct="1"/>
            <a:endParaRPr lang="cs-CZ"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Vysvětlení :</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altLang="cs-CZ" dirty="0" smtClean="0"/>
              <a:t>Ústavní soud v obou případech konstatoval, že jde o přepjatý právní formalismus. V obou případech se kandidáti do Senátu dopustili tzv. zjevné chyby v psaní, přičemž tyto chyby zpravidla nemají právní účinky a lze je kdykoli neformálně opravit. Zjevné chyby v psaní a počtech totiž nejsou skutečnými, tzv. právními vadami. Ke skutkovému stavu je třeba podotknout, že volební komise vystavila stěžovateli potvrzení o převzetí přihlášky a teprve poté došlo ke zjištění nesprávně vyplněného rodného čísla. Jestliže procesní úkony účastníků řízení (registrace volební komisí je nepochybně správní řízení) obsahují zjevnou nesprávnost, je nutné dát účastníkům řízení příležitost ji odstranit. Opakem tohoto postupu je přepjatý právní formalismus, jehož důsledkem je sofistikované zdůvodňování zjevné nespravedlnosti. Ústavní soud také odkázal na nález ze dne 11. 7. 1996, </a:t>
            </a:r>
            <a:r>
              <a:rPr lang="cs-CZ" altLang="cs-CZ" dirty="0" err="1" smtClean="0"/>
              <a:t>sp</a:t>
            </a:r>
            <a:r>
              <a:rPr lang="cs-CZ" altLang="cs-CZ" dirty="0" smtClean="0"/>
              <a:t>. zn. III. ÚS 127/96.</a:t>
            </a:r>
          </a:p>
          <a:p>
            <a:r>
              <a:rPr lang="cs-CZ" altLang="cs-CZ" dirty="0" smtClean="0"/>
              <a:t>Závěrem je, že ačkoli zákon bylo možné interpretovat více způsoby, bylo třeba vycházet z jeho smyslu a účelu, nikoli z doslovného znění (což učinil Nejvyšší soud). Ústavní soud tedy použil kromě jazykové také teleologickou interpretaci právního předpisu.</a:t>
            </a:r>
          </a:p>
          <a:p>
            <a:endParaRPr lang="cs-CZ" altLang="cs-CZ" dirty="0" smtClean="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0" y="274638"/>
            <a:ext cx="9144000" cy="1143000"/>
          </a:xfrm>
        </p:spPr>
        <p:txBody>
          <a:bodyPr/>
          <a:lstStyle/>
          <a:p>
            <a:pPr marL="54864" eaLnBrk="1" fontAlgn="auto" hangingPunct="1">
              <a:spcAft>
                <a:spcPts val="0"/>
              </a:spcAft>
              <a:defRPr/>
            </a:pPr>
            <a:r>
              <a:rPr lang="cs-CZ" sz="2800" smtClean="0">
                <a:solidFill>
                  <a:schemeClr val="tx2">
                    <a:tint val="100000"/>
                    <a:shade val="90000"/>
                    <a:satMod val="250000"/>
                    <a:alpha val="100000"/>
                  </a:schemeClr>
                </a:solidFill>
              </a:rPr>
              <a:t>Příklad zneužití formální logiky v právní argumentaci</a:t>
            </a:r>
          </a:p>
        </p:txBody>
      </p:sp>
      <p:sp>
        <p:nvSpPr>
          <p:cNvPr id="22531" name="Rectangle 3"/>
          <p:cNvSpPr>
            <a:spLocks noGrp="1" noRot="1" noChangeArrowheads="1"/>
          </p:cNvSpPr>
          <p:nvPr>
            <p:ph sz="quarter" idx="1"/>
          </p:nvPr>
        </p:nvSpPr>
        <p:spPr>
          <a:xfrm>
            <a:off x="0" y="1600200"/>
            <a:ext cx="9144000" cy="4525963"/>
          </a:xfrm>
        </p:spPr>
        <p:txBody>
          <a:bodyPr/>
          <a:lstStyle/>
          <a:p>
            <a:pPr eaLnBrk="1" hangingPunct="1">
              <a:lnSpc>
                <a:spcPct val="80000"/>
              </a:lnSpc>
            </a:pPr>
            <a:r>
              <a:rPr lang="cs-CZ" altLang="cs-CZ" sz="2000" smtClean="0"/>
              <a:t>Případ z roku 1996 z Hradce Králové - dva členové hnutí </a:t>
            </a:r>
          </a:p>
          <a:p>
            <a:pPr eaLnBrk="1" hangingPunct="1">
              <a:lnSpc>
                <a:spcPct val="80000"/>
              </a:lnSpc>
              <a:buFont typeface="Wingdings" pitchFamily="2" charset="2"/>
              <a:buNone/>
            </a:pPr>
            <a:r>
              <a:rPr lang="cs-CZ" altLang="cs-CZ" sz="2000" smtClean="0"/>
              <a:t>	skinheads vyhrožovali čtyřem romským mladíkům ve vlaku zabitím a </a:t>
            </a:r>
          </a:p>
          <a:p>
            <a:pPr eaLnBrk="1" hangingPunct="1">
              <a:lnSpc>
                <a:spcPct val="80000"/>
              </a:lnSpc>
              <a:buFont typeface="Wingdings" pitchFamily="2" charset="2"/>
              <a:buNone/>
            </a:pPr>
            <a:r>
              <a:rPr lang="cs-CZ" altLang="cs-CZ" sz="2000" smtClean="0"/>
              <a:t>	vyhozením z vlaku, jednoho poté fyzicky napadli…</a:t>
            </a:r>
          </a:p>
          <a:p>
            <a:pPr eaLnBrk="1" hangingPunct="1">
              <a:lnSpc>
                <a:spcPct val="80000"/>
              </a:lnSpc>
              <a:buFont typeface="Wingdings" pitchFamily="2" charset="2"/>
              <a:buNone/>
            </a:pPr>
            <a:r>
              <a:rPr lang="cs-CZ" altLang="cs-CZ" sz="2000" smtClean="0"/>
              <a:t>	Zdůvodnění rozsudku patří dodnes k nejkuriosnějším rozhodnutím: </a:t>
            </a:r>
          </a:p>
          <a:p>
            <a:pPr eaLnBrk="1" hangingPunct="1">
              <a:lnSpc>
                <a:spcPct val="80000"/>
              </a:lnSpc>
              <a:buFont typeface="Wingdings" pitchFamily="2" charset="2"/>
              <a:buNone/>
            </a:pPr>
            <a:endParaRPr lang="cs-CZ" altLang="cs-CZ" sz="2000" smtClean="0"/>
          </a:p>
          <a:p>
            <a:pPr eaLnBrk="1" hangingPunct="1">
              <a:lnSpc>
                <a:spcPct val="80000"/>
              </a:lnSpc>
            </a:pPr>
            <a:r>
              <a:rPr lang="cs-CZ" altLang="cs-CZ" sz="2000" smtClean="0"/>
              <a:t>Soudce neuznal pachatele vinnými z rasově motivovaného násilí, neboť:  </a:t>
            </a:r>
          </a:p>
          <a:p>
            <a:pPr eaLnBrk="1" hangingPunct="1">
              <a:lnSpc>
                <a:spcPct val="80000"/>
              </a:lnSpc>
              <a:buFont typeface="Wingdings" pitchFamily="2" charset="2"/>
              <a:buNone/>
            </a:pPr>
            <a:r>
              <a:rPr lang="cs-CZ" altLang="cs-CZ" sz="2000" i="1" smtClean="0"/>
              <a:t>	„…je třeba rozlišovat tři  velké rasové skupiny, a to indoevropskou,  </a:t>
            </a:r>
          </a:p>
          <a:p>
            <a:pPr eaLnBrk="1" hangingPunct="1">
              <a:lnSpc>
                <a:spcPct val="80000"/>
              </a:lnSpc>
              <a:buFont typeface="Wingdings" pitchFamily="2" charset="2"/>
              <a:buNone/>
            </a:pPr>
            <a:r>
              <a:rPr lang="cs-CZ" altLang="cs-CZ" sz="2000" i="1" smtClean="0"/>
              <a:t>	negroaustralskou a mongolskou, přičemž občané romského původu </a:t>
            </a:r>
          </a:p>
          <a:p>
            <a:pPr eaLnBrk="1" hangingPunct="1">
              <a:lnSpc>
                <a:spcPct val="80000"/>
              </a:lnSpc>
              <a:buFont typeface="Wingdings" pitchFamily="2" charset="2"/>
              <a:buNone/>
            </a:pPr>
            <a:r>
              <a:rPr lang="cs-CZ" altLang="cs-CZ" sz="2000" i="1" smtClean="0"/>
              <a:t>	stejně jako občané  české národnosti jsou příslušníky téže indoevropské rasy, a nelze tedy postihovat jako rasově motivované jednání násilné útoky ze strany pachatelů, kteří jsou jedné rasy.“</a:t>
            </a:r>
          </a:p>
          <a:p>
            <a:pPr eaLnBrk="1" hangingPunct="1">
              <a:lnSpc>
                <a:spcPct val="80000"/>
              </a:lnSpc>
              <a:buFont typeface="Wingdings" pitchFamily="2" charset="2"/>
              <a:buNone/>
            </a:pPr>
            <a:endParaRPr lang="cs-CZ" altLang="cs-CZ" sz="1600" smtClean="0"/>
          </a:p>
          <a:p>
            <a:pPr eaLnBrk="1" hangingPunct="1">
              <a:lnSpc>
                <a:spcPct val="80000"/>
              </a:lnSpc>
              <a:buFont typeface="Wingdings" pitchFamily="2" charset="2"/>
              <a:buNone/>
            </a:pPr>
            <a:endParaRPr lang="cs-CZ" altLang="cs-CZ" sz="1600" smtClean="0"/>
          </a:p>
          <a:p>
            <a:pPr eaLnBrk="1" hangingPunct="1">
              <a:lnSpc>
                <a:spcPct val="80000"/>
              </a:lnSpc>
              <a:buFont typeface="Wingdings" pitchFamily="2" charset="2"/>
              <a:buNone/>
            </a:pPr>
            <a:r>
              <a:rPr lang="cs-CZ" altLang="cs-CZ" sz="1600" smtClean="0"/>
              <a:t>	(Obžalovaní tak byli odsouzeni pouze podle paragrafu 196 odstavce 1. TrZ – sazba maximálně jeden rok, nikoli podle odstavce 2., kde se jedná o odsouzení rasistického motivu jednání a sazba je minimálně šest měsíců a maximálně tři roky).</a:t>
            </a:r>
          </a:p>
          <a:p>
            <a:pPr eaLnBrk="1" hangingPunct="1">
              <a:lnSpc>
                <a:spcPct val="80000"/>
              </a:lnSpc>
              <a:buFont typeface="Wingdings" pitchFamily="2" charset="2"/>
              <a:buNone/>
            </a:pPr>
            <a:endParaRPr lang="cs-CZ" altLang="cs-CZ"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normAutofit/>
          </a:bodyPr>
          <a:lstStyle/>
          <a:p>
            <a:pPr marL="54864" eaLnBrk="1" fontAlgn="auto" hangingPunct="1">
              <a:spcAft>
                <a:spcPts val="0"/>
              </a:spcAft>
              <a:defRPr/>
            </a:pPr>
            <a:r>
              <a:rPr lang="cs-CZ" smtClean="0">
                <a:solidFill>
                  <a:schemeClr val="tx2">
                    <a:tint val="100000"/>
                    <a:shade val="90000"/>
                    <a:satMod val="250000"/>
                    <a:alpha val="100000"/>
                  </a:schemeClr>
                </a:solidFill>
              </a:rPr>
              <a:t>Kde se dopustil soudce chyby?</a:t>
            </a:r>
          </a:p>
        </p:txBody>
      </p:sp>
      <p:sp>
        <p:nvSpPr>
          <p:cNvPr id="23555" name="Rectangle 3"/>
          <p:cNvSpPr>
            <a:spLocks noGrp="1" noRot="1" noChangeArrowheads="1"/>
          </p:cNvSpPr>
          <p:nvPr>
            <p:ph sz="quarter" idx="1"/>
          </p:nvPr>
        </p:nvSpPr>
        <p:spPr/>
        <p:txBody>
          <a:bodyPr/>
          <a:lstStyle/>
          <a:p>
            <a:pPr eaLnBrk="1" hangingPunct="1">
              <a:lnSpc>
                <a:spcPct val="90000"/>
              </a:lnSpc>
              <a:buFontTx/>
              <a:buChar char="-"/>
            </a:pPr>
            <a:r>
              <a:rPr lang="cs-CZ" altLang="cs-CZ" sz="2800" dirty="0" smtClean="0"/>
              <a:t>Soudce založil svoji argumentaci na formálně logickém výkladu </a:t>
            </a:r>
            <a:r>
              <a:rPr lang="cs-CZ" altLang="cs-CZ" sz="2800" u="sng" dirty="0" smtClean="0"/>
              <a:t>pojmu rasa</a:t>
            </a:r>
            <a:r>
              <a:rPr lang="cs-CZ" altLang="cs-CZ" sz="2800" dirty="0" smtClean="0"/>
              <a:t> – tudíž v násilnosti neshledal žádný rasistický motiv. </a:t>
            </a:r>
          </a:p>
          <a:p>
            <a:pPr eaLnBrk="1" hangingPunct="1">
              <a:lnSpc>
                <a:spcPct val="90000"/>
              </a:lnSpc>
              <a:buFontTx/>
              <a:buChar char="-"/>
            </a:pPr>
            <a:r>
              <a:rPr lang="cs-CZ" altLang="cs-CZ" sz="2800" dirty="0" smtClean="0"/>
              <a:t>Taková interpretace  formalizuje  ochranu práva </a:t>
            </a:r>
          </a:p>
          <a:p>
            <a:pPr eaLnBrk="1" hangingPunct="1">
              <a:lnSpc>
                <a:spcPct val="90000"/>
              </a:lnSpc>
              <a:buFont typeface="Wingdings" pitchFamily="2" charset="2"/>
              <a:buNone/>
            </a:pPr>
            <a:r>
              <a:rPr lang="cs-CZ" altLang="cs-CZ" sz="2800" dirty="0" smtClean="0"/>
              <a:t>    být jiným - toto právo je proklamováno, ale není </a:t>
            </a:r>
          </a:p>
          <a:p>
            <a:pPr eaLnBrk="1" hangingPunct="1">
              <a:lnSpc>
                <a:spcPct val="90000"/>
              </a:lnSpc>
              <a:buFont typeface="Wingdings" pitchFamily="2" charset="2"/>
              <a:buNone/>
            </a:pPr>
            <a:r>
              <a:rPr lang="cs-CZ" altLang="cs-CZ" sz="2800" dirty="0" smtClean="0"/>
              <a:t>     zaručeno;</a:t>
            </a:r>
          </a:p>
          <a:p>
            <a:pPr eaLnBrk="1" hangingPunct="1">
              <a:lnSpc>
                <a:spcPct val="90000"/>
              </a:lnSpc>
              <a:buFontTx/>
              <a:buChar char="-"/>
            </a:pPr>
            <a:r>
              <a:rPr lang="cs-CZ" altLang="cs-CZ" sz="2800" dirty="0" smtClean="0"/>
              <a:t>vede ke snížení  společenské nebezpečnosti </a:t>
            </a:r>
          </a:p>
          <a:p>
            <a:pPr eaLnBrk="1" hangingPunct="1">
              <a:lnSpc>
                <a:spcPct val="90000"/>
              </a:lnSpc>
              <a:buFont typeface="Wingdings" pitchFamily="2" charset="2"/>
              <a:buNone/>
            </a:pPr>
            <a:r>
              <a:rPr lang="cs-CZ" altLang="cs-CZ" sz="2800" dirty="0" smtClean="0"/>
              <a:t>    rasismu, resp. takového činu, který vede k </a:t>
            </a:r>
          </a:p>
          <a:p>
            <a:pPr eaLnBrk="1" hangingPunct="1">
              <a:lnSpc>
                <a:spcPct val="90000"/>
              </a:lnSpc>
              <a:buFont typeface="Wingdings" pitchFamily="2" charset="2"/>
              <a:buNone/>
            </a:pPr>
            <a:r>
              <a:rPr lang="cs-CZ" altLang="cs-CZ" sz="2800" dirty="0" smtClean="0"/>
              <a:t>    porušení práv jiného;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3200" smtClean="0">
                <a:solidFill>
                  <a:schemeClr val="tx2">
                    <a:tint val="100000"/>
                    <a:shade val="90000"/>
                    <a:satMod val="250000"/>
                    <a:alpha val="100000"/>
                  </a:schemeClr>
                </a:solidFill>
              </a:rPr>
              <a:t>Další nálezy Ústavního soudu, v nichž odmítl právní formalismus</a:t>
            </a:r>
          </a:p>
        </p:txBody>
      </p:sp>
      <p:sp>
        <p:nvSpPr>
          <p:cNvPr id="24579" name="Rectangle 3"/>
          <p:cNvSpPr>
            <a:spLocks noGrp="1" noRot="1" noChangeArrowheads="1"/>
          </p:cNvSpPr>
          <p:nvPr>
            <p:ph sz="quarter" idx="1"/>
          </p:nvPr>
        </p:nvSpPr>
        <p:spPr>
          <a:xfrm>
            <a:off x="0" y="1600200"/>
            <a:ext cx="9144000" cy="5257800"/>
          </a:xfrm>
        </p:spPr>
        <p:txBody>
          <a:bodyPr/>
          <a:lstStyle/>
          <a:p>
            <a:pPr eaLnBrk="1" hangingPunct="1"/>
            <a:r>
              <a:rPr lang="cs-CZ" altLang="cs-CZ" sz="2800" smtClean="0"/>
              <a:t>Nález sp. zn. Pl. ÚS 19/93</a:t>
            </a:r>
          </a:p>
          <a:p>
            <a:pPr eaLnBrk="1" hangingPunct="1"/>
            <a:r>
              <a:rPr lang="cs-CZ" altLang="cs-CZ" sz="2800" smtClean="0"/>
              <a:t>Nález sp. zn. III. ÚS 74/94</a:t>
            </a:r>
          </a:p>
          <a:p>
            <a:pPr eaLnBrk="1" hangingPunct="1"/>
            <a:r>
              <a:rPr lang="cs-CZ" altLang="cs-CZ" sz="2800" smtClean="0"/>
              <a:t>Nález sp. zn. III. ÚS 127/96</a:t>
            </a:r>
          </a:p>
          <a:p>
            <a:pPr eaLnBrk="1" hangingPunct="1"/>
            <a:r>
              <a:rPr lang="cs-CZ" altLang="cs-CZ" sz="2800" smtClean="0"/>
              <a:t>Nález sp. zn. Pl. ÚS 33/97</a:t>
            </a:r>
          </a:p>
          <a:p>
            <a:pPr eaLnBrk="1" hangingPunct="1"/>
            <a:r>
              <a:rPr lang="cs-CZ" altLang="cs-CZ" sz="2800" smtClean="0"/>
              <a:t>Nález sp. zn. III. ÚS 470/97</a:t>
            </a:r>
          </a:p>
          <a:p>
            <a:pPr eaLnBrk="1" hangingPunct="1"/>
            <a:r>
              <a:rPr lang="cs-CZ" altLang="cs-CZ" sz="2800" smtClean="0"/>
              <a:t>Nález sp. zn. IV. ÚS 253/03</a:t>
            </a:r>
          </a:p>
          <a:p>
            <a:pPr eaLnBrk="1" hangingPunct="1"/>
            <a:r>
              <a:rPr lang="cs-CZ" altLang="cs-CZ" sz="2800" smtClean="0"/>
              <a:t>Nález sp.zn. Pl. ÚS 27/09 (kauza Melčák)</a:t>
            </a:r>
            <a:endParaRPr lang="cs-CZ" altLang="cs-CZ" b="1"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328192"/>
          </a:xfrm>
        </p:spPr>
        <p:txBody>
          <a:bodyPr>
            <a:normAutofit fontScale="90000"/>
          </a:bodyPr>
          <a:lstStyle/>
          <a:p>
            <a:r>
              <a:rPr lang="cs-CZ" dirty="0" smtClean="0"/>
              <a:t/>
            </a:r>
            <a:br>
              <a:rPr lang="cs-CZ" dirty="0" smtClean="0"/>
            </a:br>
            <a:r>
              <a:rPr lang="cs-CZ" dirty="0" smtClean="0"/>
              <a:t/>
            </a:r>
            <a:br>
              <a:rPr lang="cs-CZ" dirty="0" smtClean="0"/>
            </a:br>
            <a:r>
              <a:rPr lang="cs-CZ" sz="3100" dirty="0" smtClean="0"/>
              <a:t>Nejčastěji  byl   „přepjatý“  formalistický přístup judikován v rozhodnutích ÚS v těchto kontextech: </a:t>
            </a:r>
            <a:br>
              <a:rPr lang="cs-CZ" sz="3100" dirty="0" smtClean="0"/>
            </a:br>
            <a:endParaRPr lang="cs-CZ" sz="3100"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a:t>
            </a:r>
            <a:r>
              <a:rPr lang="cs-CZ" b="1" dirty="0" smtClean="0"/>
              <a:t> </a:t>
            </a:r>
            <a:r>
              <a:rPr lang="cs-CZ" b="1" i="1" dirty="0"/>
              <a:t>přísné dodržování procesních pravidel bez ohledu na jejich účel; </a:t>
            </a:r>
            <a:endParaRPr lang="cs-CZ" dirty="0"/>
          </a:p>
          <a:p>
            <a:r>
              <a:rPr lang="cs-CZ" b="1" i="1" dirty="0"/>
              <a:t>- zbytečný (a tudíž formalistický) úkon;  nerespektování smyslu, účelu ani cílů pravidel; </a:t>
            </a:r>
            <a:endParaRPr lang="cs-CZ" dirty="0"/>
          </a:p>
          <a:p>
            <a:r>
              <a:rPr lang="cs-CZ" b="1" i="1" dirty="0"/>
              <a:t>- nezohlednění okolností případu; </a:t>
            </a:r>
            <a:endParaRPr lang="cs-CZ" dirty="0"/>
          </a:p>
          <a:p>
            <a:r>
              <a:rPr lang="cs-CZ" b="1" i="1" dirty="0"/>
              <a:t>- ignorování skutkových zjištění, námitek, věcné stránky věci; </a:t>
            </a:r>
            <a:endParaRPr lang="cs-CZ" dirty="0"/>
          </a:p>
          <a:p>
            <a:r>
              <a:rPr lang="cs-CZ" b="1" i="1" dirty="0"/>
              <a:t>- netolerování formalistického postupu obecných soudů ; </a:t>
            </a:r>
            <a:endParaRPr lang="cs-CZ" dirty="0"/>
          </a:p>
          <a:p>
            <a:r>
              <a:rPr lang="cs-CZ" b="1" i="1" dirty="0"/>
              <a:t>- nerespektování vůle účastníků ve smlouvách; </a:t>
            </a:r>
            <a:endParaRPr lang="cs-CZ" dirty="0"/>
          </a:p>
          <a:p>
            <a:r>
              <a:rPr lang="cs-CZ" b="1" i="1" dirty="0"/>
              <a:t>- gramatická a příliš úzká interpretace; </a:t>
            </a:r>
            <a:endParaRPr lang="cs-CZ" dirty="0"/>
          </a:p>
          <a:p>
            <a:r>
              <a:rPr lang="cs-CZ" b="1" i="1" dirty="0"/>
              <a:t>- právní úkon učiněný pouze „pro forma“; </a:t>
            </a:r>
            <a:endParaRPr lang="cs-CZ" dirty="0"/>
          </a:p>
          <a:p>
            <a:r>
              <a:rPr lang="cs-CZ" b="1" i="1" dirty="0"/>
              <a:t>- formalismus jako libovůle, svévole</a:t>
            </a:r>
            <a:r>
              <a:rPr lang="cs-CZ" b="1" i="1" dirty="0" smtClean="0"/>
              <a:t>;</a:t>
            </a:r>
            <a:r>
              <a:rPr lang="cs-CZ" dirty="0"/>
              <a:t> </a:t>
            </a:r>
          </a:p>
        </p:txBody>
      </p:sp>
    </p:spTree>
    <p:extLst>
      <p:ext uri="{BB962C8B-B14F-4D97-AF65-F5344CB8AC3E}">
        <p14:creationId xmlns:p14="http://schemas.microsoft.com/office/powerpoint/2010/main" val="922600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Příčiny  přepjatého formalismu:</a:t>
            </a:r>
            <a:endParaRPr lang="cs-CZ" dirty="0"/>
          </a:p>
        </p:txBody>
      </p:sp>
      <p:sp>
        <p:nvSpPr>
          <p:cNvPr id="3" name="Zástupný symbol pro obsah 2"/>
          <p:cNvSpPr>
            <a:spLocks noGrp="1"/>
          </p:cNvSpPr>
          <p:nvPr>
            <p:ph sz="quarter" idx="1"/>
          </p:nvPr>
        </p:nvSpPr>
        <p:spPr/>
        <p:txBody>
          <a:bodyPr>
            <a:normAutofit fontScale="85000" lnSpcReduction="20000"/>
          </a:bodyPr>
          <a:lstStyle/>
          <a:p>
            <a:pPr lvl="0" algn="just">
              <a:buNone/>
            </a:pPr>
            <a:r>
              <a:rPr lang="cs-CZ" i="1" dirty="0" smtClean="0"/>
              <a:t> </a:t>
            </a:r>
            <a:r>
              <a:rPr lang="cs-CZ" dirty="0" smtClean="0"/>
              <a:t>    </a:t>
            </a:r>
            <a:r>
              <a:rPr lang="cs-CZ" dirty="0"/>
              <a:t>Nebezpečí  přepjatého formalismu  spojuje  dnes řada právních teoretiků  především s aplikaci práva a konkrétně s interpretací. </a:t>
            </a:r>
          </a:p>
          <a:p>
            <a:pPr algn="just">
              <a:buNone/>
            </a:pPr>
            <a:r>
              <a:rPr lang="cs-CZ" dirty="0" smtClean="0"/>
              <a:t>Poznámka: </a:t>
            </a:r>
          </a:p>
          <a:p>
            <a:pPr algn="just"/>
            <a:r>
              <a:rPr lang="cs-CZ" i="1" dirty="0" smtClean="0"/>
              <a:t>Právě </a:t>
            </a:r>
            <a:r>
              <a:rPr lang="cs-CZ" i="1" dirty="0"/>
              <a:t>v interpretaci  spatřoval nebezpečí  formalistického přístupu  H. </a:t>
            </a:r>
            <a:r>
              <a:rPr lang="cs-CZ" i="1" dirty="0" err="1"/>
              <a:t>Kelsen</a:t>
            </a:r>
            <a:r>
              <a:rPr lang="cs-CZ" i="1" dirty="0"/>
              <a:t>, a to tehdy, když  se soudní rozhodnutí  dostává do rozporu se zájmy, které považujeme za zájmy hodny ochrany. Jinými slovy, kdy výklad zákonného textu nebude v souladu s úmyslem zákonodárce. Je nutné zdůraznit, že úmysl zákonodárce je zde jen výrazem  jeho schopnosti pozorovat,  myslet  a formulovat  právo jako právo. </a:t>
            </a:r>
            <a:endParaRPr lang="cs-CZ" i="1" dirty="0" smtClean="0"/>
          </a:p>
          <a:p>
            <a:pPr algn="just"/>
            <a:r>
              <a:rPr lang="cs-CZ" i="1" dirty="0" smtClean="0"/>
              <a:t>Proto </a:t>
            </a:r>
            <a:r>
              <a:rPr lang="cs-CZ" i="1" dirty="0" err="1"/>
              <a:t>Kelsen</a:t>
            </a:r>
            <a:r>
              <a:rPr lang="cs-CZ" i="1" dirty="0"/>
              <a:t> zákonodární činnost nepovažuje za možný zdroj takového </a:t>
            </a:r>
            <a:r>
              <a:rPr lang="cs-CZ" i="1" dirty="0" smtClean="0"/>
              <a:t>přístupu, a nebezpečí spatřuje jen v interpretaci. </a:t>
            </a:r>
            <a:endParaRPr lang="cs-CZ"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smtClean="0"/>
              <a:t>Podle českého autora </a:t>
            </a:r>
            <a:r>
              <a:rPr lang="cs-CZ" sz="2400" dirty="0" err="1" smtClean="0"/>
              <a:t>Z</a:t>
            </a:r>
            <a:r>
              <a:rPr lang="cs-CZ" sz="2400" dirty="0" smtClean="0"/>
              <a:t>.</a:t>
            </a:r>
            <a:r>
              <a:rPr lang="cs-CZ" sz="2400" dirty="0" err="1" smtClean="0"/>
              <a:t>Kühna</a:t>
            </a:r>
            <a:r>
              <a:rPr lang="cs-CZ" sz="2400" dirty="0" smtClean="0"/>
              <a:t> můžeme nahlížet na příčiny přepjatého formalismu jakoby „zvnějšku“ a „zevnitř“. </a:t>
            </a:r>
            <a:endParaRPr lang="cs-CZ" sz="2400" dirty="0"/>
          </a:p>
        </p:txBody>
      </p:sp>
      <p:sp>
        <p:nvSpPr>
          <p:cNvPr id="3" name="Zástupný symbol pro obsah 2"/>
          <p:cNvSpPr>
            <a:spLocks noGrp="1"/>
          </p:cNvSpPr>
          <p:nvPr>
            <p:ph sz="quarter" idx="1"/>
          </p:nvPr>
        </p:nvSpPr>
        <p:spPr/>
        <p:txBody>
          <a:bodyPr>
            <a:normAutofit fontScale="62500" lnSpcReduction="20000"/>
          </a:bodyPr>
          <a:lstStyle/>
          <a:p>
            <a:r>
              <a:rPr lang="cs-CZ" dirty="0" smtClean="0"/>
              <a:t>„</a:t>
            </a:r>
            <a:r>
              <a:rPr lang="cs-CZ" dirty="0"/>
              <a:t>Z vnějšku“ může  interpretaci problematizovat: </a:t>
            </a:r>
          </a:p>
          <a:p>
            <a:pPr>
              <a:buNone/>
            </a:pPr>
            <a:r>
              <a:rPr lang="cs-CZ" b="1" dirty="0" smtClean="0"/>
              <a:t>-</a:t>
            </a:r>
            <a:r>
              <a:rPr lang="cs-CZ" b="1" dirty="0"/>
              <a:t> obsahová  formalita,  </a:t>
            </a:r>
            <a:r>
              <a:rPr lang="cs-CZ" dirty="0"/>
              <a:t>kterou nazývá  obsesí  jasnými (konkrétními) normami, kdy se při rozhodování  preferují  jasné normy před normami, jejíchž obsah vyžaduje úvahu;  </a:t>
            </a:r>
          </a:p>
          <a:p>
            <a:pPr>
              <a:buNone/>
            </a:pPr>
            <a:r>
              <a:rPr lang="cs-CZ" b="1" dirty="0" smtClean="0"/>
              <a:t>-institucionální  </a:t>
            </a:r>
            <a:r>
              <a:rPr lang="cs-CZ" b="1" dirty="0"/>
              <a:t>formalita, </a:t>
            </a:r>
            <a:r>
              <a:rPr lang="cs-CZ" dirty="0"/>
              <a:t>jako projev uplatňování zdrojů, které nesplňují znaky </a:t>
            </a:r>
            <a:endParaRPr lang="cs-CZ" dirty="0" smtClean="0"/>
          </a:p>
          <a:p>
            <a:pPr>
              <a:buNone/>
            </a:pPr>
            <a:r>
              <a:rPr lang="cs-CZ" dirty="0" smtClean="0"/>
              <a:t>formálního </a:t>
            </a:r>
            <a:r>
              <a:rPr lang="cs-CZ" dirty="0"/>
              <a:t>pramene práva; </a:t>
            </a:r>
          </a:p>
          <a:p>
            <a:endParaRPr lang="cs-CZ" dirty="0" smtClean="0"/>
          </a:p>
          <a:p>
            <a:pPr>
              <a:buNone/>
            </a:pPr>
            <a:r>
              <a:rPr lang="cs-CZ" dirty="0" smtClean="0"/>
              <a:t>„</a:t>
            </a:r>
            <a:r>
              <a:rPr lang="cs-CZ" dirty="0"/>
              <a:t>Ze vnitř“ pak </a:t>
            </a:r>
            <a:r>
              <a:rPr lang="cs-CZ" b="1" dirty="0"/>
              <a:t>interpretační formalitu </a:t>
            </a:r>
            <a:r>
              <a:rPr lang="cs-CZ" dirty="0"/>
              <a:t> problematizují: </a:t>
            </a:r>
          </a:p>
          <a:p>
            <a:endParaRPr lang="cs-CZ" b="1" i="1" dirty="0" smtClean="0"/>
          </a:p>
          <a:p>
            <a:pPr>
              <a:buNone/>
            </a:pPr>
            <a:r>
              <a:rPr lang="cs-CZ" b="1" i="1" dirty="0" smtClean="0"/>
              <a:t>-</a:t>
            </a:r>
            <a:r>
              <a:rPr lang="cs-CZ" b="1" i="1" u="sng" dirty="0"/>
              <a:t>formalita metodologie výkladu práva,</a:t>
            </a:r>
            <a:r>
              <a:rPr lang="cs-CZ" dirty="0"/>
              <a:t> (kdy se preferuje  jeden metodologický přístup nebo se setrvává jen na </a:t>
            </a:r>
            <a:r>
              <a:rPr lang="cs-CZ" dirty="0" err="1"/>
              <a:t>zaužívané</a:t>
            </a:r>
            <a:r>
              <a:rPr lang="cs-CZ" dirty="0"/>
              <a:t> dichotomie  metod výkladu, atd.);  </a:t>
            </a:r>
          </a:p>
          <a:p>
            <a:pPr>
              <a:buNone/>
            </a:pPr>
            <a:r>
              <a:rPr lang="cs-CZ" b="1" i="1" u="sng" dirty="0"/>
              <a:t>-metodologický purismus,</a:t>
            </a:r>
            <a:r>
              <a:rPr lang="cs-CZ" b="1" i="1" dirty="0"/>
              <a:t> (</a:t>
            </a:r>
            <a:r>
              <a:rPr lang="cs-CZ" dirty="0"/>
              <a:t>snaha o  metodologickou čistotu interpretace právního textu, uplatňují se jen ty metody, které s obsahem textu souvisí); </a:t>
            </a:r>
          </a:p>
          <a:p>
            <a:pPr>
              <a:buNone/>
            </a:pPr>
            <a:r>
              <a:rPr lang="cs-CZ" b="1" i="1" u="sng" dirty="0"/>
              <a:t>- dichotomická povaha právní argumentace</a:t>
            </a:r>
            <a:r>
              <a:rPr lang="cs-CZ" dirty="0"/>
              <a:t>, (kdy se předpokládá, že buď je  pro právní diskurs relevantní vše (judikatura), nebo je to  zcela irelevantní.)           </a:t>
            </a:r>
          </a:p>
          <a:p>
            <a:r>
              <a:rPr lang="cs-CZ" dirty="0"/>
              <a:t>Viz k tomu  KÜHN, 2012,</a:t>
            </a:r>
            <a:r>
              <a:rPr lang="cs-CZ" dirty="0" err="1"/>
              <a:t>op.cit</a:t>
            </a:r>
            <a:r>
              <a:rPr lang="cs-CZ" dirty="0"/>
              <a:t>., s. 211-215.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301752" y="228600"/>
            <a:ext cx="8534400" cy="1040160"/>
          </a:xfrm>
        </p:spPr>
        <p:txBody>
          <a:bodyPr>
            <a:normAutofit fontScale="90000"/>
          </a:bodyPr>
          <a:lstStyle/>
          <a:p>
            <a:pPr marL="54864" eaLnBrk="1" fontAlgn="auto" hangingPunct="1">
              <a:spcAft>
                <a:spcPts val="0"/>
              </a:spcAft>
              <a:defRPr/>
            </a:pPr>
            <a:r>
              <a:rPr lang="cs-CZ" sz="4000" dirty="0" smtClean="0">
                <a:solidFill>
                  <a:schemeClr val="tx2">
                    <a:tint val="100000"/>
                    <a:shade val="90000"/>
                    <a:satMod val="250000"/>
                    <a:alpha val="100000"/>
                  </a:schemeClr>
                </a:solidFill>
              </a:rPr>
              <a:t/>
            </a:r>
            <a:br>
              <a:rPr lang="cs-CZ" sz="4000" dirty="0" smtClean="0">
                <a:solidFill>
                  <a:schemeClr val="tx2">
                    <a:tint val="100000"/>
                    <a:shade val="90000"/>
                    <a:satMod val="250000"/>
                    <a:alpha val="100000"/>
                  </a:schemeClr>
                </a:solidFill>
              </a:rPr>
            </a:br>
            <a:r>
              <a:rPr lang="cs-CZ" sz="4000" dirty="0" smtClean="0">
                <a:solidFill>
                  <a:schemeClr val="tx2">
                    <a:tint val="100000"/>
                    <a:shade val="90000"/>
                    <a:satMod val="250000"/>
                    <a:alpha val="100000"/>
                  </a:schemeClr>
                </a:solidFill>
              </a:rPr>
              <a:t/>
            </a:r>
            <a:br>
              <a:rPr lang="cs-CZ" sz="4000" dirty="0" smtClean="0">
                <a:solidFill>
                  <a:schemeClr val="tx2">
                    <a:tint val="100000"/>
                    <a:shade val="90000"/>
                    <a:satMod val="250000"/>
                    <a:alpha val="100000"/>
                  </a:schemeClr>
                </a:solidFill>
              </a:rPr>
            </a:br>
            <a:r>
              <a:rPr lang="cs-CZ" sz="4000" dirty="0" smtClean="0">
                <a:solidFill>
                  <a:schemeClr val="tx2">
                    <a:tint val="100000"/>
                    <a:shade val="90000"/>
                    <a:satMod val="250000"/>
                    <a:alpha val="100000"/>
                  </a:schemeClr>
                </a:solidFill>
              </a:rPr>
              <a:t>b) Formalismus spojen s otázkou legitimity zákonného práva</a:t>
            </a:r>
          </a:p>
        </p:txBody>
      </p:sp>
      <p:sp>
        <p:nvSpPr>
          <p:cNvPr id="27651" name="Rectangle 3"/>
          <p:cNvSpPr>
            <a:spLocks noGrp="1" noRot="1" noChangeArrowheads="1"/>
          </p:cNvSpPr>
          <p:nvPr>
            <p:ph sz="quarter" idx="1"/>
          </p:nvPr>
        </p:nvSpPr>
        <p:spPr>
          <a:xfrm>
            <a:off x="457200" y="1600200"/>
            <a:ext cx="8229600" cy="4997450"/>
          </a:xfrm>
        </p:spPr>
        <p:txBody>
          <a:bodyPr>
            <a:normAutofit/>
          </a:bodyPr>
          <a:lstStyle/>
          <a:p>
            <a:pPr eaLnBrk="1" hangingPunct="1">
              <a:lnSpc>
                <a:spcPct val="80000"/>
              </a:lnSpc>
              <a:buFont typeface="Arial" charset="0"/>
              <a:buNone/>
            </a:pPr>
            <a:r>
              <a:rPr lang="cs-CZ" altLang="cs-CZ" sz="2400" dirty="0" smtClean="0"/>
              <a:t>Uvedené případy formalismu byly případy v judiciální </a:t>
            </a:r>
          </a:p>
          <a:p>
            <a:pPr eaLnBrk="1" hangingPunct="1">
              <a:lnSpc>
                <a:spcPct val="80000"/>
              </a:lnSpc>
              <a:buFont typeface="Arial" charset="0"/>
              <a:buNone/>
            </a:pPr>
            <a:r>
              <a:rPr lang="cs-CZ" altLang="cs-CZ" sz="2400" dirty="0" smtClean="0"/>
              <a:t>praxi.   Tyto případy se dají korigovat procesními </a:t>
            </a:r>
          </a:p>
          <a:p>
            <a:pPr eaLnBrk="1" hangingPunct="1">
              <a:lnSpc>
                <a:spcPct val="80000"/>
              </a:lnSpc>
              <a:buFont typeface="Arial" charset="0"/>
              <a:buNone/>
            </a:pPr>
            <a:r>
              <a:rPr lang="cs-CZ" altLang="cs-CZ" sz="2400" dirty="0" smtClean="0"/>
              <a:t>procedurami;</a:t>
            </a:r>
          </a:p>
          <a:p>
            <a:pPr eaLnBrk="1" hangingPunct="1">
              <a:lnSpc>
                <a:spcPct val="80000"/>
              </a:lnSpc>
              <a:buFont typeface="Wingdings" pitchFamily="2" charset="2"/>
              <a:buNone/>
            </a:pPr>
            <a:r>
              <a:rPr lang="cs-CZ" altLang="cs-CZ" sz="2000" b="1" dirty="0" smtClean="0"/>
              <a:t>Za jinou podobu  formalismu je považována situace, kdy  obsah zákona   se dostává do konfliktu s principy spravedlnosti  či morálními nebo lidsko-právními hodnotami, </a:t>
            </a:r>
          </a:p>
          <a:p>
            <a:pPr eaLnBrk="1" hangingPunct="1">
              <a:lnSpc>
                <a:spcPct val="80000"/>
              </a:lnSpc>
              <a:buFontTx/>
              <a:buChar char="-"/>
            </a:pPr>
            <a:r>
              <a:rPr lang="cs-CZ" altLang="cs-CZ" sz="2400" b="1" dirty="0" smtClean="0"/>
              <a:t>- tento problém je v právní filosofii </a:t>
            </a:r>
            <a:r>
              <a:rPr lang="cs-CZ" altLang="cs-CZ" sz="2400" b="1" u="sng" dirty="0" smtClean="0"/>
              <a:t>nepřesně </a:t>
            </a:r>
            <a:r>
              <a:rPr lang="cs-CZ" altLang="cs-CZ" sz="2400" b="1" dirty="0" smtClean="0"/>
              <a:t>označován za konflikt pozitivního a přirozeného práva; (jako vítěz z tohoto konfliktu vychází obvykle přirozené právo ).</a:t>
            </a:r>
          </a:p>
          <a:p>
            <a:pPr eaLnBrk="1" hangingPunct="1">
              <a:lnSpc>
                <a:spcPct val="80000"/>
              </a:lnSpc>
              <a:buFontTx/>
              <a:buChar char="-"/>
            </a:pPr>
            <a:r>
              <a:rPr lang="cs-CZ" altLang="cs-CZ" sz="2400" b="1" dirty="0" smtClean="0"/>
              <a:t>Slovo nepřesně jsme použili proto, že toto označení, resp. ustálený výklad tohoto problému, zaměňuje (ať už z jakýchkoli důvodů) právní pozitivismus za právní formalismus.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3200" i="1" smtClean="0">
                <a:solidFill>
                  <a:schemeClr val="tx2">
                    <a:tint val="100000"/>
                    <a:shade val="90000"/>
                    <a:satMod val="250000"/>
                    <a:alpha val="100000"/>
                  </a:schemeClr>
                </a:solidFill>
              </a:rPr>
              <a:t>Radbruchovo  řešení konfliktu přirozeného a pozitivního práva:</a:t>
            </a:r>
          </a:p>
        </p:txBody>
      </p:sp>
      <p:sp>
        <p:nvSpPr>
          <p:cNvPr id="28675" name="Rectangle 3"/>
          <p:cNvSpPr>
            <a:spLocks noGrp="1" noRot="1" noChangeArrowheads="1"/>
          </p:cNvSpPr>
          <p:nvPr>
            <p:ph sz="quarter" idx="1"/>
          </p:nvPr>
        </p:nvSpPr>
        <p:spPr>
          <a:xfrm>
            <a:off x="179512" y="1600200"/>
            <a:ext cx="8784976" cy="5068888"/>
          </a:xfrm>
        </p:spPr>
        <p:txBody>
          <a:bodyPr/>
          <a:lstStyle/>
          <a:p>
            <a:pPr eaLnBrk="1" hangingPunct="1">
              <a:buFont typeface="Wingdings" pitchFamily="2" charset="2"/>
              <a:buNone/>
            </a:pPr>
            <a:r>
              <a:rPr lang="cs-CZ" altLang="cs-CZ" b="1" dirty="0" smtClean="0"/>
              <a:t>           Gustav </a:t>
            </a:r>
            <a:r>
              <a:rPr lang="cs-CZ" altLang="cs-CZ" b="1" dirty="0" err="1" smtClean="0"/>
              <a:t>Radbruch</a:t>
            </a:r>
            <a:r>
              <a:rPr lang="cs-CZ" altLang="cs-CZ" b="1" dirty="0" smtClean="0"/>
              <a:t> (1878-1949)</a:t>
            </a:r>
          </a:p>
          <a:p>
            <a:pPr eaLnBrk="1" hangingPunct="1">
              <a:buFont typeface="Wingdings" pitchFamily="2" charset="2"/>
              <a:buNone/>
            </a:pPr>
            <a:r>
              <a:rPr lang="cs-CZ" altLang="cs-CZ" dirty="0" smtClean="0"/>
              <a:t>   německý právní filosof a teoretik trestního práva</a:t>
            </a:r>
          </a:p>
          <a:p>
            <a:pPr eaLnBrk="1" hangingPunct="1">
              <a:buFontTx/>
              <a:buChar char="-"/>
            </a:pPr>
            <a:r>
              <a:rPr lang="cs-CZ" altLang="cs-CZ" sz="2800" dirty="0" err="1" smtClean="0"/>
              <a:t>Radbruch</a:t>
            </a:r>
            <a:r>
              <a:rPr lang="cs-CZ" altLang="cs-CZ" sz="2800" dirty="0" smtClean="0"/>
              <a:t> byl stoupencem právního positivismu, nicméně právo je podle něj kulturní jev a má hodnotu, smyslem práva je sloužit spravedlnosti  </a:t>
            </a:r>
          </a:p>
          <a:p>
            <a:pPr eaLnBrk="1" hangingPunct="1">
              <a:buFontTx/>
              <a:buChar char="-"/>
            </a:pPr>
            <a:r>
              <a:rPr lang="cs-CZ" altLang="cs-CZ" sz="2800" dirty="0" smtClean="0"/>
              <a:t>mluví o ideji spravedlnosti a vymezuje ji jako jednotu tří částí: </a:t>
            </a:r>
            <a:r>
              <a:rPr lang="cs-CZ" altLang="cs-CZ" sz="2800" b="1" dirty="0" smtClean="0"/>
              <a:t>formální spravedlnosti, účelnosti a právní jistoty</a:t>
            </a:r>
          </a:p>
          <a:p>
            <a:pPr eaLnBrk="1" hangingPunct="1">
              <a:buFont typeface="Wingdings" pitchFamily="2" charset="2"/>
              <a:buNone/>
            </a:pPr>
            <a:r>
              <a:rPr lang="cs-CZ" altLang="cs-CZ" sz="2800" dirty="0" smtClean="0"/>
              <a:t>- 	po válce kritika právního positivismu - renesance přirozeného práva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28" name="AutoShape 4"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0" name="AutoShape 6"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2" name="AutoShape 8"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4" name="AutoShape 10"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1035" name="Picture 11"/>
          <p:cNvPicPr>
            <a:picLocks noChangeAspect="1" noChangeArrowheads="1"/>
          </p:cNvPicPr>
          <p:nvPr/>
        </p:nvPicPr>
        <p:blipFill>
          <a:blip r:embed="rId2" cstate="print"/>
          <a:srcRect/>
          <a:stretch>
            <a:fillRect/>
          </a:stretch>
        </p:blipFill>
        <p:spPr bwMode="auto">
          <a:xfrm>
            <a:off x="144463" y="144463"/>
            <a:ext cx="5429250" cy="66770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 Co je to formalismus a formální?  </a:t>
            </a:r>
            <a:endParaRPr lang="cs-CZ" dirty="0"/>
          </a:p>
        </p:txBody>
      </p:sp>
      <p:sp>
        <p:nvSpPr>
          <p:cNvPr id="3" name="Zástupný symbol pro obsah 2"/>
          <p:cNvSpPr>
            <a:spLocks noGrp="1"/>
          </p:cNvSpPr>
          <p:nvPr>
            <p:ph sz="quarter" idx="1"/>
          </p:nvPr>
        </p:nvSpPr>
        <p:spPr/>
        <p:txBody>
          <a:bodyPr>
            <a:normAutofit fontScale="85000" lnSpcReduction="20000"/>
          </a:bodyPr>
          <a:lstStyle/>
          <a:p>
            <a:pPr>
              <a:buNone/>
            </a:pPr>
            <a:r>
              <a:rPr lang="cs-CZ" b="1" dirty="0" smtClean="0"/>
              <a:t> </a:t>
            </a:r>
            <a:r>
              <a:rPr lang="cs-CZ" b="1" dirty="0"/>
              <a:t>Formalismus </a:t>
            </a:r>
            <a:r>
              <a:rPr lang="cs-CZ" dirty="0"/>
              <a:t>(z latinského </a:t>
            </a:r>
            <a:r>
              <a:rPr lang="cs-CZ" i="1" dirty="0" err="1"/>
              <a:t>formalis</a:t>
            </a:r>
            <a:r>
              <a:rPr lang="cs-CZ" i="1" dirty="0"/>
              <a:t>-tvarový</a:t>
            </a:r>
            <a:r>
              <a:rPr lang="cs-CZ" dirty="0"/>
              <a:t>) obecně označuje:  </a:t>
            </a:r>
          </a:p>
          <a:p>
            <a:r>
              <a:rPr lang="cs-CZ" dirty="0"/>
              <a:t>a) </a:t>
            </a:r>
            <a:r>
              <a:rPr lang="cs-CZ" b="1" dirty="0"/>
              <a:t> způsob  (metodu)  myšlení; </a:t>
            </a:r>
            <a:r>
              <a:rPr lang="cs-CZ" dirty="0"/>
              <a:t>který vede k tomu,  že   poznávání se   klade  důraz  na  formu, tvar, podobu či formální  podmínky;  obsah  jako takový není  předmětem poznávání; </a:t>
            </a:r>
          </a:p>
          <a:p>
            <a:pPr>
              <a:buNone/>
            </a:pPr>
            <a:r>
              <a:rPr lang="cs-CZ" dirty="0"/>
              <a:t> </a:t>
            </a:r>
          </a:p>
          <a:p>
            <a:r>
              <a:rPr lang="cs-CZ" dirty="0"/>
              <a:t>b) </a:t>
            </a:r>
            <a:r>
              <a:rPr lang="cs-CZ" b="1" dirty="0"/>
              <a:t>formu racionality; </a:t>
            </a:r>
            <a:r>
              <a:rPr lang="cs-CZ" dirty="0"/>
              <a:t>není jen způsobem myšlení (poznávání), ale i rozhodování  a jednání, kdy je nutné dodržovat či  postupovat podle formálních požadavků (pravidel); </a:t>
            </a:r>
          </a:p>
          <a:p>
            <a:pPr>
              <a:buNone/>
            </a:pPr>
            <a:r>
              <a:rPr lang="cs-CZ" b="1" dirty="0"/>
              <a:t> </a:t>
            </a:r>
            <a:endParaRPr lang="cs-CZ" dirty="0"/>
          </a:p>
          <a:p>
            <a:pPr lvl="0"/>
            <a:r>
              <a:rPr lang="cs-CZ" b="1" dirty="0" smtClean="0"/>
              <a:t>c)směr </a:t>
            </a:r>
            <a:r>
              <a:rPr lang="cs-CZ" b="1" dirty="0"/>
              <a:t>v některých vědách jako např. </a:t>
            </a:r>
            <a:r>
              <a:rPr lang="cs-CZ" dirty="0"/>
              <a:t>v matematice, (matematický formalismus), </a:t>
            </a:r>
            <a:r>
              <a:rPr lang="cs-CZ" dirty="0" smtClean="0"/>
              <a:t>lingvistice </a:t>
            </a:r>
            <a:r>
              <a:rPr lang="cs-CZ" dirty="0"/>
              <a:t>nebo estetice.    </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2000" smtClean="0">
                <a:solidFill>
                  <a:schemeClr val="tx2">
                    <a:tint val="100000"/>
                    <a:shade val="90000"/>
                    <a:satMod val="250000"/>
                    <a:alpha val="100000"/>
                  </a:schemeClr>
                </a:solidFill>
              </a:rPr>
              <a:t>Radbruch si klade otázku: „</a:t>
            </a:r>
            <a:r>
              <a:rPr lang="cs-CZ" sz="2000" i="1" smtClean="0">
                <a:solidFill>
                  <a:schemeClr val="tx2">
                    <a:tint val="100000"/>
                    <a:shade val="90000"/>
                    <a:satMod val="250000"/>
                    <a:alpha val="100000"/>
                  </a:schemeClr>
                </a:solidFill>
              </a:rPr>
              <a:t>zda  autoritativně stanovené právo  také platí, jde o platný zákon i když jeho uplatnění vede k nespravedlivým důsledkům a je v rozporu se svým účelem?</a:t>
            </a:r>
          </a:p>
        </p:txBody>
      </p:sp>
      <p:sp>
        <p:nvSpPr>
          <p:cNvPr id="29699" name="Rectangle 3"/>
          <p:cNvSpPr>
            <a:spLocks noGrp="1" noRot="1" noChangeArrowheads="1"/>
          </p:cNvSpPr>
          <p:nvPr>
            <p:ph sz="quarter" idx="1"/>
          </p:nvPr>
        </p:nvSpPr>
        <p:spPr>
          <a:xfrm>
            <a:off x="323528" y="1600200"/>
            <a:ext cx="8568952" cy="4525963"/>
          </a:xfrm>
        </p:spPr>
        <p:txBody>
          <a:bodyPr/>
          <a:lstStyle/>
          <a:p>
            <a:pPr eaLnBrk="1" hangingPunct="1">
              <a:buFont typeface="Wingdings" pitchFamily="2" charset="2"/>
              <a:buNone/>
            </a:pPr>
            <a:r>
              <a:rPr lang="cs-CZ" altLang="cs-CZ" sz="2000" dirty="0" smtClean="0"/>
              <a:t>    </a:t>
            </a:r>
            <a:r>
              <a:rPr lang="cs-CZ" altLang="cs-CZ" sz="2000" dirty="0" err="1" smtClean="0"/>
              <a:t>Radbruchova</a:t>
            </a:r>
            <a:r>
              <a:rPr lang="cs-CZ" altLang="cs-CZ" sz="2000" dirty="0" smtClean="0"/>
              <a:t> formule: </a:t>
            </a:r>
          </a:p>
          <a:p>
            <a:pPr eaLnBrk="1" hangingPunct="1">
              <a:buFont typeface="Wingdings" pitchFamily="2" charset="2"/>
              <a:buNone/>
            </a:pPr>
            <a:r>
              <a:rPr lang="cs-CZ" altLang="cs-CZ" sz="2800" dirty="0" smtClean="0"/>
              <a:t>	„Konflikt mezi spravedlností a právní jistotou  lze </a:t>
            </a:r>
          </a:p>
          <a:p>
            <a:pPr eaLnBrk="1" hangingPunct="1">
              <a:buFont typeface="Wingdings" pitchFamily="2" charset="2"/>
              <a:buNone/>
            </a:pPr>
            <a:r>
              <a:rPr lang="cs-CZ" altLang="cs-CZ" sz="2800" dirty="0" smtClean="0"/>
              <a:t>	řešit jen tak, že pozitivní právo, zajišťované </a:t>
            </a:r>
          </a:p>
          <a:p>
            <a:pPr eaLnBrk="1" hangingPunct="1">
              <a:buFont typeface="Wingdings" pitchFamily="2" charset="2"/>
              <a:buNone/>
            </a:pPr>
            <a:r>
              <a:rPr lang="cs-CZ" altLang="cs-CZ" sz="2800" dirty="0" smtClean="0"/>
              <a:t>	předpisy a mocí, má přednost i tehdy, pokud je </a:t>
            </a:r>
          </a:p>
          <a:p>
            <a:pPr eaLnBrk="1" hangingPunct="1">
              <a:buFont typeface="Wingdings" pitchFamily="2" charset="2"/>
              <a:buNone/>
            </a:pPr>
            <a:r>
              <a:rPr lang="cs-CZ" altLang="cs-CZ" sz="2800" dirty="0" smtClean="0"/>
              <a:t>	obsahově nespravedlivé a neúčelné, vyjma toho, </a:t>
            </a:r>
          </a:p>
          <a:p>
            <a:pPr eaLnBrk="1" hangingPunct="1">
              <a:buFont typeface="Wingdings" pitchFamily="2" charset="2"/>
              <a:buNone/>
            </a:pPr>
            <a:r>
              <a:rPr lang="cs-CZ" altLang="cs-CZ" sz="2800" dirty="0" smtClean="0"/>
              <a:t>	jestliže rozpor mezi  pozitivním zákonem a </a:t>
            </a:r>
          </a:p>
          <a:p>
            <a:pPr eaLnBrk="1" hangingPunct="1">
              <a:buFont typeface="Wingdings" pitchFamily="2" charset="2"/>
              <a:buNone/>
            </a:pPr>
            <a:r>
              <a:rPr lang="cs-CZ" altLang="cs-CZ" sz="2800" dirty="0" smtClean="0"/>
              <a:t>	spravedlností dosáhne tak nesnesitelné míry, že </a:t>
            </a:r>
          </a:p>
          <a:p>
            <a:pPr eaLnBrk="1" hangingPunct="1">
              <a:buFont typeface="Wingdings" pitchFamily="2" charset="2"/>
              <a:buNone/>
            </a:pPr>
            <a:r>
              <a:rPr lang="cs-CZ" altLang="cs-CZ" sz="2800" dirty="0" smtClean="0"/>
              <a:t>	zákon musí jako – </a:t>
            </a:r>
            <a:r>
              <a:rPr lang="cs-CZ" altLang="cs-CZ" sz="2800" u="sng" dirty="0" smtClean="0"/>
              <a:t>nenáležité právo</a:t>
            </a:r>
            <a:r>
              <a:rPr lang="cs-CZ" altLang="cs-CZ" sz="2800" dirty="0" smtClean="0"/>
              <a:t> – spravedlnosti ustoupit.“</a:t>
            </a:r>
          </a:p>
          <a:p>
            <a:pPr eaLnBrk="1" hangingPunct="1">
              <a:buFont typeface="Wingdings" pitchFamily="2" charset="2"/>
              <a:buNone/>
            </a:pPr>
            <a:endParaRPr lang="cs-CZ" altLang="cs-CZ"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normAutofit/>
          </a:bodyPr>
          <a:lstStyle/>
          <a:p>
            <a:pPr marL="54864" eaLnBrk="1" fontAlgn="auto" hangingPunct="1">
              <a:spcAft>
                <a:spcPts val="0"/>
              </a:spcAft>
              <a:defRPr/>
            </a:pPr>
            <a:r>
              <a:rPr lang="cs-CZ" smtClean="0">
                <a:solidFill>
                  <a:schemeClr val="tx2">
                    <a:tint val="100000"/>
                    <a:shade val="90000"/>
                    <a:satMod val="250000"/>
                    <a:alpha val="100000"/>
                  </a:schemeClr>
                </a:solidFill>
              </a:rPr>
              <a:t>Co znamená Radbruchova formule?</a:t>
            </a:r>
          </a:p>
        </p:txBody>
      </p:sp>
      <p:sp>
        <p:nvSpPr>
          <p:cNvPr id="30723" name="Rectangle 3"/>
          <p:cNvSpPr>
            <a:spLocks noGrp="1" noRot="1" noChangeArrowheads="1"/>
          </p:cNvSpPr>
          <p:nvPr>
            <p:ph sz="quarter" idx="1"/>
          </p:nvPr>
        </p:nvSpPr>
        <p:spPr/>
        <p:txBody>
          <a:bodyPr/>
          <a:lstStyle/>
          <a:p>
            <a:pPr marL="609600" indent="-609600" eaLnBrk="1" hangingPunct="1">
              <a:lnSpc>
                <a:spcPct val="80000"/>
              </a:lnSpc>
              <a:buFont typeface="Wingdings" pitchFamily="2" charset="2"/>
              <a:buNone/>
            </a:pPr>
            <a:r>
              <a:rPr lang="cs-CZ" altLang="cs-CZ" sz="1800" dirty="0" smtClean="0"/>
              <a:t>Pozitivní právo  (zákon) je platný  a je nutné jej akceptovat i když  je  obsahově</a:t>
            </a:r>
          </a:p>
          <a:p>
            <a:pPr marL="609600" indent="-609600" eaLnBrk="1" hangingPunct="1">
              <a:lnSpc>
                <a:spcPct val="80000"/>
              </a:lnSpc>
              <a:buFont typeface="Wingdings" pitchFamily="2" charset="2"/>
              <a:buNone/>
            </a:pPr>
            <a:r>
              <a:rPr lang="cs-CZ" altLang="cs-CZ" sz="1800" dirty="0" smtClean="0"/>
              <a:t>nespravedlivý nebo neúčelný – </a:t>
            </a:r>
            <a:r>
              <a:rPr lang="cs-CZ" altLang="cs-CZ" sz="1800" b="1" u="sng" dirty="0" smtClean="0"/>
              <a:t>první část formule</a:t>
            </a:r>
          </a:p>
          <a:p>
            <a:pPr marL="609600" indent="-609600" eaLnBrk="1" hangingPunct="1">
              <a:lnSpc>
                <a:spcPct val="80000"/>
              </a:lnSpc>
              <a:buNone/>
            </a:pPr>
            <a:r>
              <a:rPr lang="cs-CZ" altLang="cs-CZ" sz="1800" dirty="0" smtClean="0"/>
              <a:t>pokud však  dochází uplatněním takového zákona k  </a:t>
            </a:r>
            <a:r>
              <a:rPr lang="cs-CZ" altLang="cs-CZ" sz="1800" b="1" dirty="0" smtClean="0"/>
              <a:t>„nesnesitelné míře  </a:t>
            </a:r>
          </a:p>
          <a:p>
            <a:pPr marL="609600" indent="-609600" eaLnBrk="1" hangingPunct="1">
              <a:lnSpc>
                <a:spcPct val="80000"/>
              </a:lnSpc>
              <a:buNone/>
            </a:pPr>
            <a:r>
              <a:rPr lang="cs-CZ" altLang="cs-CZ" sz="1800" b="1" dirty="0" smtClean="0"/>
              <a:t>nespravedlnosti“ – dochází k tomu, že takové právo:</a:t>
            </a:r>
          </a:p>
          <a:p>
            <a:pPr marL="609600" indent="-609600" eaLnBrk="1" hangingPunct="1">
              <a:lnSpc>
                <a:spcPct val="80000"/>
              </a:lnSpc>
              <a:buNone/>
            </a:pPr>
            <a:r>
              <a:rPr lang="cs-CZ" altLang="cs-CZ" sz="1800" dirty="0" smtClean="0"/>
              <a:t>se stává „nenáležitým právem“; důsledkem toho</a:t>
            </a:r>
            <a:r>
              <a:rPr lang="cs-CZ" altLang="cs-CZ" sz="1800" b="1" dirty="0" smtClean="0"/>
              <a:t> </a:t>
            </a:r>
          </a:p>
          <a:p>
            <a:pPr marL="609600" indent="-609600" eaLnBrk="1" hangingPunct="1">
              <a:lnSpc>
                <a:spcPct val="80000"/>
              </a:lnSpc>
              <a:buNone/>
            </a:pPr>
            <a:r>
              <a:rPr lang="cs-CZ" altLang="cs-CZ" sz="1800" dirty="0" smtClean="0"/>
              <a:t>ztrácí platnost a na jeho místo nastupuje spravedlnost; </a:t>
            </a:r>
          </a:p>
          <a:p>
            <a:pPr marL="609600" indent="-609600" eaLnBrk="1" hangingPunct="1">
              <a:lnSpc>
                <a:spcPct val="80000"/>
              </a:lnSpc>
              <a:buFontTx/>
              <a:buNone/>
            </a:pPr>
            <a:endParaRPr lang="cs-CZ" altLang="cs-CZ" sz="1800" dirty="0" smtClean="0"/>
          </a:p>
          <a:p>
            <a:pPr marL="609600" indent="-609600" eaLnBrk="1" hangingPunct="1">
              <a:lnSpc>
                <a:spcPct val="80000"/>
              </a:lnSpc>
              <a:buFontTx/>
              <a:buNone/>
            </a:pPr>
            <a:r>
              <a:rPr lang="cs-CZ" altLang="cs-CZ" sz="1800" b="1" dirty="0" smtClean="0"/>
              <a:t>To znamená, že:</a:t>
            </a:r>
          </a:p>
          <a:p>
            <a:pPr marL="609600" indent="-609600" eaLnBrk="1" hangingPunct="1">
              <a:lnSpc>
                <a:spcPct val="80000"/>
              </a:lnSpc>
              <a:buFontTx/>
              <a:buNone/>
            </a:pPr>
            <a:r>
              <a:rPr lang="cs-CZ" altLang="cs-CZ" sz="1800" dirty="0" smtClean="0"/>
              <a:t>platnost a správnost zákona, odkazující se jen na jeho legalitu selhává, je příliš </a:t>
            </a:r>
          </a:p>
          <a:p>
            <a:pPr marL="609600" indent="-609600" eaLnBrk="1" hangingPunct="1">
              <a:lnSpc>
                <a:spcPct val="80000"/>
              </a:lnSpc>
              <a:buFontTx/>
              <a:buNone/>
            </a:pPr>
            <a:r>
              <a:rPr lang="cs-CZ" altLang="cs-CZ" sz="1800" dirty="0" smtClean="0"/>
              <a:t>formální a v takové situaci je platnost zákona poměřována spravedlností, </a:t>
            </a:r>
          </a:p>
          <a:p>
            <a:pPr marL="609600" indent="-609600" eaLnBrk="1" hangingPunct="1">
              <a:lnSpc>
                <a:spcPct val="80000"/>
              </a:lnSpc>
              <a:buFontTx/>
              <a:buNone/>
            </a:pPr>
            <a:r>
              <a:rPr lang="cs-CZ" altLang="cs-CZ" sz="1800" dirty="0" smtClean="0"/>
              <a:t>(morálními hodnotami, lidskými právy). </a:t>
            </a:r>
          </a:p>
          <a:p>
            <a:pPr marL="609600" indent="-609600" eaLnBrk="1" hangingPunct="1">
              <a:lnSpc>
                <a:spcPct val="80000"/>
              </a:lnSpc>
              <a:buFontTx/>
              <a:buNone/>
            </a:pPr>
            <a:r>
              <a:rPr lang="cs-CZ" altLang="cs-CZ" sz="1800" dirty="0" smtClean="0"/>
              <a:t>Spravedlnost se zde stává podmínkou platnosti/správnosti práva a dostává </a:t>
            </a:r>
          </a:p>
          <a:p>
            <a:pPr marL="609600" indent="-609600" eaLnBrk="1" hangingPunct="1">
              <a:lnSpc>
                <a:spcPct val="80000"/>
              </a:lnSpc>
              <a:buFontTx/>
              <a:buNone/>
            </a:pPr>
            <a:r>
              <a:rPr lang="cs-CZ" altLang="cs-CZ" sz="1800" dirty="0" smtClean="0"/>
              <a:t>přednost před právní jistotou.</a:t>
            </a:r>
          </a:p>
          <a:p>
            <a:pPr marL="609600" indent="-609600" eaLnBrk="1" hangingPunct="1">
              <a:lnSpc>
                <a:spcPct val="80000"/>
              </a:lnSpc>
              <a:buFont typeface="Wingdings" pitchFamily="2" charset="2"/>
              <a:buNone/>
            </a:pPr>
            <a:endParaRPr lang="cs-CZ" altLang="cs-CZ" sz="1800" b="1" dirty="0" smtClean="0"/>
          </a:p>
          <a:p>
            <a:pPr marL="609600" indent="-609600" eaLnBrk="1" hangingPunct="1">
              <a:lnSpc>
                <a:spcPct val="80000"/>
              </a:lnSpc>
              <a:buFont typeface="Wingdings" pitchFamily="2" charset="2"/>
              <a:buNone/>
            </a:pPr>
            <a:r>
              <a:rPr lang="cs-CZ" altLang="cs-CZ" sz="1800" b="1" dirty="0" smtClean="0"/>
              <a:t>Stručně: tato formule požaduje retroaktivitu a jako podmínku  platnosti pozitivního práva stanovuje spravedlnost</a:t>
            </a:r>
          </a:p>
          <a:p>
            <a:pPr marL="609600" indent="-609600" eaLnBrk="1" hangingPunct="1">
              <a:lnSpc>
                <a:spcPct val="80000"/>
              </a:lnSpc>
              <a:buFont typeface="Wingdings" pitchFamily="2" charset="2"/>
              <a:buNone/>
            </a:pPr>
            <a:endParaRPr lang="cs-CZ" altLang="cs-CZ"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Uplatnění formule:</a:t>
            </a:r>
          </a:p>
        </p:txBody>
      </p:sp>
      <p:sp>
        <p:nvSpPr>
          <p:cNvPr id="27651" name="Rectangle 3"/>
          <p:cNvSpPr>
            <a:spLocks noGrp="1" noRot="1" noChangeArrowheads="1"/>
          </p:cNvSpPr>
          <p:nvPr>
            <p:ph sz="quarter" idx="1"/>
          </p:nvPr>
        </p:nvSpPr>
        <p:spPr/>
        <p:txBody>
          <a:bodyPr>
            <a:normAutofit/>
          </a:bodyPr>
          <a:lstStyle/>
          <a:p>
            <a:pPr eaLnBrk="1" fontAlgn="auto" hangingPunct="1">
              <a:lnSpc>
                <a:spcPct val="90000"/>
              </a:lnSpc>
              <a:spcAft>
                <a:spcPts val="0"/>
              </a:spcAft>
              <a:buFont typeface="Wingdings 2"/>
              <a:buChar char=""/>
              <a:defRPr/>
            </a:pPr>
            <a:r>
              <a:rPr lang="cs-CZ" altLang="cs-CZ" b="1" dirty="0" smtClean="0"/>
              <a:t>V Německu 1x v roce 1968 v případu uznání státního občanství a navrácení majetku  Židům.</a:t>
            </a:r>
          </a:p>
          <a:p>
            <a:pPr eaLnBrk="1" fontAlgn="auto" hangingPunct="1">
              <a:lnSpc>
                <a:spcPct val="90000"/>
              </a:lnSpc>
              <a:spcAft>
                <a:spcPts val="0"/>
              </a:spcAft>
              <a:buFont typeface="Wingdings 2"/>
              <a:buChar char=""/>
              <a:defRPr/>
            </a:pPr>
            <a:endParaRPr lang="cs-CZ" altLang="cs-CZ" b="1" dirty="0" smtClean="0"/>
          </a:p>
          <a:p>
            <a:pPr eaLnBrk="1" fontAlgn="auto" hangingPunct="1">
              <a:lnSpc>
                <a:spcPct val="90000"/>
              </a:lnSpc>
              <a:spcAft>
                <a:spcPts val="0"/>
              </a:spcAft>
              <a:buFont typeface="Wingdings 2"/>
              <a:buChar char=""/>
              <a:defRPr/>
            </a:pPr>
            <a:r>
              <a:rPr lang="cs-CZ" altLang="cs-CZ" b="1" dirty="0" smtClean="0"/>
              <a:t>Po druhé v 90. letech –byla uváděná  či navrhována pro řešení  případu  tzv. Berlínské zdi.</a:t>
            </a:r>
          </a:p>
          <a:p>
            <a:pPr eaLnBrk="1" fontAlgn="auto" hangingPunct="1">
              <a:lnSpc>
                <a:spcPct val="90000"/>
              </a:lnSpc>
              <a:spcAft>
                <a:spcPts val="0"/>
              </a:spcAft>
              <a:buFont typeface="Wingdings 2"/>
              <a:buChar char=""/>
              <a:defRPr/>
            </a:pPr>
            <a:endParaRPr lang="cs-CZ" altLang="cs-CZ" b="1" dirty="0" smtClean="0"/>
          </a:p>
          <a:p>
            <a:pPr eaLnBrk="1" fontAlgn="auto" hangingPunct="1">
              <a:lnSpc>
                <a:spcPct val="90000"/>
              </a:lnSpc>
              <a:spcAft>
                <a:spcPts val="0"/>
              </a:spcAft>
              <a:buFont typeface="Wingdings 2"/>
              <a:buChar char=""/>
              <a:defRPr/>
            </a:pPr>
            <a:r>
              <a:rPr lang="cs-CZ" altLang="cs-CZ" b="1" dirty="0" smtClean="0"/>
              <a:t>Český ústavní soud použil část této </a:t>
            </a:r>
          </a:p>
          <a:p>
            <a:pPr eaLnBrk="1" fontAlgn="auto" hangingPunct="1">
              <a:lnSpc>
                <a:spcPct val="90000"/>
              </a:lnSpc>
              <a:spcAft>
                <a:spcPts val="0"/>
              </a:spcAft>
              <a:buFont typeface="Wingdings" pitchFamily="2" charset="2"/>
              <a:buNone/>
              <a:defRPr/>
            </a:pPr>
            <a:r>
              <a:rPr lang="cs-CZ" altLang="cs-CZ" b="1" dirty="0" smtClean="0"/>
              <a:t>	formule také při řešení dvou případů.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marL="54864" eaLnBrk="1" fontAlgn="auto" hangingPunct="1">
              <a:spcAft>
                <a:spcPts val="0"/>
              </a:spcAft>
              <a:defRPr/>
            </a:pPr>
            <a:r>
              <a:rPr lang="cs-CZ" dirty="0" smtClean="0">
                <a:solidFill>
                  <a:schemeClr val="tx2">
                    <a:tint val="100000"/>
                    <a:shade val="90000"/>
                    <a:satMod val="250000"/>
                    <a:alpha val="100000"/>
                  </a:schemeClr>
                </a:solidFill>
              </a:rPr>
              <a:t>Věc:  státní příslušnost</a:t>
            </a:r>
          </a:p>
        </p:txBody>
      </p:sp>
      <p:sp>
        <p:nvSpPr>
          <p:cNvPr id="32771" name="Zástupný symbol pro obsah 2"/>
          <p:cNvSpPr>
            <a:spLocks noGrp="1"/>
          </p:cNvSpPr>
          <p:nvPr>
            <p:ph sz="quarter" idx="1"/>
          </p:nvPr>
        </p:nvSpPr>
        <p:spPr/>
        <p:txBody>
          <a:bodyPr>
            <a:normAutofit fontScale="92500"/>
          </a:bodyPr>
          <a:lstStyle/>
          <a:p>
            <a:pPr eaLnBrk="1" hangingPunct="1">
              <a:spcBef>
                <a:spcPct val="0"/>
              </a:spcBef>
              <a:buFont typeface="Wingdings 2" pitchFamily="18" charset="2"/>
              <a:buChar char=""/>
            </a:pPr>
            <a:r>
              <a:rPr lang="cs-CZ" altLang="cs-CZ" sz="2400" dirty="0" smtClean="0"/>
              <a:t>Spolkový ústavní soud posuzoval nařízení  č.11 k zákonu o říšském občanství  ze dne 24.11. 1941, na základě kterého  bylo Židům, kteří emigrovali, odňato státní občanství a majetek. </a:t>
            </a:r>
          </a:p>
          <a:p>
            <a:pPr eaLnBrk="1" hangingPunct="1">
              <a:spcBef>
                <a:spcPct val="0"/>
              </a:spcBef>
              <a:buFont typeface="Wingdings 2" pitchFamily="18" charset="2"/>
              <a:buChar char=""/>
            </a:pPr>
            <a:r>
              <a:rPr lang="cs-CZ" altLang="cs-CZ" sz="2400" dirty="0" smtClean="0"/>
              <a:t>Spolkový soud při řešení jednoho případu takto postiženého bývalého německého občana  vycházel z „</a:t>
            </a:r>
            <a:r>
              <a:rPr lang="cs-CZ" altLang="cs-CZ" sz="2400" dirty="0" err="1" smtClean="0"/>
              <a:t>Radbruchovy</a:t>
            </a:r>
            <a:r>
              <a:rPr lang="cs-CZ" altLang="cs-CZ" sz="2400" dirty="0" smtClean="0"/>
              <a:t> formule“ a  stanovil si dvě podmínky: první byl rozpor  pozitivní normy „s fundamentálními principy spravedlnosti“, druhou intenzita  tohoto rozporu, tj. rozpor musí být „evidentní“ a musí dosáhnout „nesnesitelnou míru“. </a:t>
            </a:r>
          </a:p>
          <a:p>
            <a:pPr eaLnBrk="1" hangingPunct="1">
              <a:spcBef>
                <a:spcPct val="0"/>
              </a:spcBef>
              <a:buFont typeface="Wingdings 2" pitchFamily="18" charset="2"/>
              <a:buChar char=""/>
            </a:pPr>
            <a:r>
              <a:rPr lang="cs-CZ" altLang="cs-CZ" sz="2400" dirty="0" smtClean="0"/>
              <a:t>Spolkový soud konstatoval, že takto vadný právní předpis je neplatný ex </a:t>
            </a:r>
            <a:r>
              <a:rPr lang="cs-CZ" altLang="cs-CZ" sz="2400" dirty="0" err="1" smtClean="0"/>
              <a:t>tunc</a:t>
            </a:r>
            <a:r>
              <a:rPr lang="cs-CZ" altLang="cs-CZ" sz="2400" dirty="0" smtClean="0"/>
              <a:t> a nestal se platným ani tím, že byl  určitý čas aplikován a dodržován“   </a:t>
            </a:r>
          </a:p>
          <a:p>
            <a:pPr>
              <a:spcBef>
                <a:spcPct val="0"/>
              </a:spcBef>
              <a:buNone/>
            </a:pPr>
            <a:r>
              <a:rPr lang="cs-CZ" altLang="cs-CZ" sz="2400" dirty="0" smtClean="0"/>
              <a:t>Převzato od </a:t>
            </a:r>
            <a:r>
              <a:rPr lang="cs-CZ" altLang="cs-CZ" sz="2400" dirty="0" err="1" smtClean="0"/>
              <a:t>Holländer</a:t>
            </a:r>
            <a:r>
              <a:rPr lang="cs-CZ" altLang="cs-CZ" sz="2400" dirty="0" smtClean="0"/>
              <a:t>, P. </a:t>
            </a:r>
            <a:r>
              <a:rPr lang="cs-CZ" altLang="cs-CZ" sz="2400" dirty="0" err="1" smtClean="0"/>
              <a:t>Filozofia</a:t>
            </a:r>
            <a:r>
              <a:rPr lang="cs-CZ" altLang="cs-CZ" sz="2400" dirty="0" smtClean="0"/>
              <a:t> práva, str. 19-20. </a:t>
            </a:r>
          </a:p>
          <a:p>
            <a:pPr eaLnBrk="1" hangingPunct="1">
              <a:spcBef>
                <a:spcPct val="0"/>
              </a:spcBef>
              <a:buFont typeface="Wingdings 2" pitchFamily="18" charset="2"/>
              <a:buChar char=""/>
            </a:pPr>
            <a:endParaRPr lang="cs-CZ" altLang="cs-CZ"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0" y="274638"/>
            <a:ext cx="9144000" cy="1143000"/>
          </a:xfrm>
        </p:spPr>
        <p:txBody>
          <a:bodyPr>
            <a:normAutofit/>
          </a:bodyPr>
          <a:lstStyle/>
          <a:p>
            <a:pPr marL="54864" eaLnBrk="1" fontAlgn="auto" hangingPunct="1">
              <a:spcAft>
                <a:spcPts val="0"/>
              </a:spcAft>
              <a:defRPr/>
            </a:pPr>
            <a:r>
              <a:rPr lang="cs-CZ" dirty="0" smtClean="0">
                <a:solidFill>
                  <a:schemeClr val="tx2">
                    <a:tint val="100000"/>
                    <a:shade val="90000"/>
                    <a:satMod val="250000"/>
                    <a:alpha val="100000"/>
                  </a:schemeClr>
                </a:solidFill>
              </a:rPr>
              <a:t>Další případ použití </a:t>
            </a:r>
            <a:r>
              <a:rPr lang="cs-CZ" dirty="0" err="1" smtClean="0">
                <a:solidFill>
                  <a:schemeClr val="tx2">
                    <a:tint val="100000"/>
                    <a:shade val="90000"/>
                    <a:satMod val="250000"/>
                    <a:alpha val="100000"/>
                  </a:schemeClr>
                </a:solidFill>
              </a:rPr>
              <a:t>Radbruchovy</a:t>
            </a:r>
            <a:r>
              <a:rPr lang="cs-CZ" dirty="0" smtClean="0">
                <a:solidFill>
                  <a:schemeClr val="tx2">
                    <a:tint val="100000"/>
                    <a:shade val="90000"/>
                    <a:satMod val="250000"/>
                    <a:alpha val="100000"/>
                  </a:schemeClr>
                </a:solidFill>
              </a:rPr>
              <a:t> formule českým ÚS</a:t>
            </a:r>
          </a:p>
        </p:txBody>
      </p:sp>
      <p:sp>
        <p:nvSpPr>
          <p:cNvPr id="39939" name="Rectangle 3"/>
          <p:cNvSpPr>
            <a:spLocks noGrp="1" noRot="1" noChangeArrowheads="1"/>
          </p:cNvSpPr>
          <p:nvPr>
            <p:ph sz="quarter" idx="1"/>
          </p:nvPr>
        </p:nvSpPr>
        <p:spPr/>
        <p:txBody>
          <a:bodyPr/>
          <a:lstStyle/>
          <a:p>
            <a:pPr eaLnBrk="1" hangingPunct="1"/>
            <a:r>
              <a:rPr lang="cs-CZ" altLang="cs-CZ" sz="2800" smtClean="0"/>
              <a:t>Nález Ústavního soudu sp. zn. I. ÚS 281/97</a:t>
            </a:r>
          </a:p>
          <a:p>
            <a:pPr eaLnBrk="1" hangingPunct="1"/>
            <a:r>
              <a:rPr lang="cs-CZ" altLang="cs-CZ" sz="2800" smtClean="0"/>
              <a:t>jednalo se o náhradu těžké újmy na zdraví, způsobenou střelbou v ulici Orlí v Brně v srpnu 1969, které se poškozený marně domáhal před socialistickými soudy.</a:t>
            </a:r>
          </a:p>
          <a:p>
            <a:pPr eaLnBrk="1" hangingPunct="1"/>
            <a:r>
              <a:rPr lang="cs-CZ" altLang="cs-CZ" sz="2800" smtClean="0"/>
              <a:t>Radbruchova formule v něm není výslovně citována, ale Ústavní soud rozhodl v jejím smyslu.</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Stručný komentář:</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altLang="cs-CZ" dirty="0" smtClean="0"/>
              <a:t>Nález Ústavního soudu </a:t>
            </a:r>
            <a:r>
              <a:rPr lang="cs-CZ" altLang="cs-CZ" dirty="0" err="1" smtClean="0"/>
              <a:t>sp</a:t>
            </a:r>
            <a:r>
              <a:rPr lang="cs-CZ" altLang="cs-CZ" dirty="0" smtClean="0"/>
              <a:t>. zn. I ÚS 281/97 máte popsaný v učebnici „Filosofie práva“ od Pavla </a:t>
            </a:r>
            <a:r>
              <a:rPr lang="cs-CZ" altLang="cs-CZ" dirty="0" err="1" smtClean="0"/>
              <a:t>Höllandera</a:t>
            </a:r>
            <a:r>
              <a:rPr lang="cs-CZ" altLang="cs-CZ" dirty="0" smtClean="0"/>
              <a:t>. Jen dodám, že </a:t>
            </a:r>
            <a:r>
              <a:rPr lang="cs-CZ" altLang="cs-CZ" dirty="0" err="1" smtClean="0"/>
              <a:t>Radbruchova</a:t>
            </a:r>
            <a:r>
              <a:rPr lang="cs-CZ" altLang="cs-CZ" dirty="0" smtClean="0"/>
              <a:t> formule v něm není </a:t>
            </a:r>
            <a:r>
              <a:rPr lang="cs-CZ" altLang="cs-CZ" dirty="0" err="1" smtClean="0"/>
              <a:t>expressis</a:t>
            </a:r>
            <a:r>
              <a:rPr lang="cs-CZ" altLang="cs-CZ" dirty="0" smtClean="0"/>
              <a:t> </a:t>
            </a:r>
            <a:r>
              <a:rPr lang="cs-CZ" altLang="cs-CZ" dirty="0" err="1" smtClean="0"/>
              <a:t>verbis</a:t>
            </a:r>
            <a:r>
              <a:rPr lang="cs-CZ" altLang="cs-CZ" dirty="0" smtClean="0"/>
              <a:t> zmíněna, ale že z ní tento rozsudek vychází, když odmítá rozsudek Krajského soudu v Brně z roku 1977 s tím, že věc sice byla rozsouzena formálním prostředkem označeným za rozsudek, avšak materiálně způsobem, který je v rozporu se zásadou spravedlivého projednání věci. Ústavní soud následně aplikoval retroaktivitu a neuznal překážku věci rozhodnuté. Ústavní soud vyřešil trilema stejně, jako německý soud kauzu Berlínské zdi – tehdejší rozsudek Krajského soudu v Brně byl v rozporu s tehdy platným právem.</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52000" cy="1404000"/>
          </a:xfrm>
        </p:spPr>
        <p:txBody>
          <a:bodyPr>
            <a:normAutofit/>
          </a:bodyPr>
          <a:lstStyle/>
          <a:p>
            <a:r>
              <a:rPr lang="cs-CZ" sz="1600" b="1" i="1" dirty="0" smtClean="0"/>
              <a:t> </a:t>
            </a:r>
            <a:r>
              <a:rPr lang="cs-CZ" sz="1600" b="1" dirty="0" smtClean="0"/>
              <a:t>V běžné jazyce je  slovu </a:t>
            </a:r>
            <a:r>
              <a:rPr lang="cs-CZ" sz="1600" b="1" i="1" dirty="0" smtClean="0"/>
              <a:t>formalismus</a:t>
            </a:r>
            <a:r>
              <a:rPr lang="cs-CZ" sz="1600" b="1" dirty="0" smtClean="0"/>
              <a:t> často připisován pejorativní (negativní) význam. Takto negativně je hodnocen přístup, který  jednostranně zdůrazňuje jen formální znaky bez ohledu na jejích obsah.  </a:t>
            </a:r>
            <a:br>
              <a:rPr lang="cs-CZ" sz="1600" b="1" dirty="0" smtClean="0"/>
            </a:br>
            <a:endParaRPr lang="cs-CZ" sz="1600" b="1" dirty="0"/>
          </a:p>
        </p:txBody>
      </p:sp>
      <p:sp>
        <p:nvSpPr>
          <p:cNvPr id="3" name="Zástupný symbol pro obsah 2"/>
          <p:cNvSpPr>
            <a:spLocks noGrp="1"/>
          </p:cNvSpPr>
          <p:nvPr>
            <p:ph sz="quarter" idx="1"/>
          </p:nvPr>
        </p:nvSpPr>
        <p:spPr/>
        <p:txBody>
          <a:bodyPr>
            <a:noAutofit/>
          </a:bodyPr>
          <a:lstStyle/>
          <a:p>
            <a:pPr algn="just"/>
            <a:r>
              <a:rPr lang="cs-CZ" sz="1800" b="1" i="1" dirty="0" smtClean="0"/>
              <a:t>Proto </a:t>
            </a:r>
            <a:r>
              <a:rPr lang="cs-CZ" sz="1800" b="1" i="1" dirty="0"/>
              <a:t>je nutné  rozlišovat,  mezi  </a:t>
            </a:r>
            <a:r>
              <a:rPr lang="cs-CZ" sz="1800" b="1" i="1" u="sng" dirty="0"/>
              <a:t>formalismem </a:t>
            </a:r>
            <a:r>
              <a:rPr lang="cs-CZ" sz="1800" b="1" i="1" dirty="0"/>
              <a:t>jako </a:t>
            </a:r>
            <a:endParaRPr lang="cs-CZ" sz="1800" dirty="0"/>
          </a:p>
          <a:p>
            <a:pPr lvl="0" algn="just"/>
            <a:r>
              <a:rPr lang="cs-CZ" sz="1800" b="1" i="1" u="sng" dirty="0"/>
              <a:t>legitimním  způsobem myšlení a nutnou formou racionality</a:t>
            </a:r>
            <a:r>
              <a:rPr lang="cs-CZ" sz="1800" b="1" i="1" dirty="0"/>
              <a:t>, která činí z lidského jednání  „hru podle pravidel“;   </a:t>
            </a:r>
            <a:r>
              <a:rPr lang="cs-CZ" sz="1800" b="1" i="1" u="sng" dirty="0"/>
              <a:t>(konstitutivní význam);</a:t>
            </a:r>
            <a:endParaRPr lang="cs-CZ" sz="1800" dirty="0"/>
          </a:p>
          <a:p>
            <a:pPr lvl="0" algn="just"/>
            <a:r>
              <a:rPr lang="cs-CZ" sz="1800" b="1" i="1" u="sng" dirty="0"/>
              <a:t>nekritickým lpění</a:t>
            </a:r>
            <a:r>
              <a:rPr lang="cs-CZ" sz="1800" b="1" i="1" dirty="0"/>
              <a:t> na formě a formalitách, mechanickým a bezúčelným  uplatňováním pravidel a  požadavků k jejích plnění,  apod.;  </a:t>
            </a:r>
            <a:r>
              <a:rPr lang="cs-CZ" sz="1800" b="1" i="1" u="sng" dirty="0"/>
              <a:t>(destruktivní  význam).</a:t>
            </a:r>
            <a:r>
              <a:rPr lang="cs-CZ" sz="1800" b="1" i="1" dirty="0"/>
              <a:t>    </a:t>
            </a:r>
            <a:endParaRPr lang="cs-CZ" sz="1800" dirty="0"/>
          </a:p>
          <a:p>
            <a:pPr algn="just"/>
            <a:r>
              <a:rPr lang="cs-CZ" sz="1800" dirty="0" smtClean="0"/>
              <a:t>V</a:t>
            </a:r>
            <a:r>
              <a:rPr lang="cs-CZ" sz="1800" dirty="0"/>
              <a:t> běžné jazyce je  slovu </a:t>
            </a:r>
            <a:r>
              <a:rPr lang="cs-CZ" sz="1800" b="1" i="1" dirty="0"/>
              <a:t>formalismus</a:t>
            </a:r>
            <a:r>
              <a:rPr lang="cs-CZ" sz="1800" dirty="0"/>
              <a:t> často připisován pejorativní (negativní) význam. Takto negativně je hodnocen přístup, který  jednostranně zdůrazňuje jen formální znaky bez ohledu na jejích obsah.  </a:t>
            </a:r>
          </a:p>
          <a:p>
            <a:pPr algn="just"/>
            <a:r>
              <a:rPr lang="cs-CZ" sz="1800" b="1" i="1" dirty="0"/>
              <a:t>Proto je nutné  rozlišovat,  mezi  </a:t>
            </a:r>
            <a:r>
              <a:rPr lang="cs-CZ" sz="1800" b="1" i="1" u="sng" dirty="0"/>
              <a:t>formalismem </a:t>
            </a:r>
            <a:r>
              <a:rPr lang="cs-CZ" sz="1800" b="1" i="1" dirty="0"/>
              <a:t>jako </a:t>
            </a:r>
            <a:r>
              <a:rPr lang="cs-CZ" sz="1800" b="1" i="1" u="sng" dirty="0" smtClean="0"/>
              <a:t>legitimním  </a:t>
            </a:r>
            <a:r>
              <a:rPr lang="cs-CZ" sz="1800" b="1" i="1" u="sng" dirty="0"/>
              <a:t>způsobem myšlení a nutnou formou racionality</a:t>
            </a:r>
            <a:r>
              <a:rPr lang="cs-CZ" sz="1800" b="1" i="1" dirty="0"/>
              <a:t>, která činí z lidského jednání  „hru podle pravidel“;   </a:t>
            </a:r>
            <a:r>
              <a:rPr lang="cs-CZ" sz="1800" b="1" i="1" u="sng" dirty="0"/>
              <a:t>(konstitutivní význam);</a:t>
            </a:r>
            <a:endParaRPr lang="cs-CZ" sz="1800" dirty="0"/>
          </a:p>
          <a:p>
            <a:pPr lvl="0" algn="just"/>
            <a:r>
              <a:rPr lang="cs-CZ" sz="1800" b="1" i="1" u="sng" dirty="0"/>
              <a:t>nekritickým lpění</a:t>
            </a:r>
            <a:r>
              <a:rPr lang="cs-CZ" sz="1800" b="1" i="1" dirty="0"/>
              <a:t> na formě a formalitách, mechanickým a bezúčelným  uplatňováním pravidel a  požadavků k jejích plnění,  apod.;  </a:t>
            </a:r>
            <a:r>
              <a:rPr lang="cs-CZ" sz="1800" b="1" i="1" u="sng" dirty="0"/>
              <a:t>(destruktivní  význam).</a:t>
            </a:r>
            <a:r>
              <a:rPr lang="cs-CZ" sz="1800" b="1" i="1" dirty="0"/>
              <a:t>    </a:t>
            </a:r>
            <a:endParaRPr lang="cs-CZ" sz="1800" dirty="0"/>
          </a:p>
          <a:p>
            <a:pPr algn="just">
              <a:buNone/>
            </a:pPr>
            <a:endParaRPr lang="cs-CZ"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marL="54864" eaLnBrk="1" fontAlgn="auto" hangingPunct="1">
              <a:spcAft>
                <a:spcPts val="0"/>
              </a:spcAft>
              <a:defRPr/>
            </a:pPr>
            <a:r>
              <a:rPr lang="cs-CZ" dirty="0" smtClean="0">
                <a:solidFill>
                  <a:schemeClr val="tx2">
                    <a:tint val="100000"/>
                    <a:shade val="90000"/>
                    <a:satMod val="250000"/>
                    <a:alpha val="100000"/>
                  </a:schemeClr>
                </a:solidFill>
              </a:rPr>
              <a:t>Co je to právní formalismus?</a:t>
            </a:r>
          </a:p>
        </p:txBody>
      </p:sp>
      <p:sp>
        <p:nvSpPr>
          <p:cNvPr id="12291" name="Rectangle 3"/>
          <p:cNvSpPr>
            <a:spLocks noGrp="1" noRot="1" noChangeArrowheads="1"/>
          </p:cNvSpPr>
          <p:nvPr>
            <p:ph sz="quarter" idx="1"/>
          </p:nvPr>
        </p:nvSpPr>
        <p:spPr/>
        <p:txBody>
          <a:bodyPr>
            <a:normAutofit lnSpcReduction="10000"/>
          </a:bodyPr>
          <a:lstStyle/>
          <a:p>
            <a:pPr eaLnBrk="1" hangingPunct="1">
              <a:spcBef>
                <a:spcPct val="0"/>
              </a:spcBef>
              <a:buFont typeface="Wingdings 2" pitchFamily="18" charset="2"/>
              <a:buChar char=""/>
            </a:pPr>
            <a:r>
              <a:rPr lang="cs-CZ" altLang="cs-CZ" sz="2800" b="1" dirty="0" smtClean="0"/>
              <a:t>Právní formalismus je dnes často chápan jen  jako pejorativní označení, především takového právního myšlení a právní praxe, které jsou  ve své interpretaci zákona hodnotově necitlivá a stupidní (stupidita není nadávka ale klasifikace nerozumnosti, nekritičnosti, omylu, ztráty reflexe </a:t>
            </a:r>
            <a:r>
              <a:rPr lang="cs-CZ" altLang="cs-CZ" sz="2800" b="1" dirty="0" err="1" smtClean="0"/>
              <a:t>atd</a:t>
            </a:r>
            <a:r>
              <a:rPr lang="cs-CZ" altLang="cs-CZ" sz="2800" b="1" dirty="0" smtClean="0"/>
              <a:t>…).</a:t>
            </a:r>
          </a:p>
          <a:p>
            <a:pPr eaLnBrk="1" hangingPunct="1">
              <a:spcBef>
                <a:spcPct val="0"/>
              </a:spcBef>
              <a:buFont typeface="Wingdings 2" pitchFamily="18" charset="2"/>
              <a:buChar char=""/>
            </a:pPr>
            <a:r>
              <a:rPr lang="cs-CZ" altLang="cs-CZ" sz="2800" b="1" dirty="0" smtClean="0"/>
              <a:t>Právní pozitivismus svým požadavkem oddělení  práva od morálky je často jednostranně interpretován  jako   „zdroj“  hodnotově necitlivého   formalismu; </a:t>
            </a:r>
          </a:p>
          <a:p>
            <a:pPr eaLnBrk="1" hangingPunct="1">
              <a:spcBef>
                <a:spcPct val="0"/>
              </a:spcBef>
              <a:buFont typeface="Wingdings 2" pitchFamily="18" charset="2"/>
              <a:buChar char=""/>
            </a:pPr>
            <a:endParaRPr lang="cs-CZ" altLang="cs-CZ" sz="28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Upozornění!</a:t>
            </a:r>
          </a:p>
        </p:txBody>
      </p:sp>
      <p:sp>
        <p:nvSpPr>
          <p:cNvPr id="13315" name="Zástupný symbol pro obsah 2"/>
          <p:cNvSpPr>
            <a:spLocks noGrp="1"/>
          </p:cNvSpPr>
          <p:nvPr>
            <p:ph sz="quarter" idx="1"/>
          </p:nvPr>
        </p:nvSpPr>
        <p:spPr/>
        <p:txBody>
          <a:bodyPr>
            <a:normAutofit/>
          </a:bodyPr>
          <a:lstStyle/>
          <a:p>
            <a:pPr eaLnBrk="1" hangingPunct="1"/>
            <a:r>
              <a:rPr lang="cs-CZ" altLang="cs-CZ" b="1" dirty="0" smtClean="0">
                <a:solidFill>
                  <a:schemeClr val="accent2"/>
                </a:solidFill>
                <a:latin typeface="Times New Roman" pitchFamily="18" charset="0"/>
              </a:rPr>
              <a:t> </a:t>
            </a:r>
            <a:r>
              <a:rPr lang="cs-CZ" altLang="cs-CZ" b="1" dirty="0" smtClean="0">
                <a:latin typeface="Times New Roman" pitchFamily="18" charset="0"/>
              </a:rPr>
              <a:t>Formalismus je legitimní způsob myšlení, který  tvoří jádro  právního myšlení;</a:t>
            </a:r>
          </a:p>
          <a:p>
            <a:pPr eaLnBrk="1" hangingPunct="1"/>
            <a:r>
              <a:rPr lang="cs-CZ" altLang="cs-CZ" b="1" u="sng" dirty="0" smtClean="0">
                <a:latin typeface="Times New Roman" pitchFamily="18" charset="0"/>
              </a:rPr>
              <a:t>Každý právník je mandatorní formalista.</a:t>
            </a:r>
          </a:p>
          <a:p>
            <a:pPr eaLnBrk="1" hangingPunct="1"/>
            <a:endParaRPr lang="cs-CZ" altLang="cs-CZ" b="1" dirty="0" smtClean="0">
              <a:latin typeface="Times New Roman" pitchFamily="18" charset="0"/>
            </a:endParaRPr>
          </a:p>
          <a:p>
            <a:pPr eaLnBrk="1" hangingPunct="1"/>
            <a:r>
              <a:rPr lang="cs-CZ" altLang="cs-CZ" b="1" dirty="0" smtClean="0">
                <a:solidFill>
                  <a:srgbClr val="FF0000"/>
                </a:solidFill>
                <a:latin typeface="Times New Roman" pitchFamily="18" charset="0"/>
              </a:rPr>
              <a:t>Budeme rozlišovat mezi jeho konstitutivní funkci  (mandatorní  formalismus) </a:t>
            </a:r>
          </a:p>
          <a:p>
            <a:pPr eaLnBrk="1" hangingPunct="1"/>
            <a:r>
              <a:rPr lang="cs-CZ" altLang="cs-CZ" b="1" dirty="0" smtClean="0">
                <a:solidFill>
                  <a:srgbClr val="FF0000"/>
                </a:solidFill>
                <a:latin typeface="Times New Roman" pitchFamily="18" charset="0"/>
              </a:rPr>
              <a:t>a jeho jednostranným, nekritickým uplatněním, lpěním na formě či formálních znacích  nebo pouze logických souvislostech atd..  </a:t>
            </a:r>
          </a:p>
          <a:p>
            <a:pPr eaLnBrk="1" hangingPunct="1"/>
            <a:endParaRPr lang="cs-CZ" altLang="cs-CZ" b="1" dirty="0" smtClean="0">
              <a:latin typeface="Times New Roman" pitchFamily="18" charset="0"/>
            </a:endParaRPr>
          </a:p>
          <a:p>
            <a:pPr eaLnBrk="1" hangingPunct="1"/>
            <a:endParaRPr lang="cs-CZ" alt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rtlCol="0">
            <a:normAutofit/>
          </a:bodyPr>
          <a:lstStyle/>
          <a:p>
            <a:pPr marL="54864" eaLnBrk="1" fontAlgn="auto" hangingPunct="1">
              <a:spcAft>
                <a:spcPts val="0"/>
              </a:spcAft>
              <a:defRPr/>
            </a:pPr>
            <a:r>
              <a:rPr lang="cs-CZ" dirty="0" smtClean="0">
                <a:solidFill>
                  <a:schemeClr val="tx2">
                    <a:tint val="100000"/>
                    <a:shade val="90000"/>
                    <a:satMod val="250000"/>
                    <a:alpha val="100000"/>
                  </a:schemeClr>
                </a:solidFill>
              </a:rPr>
              <a:t>Znaky právně formalistického myšlení:</a:t>
            </a:r>
          </a:p>
        </p:txBody>
      </p:sp>
      <p:sp>
        <p:nvSpPr>
          <p:cNvPr id="18435" name="Rectangle 3"/>
          <p:cNvSpPr>
            <a:spLocks noGrp="1" noRot="1" noChangeArrowheads="1"/>
          </p:cNvSpPr>
          <p:nvPr>
            <p:ph sz="quarter" idx="1"/>
          </p:nvPr>
        </p:nvSpPr>
        <p:spPr/>
        <p:txBody>
          <a:bodyPr/>
          <a:lstStyle/>
          <a:p>
            <a:pPr marL="533400" indent="-533400" eaLnBrk="1" hangingPunct="1">
              <a:buNone/>
            </a:pPr>
            <a:r>
              <a:rPr lang="cs-CZ" altLang="cs-CZ" sz="2000" dirty="0" smtClean="0"/>
              <a:t>1.Věnuje pozornost správnosti  formy práva a jejích projevů;  (viz </a:t>
            </a:r>
            <a:r>
              <a:rPr lang="cs-CZ" altLang="cs-CZ" sz="2000" dirty="0" err="1" smtClean="0"/>
              <a:t>Kelsenovo</a:t>
            </a:r>
            <a:r>
              <a:rPr lang="cs-CZ" altLang="cs-CZ" sz="2000" dirty="0" smtClean="0"/>
              <a:t> přesvědčení, že forma  má  konstitutivní funkci)</a:t>
            </a:r>
          </a:p>
          <a:p>
            <a:pPr marL="533400" indent="-533400" eaLnBrk="1" hangingPunct="1">
              <a:buFont typeface="Arial" charset="0"/>
              <a:buNone/>
            </a:pPr>
            <a:r>
              <a:rPr lang="cs-CZ" altLang="cs-CZ" sz="2000" dirty="0" smtClean="0"/>
              <a:t>Zabývá se pouze  platnou  formou právního předpisu  a  institucionálního a  procesního rámce,  který  lze naplnit různým  obsahem </a:t>
            </a:r>
          </a:p>
          <a:p>
            <a:pPr marL="533400" indent="-533400" eaLnBrk="1" hangingPunct="1">
              <a:buFont typeface="Arial" charset="0"/>
              <a:buNone/>
            </a:pPr>
            <a:r>
              <a:rPr lang="cs-CZ" altLang="cs-CZ" sz="2000" dirty="0" smtClean="0"/>
              <a:t>Vychází z přesvědčení, že správná forma bude vždy naplněná správným obsahem;  </a:t>
            </a:r>
            <a:r>
              <a:rPr lang="cs-CZ" altLang="cs-CZ" sz="2000" b="1" u="sng" dirty="0" smtClean="0">
                <a:solidFill>
                  <a:srgbClr val="FF0000"/>
                </a:solidFill>
              </a:rPr>
              <a:t>právní formalismus je hodnotově neutrální; </a:t>
            </a:r>
          </a:p>
          <a:p>
            <a:pPr marL="533400" indent="-533400" eaLnBrk="1" hangingPunct="1">
              <a:buFont typeface="Arial" charset="0"/>
              <a:buNone/>
            </a:pPr>
            <a:endParaRPr lang="cs-CZ" altLang="cs-CZ" sz="2000" dirty="0" smtClean="0"/>
          </a:p>
          <a:p>
            <a:pPr marL="533400" indent="-533400" eaLnBrk="1" hangingPunct="1">
              <a:buFont typeface="Arial" charset="0"/>
              <a:buNone/>
            </a:pPr>
            <a:r>
              <a:rPr lang="cs-CZ" altLang="cs-CZ" sz="2000" dirty="0" smtClean="0"/>
              <a:t>2. tázání je vedeno otázkami:„ Co je právní  a jakou má formu?  tzn., jaká forma činí právo právem?  Proč je  legalita  neodmyslitelnou formou práva? atd., </a:t>
            </a:r>
          </a:p>
          <a:p>
            <a:pPr marL="533400" indent="-533400" eaLnBrk="1" hangingPunct="1">
              <a:buFont typeface="Arial" charset="0"/>
              <a:buNone/>
            </a:pPr>
            <a:r>
              <a:rPr lang="cs-CZ" altLang="cs-CZ" sz="2000" dirty="0" smtClean="0"/>
              <a:t>3. dbá na </a:t>
            </a:r>
            <a:r>
              <a:rPr lang="cs-CZ" altLang="cs-CZ" sz="2000" dirty="0" err="1" smtClean="0"/>
              <a:t>logicko</a:t>
            </a:r>
            <a:r>
              <a:rPr lang="cs-CZ" altLang="cs-CZ" sz="2000" dirty="0" smtClean="0"/>
              <a:t> - gramatickou (jazykovou)  správnost; tuto kompetenci používá  k objasnění  významu právních pojmů;    </a:t>
            </a:r>
          </a:p>
          <a:p>
            <a:pPr marL="533400" indent="-533400" eaLnBrk="1" hangingPunct="1"/>
            <a:endParaRPr lang="cs-CZ" altLang="cs-CZ"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tx2">
                    <a:tint val="100000"/>
                    <a:shade val="90000"/>
                    <a:satMod val="250000"/>
                    <a:alpha val="100000"/>
                  </a:schemeClr>
                </a:solidFill>
              </a:rPr>
              <a:t>Čtyři teze, které definují právní formalismus</a:t>
            </a:r>
            <a:endParaRPr lang="cs-CZ" dirty="0"/>
          </a:p>
        </p:txBody>
      </p:sp>
      <p:sp>
        <p:nvSpPr>
          <p:cNvPr id="3" name="Zástupný symbol pro obsah 2"/>
          <p:cNvSpPr>
            <a:spLocks noGrp="1"/>
          </p:cNvSpPr>
          <p:nvPr>
            <p:ph sz="quarter" idx="1"/>
          </p:nvPr>
        </p:nvSpPr>
        <p:spPr/>
        <p:txBody>
          <a:bodyPr>
            <a:normAutofit fontScale="77500" lnSpcReduction="20000"/>
          </a:bodyPr>
          <a:lstStyle/>
          <a:p>
            <a:pPr>
              <a:buNone/>
            </a:pPr>
            <a:r>
              <a:rPr lang="cs-CZ" dirty="0"/>
              <a:t>Někteří autoři  vymezují juristický formalismus prostřednictvím čtyř tezí:    	</a:t>
            </a:r>
          </a:p>
          <a:p>
            <a:pPr lvl="0"/>
            <a:endParaRPr lang="cs-CZ" i="1" dirty="0" smtClean="0"/>
          </a:p>
          <a:p>
            <a:pPr lvl="0">
              <a:buNone/>
            </a:pPr>
            <a:r>
              <a:rPr lang="cs-CZ" i="1" dirty="0" err="1" smtClean="0"/>
              <a:t>legalismus</a:t>
            </a:r>
            <a:r>
              <a:rPr lang="cs-CZ" dirty="0"/>
              <a:t>;   zákon hraje primární roli jako  pramen práva, je tvořen zákonodárcem nikoli soudcem;  </a:t>
            </a:r>
          </a:p>
          <a:p>
            <a:pPr lvl="0"/>
            <a:endParaRPr lang="cs-CZ" i="1" dirty="0" smtClean="0"/>
          </a:p>
          <a:p>
            <a:pPr lvl="0">
              <a:buNone/>
            </a:pPr>
            <a:r>
              <a:rPr lang="cs-CZ" i="1" dirty="0" smtClean="0"/>
              <a:t>teze </a:t>
            </a:r>
            <a:r>
              <a:rPr lang="cs-CZ" i="1" dirty="0"/>
              <a:t>právní determinovanosti; </a:t>
            </a:r>
            <a:r>
              <a:rPr lang="cs-CZ" dirty="0"/>
              <a:t>úkolem soudce je nalézt  v každém souzeném případě jedinou právně správnou odpověď;</a:t>
            </a:r>
          </a:p>
          <a:p>
            <a:pPr lvl="0"/>
            <a:endParaRPr lang="cs-CZ" dirty="0" smtClean="0"/>
          </a:p>
          <a:p>
            <a:pPr lvl="0">
              <a:buNone/>
            </a:pPr>
            <a:r>
              <a:rPr lang="cs-CZ" dirty="0" smtClean="0"/>
              <a:t> </a:t>
            </a:r>
            <a:r>
              <a:rPr lang="cs-CZ" i="1" dirty="0"/>
              <a:t>teze právního systému;</a:t>
            </a:r>
            <a:r>
              <a:rPr lang="cs-CZ" dirty="0"/>
              <a:t> právo není prostým souhrnem norem ale vždy smysluplně uspořádaným systémem;   </a:t>
            </a:r>
          </a:p>
          <a:p>
            <a:pPr lvl="0"/>
            <a:endParaRPr lang="cs-CZ" i="1" dirty="0" smtClean="0"/>
          </a:p>
          <a:p>
            <a:pPr lvl="0">
              <a:buNone/>
            </a:pPr>
            <a:r>
              <a:rPr lang="cs-CZ" i="1" dirty="0" smtClean="0"/>
              <a:t>teze </a:t>
            </a:r>
            <a:r>
              <a:rPr lang="cs-CZ" i="1" dirty="0"/>
              <a:t>právního rozhodování; </a:t>
            </a:r>
            <a:r>
              <a:rPr lang="cs-CZ" dirty="0"/>
              <a:t> úkolem  soudců je podle práva rozhodovat, nikoli právo opravovat.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457200" y="332656"/>
            <a:ext cx="8229600" cy="1080120"/>
          </a:xfrm>
        </p:spPr>
        <p:txBody>
          <a:bodyPr>
            <a:noAutofit/>
          </a:bodyPr>
          <a:lstStyle/>
          <a:p>
            <a:pPr marL="54864" eaLnBrk="1" fontAlgn="auto" hangingPunct="1">
              <a:spcAft>
                <a:spcPts val="0"/>
              </a:spcAft>
              <a:defRPr/>
            </a:pPr>
            <a:r>
              <a:rPr lang="cs-CZ" sz="3200" u="sng" dirty="0" smtClean="0">
                <a:solidFill>
                  <a:schemeClr val="tx2">
                    <a:tint val="100000"/>
                    <a:shade val="90000"/>
                    <a:satMod val="250000"/>
                    <a:alpha val="100000"/>
                  </a:schemeClr>
                </a:solidFill>
              </a:rPr>
              <a:t/>
            </a:r>
            <a:br>
              <a:rPr lang="cs-CZ" sz="3200" u="sng" dirty="0" smtClean="0">
                <a:solidFill>
                  <a:schemeClr val="tx2">
                    <a:tint val="100000"/>
                    <a:shade val="90000"/>
                    <a:satMod val="250000"/>
                    <a:alpha val="100000"/>
                  </a:schemeClr>
                </a:solidFill>
              </a:rPr>
            </a:br>
            <a:r>
              <a:rPr lang="cs-CZ" sz="3200" u="sng" dirty="0" smtClean="0">
                <a:solidFill>
                  <a:schemeClr val="tx2">
                    <a:tint val="100000"/>
                    <a:shade val="90000"/>
                    <a:satMod val="250000"/>
                    <a:alpha val="100000"/>
                  </a:schemeClr>
                </a:solidFill>
              </a:rPr>
              <a:t/>
            </a:r>
            <a:br>
              <a:rPr lang="cs-CZ" sz="3200" u="sng" dirty="0" smtClean="0">
                <a:solidFill>
                  <a:schemeClr val="tx2">
                    <a:tint val="100000"/>
                    <a:shade val="90000"/>
                    <a:satMod val="250000"/>
                    <a:alpha val="100000"/>
                  </a:schemeClr>
                </a:solidFill>
              </a:rPr>
            </a:br>
            <a:r>
              <a:rPr lang="cs-CZ" sz="3200" u="sng" dirty="0" smtClean="0">
                <a:solidFill>
                  <a:schemeClr val="tx2">
                    <a:tint val="100000"/>
                    <a:shade val="90000"/>
                    <a:satMod val="250000"/>
                    <a:alpha val="100000"/>
                  </a:schemeClr>
                </a:solidFill>
              </a:rPr>
              <a:t/>
            </a:r>
            <a:br>
              <a:rPr lang="cs-CZ" sz="3200" u="sng" dirty="0" smtClean="0">
                <a:solidFill>
                  <a:schemeClr val="tx2">
                    <a:tint val="100000"/>
                    <a:shade val="90000"/>
                    <a:satMod val="250000"/>
                    <a:alpha val="100000"/>
                  </a:schemeClr>
                </a:solidFill>
              </a:rPr>
            </a:br>
            <a:r>
              <a:rPr lang="cs-CZ" sz="3200" u="sng" dirty="0" smtClean="0">
                <a:solidFill>
                  <a:schemeClr val="tx2">
                    <a:tint val="100000"/>
                    <a:shade val="90000"/>
                    <a:satMod val="250000"/>
                    <a:alpha val="100000"/>
                  </a:schemeClr>
                </a:solidFill>
              </a:rPr>
              <a:t>A2</a:t>
            </a:r>
            <a:r>
              <a:rPr lang="cs-CZ" sz="2400" u="sng" dirty="0" smtClean="0">
                <a:solidFill>
                  <a:schemeClr val="tx2">
                    <a:tint val="100000"/>
                    <a:shade val="90000"/>
                    <a:satMod val="250000"/>
                    <a:alpha val="100000"/>
                  </a:schemeClr>
                </a:solidFill>
              </a:rPr>
              <a:t>) Příklad  přepjatého  právního formalismu, důsledkem lpění na formě za každou cenu</a:t>
            </a:r>
            <a:r>
              <a:rPr lang="cs-CZ" sz="2800" u="sng" dirty="0" smtClean="0">
                <a:solidFill>
                  <a:schemeClr val="tx2">
                    <a:tint val="100000"/>
                    <a:shade val="90000"/>
                    <a:satMod val="250000"/>
                    <a:alpha val="100000"/>
                  </a:schemeClr>
                </a:solidFill>
              </a:rPr>
              <a:t>:</a:t>
            </a:r>
            <a:br>
              <a:rPr lang="cs-CZ" sz="2800" u="sng" dirty="0" smtClean="0">
                <a:solidFill>
                  <a:schemeClr val="tx2">
                    <a:tint val="100000"/>
                    <a:shade val="90000"/>
                    <a:satMod val="250000"/>
                    <a:alpha val="100000"/>
                  </a:schemeClr>
                </a:solidFill>
              </a:rPr>
            </a:br>
            <a:endParaRPr lang="cs-CZ" sz="2800" dirty="0" smtClean="0">
              <a:solidFill>
                <a:schemeClr val="tx2">
                  <a:tint val="100000"/>
                  <a:shade val="90000"/>
                  <a:satMod val="250000"/>
                  <a:alpha val="100000"/>
                </a:schemeClr>
              </a:solidFill>
            </a:endParaRPr>
          </a:p>
        </p:txBody>
      </p:sp>
      <p:sp>
        <p:nvSpPr>
          <p:cNvPr id="20483" name="Rectangle 3"/>
          <p:cNvSpPr>
            <a:spLocks noGrp="1" noRot="1" noChangeArrowheads="1"/>
          </p:cNvSpPr>
          <p:nvPr>
            <p:ph sz="quarter" idx="1"/>
          </p:nvPr>
        </p:nvSpPr>
        <p:spPr>
          <a:xfrm>
            <a:off x="179388" y="1600200"/>
            <a:ext cx="8713787" cy="4525963"/>
          </a:xfrm>
        </p:spPr>
        <p:txBody>
          <a:bodyPr>
            <a:normAutofit fontScale="77500" lnSpcReduction="20000"/>
          </a:bodyPr>
          <a:lstStyle/>
          <a:p>
            <a:pPr algn="just" eaLnBrk="1" hangingPunct="1">
              <a:lnSpc>
                <a:spcPct val="80000"/>
              </a:lnSpc>
              <a:spcBef>
                <a:spcPct val="0"/>
              </a:spcBef>
              <a:buFont typeface="Wingdings" pitchFamily="2" charset="2"/>
              <a:buNone/>
            </a:pPr>
            <a:r>
              <a:rPr lang="cs-CZ" altLang="cs-CZ" sz="2000" i="1" dirty="0" smtClean="0"/>
              <a:t>Příklad Ústavních stížností z roku 1996:</a:t>
            </a:r>
          </a:p>
          <a:p>
            <a:pPr algn="just" eaLnBrk="1" hangingPunct="1">
              <a:lnSpc>
                <a:spcPct val="80000"/>
              </a:lnSpc>
              <a:spcBef>
                <a:spcPct val="0"/>
              </a:spcBef>
              <a:buFont typeface="Wingdings" pitchFamily="2" charset="2"/>
              <a:buNone/>
            </a:pPr>
            <a:endParaRPr lang="cs-CZ" altLang="cs-CZ" sz="2000" i="1" dirty="0" smtClean="0"/>
          </a:p>
          <a:p>
            <a:pPr algn="just" eaLnBrk="1" hangingPunct="1">
              <a:lnSpc>
                <a:spcPct val="80000"/>
              </a:lnSpc>
              <a:spcBef>
                <a:spcPct val="0"/>
              </a:spcBef>
              <a:buFont typeface="Wingdings" pitchFamily="2" charset="2"/>
              <a:buNone/>
            </a:pPr>
            <a:r>
              <a:rPr lang="cs-CZ" altLang="cs-CZ" sz="2400" b="1" i="1" dirty="0" smtClean="0"/>
              <a:t>ÚS posuzoval případ, kdy v přihlášce k registraci měli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všichni kandidáti do Senátu vyplnit rovněž rodné číslo.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Toto číslo obsahuje datum narození a tři další číslice pro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osoby narozené do roku 1954, resp. čtyři další číslice pro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osoby narozené po roce 1954.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První ze stěžovatelů měl vyplnit  tři číslice-060, ale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nenapsal poslední nulu.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Druhý měl uvést  také tři čísla - 347, ale ve formuláři před ně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napsal </a:t>
            </a:r>
            <a:r>
              <a:rPr lang="cs-CZ" altLang="cs-CZ" sz="2400" b="1" i="1" dirty="0" smtClean="0"/>
              <a:t>nulu 0347, protože tam byla čtyři místa. Z tohoto a jen z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tohoto důvodu byla odmítnutá kandidatura obou kandidátů do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Senátu</a:t>
            </a:r>
            <a:r>
              <a:rPr lang="cs-CZ" altLang="cs-CZ" sz="2400" b="1" i="1" dirty="0" smtClean="0"/>
              <a:t>, nejdříve Ústřední volební komisí a pak i Nejvyšším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soudem</a:t>
            </a:r>
            <a:r>
              <a:rPr lang="cs-CZ" altLang="cs-CZ" sz="2400" b="1" i="1"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Ústavní soud konstatoval:</a:t>
            </a:r>
          </a:p>
        </p:txBody>
      </p:sp>
      <p:sp>
        <p:nvSpPr>
          <p:cNvPr id="21507" name="Rectangle 3"/>
          <p:cNvSpPr>
            <a:spLocks noGrp="1" noRot="1" noChangeArrowheads="1"/>
          </p:cNvSpPr>
          <p:nvPr>
            <p:ph sz="quarter" idx="1"/>
          </p:nvPr>
        </p:nvSpPr>
        <p:spPr>
          <a:xfrm>
            <a:off x="0" y="1600200"/>
            <a:ext cx="9144000" cy="5257800"/>
          </a:xfrm>
        </p:spPr>
        <p:txBody>
          <a:bodyPr/>
          <a:lstStyle/>
          <a:p>
            <a:pPr eaLnBrk="1" hangingPunct="1">
              <a:buFont typeface="Wingdings" pitchFamily="2" charset="2"/>
              <a:buNone/>
            </a:pPr>
            <a:r>
              <a:rPr lang="cs-CZ" altLang="cs-CZ" b="1" i="1" smtClean="0"/>
              <a:t>	„jde o přepjatý formalismus, jehož důsledkem  je sofistikované zdůvodňování zjevné nespravedlnosti nebo nepřihlédnutí ke smyslu a účelu právní úpravy a tím dotčení smyslu čl. 36 odstavce 1. Listiny.“</a:t>
            </a:r>
          </a:p>
          <a:p>
            <a:pPr eaLnBrk="1" hangingPunct="1">
              <a:buFont typeface="Wingdings" pitchFamily="2" charset="2"/>
              <a:buNone/>
            </a:pPr>
            <a:endParaRPr lang="cs-CZ" altLang="cs-CZ" sz="2400" b="1" i="1" smtClean="0"/>
          </a:p>
          <a:p>
            <a:pPr eaLnBrk="1" hangingPunct="1">
              <a:buFont typeface="Wingdings" pitchFamily="2" charset="2"/>
              <a:buNone/>
            </a:pPr>
            <a:r>
              <a:rPr lang="cs-CZ" altLang="cs-CZ" sz="2400" b="1" i="1" smtClean="0"/>
              <a:t>	</a:t>
            </a:r>
            <a:r>
              <a:rPr lang="cs-CZ" altLang="cs-CZ" sz="2400" i="1" smtClean="0"/>
              <a:t>(Čl. 36 odst. 1 Listiny: </a:t>
            </a:r>
            <a:r>
              <a:rPr lang="cs-CZ" altLang="cs-CZ" sz="2400" b="1" i="1" smtClean="0">
                <a:latin typeface="Times New Roman" pitchFamily="18" charset="0"/>
              </a:rPr>
              <a:t>Každý se může domáhat stanoveným postupem svého práva u nezávislého a nestranného soudu a ve stanovených</a:t>
            </a:r>
            <a:r>
              <a:rPr lang="cs-CZ" altLang="cs-CZ" sz="2400" b="1" i="1" smtClean="0"/>
              <a:t> </a:t>
            </a:r>
            <a:r>
              <a:rPr lang="cs-CZ" altLang="cs-CZ" sz="2400" b="1" i="1" smtClean="0">
                <a:latin typeface="Times New Roman" pitchFamily="18" charset="0"/>
              </a:rPr>
              <a:t>případech i u jiného orgánu.)</a:t>
            </a:r>
          </a:p>
          <a:p>
            <a:pPr eaLnBrk="1" hangingPunct="1">
              <a:buFont typeface="Wingdings" pitchFamily="2" charset="2"/>
              <a:buNone/>
            </a:pPr>
            <a:endParaRPr lang="cs-CZ" altLang="cs-CZ"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2935</TotalTime>
  <Words>3401</Words>
  <Application>Microsoft Office PowerPoint</Application>
  <PresentationFormat>Předvádění na obrazovce (4:3)</PresentationFormat>
  <Paragraphs>221</Paragraphs>
  <Slides>25</Slides>
  <Notes>13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Georgia</vt:lpstr>
      <vt:lpstr>Times New Roman</vt:lpstr>
      <vt:lpstr>Wingdings</vt:lpstr>
      <vt:lpstr>Wingdings 2</vt:lpstr>
      <vt:lpstr>Administrativní</vt:lpstr>
      <vt:lpstr>        Přednáška č.5 Kritika  právního formalismu  a Radbruchova  formule.  </vt:lpstr>
      <vt:lpstr>A) Co je to formalismus a formální?  </vt:lpstr>
      <vt:lpstr> V běžné jazyce je  slovu formalismus často připisován pejorativní (negativní) význam. Takto negativně je hodnocen přístup, který  jednostranně zdůrazňuje jen formální znaky bez ohledu na jejích obsah.   </vt:lpstr>
      <vt:lpstr>Co je to právní formalismus?</vt:lpstr>
      <vt:lpstr>Upozornění!</vt:lpstr>
      <vt:lpstr>Znaky právně formalistického myšlení:</vt:lpstr>
      <vt:lpstr>Čtyři teze, které definují právní formalismus</vt:lpstr>
      <vt:lpstr>   A2) Příklad  přepjatého  právního formalismu, důsledkem lpění na formě za každou cenu: </vt:lpstr>
      <vt:lpstr>Ústavní soud konstatoval:</vt:lpstr>
      <vt:lpstr>Vysvětlení :</vt:lpstr>
      <vt:lpstr>Příklad zneužití formální logiky v právní argumentaci</vt:lpstr>
      <vt:lpstr>Kde se dopustil soudce chyby?</vt:lpstr>
      <vt:lpstr>Další nálezy Ústavního soudu, v nichž odmítl právní formalismus</vt:lpstr>
      <vt:lpstr>  Nejčastěji  byl   „přepjatý“  formalistický přístup judikován v rozhodnutích ÚS v těchto kontextech:  </vt:lpstr>
      <vt:lpstr>Příčiny  přepjatého formalismu:</vt:lpstr>
      <vt:lpstr>Podle českého autora Z.Kühna můžeme nahlížet na příčiny přepjatého formalismu jakoby „zvnějšku“ a „zevnitř“. </vt:lpstr>
      <vt:lpstr>  b) Formalismus spojen s otázkou legitimity zákonného práva</vt:lpstr>
      <vt:lpstr>Radbruchovo  řešení konfliktu přirozeného a pozitivního práva:</vt:lpstr>
      <vt:lpstr>Prezentace aplikace PowerPoint</vt:lpstr>
      <vt:lpstr>Radbruch si klade otázku: „zda  autoritativně stanovené právo  také platí, jde o platný zákon i když jeho uplatnění vede k nespravedlivým důsledkům a je v rozporu se svým účelem?</vt:lpstr>
      <vt:lpstr>Co znamená Radbruchova formule?</vt:lpstr>
      <vt:lpstr>Uplatnění formule:</vt:lpstr>
      <vt:lpstr>Věc:  státní příslušnost</vt:lpstr>
      <vt:lpstr>Další případ použití Radbruchovy formule českým ÚS</vt:lpstr>
      <vt:lpstr>Stručný komentář: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formalismus a legitimita práva</dc:title>
  <dc:creator>Petr Bouda</dc:creator>
  <cp:lastModifiedBy>1844</cp:lastModifiedBy>
  <cp:revision>142</cp:revision>
  <dcterms:created xsi:type="dcterms:W3CDTF">2011-02-15T20:38:29Z</dcterms:created>
  <dcterms:modified xsi:type="dcterms:W3CDTF">2020-03-31T19:18:45Z</dcterms:modified>
</cp:coreProperties>
</file>