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4"/>
  </p:notesMasterIdLst>
  <p:sldIdLst>
    <p:sldId id="256" r:id="rId2"/>
    <p:sldId id="367" r:id="rId3"/>
    <p:sldId id="345" r:id="rId4"/>
    <p:sldId id="348" r:id="rId5"/>
    <p:sldId id="349" r:id="rId6"/>
    <p:sldId id="346" r:id="rId7"/>
    <p:sldId id="347" r:id="rId8"/>
    <p:sldId id="336" r:id="rId9"/>
    <p:sldId id="337" r:id="rId10"/>
    <p:sldId id="339" r:id="rId11"/>
    <p:sldId id="350" r:id="rId12"/>
    <p:sldId id="334" r:id="rId13"/>
    <p:sldId id="257" r:id="rId14"/>
    <p:sldId id="258" r:id="rId15"/>
    <p:sldId id="259" r:id="rId16"/>
    <p:sldId id="260" r:id="rId17"/>
    <p:sldId id="271" r:id="rId18"/>
    <p:sldId id="351" r:id="rId19"/>
    <p:sldId id="272" r:id="rId20"/>
    <p:sldId id="273" r:id="rId21"/>
    <p:sldId id="274" r:id="rId22"/>
    <p:sldId id="355"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zivatell" initials="u"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6" autoAdjust="0"/>
    <p:restoredTop sz="94660"/>
  </p:normalViewPr>
  <p:slideViewPr>
    <p:cSldViewPr>
      <p:cViewPr varScale="1">
        <p:scale>
          <a:sx n="64" d="100"/>
          <a:sy n="64" d="100"/>
        </p:scale>
        <p:origin x="139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ABFAE5-C011-44F9-B6DF-D1D6AFB7284F}" type="datetimeFigureOut">
              <a:rPr lang="cs-CZ" smtClean="0"/>
              <a:pPr/>
              <a:t>1.4.2020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71CF41-DC30-4783-BDFF-E843E4B1F995}" type="slidenum">
              <a:rPr lang="cs-CZ" smtClean="0"/>
              <a:pPr/>
              <a:t>‹#›</a:t>
            </a:fld>
            <a:endParaRPr lang="cs-CZ"/>
          </a:p>
        </p:txBody>
      </p:sp>
    </p:spTree>
    <p:extLst>
      <p:ext uri="{BB962C8B-B14F-4D97-AF65-F5344CB8AC3E}">
        <p14:creationId xmlns:p14="http://schemas.microsoft.com/office/powerpoint/2010/main" val="3553160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EC98992-C8FF-4D38-83D3-DA510CC53609}" type="slidenum">
              <a:rPr lang="cs-CZ" smtClean="0"/>
              <a:pPr/>
              <a:t>7</a:t>
            </a:fld>
            <a:endParaRPr lang="cs-CZ"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cs-CZ" sz="900" smtClean="0"/>
              <a:t>Kritici Harta poukazují na to, že celý problém tak „přesunul na záda občanů“, ale nezbavil soudce povinnosti aplikovat nemorální právo.</a:t>
            </a:r>
            <a:endParaRPr lang="cs-CZ" b="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814A4A6-5D1D-474B-AFBE-B37751426016}" type="slidenum">
              <a:rPr lang="cs-CZ" altLang="cs-CZ" smtClean="0"/>
              <a:pPr/>
              <a:t>8</a:t>
            </a:fld>
            <a:endParaRPr lang="cs-CZ" altLang="cs-CZ"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cs-CZ" altLang="cs-CZ"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52208EB-9E0D-4B81-BF04-52B293C92418}" type="slidenum">
              <a:rPr lang="cs-CZ" altLang="cs-CZ" smtClean="0"/>
              <a:pPr/>
              <a:t>9</a:t>
            </a:fld>
            <a:endParaRPr lang="cs-CZ" altLang="cs-CZ"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normAutofit fontScale="92500"/>
          </a:bodyPr>
          <a:lstStyle/>
          <a:p>
            <a:pPr eaLnBrk="1" hangingPunct="1"/>
            <a:r>
              <a:rPr lang="cs-CZ" altLang="cs-CZ" dirty="0" err="1" smtClean="0"/>
              <a:t>Radbruchovo</a:t>
            </a:r>
            <a:r>
              <a:rPr lang="cs-CZ" altLang="cs-CZ" dirty="0" smtClean="0"/>
              <a:t> tvrzení, že maxima, dle níž zákon je zákon a proto se musí bezvýjimečně dodržovat, je základem právního pozitivismu, který prý po dekády ovládal německé právní myšlení, je mylné a ignoruje historická fakta. Výmarská republika nebyla ovládána právním formalismem, resp. realitě odcizeným pozitivismem, jak se dodnes traduje.</a:t>
            </a:r>
          </a:p>
          <a:p>
            <a:pPr eaLnBrk="1" hangingPunct="1"/>
            <a:r>
              <a:rPr lang="cs-CZ" altLang="cs-CZ" dirty="0" smtClean="0"/>
              <a:t>Výsledkem této maximy dle </a:t>
            </a:r>
            <a:r>
              <a:rPr lang="cs-CZ" altLang="cs-CZ" dirty="0" err="1" smtClean="0"/>
              <a:t>Radbrucha</a:t>
            </a:r>
            <a:r>
              <a:rPr lang="cs-CZ" altLang="cs-CZ" dirty="0" smtClean="0"/>
              <a:t> bylo „oslepení německých právníků právním pozitivismem“, takže nedokázali čelit nacistickému „zákonnému bezpráví“.</a:t>
            </a:r>
          </a:p>
          <a:p>
            <a:pPr eaLnBrk="1" hangingPunct="1"/>
            <a:r>
              <a:rPr lang="cs-CZ" altLang="cs-CZ" dirty="0" smtClean="0"/>
              <a:t>Konečným důsledkem </a:t>
            </a:r>
            <a:r>
              <a:rPr lang="cs-CZ" altLang="cs-CZ" dirty="0" err="1" smtClean="0"/>
              <a:t>Radbruchova</a:t>
            </a:r>
            <a:r>
              <a:rPr lang="cs-CZ" altLang="cs-CZ" dirty="0" smtClean="0"/>
              <a:t> článku je závěr, že nacistické právo bylo umožněno právním pozitivismem, respektive že nacistické právo bylo pozitivistické. Ve skutečnosti je tomu přesně naopak, nacistické právo bylo rasistické, vycházelo z rasistické ideologie. Nacisté převzali zákony Výmarské republiky, ale vykládali je nově, velmi volně, v souladu se svou ideologií, aby právo sloužilo jejich politickým cílům. Pokud zákony Výmarské republiky nebylo možné ani za použití právní gymnastiky přizpůsobit cílům nacistů, byly jednoduše odmítnuty jako nesouladné s principy nacistické ideologie (konkrétně s „národní spravedlnosti“ – </a:t>
            </a:r>
            <a:r>
              <a:rPr lang="cs-CZ" altLang="cs-CZ" dirty="0" err="1" smtClean="0"/>
              <a:t>völkische</a:t>
            </a:r>
            <a:r>
              <a:rPr lang="cs-CZ" altLang="cs-CZ" dirty="0" smtClean="0"/>
              <a:t> </a:t>
            </a:r>
            <a:r>
              <a:rPr lang="cs-CZ" altLang="cs-CZ" dirty="0" err="1" smtClean="0"/>
              <a:t>Gerechtigkeit</a:t>
            </a:r>
            <a:r>
              <a:rPr lang="cs-CZ" altLang="cs-CZ" dirty="0" smtClean="0"/>
              <a:t>) a nebyly v praxi aplikovány. Lze říci, že nacisté naopak aplikovali </a:t>
            </a:r>
            <a:r>
              <a:rPr lang="cs-CZ" altLang="cs-CZ" dirty="0" err="1" smtClean="0"/>
              <a:t>Radbruchovu</a:t>
            </a:r>
            <a:r>
              <a:rPr lang="cs-CZ" altLang="cs-CZ" dirty="0" smtClean="0"/>
              <a:t> formuli – více než deset let před </a:t>
            </a:r>
            <a:r>
              <a:rPr lang="cs-CZ" altLang="cs-CZ" dirty="0" err="1" smtClean="0"/>
              <a:t>Radbruchem</a:t>
            </a:r>
            <a:r>
              <a:rPr lang="cs-CZ" altLang="cs-CZ" dirty="0" smtClean="0"/>
              <a:t>! Nacističtí soudci nebyli loajální k zákonu, ale k nacistické ideologii.</a:t>
            </a:r>
          </a:p>
          <a:p>
            <a:pPr eaLnBrk="1" hangingPunct="1"/>
            <a:r>
              <a:rPr lang="cs-CZ" altLang="cs-CZ" dirty="0" err="1" smtClean="0"/>
              <a:t>Radbruchovo</a:t>
            </a:r>
            <a:r>
              <a:rPr lang="cs-CZ" altLang="cs-CZ" dirty="0" smtClean="0"/>
              <a:t> pojetí právního pozitivismu významově odpovídá zhruba tomu, jak dnes chápeme právní formalismus, tedy jako doktrínu aplikace práva vázané explicitními pravidly. Současní pozitivisté nemají nejmenší problém připustit, že soudce má morální povinnost vzepřít se extrémně nespravedlivému zákonu – pokud je taková </a:t>
            </a:r>
            <a:r>
              <a:rPr lang="cs-CZ" altLang="cs-CZ" dirty="0" err="1" smtClean="0"/>
              <a:t>metanorma</a:t>
            </a:r>
            <a:r>
              <a:rPr lang="cs-CZ" altLang="cs-CZ" dirty="0" smtClean="0"/>
              <a:t> stanovena pozitivním právem, pak se jedná také o povinnost právní (nejen morální).</a:t>
            </a:r>
          </a:p>
          <a:p>
            <a:pPr eaLnBrk="1" hangingPunct="1"/>
            <a:r>
              <a:rPr lang="cs-CZ" altLang="cs-CZ" dirty="0" smtClean="0"/>
              <a:t>Jen pro úplnost,  </a:t>
            </a:r>
            <a:r>
              <a:rPr lang="cs-CZ" altLang="cs-CZ" dirty="0" err="1" smtClean="0"/>
              <a:t>Radbruchovo</a:t>
            </a:r>
            <a:r>
              <a:rPr lang="cs-CZ" altLang="cs-CZ" dirty="0" smtClean="0"/>
              <a:t> pojetí právního pozitivismu jako právního formalismu neodpovídalo ani tehdejšímu pojetí právního pozitivismu.</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D0C116C-8E12-4406-96B9-8A0476F5D6E6}" type="slidenum">
              <a:rPr lang="cs-CZ" altLang="cs-CZ" smtClean="0"/>
              <a:pPr/>
              <a:t>10</a:t>
            </a:fld>
            <a:endParaRPr lang="cs-CZ" altLang="cs-CZ"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cs-CZ" altLang="cs-CZ" smtClean="0"/>
              <a:t>K čemu Radbruchova formule skutečně posloužila? </a:t>
            </a:r>
          </a:p>
          <a:p>
            <a:pPr eaLnBrk="1" hangingPunct="1"/>
            <a:r>
              <a:rPr lang="cs-CZ" altLang="cs-CZ" smtClean="0"/>
              <a:t>Radbruch touto formulí de facto exkulpoval německé právníky a soudce z jejich morální odpovědnosti - tedy že chyba není a nebyla v lidech, ale v jakési abstraktní koncepci zákonného formalismu. Důvodem, proč Radbruch označil nacistické právo za pozitivistické, resp. formalistické, byla patrně skutečnost, že kdyby jej označil za iusnaturalistické, k této exkulpaci německých právníků by nemohlo dojít – protože tvrzení, že němečtí soudci posílali na smrt nevinné lidi na základě nacistické „spravedlnosti“, tedy nacistické „morálky“, ale současně, že vnitřní morálka těchto soudců nacistická nebyla.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26EDE53-C827-49D3-B436-49074839690D}" type="slidenum">
              <a:rPr lang="cs-CZ" altLang="cs-CZ" smtClean="0"/>
              <a:pPr/>
              <a:t>13</a:t>
            </a:fld>
            <a:endParaRPr lang="cs-CZ" altLang="cs-CZ"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cs-CZ" altLang="cs-CZ" dirty="0" smtClean="0"/>
              <a:t>Rozsudek ve věci tzv. Berlínské zdi je sice uváděn jako příklad aplikace </a:t>
            </a:r>
            <a:r>
              <a:rPr lang="cs-CZ" altLang="cs-CZ" dirty="0" err="1" smtClean="0"/>
              <a:t>Radbruchovy</a:t>
            </a:r>
            <a:r>
              <a:rPr lang="cs-CZ" altLang="cs-CZ" dirty="0" smtClean="0"/>
              <a:t> formule v praxi, ovšem ve skutečnosti byla tato formule uvedena pouze jako podpůrný argument a pohraničníci byli odsouzeni na základě toho, že jejich čin byl trestný i podle tehdejšího práva: výklad zákona o státní hranici byl nesprávný, protože nerespektoval lidská práva, obsažená v Mezinárodním paktu o občanských, politických a kulturních právech z roku 1966, kterým byla tehdejší NDR vázána.</a:t>
            </a:r>
          </a:p>
          <a:p>
            <a:pPr eaLnBrk="1" hangingPunct="1"/>
            <a:r>
              <a:rPr lang="cs-CZ" altLang="cs-CZ" dirty="0" smtClean="0"/>
              <a:t>Robert Alexy v této souvislosti dodává, že soud stál před </a:t>
            </a:r>
            <a:r>
              <a:rPr lang="cs-CZ" altLang="cs-CZ" dirty="0" err="1" smtClean="0"/>
              <a:t>trilematem</a:t>
            </a:r>
            <a:r>
              <a:rPr lang="cs-CZ" altLang="cs-CZ" dirty="0" smtClean="0"/>
              <a:t>: buď ponechat zločin nepotrestaný (právní jistota), nebo otevřeně uplatnit retroaktivitu (</a:t>
            </a:r>
            <a:r>
              <a:rPr lang="cs-CZ" altLang="cs-CZ" dirty="0" err="1" smtClean="0"/>
              <a:t>Radbruchova</a:t>
            </a:r>
            <a:r>
              <a:rPr lang="cs-CZ" altLang="cs-CZ" dirty="0" smtClean="0"/>
              <a:t> formule), nebo použít „právní gymnastiku“ a dovodit porušení tehdejších právních předpisů. Soud nakonec zvolil třetí možnost. Možná by bylo férovější, kdyby soud otevřeně řekl, že pohraničníci byli odsouzeni na základě morálky a nikoli na základě práva. Odsoudit je na základě vyumělkované právnické konstrukce je dle </a:t>
            </a:r>
            <a:r>
              <a:rPr lang="cs-CZ" altLang="cs-CZ" dirty="0" err="1" smtClean="0"/>
              <a:t>Alexyho</a:t>
            </a:r>
            <a:r>
              <a:rPr lang="cs-CZ" altLang="cs-CZ" dirty="0" smtClean="0"/>
              <a:t> trapným předstíráním spravedlnosti.</a:t>
            </a:r>
          </a:p>
          <a:p>
            <a:pPr eaLnBrk="1" hangingPunct="1"/>
            <a:endParaRPr lang="cs-CZ" altLang="cs-CZ"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CA6786E-2E11-4026-A69E-64A78DB97EA6}" type="slidenum">
              <a:rPr lang="cs-CZ" altLang="cs-CZ" smtClean="0"/>
              <a:pPr/>
              <a:t>14</a:t>
            </a:fld>
            <a:endParaRPr lang="cs-CZ" altLang="cs-CZ"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cs-CZ" altLang="cs-CZ" b="1"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230C9606-10C8-4FFD-B541-DDC1E58994BF}" type="slidenum">
              <a:rPr lang="cs-CZ" altLang="cs-CZ" smtClean="0"/>
              <a:pPr/>
              <a:t>15</a:t>
            </a:fld>
            <a:endParaRPr lang="cs-CZ" altLang="cs-CZ"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512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3404CC-CD82-4607-973D-55D0DCBF049F}" type="slidenum">
              <a:rPr lang="cs-CZ" smtClean="0"/>
              <a:pPr/>
              <a:t>17</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cs-CZ" smtClean="0"/>
              <a:t>Kliknutím lze upravit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7" name="Date Placeholder 6"/>
          <p:cNvSpPr>
            <a:spLocks noGrp="1"/>
          </p:cNvSpPr>
          <p:nvPr>
            <p:ph type="dt" sz="half" idx="10"/>
          </p:nvPr>
        </p:nvSpPr>
        <p:spPr/>
        <p:txBody>
          <a:bodyPr/>
          <a:lstStyle/>
          <a:p>
            <a:fld id="{E6C8F100-E1B7-4394-96E8-6D5F4B715A4A}" type="datetimeFigureOut">
              <a:rPr lang="cs-CZ" smtClean="0"/>
              <a:pPr/>
              <a:t>1.4.2020</a:t>
            </a:fld>
            <a:endParaRPr lang="cs-CZ"/>
          </a:p>
        </p:txBody>
      </p:sp>
      <p:sp>
        <p:nvSpPr>
          <p:cNvPr id="8" name="Slide Number Placeholder 7"/>
          <p:cNvSpPr>
            <a:spLocks noGrp="1"/>
          </p:cNvSpPr>
          <p:nvPr>
            <p:ph type="sldNum" sz="quarter" idx="11"/>
          </p:nvPr>
        </p:nvSpPr>
        <p:spPr/>
        <p:txBody>
          <a:bodyPr/>
          <a:lstStyle/>
          <a:p>
            <a:fld id="{9E8BF940-D276-4852-B969-B9A0C7BC8617}" type="slidenum">
              <a:rPr lang="cs-CZ" smtClean="0"/>
              <a:pPr/>
              <a:t>‹#›</a:t>
            </a:fld>
            <a:endParaRPr lang="cs-CZ"/>
          </a:p>
        </p:txBody>
      </p:sp>
      <p:sp>
        <p:nvSpPr>
          <p:cNvPr id="9" name="Footer Placeholder 8"/>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E6C8F100-E1B7-4394-96E8-6D5F4B715A4A}" type="datetimeFigureOut">
              <a:rPr lang="cs-CZ" smtClean="0"/>
              <a:pPr/>
              <a:t>1.4.2020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E6C8F100-E1B7-4394-96E8-6D5F4B715A4A}" type="datetimeFigureOut">
              <a:rPr lang="cs-CZ" smtClean="0"/>
              <a:pPr/>
              <a:t>1.4.2020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10"/>
          </p:nvPr>
        </p:nvSpPr>
        <p:spPr/>
        <p:txBody>
          <a:bodyPr/>
          <a:lstStyle/>
          <a:p>
            <a:fld id="{E6C8F100-E1B7-4394-96E8-6D5F4B715A4A}" type="datetimeFigureOut">
              <a:rPr lang="cs-CZ" smtClean="0"/>
              <a:pPr/>
              <a:t>1.4.2020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cs-CZ" smtClean="0"/>
              <a:t>Kliknutím lze upravit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6C8F100-E1B7-4394-96E8-6D5F4B715A4A}" type="datetimeFigureOut">
              <a:rPr lang="cs-CZ" smtClean="0"/>
              <a:pPr/>
              <a:t>1.4.2020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E8BF940-D276-4852-B969-B9A0C7BC8617}" type="slidenum">
              <a:rPr lang="cs-CZ" smtClean="0"/>
              <a:pPr/>
              <a:t>‹#›</a:t>
            </a:fld>
            <a:endParaRPr lang="cs-CZ"/>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5" name="Date Placeholder 4"/>
          <p:cNvSpPr>
            <a:spLocks noGrp="1"/>
          </p:cNvSpPr>
          <p:nvPr>
            <p:ph type="dt" sz="half" idx="10"/>
          </p:nvPr>
        </p:nvSpPr>
        <p:spPr/>
        <p:txBody>
          <a:bodyPr/>
          <a:lstStyle/>
          <a:p>
            <a:fld id="{E6C8F100-E1B7-4394-96E8-6D5F4B715A4A}" type="datetimeFigureOut">
              <a:rPr lang="cs-CZ" smtClean="0"/>
              <a:pPr/>
              <a:t>1.4.2020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E8BF940-D276-4852-B969-B9A0C7BC8617}" type="slidenum">
              <a:rPr lang="cs-CZ" smtClean="0"/>
              <a:pPr/>
              <a:t>‹#›</a:t>
            </a:fld>
            <a:endParaRPr lang="cs-CZ"/>
          </a:p>
        </p:txBody>
      </p:sp>
      <p:sp>
        <p:nvSpPr>
          <p:cNvPr id="9" name="Content Placeholder 8"/>
          <p:cNvSpPr>
            <a:spLocks noGrp="1"/>
          </p:cNvSpPr>
          <p:nvPr>
            <p:ph sz="quarter" idx="13"/>
          </p:nvPr>
        </p:nvSpPr>
        <p:spPr>
          <a:xfrm>
            <a:off x="365760" y="1600200"/>
            <a:ext cx="4041648" cy="45262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E6C8F100-E1B7-4394-96E8-6D5F4B715A4A}" type="datetimeFigureOut">
              <a:rPr lang="cs-CZ" smtClean="0"/>
              <a:pPr/>
              <a:t>1.4.2020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E8BF940-D276-4852-B969-B9A0C7BC8617}" type="slidenum">
              <a:rPr lang="cs-CZ" smtClean="0"/>
              <a:pPr/>
              <a:t>‹#›</a:t>
            </a:fld>
            <a:endParaRPr lang="cs-CZ"/>
          </a:p>
        </p:txBody>
      </p:sp>
      <p:sp>
        <p:nvSpPr>
          <p:cNvPr id="11" name="Content Placeholder 10"/>
          <p:cNvSpPr>
            <a:spLocks noGrp="1"/>
          </p:cNvSpPr>
          <p:nvPr>
            <p:ph sz="quarter" idx="13"/>
          </p:nvPr>
        </p:nvSpPr>
        <p:spPr>
          <a:xfrm>
            <a:off x="457200" y="2212848"/>
            <a:ext cx="4041648"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6C8F100-E1B7-4394-96E8-6D5F4B715A4A}" type="datetimeFigureOut">
              <a:rPr lang="cs-CZ" smtClean="0"/>
              <a:pPr/>
              <a:t>1.4.2020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8F100-E1B7-4394-96E8-6D5F4B715A4A}" type="datetimeFigureOut">
              <a:rPr lang="cs-CZ" smtClean="0"/>
              <a:pPr/>
              <a:t>1.4.2020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cs-CZ" smtClean="0"/>
              <a:t>Kliknutím lze upravit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6C8F100-E1B7-4394-96E8-6D5F4B715A4A}" type="datetimeFigureOut">
              <a:rPr lang="cs-CZ" smtClean="0"/>
              <a:pPr/>
              <a:t>1.4.2020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cs-CZ" smtClean="0"/>
              <a:t>Kliknutím lze upravit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6C8F100-E1B7-4394-96E8-6D5F4B715A4A}" type="datetimeFigureOut">
              <a:rPr lang="cs-CZ" smtClean="0"/>
              <a:pPr/>
              <a:t>1.4.2020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E8BF940-D276-4852-B969-B9A0C7BC8617}"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6C8F100-E1B7-4394-96E8-6D5F4B715A4A}" type="datetimeFigureOut">
              <a:rPr lang="cs-CZ" smtClean="0"/>
              <a:pPr/>
              <a:t>1.4.2020</a:t>
            </a:fld>
            <a:endParaRPr lang="cs-CZ"/>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cs-CZ"/>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E8BF940-D276-4852-B969-B9A0C7BC8617}" type="slidenum">
              <a:rPr lang="cs-CZ" smtClean="0"/>
              <a:pPr/>
              <a:t>‹#›</a:t>
            </a:fld>
            <a:endParaRPr lang="cs-CZ"/>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620688"/>
            <a:ext cx="7772400" cy="1470025"/>
          </a:xfrm>
        </p:spPr>
        <p:txBody>
          <a:bodyPr/>
          <a:lstStyle/>
          <a:p>
            <a:r>
              <a:rPr lang="cs-CZ" dirty="0" smtClean="0"/>
              <a:t>Přednáška č. </a:t>
            </a:r>
            <a:r>
              <a:rPr lang="cs-CZ" dirty="0" smtClean="0"/>
              <a:t>5b</a:t>
            </a:r>
            <a:endParaRPr lang="cs-CZ" dirty="0"/>
          </a:p>
        </p:txBody>
      </p:sp>
      <p:sp>
        <p:nvSpPr>
          <p:cNvPr id="3" name="Podnadpis 2"/>
          <p:cNvSpPr>
            <a:spLocks noGrp="1"/>
          </p:cNvSpPr>
          <p:nvPr>
            <p:ph type="subTitle" idx="1"/>
          </p:nvPr>
        </p:nvSpPr>
        <p:spPr>
          <a:xfrm>
            <a:off x="1371600" y="2357438"/>
            <a:ext cx="6400800" cy="3281362"/>
          </a:xfrm>
        </p:spPr>
        <p:txBody>
          <a:bodyPr>
            <a:normAutofit/>
          </a:bodyPr>
          <a:lstStyle/>
          <a:p>
            <a:r>
              <a:rPr lang="cs-CZ" b="1" dirty="0" smtClean="0">
                <a:solidFill>
                  <a:schemeClr val="tx1"/>
                </a:solidFill>
              </a:rPr>
              <a:t>Osnova přednášky:</a:t>
            </a:r>
          </a:p>
          <a:p>
            <a:pPr marL="514350" indent="-514350">
              <a:buAutoNum type="alphaLcParenR"/>
            </a:pPr>
            <a:r>
              <a:rPr lang="cs-CZ" b="1" dirty="0" smtClean="0">
                <a:solidFill>
                  <a:schemeClr val="tx1"/>
                </a:solidFill>
              </a:rPr>
              <a:t>Dokončení  předchozí  přednášky: Interpretace a kritika </a:t>
            </a:r>
            <a:r>
              <a:rPr lang="cs-CZ" b="1" dirty="0" err="1" smtClean="0">
                <a:solidFill>
                  <a:schemeClr val="tx1"/>
                </a:solidFill>
              </a:rPr>
              <a:t>Radbruchovy</a:t>
            </a:r>
            <a:r>
              <a:rPr lang="cs-CZ" b="1" dirty="0" smtClean="0">
                <a:solidFill>
                  <a:schemeClr val="tx1"/>
                </a:solidFill>
              </a:rPr>
              <a:t>  formule.</a:t>
            </a:r>
          </a:p>
          <a:p>
            <a:pPr marL="514350" indent="-514350" fontAlgn="auto">
              <a:spcAft>
                <a:spcPts val="0"/>
              </a:spcAft>
              <a:buAutoNum type="alphaLcParenR"/>
              <a:defRPr/>
            </a:pPr>
            <a:r>
              <a:rPr lang="cs-CZ" b="1" dirty="0" smtClean="0">
                <a:solidFill>
                  <a:schemeClr val="tx1"/>
                </a:solidFill>
              </a:rPr>
              <a:t>Hledání  cesty z krize právního pozitivismu: (</a:t>
            </a:r>
            <a:r>
              <a:rPr lang="cs-CZ" b="1" dirty="0" err="1" smtClean="0">
                <a:solidFill>
                  <a:schemeClr val="tx1"/>
                </a:solidFill>
              </a:rPr>
              <a:t>Fuller</a:t>
            </a:r>
            <a:r>
              <a:rPr lang="cs-CZ" b="1" dirty="0" smtClean="0">
                <a:solidFill>
                  <a:schemeClr val="tx1"/>
                </a:solidFill>
              </a:rPr>
              <a:t>, </a:t>
            </a:r>
            <a:r>
              <a:rPr lang="cs-CZ" b="1" dirty="0" err="1" smtClean="0">
                <a:solidFill>
                  <a:schemeClr val="tx1"/>
                </a:solidFill>
              </a:rPr>
              <a:t>Hart</a:t>
            </a:r>
            <a:r>
              <a:rPr lang="cs-CZ" b="1" dirty="0" smtClean="0">
                <a:solidFill>
                  <a:schemeClr val="tx1"/>
                </a:solidFill>
              </a:rPr>
              <a:t>);</a:t>
            </a:r>
          </a:p>
          <a:p>
            <a:pPr marL="514350" indent="-514350" fontAlgn="auto">
              <a:spcAft>
                <a:spcPts val="0"/>
              </a:spcAft>
              <a:buAutoNum type="alphaLcParenR"/>
              <a:defRPr/>
            </a:pPr>
            <a:r>
              <a:rPr lang="cs-CZ" b="1" dirty="0" smtClean="0">
                <a:solidFill>
                  <a:schemeClr val="tx1"/>
                </a:solidFill>
              </a:rPr>
              <a:t>Význam </a:t>
            </a:r>
            <a:r>
              <a:rPr lang="cs-CZ" b="1" dirty="0" err="1" smtClean="0">
                <a:solidFill>
                  <a:schemeClr val="tx1"/>
                </a:solidFill>
              </a:rPr>
              <a:t>Hartovy</a:t>
            </a:r>
            <a:r>
              <a:rPr lang="cs-CZ" b="1" dirty="0" smtClean="0">
                <a:solidFill>
                  <a:schemeClr val="tx1"/>
                </a:solidFill>
              </a:rPr>
              <a:t>  analytické  jurisprudence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normAutofit/>
          </a:bodyPr>
          <a:lstStyle/>
          <a:p>
            <a:pPr marL="54864" eaLnBrk="1" fontAlgn="auto" hangingPunct="1">
              <a:spcAft>
                <a:spcPts val="0"/>
              </a:spcAft>
              <a:defRPr/>
            </a:pPr>
            <a:r>
              <a:rPr lang="cs-CZ" smtClean="0">
                <a:solidFill>
                  <a:schemeClr val="tx2">
                    <a:tint val="100000"/>
                    <a:shade val="90000"/>
                    <a:satMod val="250000"/>
                    <a:alpha val="100000"/>
                  </a:schemeClr>
                </a:solidFill>
              </a:rPr>
              <a:t>K čemu je Radbruchova formule?</a:t>
            </a:r>
          </a:p>
        </p:txBody>
      </p:sp>
      <p:sp>
        <p:nvSpPr>
          <p:cNvPr id="44035" name="Rectangle 3"/>
          <p:cNvSpPr>
            <a:spLocks noGrp="1" noRot="1" noChangeArrowheads="1"/>
          </p:cNvSpPr>
          <p:nvPr>
            <p:ph idx="1"/>
          </p:nvPr>
        </p:nvSpPr>
        <p:spPr>
          <a:xfrm>
            <a:off x="457200" y="1600200"/>
            <a:ext cx="8229600" cy="4997450"/>
          </a:xfrm>
        </p:spPr>
        <p:txBody>
          <a:bodyPr/>
          <a:lstStyle/>
          <a:p>
            <a:pPr eaLnBrk="1" hangingPunct="1">
              <a:buFont typeface="Wingdings" pitchFamily="2" charset="2"/>
              <a:buNone/>
            </a:pPr>
            <a:r>
              <a:rPr lang="cs-CZ" altLang="cs-CZ" b="1" dirty="0" err="1" smtClean="0">
                <a:solidFill>
                  <a:schemeClr val="tx1"/>
                </a:solidFill>
              </a:rPr>
              <a:t>Radbruchova</a:t>
            </a:r>
            <a:r>
              <a:rPr lang="cs-CZ" altLang="cs-CZ" b="1" dirty="0" smtClean="0">
                <a:solidFill>
                  <a:schemeClr val="tx1"/>
                </a:solidFill>
              </a:rPr>
              <a:t> formule je prakticky k ničemu: </a:t>
            </a:r>
          </a:p>
          <a:p>
            <a:pPr eaLnBrk="1" hangingPunct="1">
              <a:buFont typeface="Wingdings" pitchFamily="2" charset="2"/>
              <a:buNone/>
            </a:pPr>
            <a:endParaRPr lang="cs-CZ" altLang="cs-CZ" b="1" dirty="0" smtClean="0">
              <a:solidFill>
                <a:schemeClr val="tx1"/>
              </a:solidFill>
            </a:endParaRPr>
          </a:p>
          <a:p>
            <a:pPr eaLnBrk="1" hangingPunct="1"/>
            <a:r>
              <a:rPr lang="cs-CZ" altLang="cs-CZ" b="1" dirty="0" smtClean="0">
                <a:solidFill>
                  <a:schemeClr val="tx1"/>
                </a:solidFill>
              </a:rPr>
              <a:t>pokud je společnost v dobré morální kondici, je tato formule zbytečná;</a:t>
            </a:r>
          </a:p>
          <a:p>
            <a:pPr eaLnBrk="1" hangingPunct="1"/>
            <a:r>
              <a:rPr lang="cs-CZ" altLang="cs-CZ" b="1" dirty="0" smtClean="0">
                <a:solidFill>
                  <a:schemeClr val="tx1"/>
                </a:solidFill>
              </a:rPr>
              <a:t>pokud společnost prochází morální krizí, tak ji formule neochrání před zneužitím práva – soudci díky ní ignorují platné zákony, neboť nejsou v souladu se společenskou morálkou, byť je tato morálka zvrácená.</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t>Oživení diskuse o </a:t>
            </a:r>
            <a:r>
              <a:rPr lang="cs-CZ" sz="4000" dirty="0" err="1" smtClean="0"/>
              <a:t>Radbruchově</a:t>
            </a:r>
            <a:r>
              <a:rPr lang="cs-CZ" sz="4000" dirty="0" smtClean="0"/>
              <a:t>  formuli : Berlínská zeď  </a:t>
            </a:r>
            <a:endParaRPr lang="cs-CZ" sz="4000" dirty="0"/>
          </a:p>
        </p:txBody>
      </p:sp>
      <p:sp>
        <p:nvSpPr>
          <p:cNvPr id="3" name="Zástupný symbol pro obsah 2"/>
          <p:cNvSpPr>
            <a:spLocks noGrp="1"/>
          </p:cNvSpPr>
          <p:nvPr>
            <p:ph idx="1"/>
          </p:nvPr>
        </p:nvSpPr>
        <p:spPr/>
        <p:txBody>
          <a:bodyPr>
            <a:normAutofit lnSpcReduction="10000"/>
          </a:bodyPr>
          <a:lstStyle/>
          <a:p>
            <a:pPr algn="just"/>
            <a:r>
              <a:rPr lang="cs-CZ" b="1" dirty="0" smtClean="0">
                <a:solidFill>
                  <a:schemeClr val="tx1"/>
                </a:solidFill>
              </a:rPr>
              <a:t>V letech 1949-1961 uprchlo zhruba dva a půl milionu Němců z Německé demokratické republiky (NDR) do Spolkové republiky Německo (SRN). Aby NDR zadržela neustávající proud uprchlíků, vybudovala dne 13. 8. 1961 berlínskou zeď a posílila bezpečnostní opatření podél hranice mezi oběma státy, zejména tím, že na ni umístila protipěchotní miny a systémy automatické palby (</a:t>
            </a:r>
            <a:r>
              <a:rPr lang="cs-CZ" b="1" dirty="0" err="1" smtClean="0">
                <a:solidFill>
                  <a:schemeClr val="tx1"/>
                </a:solidFill>
              </a:rPr>
              <a:t>Selbstschussanlagen</a:t>
            </a:r>
            <a:r>
              <a:rPr lang="cs-CZ" b="1" dirty="0" smtClean="0">
                <a:solidFill>
                  <a:schemeClr val="tx1"/>
                </a:solidFill>
              </a:rPr>
              <a:t>). Mnoho osob, které se následně pokusily o překročení hranice, aby se dostaly na Západ, bylo usmrceno buď těmito zbraněmi nebo střelbou východoněmeckých pohraničníků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Rozsudek ve věci „Berlínská zeď“. </a:t>
            </a:r>
            <a:endParaRPr lang="cs-CZ" dirty="0"/>
          </a:p>
        </p:txBody>
      </p:sp>
      <p:sp>
        <p:nvSpPr>
          <p:cNvPr id="3" name="Zástupný symbol pro obsah 2"/>
          <p:cNvSpPr>
            <a:spLocks noGrp="1"/>
          </p:cNvSpPr>
          <p:nvPr>
            <p:ph idx="1"/>
          </p:nvPr>
        </p:nvSpPr>
        <p:spPr/>
        <p:txBody>
          <a:bodyPr>
            <a:normAutofit/>
          </a:bodyPr>
          <a:lstStyle/>
          <a:p>
            <a:pPr algn="just"/>
            <a:r>
              <a:rPr lang="cs-CZ" sz="2800" dirty="0" smtClean="0">
                <a:solidFill>
                  <a:schemeClr val="tx2">
                    <a:tint val="100000"/>
                    <a:shade val="90000"/>
                    <a:satMod val="250000"/>
                    <a:alpha val="100000"/>
                  </a:schemeClr>
                </a:solidFill>
                <a:latin typeface="Times New Roman" pitchFamily="18" charset="0"/>
              </a:rPr>
              <a:t>Berlínský  Zemský soud obvinil a odsoudil čtyři  osoby (tři funkcionáře a jednoho pohraničníka), že jsou odpovědni za smrt sedmi mladých lidí, kteří se pokusili v  letech 1971-1989 uprchnout z NDR. </a:t>
            </a:r>
          </a:p>
          <a:p>
            <a:pPr algn="just"/>
            <a:endParaRPr lang="cs-CZ" sz="2800" dirty="0" smtClean="0">
              <a:solidFill>
                <a:schemeClr val="tx2">
                  <a:tint val="100000"/>
                  <a:shade val="90000"/>
                  <a:satMod val="250000"/>
                  <a:alpha val="100000"/>
                </a:schemeClr>
              </a:solidFill>
              <a:latin typeface="Times New Roman" pitchFamily="18" charset="0"/>
            </a:endParaRPr>
          </a:p>
          <a:p>
            <a:pPr algn="just"/>
            <a:r>
              <a:rPr lang="cs-CZ" sz="2800" dirty="0" smtClean="0">
                <a:solidFill>
                  <a:schemeClr val="tx2">
                    <a:tint val="100000"/>
                    <a:shade val="90000"/>
                    <a:satMod val="250000"/>
                    <a:alpha val="100000"/>
                  </a:schemeClr>
                </a:solidFill>
                <a:latin typeface="Times New Roman" pitchFamily="18" charset="0"/>
              </a:rPr>
              <a:t>Pohraničník byl konkrétně obviněn ze smrti jednoho občana NDR, který se pokusil přeplavat do západního Berlína.</a:t>
            </a:r>
            <a:br>
              <a:rPr lang="cs-CZ" sz="2800" dirty="0" smtClean="0">
                <a:solidFill>
                  <a:schemeClr val="tx2">
                    <a:tint val="100000"/>
                    <a:shade val="90000"/>
                    <a:satMod val="250000"/>
                    <a:alpha val="100000"/>
                  </a:schemeClr>
                </a:solidFill>
                <a:latin typeface="Times New Roman" pitchFamily="18" charset="0"/>
              </a:rPr>
            </a:br>
            <a:endParaRPr lang="cs-CZ"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301752" y="228600"/>
            <a:ext cx="8534400" cy="1296000"/>
          </a:xfrm>
        </p:spPr>
        <p:txBody>
          <a:bodyPr>
            <a:noAutofit/>
          </a:bodyPr>
          <a:lstStyle/>
          <a:p>
            <a:pPr marL="54864" eaLnBrk="1" fontAlgn="auto" hangingPunct="1">
              <a:spcAft>
                <a:spcPts val="0"/>
              </a:spcAft>
              <a:defRPr/>
            </a:pPr>
            <a:r>
              <a:rPr lang="cs-CZ" sz="3200" dirty="0" smtClean="0">
                <a:solidFill>
                  <a:schemeClr val="tx2">
                    <a:tint val="100000"/>
                    <a:shade val="90000"/>
                    <a:satMod val="250000"/>
                    <a:alpha val="100000"/>
                  </a:schemeClr>
                </a:solidFill>
                <a:latin typeface="Times New Roman" pitchFamily="18" charset="0"/>
              </a:rPr>
              <a:t>Argumenty Zemského soudu: </a:t>
            </a:r>
          </a:p>
        </p:txBody>
      </p:sp>
      <p:sp>
        <p:nvSpPr>
          <p:cNvPr id="33795" name="Rectangle 3"/>
          <p:cNvSpPr>
            <a:spLocks noGrp="1" noRot="1" noChangeArrowheads="1"/>
          </p:cNvSpPr>
          <p:nvPr>
            <p:ph idx="1"/>
          </p:nvPr>
        </p:nvSpPr>
        <p:spPr>
          <a:xfrm>
            <a:off x="457200" y="1700808"/>
            <a:ext cx="8686800" cy="4611687"/>
          </a:xfrm>
        </p:spPr>
        <p:txBody>
          <a:bodyPr/>
          <a:lstStyle/>
          <a:p>
            <a:pPr eaLnBrk="1" hangingPunct="1">
              <a:lnSpc>
                <a:spcPct val="80000"/>
              </a:lnSpc>
            </a:pPr>
            <a:endParaRPr lang="cs-CZ" altLang="cs-CZ" sz="1800" dirty="0" smtClean="0"/>
          </a:p>
          <a:p>
            <a:pPr eaLnBrk="1" hangingPunct="1">
              <a:lnSpc>
                <a:spcPct val="80000"/>
              </a:lnSpc>
            </a:pPr>
            <a:r>
              <a:rPr lang="cs-CZ" altLang="cs-CZ" sz="2000" b="1" dirty="0" smtClean="0">
                <a:solidFill>
                  <a:schemeClr val="tx1"/>
                </a:solidFill>
                <a:latin typeface="Times New Roman" pitchFamily="18" charset="0"/>
                <a:cs typeface="Times New Roman" pitchFamily="18" charset="0"/>
              </a:rPr>
              <a:t>Zemský</a:t>
            </a:r>
            <a:r>
              <a:rPr lang="cs-CZ" altLang="cs-CZ" sz="2000" b="1" dirty="0" smtClean="0">
                <a:solidFill>
                  <a:schemeClr val="tx1"/>
                </a:solidFill>
              </a:rPr>
              <a:t> soud konstatoval, že: </a:t>
            </a:r>
            <a:r>
              <a:rPr lang="cs-CZ" altLang="cs-CZ" sz="2000" b="1" i="1" dirty="0" smtClean="0">
                <a:solidFill>
                  <a:schemeClr val="tx1"/>
                </a:solidFill>
              </a:rPr>
              <a:t>„… praxe východoněmeckých státních orgánů vědomě vybočovala ze znění zákona, písemných rozkazů a služebních instrukcí ustanovení o používání střelných zbraní byla ignorována. </a:t>
            </a:r>
            <a:r>
              <a:rPr lang="cs-CZ" altLang="cs-CZ" sz="2000" b="1" i="1" u="sng" dirty="0" smtClean="0">
                <a:solidFill>
                  <a:schemeClr val="tx1"/>
                </a:solidFill>
              </a:rPr>
              <a:t>Pro pohraničníky nebylo důležité psané právo, nýbrž to, co jim bylo předáno v průběhu výuky politickými školiteli a v průběhu jejich každodenní služby</a:t>
            </a:r>
            <a:r>
              <a:rPr lang="cs-CZ" altLang="cs-CZ" sz="2000" b="1" i="1" dirty="0" smtClean="0">
                <a:solidFill>
                  <a:schemeClr val="tx1"/>
                </a:solidFill>
              </a:rPr>
              <a:t>.“</a:t>
            </a:r>
          </a:p>
          <a:p>
            <a:pPr eaLnBrk="1" hangingPunct="1">
              <a:lnSpc>
                <a:spcPct val="80000"/>
              </a:lnSpc>
            </a:pPr>
            <a:r>
              <a:rPr lang="cs-CZ" altLang="cs-CZ" sz="2000" b="1" dirty="0" smtClean="0">
                <a:solidFill>
                  <a:schemeClr val="tx1"/>
                </a:solidFill>
              </a:rPr>
              <a:t>Podle soudu tato státní praxe flagrantním a nepřijatelným způsobem porušovala </a:t>
            </a:r>
            <a:r>
              <a:rPr lang="cs-CZ" altLang="cs-CZ" sz="2000" b="1" i="1" u="sng" dirty="0" smtClean="0">
                <a:solidFill>
                  <a:schemeClr val="tx1"/>
                </a:solidFill>
              </a:rPr>
              <a:t>„…elementární zásady spravedlnosti a mezinárodní ochranu lidských práv“.</a:t>
            </a:r>
            <a:r>
              <a:rPr lang="cs-CZ" altLang="cs-CZ" sz="2000" b="1" dirty="0" smtClean="0">
                <a:solidFill>
                  <a:schemeClr val="tx1"/>
                </a:solidFill>
              </a:rPr>
              <a:t> Následně soud aplikoval trestní právo SRN, mírnější než právo NDR, a odsoudil stěžovatele za podněcování k zabití .</a:t>
            </a:r>
          </a:p>
          <a:p>
            <a:pPr eaLnBrk="1" hangingPunct="1">
              <a:lnSpc>
                <a:spcPct val="80000"/>
              </a:lnSpc>
            </a:pPr>
            <a:r>
              <a:rPr lang="cs-CZ" altLang="cs-CZ" sz="2000" b="1" dirty="0" smtClean="0">
                <a:solidFill>
                  <a:schemeClr val="tx1"/>
                </a:solidFill>
              </a:rPr>
              <a:t>Spolkový soudní dvůr dále poznamenal, že § 27 odst. 2 zákona o hranici a jeho interpretace režimem NDR </a:t>
            </a:r>
            <a:r>
              <a:rPr lang="cs-CZ" altLang="cs-CZ" sz="2000" b="1" u="sng" dirty="0" smtClean="0">
                <a:solidFill>
                  <a:schemeClr val="tx1"/>
                </a:solidFill>
              </a:rPr>
              <a:t>flagrantním způsobem porušovaly lidská práva a zejména právo na svobodu pohybu a právo na život, zakotvené v Mezinárodním paktu o občanských a politických právech, který byl NDR ratifikován v roce 1974.  </a:t>
            </a:r>
            <a:endParaRPr lang="cs-CZ" altLang="cs-CZ" sz="2000" b="1" i="1" u="sng" dirty="0" smtClean="0">
              <a:solidFill>
                <a:schemeClr val="tx1"/>
              </a:solidFill>
            </a:endParaRPr>
          </a:p>
          <a:p>
            <a:pPr eaLnBrk="1" hangingPunct="1">
              <a:lnSpc>
                <a:spcPct val="80000"/>
              </a:lnSpc>
              <a:buFont typeface="Wingdings" pitchFamily="2" charset="2"/>
              <a:buNone/>
            </a:pPr>
            <a:endParaRPr lang="cs-CZ" altLang="cs-CZ" sz="2000" b="1"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95288" y="5445125"/>
            <a:ext cx="8229600" cy="1143000"/>
          </a:xfrm>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 </a:t>
            </a:r>
          </a:p>
        </p:txBody>
      </p:sp>
      <p:sp>
        <p:nvSpPr>
          <p:cNvPr id="34819" name="Rectangle 3"/>
          <p:cNvSpPr>
            <a:spLocks noGrp="1" noRot="1" noChangeArrowheads="1"/>
          </p:cNvSpPr>
          <p:nvPr>
            <p:ph idx="1"/>
          </p:nvPr>
        </p:nvSpPr>
        <p:spPr>
          <a:xfrm>
            <a:off x="323850" y="476250"/>
            <a:ext cx="8229600" cy="5865813"/>
          </a:xfrm>
        </p:spPr>
        <p:txBody>
          <a:bodyPr/>
          <a:lstStyle/>
          <a:p>
            <a:pPr eaLnBrk="1" hangingPunct="1">
              <a:lnSpc>
                <a:spcPct val="80000"/>
              </a:lnSpc>
            </a:pPr>
            <a:r>
              <a:rPr lang="cs-CZ" altLang="cs-CZ" sz="1800" b="1" dirty="0" smtClean="0">
                <a:solidFill>
                  <a:schemeClr val="tx1"/>
                </a:solidFill>
              </a:rPr>
              <a:t>Stěžovatelé  podali  v září 1994 ústavní stížnost:  </a:t>
            </a:r>
          </a:p>
          <a:p>
            <a:pPr eaLnBrk="1" hangingPunct="1">
              <a:lnSpc>
                <a:spcPct val="80000"/>
              </a:lnSpc>
            </a:pPr>
            <a:r>
              <a:rPr lang="cs-CZ" altLang="cs-CZ" sz="1800" b="1" dirty="0" smtClean="0">
                <a:solidFill>
                  <a:schemeClr val="tx1"/>
                </a:solidFill>
              </a:rPr>
              <a:t>Podle nich bylo jejich jednání ospravedlněno tehdy platným právem NDR a neměli by být trestně stíháni; pohraničník vykonávající službu se hájil tím, že vykonával rozkazy; </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Odlišná interpretace provedená a posteriori Spolkovým soudním dvorem podle jejich názoru porušila zásadu ne-retroaktivity trestních  zákonů a čl. 103 odst. 2 Základního zákona (</a:t>
            </a:r>
            <a:r>
              <a:rPr lang="cs-CZ" altLang="cs-CZ" sz="1800" b="1" dirty="0" err="1" smtClean="0">
                <a:solidFill>
                  <a:schemeClr val="tx1"/>
                </a:solidFill>
              </a:rPr>
              <a:t>Radbruchova</a:t>
            </a:r>
            <a:r>
              <a:rPr lang="cs-CZ" altLang="cs-CZ" sz="1800" b="1" dirty="0" smtClean="0">
                <a:solidFill>
                  <a:schemeClr val="tx1"/>
                </a:solidFill>
              </a:rPr>
              <a:t> formule). </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Stěžovatelé dále tvrdili, že v SRN existují ustanovení podobná § 27 zákona NDR o hranici,  že každý stát omezuje právo na život, když jde o pronásledování delikventů. V tomto ohledu poukázali na čl. 2 odst. 2 Úmluvy o ochraně lidských práv a základních svobod. Dovolávali se rovněž čl. 7 odst. 2 této Úmluvy. </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K čl. 7 odst. 1 Úmluvy:</a:t>
            </a:r>
            <a:r>
              <a:rPr lang="cs-CZ" altLang="cs-CZ" sz="1800" b="1" i="1" dirty="0" smtClean="0">
                <a:solidFill>
                  <a:schemeClr val="tx1"/>
                </a:solidFill>
              </a:rPr>
              <a:t> "Nikdo nesmí být souzen za jednání nebo opomenutí, které v době, kdy bylo spácháno, nebylo podle vnitrostátního nebo mezinárodního práva trestným činem. Rovněž nesmí být uložen trest přísnější, než jaký bylo možno uložit v době spáchání trestného činu."</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Spolkový ústavní soud v roce 1996 stížnosti zamítl.</a:t>
            </a:r>
          </a:p>
          <a:p>
            <a:pPr eaLnBrk="1" hangingPunct="1">
              <a:lnSpc>
                <a:spcPct val="80000"/>
              </a:lnSpc>
            </a:pPr>
            <a:endParaRPr lang="cs-CZ" altLang="cs-CZ" sz="1800" b="1"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 </a:t>
            </a:r>
          </a:p>
        </p:txBody>
      </p:sp>
      <p:sp>
        <p:nvSpPr>
          <p:cNvPr id="35843" name="Rectangle 3"/>
          <p:cNvSpPr>
            <a:spLocks noGrp="1" noRot="1" noChangeArrowheads="1"/>
          </p:cNvSpPr>
          <p:nvPr>
            <p:ph idx="1"/>
          </p:nvPr>
        </p:nvSpPr>
        <p:spPr>
          <a:xfrm>
            <a:off x="539552" y="476672"/>
            <a:ext cx="8229600" cy="5676900"/>
          </a:xfrm>
        </p:spPr>
        <p:txBody>
          <a:bodyPr>
            <a:normAutofit lnSpcReduction="10000"/>
          </a:bodyPr>
          <a:lstStyle/>
          <a:p>
            <a:pPr eaLnBrk="1" hangingPunct="1">
              <a:lnSpc>
                <a:spcPct val="80000"/>
              </a:lnSpc>
              <a:buFont typeface="Wingdings" pitchFamily="2" charset="2"/>
              <a:buNone/>
            </a:pPr>
            <a:r>
              <a:rPr lang="cs-CZ" altLang="cs-CZ" sz="2400" dirty="0" smtClean="0"/>
              <a:t>Rozhodnutí Evropského soudu pro lidská práva:  </a:t>
            </a:r>
          </a:p>
          <a:p>
            <a:pPr eaLnBrk="1" hangingPunct="1">
              <a:lnSpc>
                <a:spcPct val="80000"/>
              </a:lnSpc>
            </a:pPr>
            <a:endParaRPr lang="cs-CZ" altLang="cs-CZ" sz="2400" dirty="0" smtClean="0"/>
          </a:p>
          <a:p>
            <a:pPr algn="just" eaLnBrk="1" hangingPunct="1">
              <a:lnSpc>
                <a:spcPct val="80000"/>
              </a:lnSpc>
            </a:pPr>
            <a:r>
              <a:rPr lang="cs-CZ" altLang="cs-CZ" sz="2400" dirty="0" smtClean="0"/>
              <a:t> </a:t>
            </a:r>
            <a:r>
              <a:rPr lang="cs-CZ" altLang="cs-CZ" sz="2400" b="1" dirty="0" smtClean="0">
                <a:solidFill>
                  <a:schemeClr val="tx1"/>
                </a:solidFill>
              </a:rPr>
              <a:t>Soud konstatoval, že mu nepřísluší, aby se vyslovoval k trestní odpovědnosti jednotlivých stěžovatelů, protože takové posouzení náleží na prvním místě vnitrostátním soudním orgánům, nýbrž aby z hlediska čl. 7 odst. 1 Úmluvy přezkoumal, zda skutky stěžovatelů v době, kdy byly spáchány, představovaly trestné činy definované dostatečně přístupně a předvídatelně právem NDR nebo mezinárodním právem. </a:t>
            </a:r>
          </a:p>
          <a:p>
            <a:pPr algn="just" eaLnBrk="1" hangingPunct="1">
              <a:lnSpc>
                <a:spcPct val="80000"/>
              </a:lnSpc>
            </a:pPr>
            <a:endParaRPr lang="cs-CZ" altLang="cs-CZ" sz="2400" b="1" dirty="0" smtClean="0">
              <a:solidFill>
                <a:schemeClr val="tx1"/>
              </a:solidFill>
            </a:endParaRPr>
          </a:p>
          <a:p>
            <a:pPr algn="just" eaLnBrk="1" hangingPunct="1">
              <a:lnSpc>
                <a:spcPct val="80000"/>
              </a:lnSpc>
            </a:pPr>
            <a:r>
              <a:rPr lang="cs-CZ" altLang="cs-CZ" sz="2400" b="1" dirty="0" smtClean="0">
                <a:solidFill>
                  <a:schemeClr val="tx1"/>
                </a:solidFill>
              </a:rPr>
              <a:t>V tomto ohledu Soud poznamenává, že zvláštnost projednávané věci spočívá v tom, že spadá do rámce následnictví dvou států řídících se různými právními systémy a že po znovu sjednocení Německa soudní orgány odsoudily stěžovatele za činy, jichž se dopustili jako vedoucí představitelé NDR, resp. jako pohraničník NDR.</a:t>
            </a:r>
          </a:p>
          <a:p>
            <a:pPr algn="just" eaLnBrk="1" hangingPunct="1">
              <a:lnSpc>
                <a:spcPct val="80000"/>
              </a:lnSpc>
              <a:buFont typeface="Wingdings" pitchFamily="2" charset="2"/>
              <a:buNone/>
            </a:pPr>
            <a:endParaRPr lang="cs-CZ" altLang="cs-CZ" sz="2400" b="1" dirty="0"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normAutofit/>
          </a:bodyPr>
          <a:lstStyle/>
          <a:p>
            <a:pPr marL="54864" eaLnBrk="1" fontAlgn="auto" hangingPunct="1">
              <a:spcAft>
                <a:spcPts val="0"/>
              </a:spcAft>
              <a:defRPr/>
            </a:pPr>
            <a:r>
              <a:rPr lang="cs-CZ" dirty="0" err="1" smtClean="0">
                <a:solidFill>
                  <a:schemeClr val="tx2">
                    <a:tint val="100000"/>
                    <a:shade val="90000"/>
                    <a:satMod val="250000"/>
                    <a:alpha val="100000"/>
                  </a:schemeClr>
                </a:solidFill>
              </a:rPr>
              <a:t>Alexyho</a:t>
            </a:r>
            <a:r>
              <a:rPr lang="cs-CZ" dirty="0" smtClean="0">
                <a:solidFill>
                  <a:schemeClr val="tx2">
                    <a:tint val="100000"/>
                    <a:shade val="90000"/>
                    <a:satMod val="250000"/>
                    <a:alpha val="100000"/>
                  </a:schemeClr>
                </a:solidFill>
              </a:rPr>
              <a:t> hodnocení  případu</a:t>
            </a:r>
          </a:p>
        </p:txBody>
      </p:sp>
      <p:sp>
        <p:nvSpPr>
          <p:cNvPr id="36867" name="Zástupný symbol pro obsah 2"/>
          <p:cNvSpPr>
            <a:spLocks noGrp="1"/>
          </p:cNvSpPr>
          <p:nvPr>
            <p:ph idx="1"/>
          </p:nvPr>
        </p:nvSpPr>
        <p:spPr/>
        <p:txBody>
          <a:bodyPr>
            <a:normAutofit fontScale="92500" lnSpcReduction="20000"/>
          </a:bodyPr>
          <a:lstStyle/>
          <a:p>
            <a:pPr algn="just" eaLnBrk="1" hangingPunct="1"/>
            <a:r>
              <a:rPr lang="cs-CZ" altLang="cs-CZ" sz="1800" dirty="0" smtClean="0">
                <a:solidFill>
                  <a:schemeClr val="tx1"/>
                </a:solidFill>
              </a:rPr>
              <a:t>Rozsudek ve věci tzv. Berlínské zdi je sice uváděn jako příklad aplikace </a:t>
            </a:r>
            <a:r>
              <a:rPr lang="cs-CZ" altLang="cs-CZ" sz="1800" dirty="0" err="1" smtClean="0">
                <a:solidFill>
                  <a:schemeClr val="tx1"/>
                </a:solidFill>
              </a:rPr>
              <a:t>Radbruchovy</a:t>
            </a:r>
            <a:r>
              <a:rPr lang="cs-CZ" altLang="cs-CZ" sz="1800" dirty="0" smtClean="0">
                <a:solidFill>
                  <a:schemeClr val="tx1"/>
                </a:solidFill>
              </a:rPr>
              <a:t> formule v praxi, ovšem ve skutečnosti byla tato formule uvedena pouze jako podpůrný argument a pohraničníci byli odsouzeni na základě toho, že jejich čin byl trestný i podle tehdejšího práva:   </a:t>
            </a:r>
            <a:r>
              <a:rPr lang="cs-CZ" altLang="cs-CZ" sz="1800" b="1" dirty="0" smtClean="0">
                <a:solidFill>
                  <a:schemeClr val="tx1"/>
                </a:solidFill>
              </a:rPr>
              <a:t>Soudy argumentovaly  tím, že výklad zákona o státní hranici byl nesprávný, protože nerespektoval lidská práva, obsažená v Mezinárodním paktu o občanských, politických a kulturních právech z roku 1966, kterým byla tehdejší NDR vázána.</a:t>
            </a:r>
          </a:p>
          <a:p>
            <a:pPr algn="just" eaLnBrk="1" hangingPunct="1"/>
            <a:r>
              <a:rPr lang="cs-CZ" altLang="cs-CZ" sz="1800" b="1" dirty="0" smtClean="0">
                <a:solidFill>
                  <a:srgbClr val="FF0000"/>
                </a:solidFill>
              </a:rPr>
              <a:t>Německý právní filozof Robert Alexy v této souvislosti dodává, že soud stál před </a:t>
            </a:r>
            <a:r>
              <a:rPr lang="cs-CZ" altLang="cs-CZ" sz="1800" b="1" dirty="0" err="1" smtClean="0">
                <a:solidFill>
                  <a:srgbClr val="FF0000"/>
                </a:solidFill>
              </a:rPr>
              <a:t>trilematem</a:t>
            </a:r>
            <a:r>
              <a:rPr lang="cs-CZ" altLang="cs-CZ" sz="1800" b="1" dirty="0" smtClean="0">
                <a:solidFill>
                  <a:srgbClr val="FF0000"/>
                </a:solidFill>
              </a:rPr>
              <a:t>: </a:t>
            </a:r>
          </a:p>
          <a:p>
            <a:pPr algn="just" eaLnBrk="1" hangingPunct="1"/>
            <a:r>
              <a:rPr lang="cs-CZ" altLang="cs-CZ" sz="1800" b="1" dirty="0" smtClean="0">
                <a:solidFill>
                  <a:srgbClr val="FF0000"/>
                </a:solidFill>
              </a:rPr>
              <a:t>buď ponechat zločin nepotrestaný (právní jistota);</a:t>
            </a:r>
          </a:p>
          <a:p>
            <a:pPr algn="just" eaLnBrk="1" hangingPunct="1"/>
            <a:r>
              <a:rPr lang="cs-CZ" altLang="cs-CZ" sz="1800" b="1" dirty="0" smtClean="0">
                <a:solidFill>
                  <a:srgbClr val="FF0000"/>
                </a:solidFill>
              </a:rPr>
              <a:t>nebo otevřeně uplatnit retroaktivitu (</a:t>
            </a:r>
            <a:r>
              <a:rPr lang="cs-CZ" altLang="cs-CZ" sz="1800" b="1" dirty="0" err="1" smtClean="0">
                <a:solidFill>
                  <a:srgbClr val="FF0000"/>
                </a:solidFill>
              </a:rPr>
              <a:t>Radbruchova</a:t>
            </a:r>
            <a:r>
              <a:rPr lang="cs-CZ" altLang="cs-CZ" sz="1800" b="1" dirty="0" smtClean="0">
                <a:solidFill>
                  <a:srgbClr val="FF0000"/>
                </a:solidFill>
              </a:rPr>
              <a:t> formule), </a:t>
            </a:r>
          </a:p>
          <a:p>
            <a:pPr algn="just" eaLnBrk="1" hangingPunct="1"/>
            <a:r>
              <a:rPr lang="cs-CZ" altLang="cs-CZ" sz="1800" b="1" dirty="0" smtClean="0">
                <a:solidFill>
                  <a:srgbClr val="FF0000"/>
                </a:solidFill>
              </a:rPr>
              <a:t>nebo použít „právní gymnastiku“ a dovodit porušení tehdejších právních předpisů. </a:t>
            </a:r>
          </a:p>
          <a:p>
            <a:pPr algn="just" eaLnBrk="1" hangingPunct="1"/>
            <a:r>
              <a:rPr lang="cs-CZ" altLang="cs-CZ" sz="1800" b="1" dirty="0" smtClean="0">
                <a:solidFill>
                  <a:schemeClr val="tx1"/>
                </a:solidFill>
              </a:rPr>
              <a:t>Soud nakonec zvolil třetí možnost. Možná by bylo férovější, kdyby soud otevřeně řekl, že pohraničníci byli odsouzeni na základě morálky a nikoli na základě práva. Odsoudit je na základě vyumělkované právnické konstrukce je dle </a:t>
            </a:r>
            <a:r>
              <a:rPr lang="cs-CZ" altLang="cs-CZ" sz="1800" b="1" dirty="0" err="1" smtClean="0">
                <a:solidFill>
                  <a:schemeClr val="tx1"/>
                </a:solidFill>
              </a:rPr>
              <a:t>Alexyho</a:t>
            </a:r>
            <a:r>
              <a:rPr lang="cs-CZ" altLang="cs-CZ" sz="1800" b="1" dirty="0" smtClean="0">
                <a:solidFill>
                  <a:schemeClr val="tx1"/>
                </a:solidFill>
              </a:rPr>
              <a:t> trapným předstíráním spravedlnosti.</a:t>
            </a:r>
          </a:p>
          <a:p>
            <a:pPr algn="just" eaLnBrk="1" hangingPunct="1"/>
            <a:endParaRPr lang="cs-CZ" altLang="cs-CZ" sz="1800" dirty="0" smtClean="0">
              <a:solidFill>
                <a:schemeClr val="tx1"/>
              </a:solidFill>
            </a:endParaRPr>
          </a:p>
          <a:p>
            <a:pPr algn="just" eaLnBrk="1" hangingPunct="1"/>
            <a:endParaRPr lang="cs-CZ" altLang="cs-CZ" sz="1800" dirty="0" smtClean="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a:xfrm>
            <a:off x="304800" y="260648"/>
            <a:ext cx="8686800" cy="1034752"/>
          </a:xfrm>
        </p:spPr>
        <p:txBody>
          <a:bodyPr>
            <a:normAutofit fontScale="90000"/>
          </a:bodyPr>
          <a:lstStyle/>
          <a:p>
            <a:pPr fontAlgn="auto">
              <a:spcAft>
                <a:spcPts val="0"/>
              </a:spcAft>
              <a:defRPr/>
            </a:pPr>
            <a:r>
              <a:rPr lang="cs-CZ" sz="2800" b="1" dirty="0" smtClean="0"/>
              <a:t>B)   Hledání východisek z krize  právního pozitivismu. </a:t>
            </a:r>
            <a:endParaRPr lang="cs-CZ" sz="2800" dirty="0" smtClean="0"/>
          </a:p>
        </p:txBody>
      </p:sp>
      <p:sp>
        <p:nvSpPr>
          <p:cNvPr id="3" name="Zástupný symbol pro obsah 2"/>
          <p:cNvSpPr>
            <a:spLocks noGrp="1"/>
          </p:cNvSpPr>
          <p:nvPr>
            <p:ph idx="1"/>
          </p:nvPr>
        </p:nvSpPr>
        <p:spPr>
          <a:xfrm>
            <a:off x="467544" y="1556792"/>
            <a:ext cx="8229600" cy="4525963"/>
          </a:xfrm>
        </p:spPr>
        <p:txBody>
          <a:bodyPr>
            <a:normAutofit fontScale="85000" lnSpcReduction="20000"/>
          </a:bodyPr>
          <a:lstStyle/>
          <a:p>
            <a:pPr fontAlgn="auto">
              <a:spcAft>
                <a:spcPts val="0"/>
              </a:spcAft>
              <a:buFontTx/>
              <a:buNone/>
              <a:defRPr/>
            </a:pPr>
            <a:r>
              <a:rPr lang="cs-CZ" sz="2400" b="1" dirty="0" smtClean="0"/>
              <a:t> </a:t>
            </a:r>
            <a:r>
              <a:rPr lang="cs-CZ" sz="2400" b="1" dirty="0" err="1" smtClean="0">
                <a:solidFill>
                  <a:schemeClr val="tx1"/>
                </a:solidFill>
              </a:rPr>
              <a:t>Radbruchova</a:t>
            </a:r>
            <a:r>
              <a:rPr lang="cs-CZ" sz="2400" b="1" dirty="0" smtClean="0">
                <a:solidFill>
                  <a:schemeClr val="tx1"/>
                </a:solidFill>
              </a:rPr>
              <a:t>  formule a  její  kritika  postavila právní teorii  a  </a:t>
            </a:r>
          </a:p>
          <a:p>
            <a:pPr fontAlgn="auto">
              <a:spcAft>
                <a:spcPts val="0"/>
              </a:spcAft>
              <a:buFontTx/>
              <a:buNone/>
              <a:defRPr/>
            </a:pPr>
            <a:r>
              <a:rPr lang="cs-CZ" sz="2400" b="1" dirty="0" smtClean="0">
                <a:solidFill>
                  <a:schemeClr val="tx1"/>
                </a:solidFill>
              </a:rPr>
              <a:t>filozofii  před  následující otázky: </a:t>
            </a:r>
            <a:br>
              <a:rPr lang="cs-CZ" sz="2400" b="1" dirty="0" smtClean="0">
                <a:solidFill>
                  <a:schemeClr val="tx1"/>
                </a:solidFill>
              </a:rPr>
            </a:br>
            <a:endParaRPr lang="cs-CZ" sz="2400" b="1" dirty="0" smtClean="0">
              <a:solidFill>
                <a:schemeClr val="tx1"/>
              </a:solidFill>
            </a:endParaRPr>
          </a:p>
          <a:p>
            <a:pPr fontAlgn="auto">
              <a:spcAft>
                <a:spcPts val="0"/>
              </a:spcAft>
              <a:buFontTx/>
              <a:buNone/>
              <a:defRPr/>
            </a:pPr>
            <a:r>
              <a:rPr lang="cs-CZ" sz="2400" b="1" dirty="0" smtClean="0">
                <a:solidFill>
                  <a:schemeClr val="tx1"/>
                </a:solidFill>
              </a:rPr>
              <a:t>Opět byla  otevřena   otázka:  Co je podstatným  znakem pojmu </a:t>
            </a:r>
          </a:p>
          <a:p>
            <a:pPr fontAlgn="auto">
              <a:spcAft>
                <a:spcPts val="0"/>
              </a:spcAft>
              <a:buFontTx/>
              <a:buNone/>
              <a:defRPr/>
            </a:pPr>
            <a:r>
              <a:rPr lang="cs-CZ" sz="2400" b="1" dirty="0" smtClean="0">
                <a:solidFill>
                  <a:schemeClr val="tx1"/>
                </a:solidFill>
              </a:rPr>
              <a:t>právo, resp. pozitivního práva  a co má být   jeho smyslem- účelem?</a:t>
            </a:r>
          </a:p>
          <a:p>
            <a:pPr marL="514350" indent="-514350" fontAlgn="auto">
              <a:spcAft>
                <a:spcPts val="0"/>
              </a:spcAft>
              <a:buFontTx/>
              <a:buNone/>
              <a:defRPr/>
            </a:pPr>
            <a:r>
              <a:rPr lang="cs-CZ" sz="2400" b="1" dirty="0" smtClean="0">
                <a:solidFill>
                  <a:schemeClr val="tx1"/>
                </a:solidFill>
              </a:rPr>
              <a:t>Tato otázka formoval  právně filosofické a teoretické   myšlení ve </a:t>
            </a:r>
          </a:p>
          <a:p>
            <a:pPr marL="514350" indent="-514350" fontAlgn="auto">
              <a:spcAft>
                <a:spcPts val="0"/>
              </a:spcAft>
              <a:buFontTx/>
              <a:buNone/>
              <a:defRPr/>
            </a:pPr>
            <a:r>
              <a:rPr lang="cs-CZ" sz="2400" b="1" dirty="0" smtClean="0">
                <a:solidFill>
                  <a:schemeClr val="tx1"/>
                </a:solidFill>
              </a:rPr>
              <a:t>druhé polovině  20. století:  </a:t>
            </a:r>
          </a:p>
          <a:p>
            <a:pPr marL="514350" indent="-514350" fontAlgn="auto">
              <a:spcAft>
                <a:spcPts val="0"/>
              </a:spcAft>
              <a:buFontTx/>
              <a:buNone/>
              <a:defRPr/>
            </a:pPr>
            <a:r>
              <a:rPr lang="cs-CZ" sz="2400" b="1" dirty="0" smtClean="0">
                <a:solidFill>
                  <a:schemeClr val="tx1"/>
                </a:solidFill>
              </a:rPr>
              <a:t>Další otázky:   </a:t>
            </a:r>
          </a:p>
          <a:p>
            <a:pPr marL="514350" indent="-514350" fontAlgn="auto">
              <a:spcAft>
                <a:spcPts val="0"/>
              </a:spcAft>
              <a:buFont typeface="Wingdings" pitchFamily="2" charset="2"/>
              <a:buChar char="Ø"/>
              <a:defRPr/>
            </a:pPr>
            <a:r>
              <a:rPr lang="cs-CZ" sz="2400" b="1" dirty="0" smtClean="0">
                <a:solidFill>
                  <a:schemeClr val="tx1"/>
                </a:solidFill>
              </a:rPr>
              <a:t>Zda má být  platnost  zásadním znakem pojmu právo? </a:t>
            </a:r>
          </a:p>
          <a:p>
            <a:pPr marL="514350" indent="-514350" fontAlgn="auto">
              <a:spcAft>
                <a:spcPts val="0"/>
              </a:spcAft>
              <a:buFont typeface="Wingdings" pitchFamily="2" charset="2"/>
              <a:buChar char="Ø"/>
              <a:defRPr/>
            </a:pPr>
            <a:r>
              <a:rPr lang="cs-CZ" sz="2400" b="1" dirty="0" smtClean="0">
                <a:solidFill>
                  <a:schemeClr val="tx1"/>
                </a:solidFill>
              </a:rPr>
              <a:t>Zda funkci podmínky platnosti/správnosti  práva má </a:t>
            </a:r>
          </a:p>
          <a:p>
            <a:pPr marL="514350" indent="-514350" fontAlgn="auto">
              <a:spcAft>
                <a:spcPts val="0"/>
              </a:spcAft>
              <a:buFontTx/>
              <a:buNone/>
              <a:defRPr/>
            </a:pPr>
            <a:r>
              <a:rPr lang="cs-CZ" sz="2400" b="1" dirty="0" smtClean="0">
                <a:solidFill>
                  <a:schemeClr val="tx1"/>
                </a:solidFill>
              </a:rPr>
              <a:t>plnit přirozené právo, resp. morálka? </a:t>
            </a:r>
          </a:p>
          <a:p>
            <a:pPr marL="514350" indent="-514350" fontAlgn="auto">
              <a:spcAft>
                <a:spcPts val="0"/>
              </a:spcAft>
              <a:buFont typeface="Wingdings" pitchFamily="2" charset="2"/>
              <a:buChar char="Ø"/>
              <a:defRPr/>
            </a:pPr>
            <a:r>
              <a:rPr lang="cs-CZ" sz="2400" b="1" dirty="0" smtClean="0">
                <a:solidFill>
                  <a:schemeClr val="tx1"/>
                </a:solidFill>
              </a:rPr>
              <a:t>Zda je nutný vztah práva a morálky; resp. jak překlenout </a:t>
            </a:r>
          </a:p>
          <a:p>
            <a:pPr marL="514350" indent="-514350" fontAlgn="auto">
              <a:spcAft>
                <a:spcPts val="0"/>
              </a:spcAft>
              <a:buNone/>
              <a:defRPr/>
            </a:pPr>
            <a:r>
              <a:rPr lang="cs-CZ" sz="2400" b="1" dirty="0" smtClean="0">
                <a:solidFill>
                  <a:schemeClr val="tx1"/>
                </a:solidFill>
              </a:rPr>
              <a:t>„odtrženost“ práva a morálky,  </a:t>
            </a:r>
            <a:r>
              <a:rPr lang="cs-CZ" sz="2400" b="1" dirty="0" err="1" smtClean="0">
                <a:solidFill>
                  <a:schemeClr val="tx1"/>
                </a:solidFill>
              </a:rPr>
              <a:t>Sollen</a:t>
            </a:r>
            <a:r>
              <a:rPr lang="cs-CZ" sz="2400" b="1" dirty="0" smtClean="0">
                <a:solidFill>
                  <a:schemeClr val="tx1"/>
                </a:solidFill>
              </a:rPr>
              <a:t> od Sein? </a:t>
            </a:r>
          </a:p>
          <a:p>
            <a:pPr fontAlgn="auto">
              <a:spcAft>
                <a:spcPts val="0"/>
              </a:spcAft>
              <a:buFontTx/>
              <a:buNone/>
              <a:defRPr/>
            </a:pPr>
            <a:endParaRPr lang="cs-CZ" sz="2400"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smtClean="0"/>
              <a:t>Kritika právního pozitivismu ve druhé polovině 20. století</a:t>
            </a:r>
            <a:endParaRPr lang="cs-CZ" sz="4400" dirty="0"/>
          </a:p>
        </p:txBody>
      </p:sp>
      <p:sp>
        <p:nvSpPr>
          <p:cNvPr id="3" name="Zástupný symbol pro obsah 2"/>
          <p:cNvSpPr>
            <a:spLocks noGrp="1"/>
          </p:cNvSpPr>
          <p:nvPr>
            <p:ph idx="1"/>
          </p:nvPr>
        </p:nvSpPr>
        <p:spPr/>
        <p:txBody>
          <a:bodyPr>
            <a:normAutofit fontScale="55000" lnSpcReduction="20000"/>
          </a:bodyPr>
          <a:lstStyle/>
          <a:p>
            <a:r>
              <a:rPr lang="cs-CZ" sz="3000" dirty="0" smtClean="0">
                <a:solidFill>
                  <a:schemeClr val="tx1"/>
                </a:solidFill>
              </a:rPr>
              <a:t>Ve druhé polovině 20. století byl právní pozitivismus jako směr a způsob právního myšlení podroben vlně další kritiky. </a:t>
            </a:r>
          </a:p>
          <a:p>
            <a:r>
              <a:rPr lang="cs-CZ" sz="3000" dirty="0" smtClean="0">
                <a:solidFill>
                  <a:schemeClr val="tx1"/>
                </a:solidFill>
              </a:rPr>
              <a:t>Pro lepší orientaci  bychom tuto kritiku mohli rozdělit na </a:t>
            </a:r>
            <a:r>
              <a:rPr lang="cs-CZ" sz="3000" b="1" i="1" dirty="0" smtClean="0">
                <a:solidFill>
                  <a:schemeClr val="tx1"/>
                </a:solidFill>
              </a:rPr>
              <a:t>kritiku vedenou „zevnitř“ a kritiku vedenou „zvnějšku“.</a:t>
            </a:r>
            <a:r>
              <a:rPr lang="cs-CZ" sz="3000" dirty="0" smtClean="0">
                <a:solidFill>
                  <a:schemeClr val="tx1"/>
                </a:solidFill>
              </a:rPr>
              <a:t> </a:t>
            </a:r>
          </a:p>
          <a:p>
            <a:pPr marL="0" indent="0">
              <a:buNone/>
            </a:pPr>
            <a:r>
              <a:rPr lang="cs-CZ" sz="3000" b="1" dirty="0" smtClean="0">
                <a:solidFill>
                  <a:schemeClr val="tx1"/>
                </a:solidFill>
              </a:rPr>
              <a:t>Kritika zevnitř:  </a:t>
            </a:r>
            <a:r>
              <a:rPr lang="cs-CZ" sz="3000" dirty="0" smtClean="0">
                <a:solidFill>
                  <a:schemeClr val="tx1"/>
                </a:solidFill>
              </a:rPr>
              <a:t>O překonání slabin klasického  právního pozitivismu (imperativní jurisprudence a také Ryzí nauky právní) usilují i samotní stoupenci právního pozitivismu.  Z takové kritiky vzešla i </a:t>
            </a:r>
            <a:r>
              <a:rPr lang="cs-CZ" sz="3000" b="1" i="1" dirty="0" err="1" smtClean="0">
                <a:solidFill>
                  <a:schemeClr val="tx1"/>
                </a:solidFill>
              </a:rPr>
              <a:t>Hartova</a:t>
            </a:r>
            <a:r>
              <a:rPr lang="cs-CZ" sz="3000" b="1" i="1" dirty="0" smtClean="0">
                <a:solidFill>
                  <a:schemeClr val="tx1"/>
                </a:solidFill>
              </a:rPr>
              <a:t> analytická jurisprudence. </a:t>
            </a:r>
          </a:p>
          <a:p>
            <a:endParaRPr lang="cs-CZ" sz="2800" b="1" dirty="0" smtClean="0">
              <a:solidFill>
                <a:schemeClr val="tx1"/>
              </a:solidFill>
            </a:endParaRPr>
          </a:p>
          <a:p>
            <a:pPr marL="0" indent="0">
              <a:buNone/>
            </a:pPr>
            <a:r>
              <a:rPr lang="cs-CZ" sz="3300" b="1" dirty="0" smtClean="0">
                <a:solidFill>
                  <a:schemeClr val="tx1"/>
                </a:solidFill>
              </a:rPr>
              <a:t>Kritika zvnějšku:  </a:t>
            </a:r>
          </a:p>
          <a:p>
            <a:pPr>
              <a:buNone/>
            </a:pPr>
            <a:r>
              <a:rPr lang="cs-CZ" sz="2800" dirty="0" smtClean="0">
                <a:solidFill>
                  <a:schemeClr val="tx1"/>
                </a:solidFill>
              </a:rPr>
              <a:t>několik přístupů, všechny mají jedno společné, chtějí otupit  dominantnost právně-</a:t>
            </a:r>
          </a:p>
          <a:p>
            <a:pPr>
              <a:buNone/>
            </a:pPr>
            <a:r>
              <a:rPr lang="cs-CZ" sz="2800" dirty="0" smtClean="0">
                <a:solidFill>
                  <a:schemeClr val="tx1"/>
                </a:solidFill>
              </a:rPr>
              <a:t>pozitivistického myšlení a prokázat,  že je možný i jiný   </a:t>
            </a:r>
            <a:r>
              <a:rPr lang="cs-CZ" sz="2800" b="1" i="1" dirty="0" smtClean="0">
                <a:solidFill>
                  <a:schemeClr val="tx1"/>
                </a:solidFill>
              </a:rPr>
              <a:t>„ne-pozitivistický či non-</a:t>
            </a:r>
          </a:p>
          <a:p>
            <a:pPr>
              <a:buNone/>
            </a:pPr>
            <a:r>
              <a:rPr lang="cs-CZ" sz="2800" b="1" i="1" dirty="0" smtClean="0">
                <a:solidFill>
                  <a:schemeClr val="tx1"/>
                </a:solidFill>
              </a:rPr>
              <a:t>pozitivistický   koncept pozitivního práva“. </a:t>
            </a:r>
            <a:endParaRPr lang="cs-CZ" sz="2800" b="1" dirty="0" smtClean="0">
              <a:solidFill>
                <a:schemeClr val="tx1"/>
              </a:solidFill>
            </a:endParaRPr>
          </a:p>
          <a:p>
            <a:pPr>
              <a:buNone/>
            </a:pPr>
            <a:r>
              <a:rPr lang="cs-CZ" sz="2800" i="1" dirty="0" smtClean="0">
                <a:solidFill>
                  <a:schemeClr val="tx1"/>
                </a:solidFill>
              </a:rPr>
              <a:t>        </a:t>
            </a:r>
          </a:p>
          <a:p>
            <a:pPr>
              <a:buNone/>
            </a:pPr>
            <a:r>
              <a:rPr lang="cs-CZ" sz="2800" dirty="0" smtClean="0">
                <a:solidFill>
                  <a:schemeClr val="tx1"/>
                </a:solidFill>
              </a:rPr>
              <a:t>Za non-pozitivisty jsou považováni  </a:t>
            </a:r>
            <a:r>
              <a:rPr lang="cs-CZ" sz="2800" i="1" dirty="0" smtClean="0">
                <a:solidFill>
                  <a:schemeClr val="tx1"/>
                </a:solidFill>
              </a:rPr>
              <a:t>R. </a:t>
            </a:r>
            <a:r>
              <a:rPr lang="cs-CZ" sz="2800" i="1" dirty="0" err="1" smtClean="0">
                <a:solidFill>
                  <a:schemeClr val="tx1"/>
                </a:solidFill>
              </a:rPr>
              <a:t>Dworkin</a:t>
            </a:r>
            <a:r>
              <a:rPr lang="cs-CZ" sz="2800" i="1" dirty="0" smtClean="0">
                <a:solidFill>
                  <a:schemeClr val="tx1"/>
                </a:solidFill>
              </a:rPr>
              <a:t>, </a:t>
            </a:r>
            <a:r>
              <a:rPr lang="cs-CZ" sz="2800" i="1" dirty="0" err="1" smtClean="0">
                <a:solidFill>
                  <a:schemeClr val="tx1"/>
                </a:solidFill>
              </a:rPr>
              <a:t>J.Finnis</a:t>
            </a:r>
            <a:r>
              <a:rPr lang="cs-CZ" sz="2800" i="1" dirty="0" smtClean="0">
                <a:solidFill>
                  <a:schemeClr val="tx1"/>
                </a:solidFill>
              </a:rPr>
              <a:t>, R. Alexy a jiní.  </a:t>
            </a:r>
          </a:p>
          <a:p>
            <a:pPr>
              <a:buNone/>
            </a:pPr>
            <a:r>
              <a:rPr lang="cs-CZ" sz="2800" b="1" dirty="0" smtClean="0">
                <a:solidFill>
                  <a:schemeClr val="tx1"/>
                </a:solidFill>
              </a:rPr>
              <a:t>Zjednodušeně řečeno, kritizují právní pozitivismus, ale neodmítají pozitivní právo. </a:t>
            </a:r>
          </a:p>
          <a:p>
            <a:pPr>
              <a:buNone/>
            </a:pPr>
            <a:r>
              <a:rPr lang="cs-CZ" sz="2800" b="1" dirty="0" smtClean="0">
                <a:solidFill>
                  <a:schemeClr val="tx1"/>
                </a:solidFill>
              </a:rPr>
              <a:t>Od </a:t>
            </a:r>
            <a:r>
              <a:rPr lang="cs-CZ" sz="2800" b="1" dirty="0">
                <a:solidFill>
                  <a:schemeClr val="tx1"/>
                </a:solidFill>
              </a:rPr>
              <a:t> </a:t>
            </a:r>
            <a:r>
              <a:rPr lang="cs-CZ" sz="2800" b="1" dirty="0" smtClean="0">
                <a:solidFill>
                  <a:schemeClr val="tx1"/>
                </a:solidFill>
              </a:rPr>
              <a:t> tzv. </a:t>
            </a:r>
            <a:r>
              <a:rPr lang="cs-CZ" sz="2800" b="1" dirty="0" err="1" smtClean="0">
                <a:solidFill>
                  <a:schemeClr val="tx1"/>
                </a:solidFill>
              </a:rPr>
              <a:t>inkluzivních</a:t>
            </a:r>
            <a:r>
              <a:rPr lang="cs-CZ" sz="2800" b="1" dirty="0" smtClean="0">
                <a:solidFill>
                  <a:schemeClr val="tx1"/>
                </a:solidFill>
              </a:rPr>
              <a:t> pozitivistů se odlišují tím, že vztah mezi právem a </a:t>
            </a:r>
          </a:p>
          <a:p>
            <a:pPr>
              <a:buNone/>
            </a:pPr>
            <a:r>
              <a:rPr lang="cs-CZ" sz="2800" b="1" dirty="0" smtClean="0">
                <a:solidFill>
                  <a:schemeClr val="tx1"/>
                </a:solidFill>
              </a:rPr>
              <a:t>morálkou považují za nutný či nevyhnutelný,  nikoliv jen možný.</a:t>
            </a:r>
            <a:endParaRPr lang="cs-CZ" sz="3000" b="1" i="1" dirty="0" smtClean="0">
              <a:solidFill>
                <a:schemeClr val="tx1"/>
              </a:solidFill>
            </a:endParaRPr>
          </a:p>
          <a:p>
            <a:endParaRPr lang="cs-CZ" sz="3000" dirty="0" smtClean="0">
              <a:solidFill>
                <a:schemeClr val="tx1"/>
              </a:solidFill>
            </a:endParaRPr>
          </a:p>
          <a:p>
            <a:endParaRPr lang="cs-CZ" dirty="0" smtClean="0">
              <a:solidFill>
                <a:schemeClr val="tx1"/>
              </a:solidFill>
            </a:endParaRPr>
          </a:p>
          <a:p>
            <a:endParaRPr lang="cs-CZ"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Fullerovo</a:t>
            </a:r>
            <a:r>
              <a:rPr lang="cs-CZ" dirty="0" smtClean="0"/>
              <a:t> řešení. </a:t>
            </a:r>
            <a:endParaRPr lang="cs-CZ" dirty="0"/>
          </a:p>
        </p:txBody>
      </p:sp>
      <p:sp>
        <p:nvSpPr>
          <p:cNvPr id="3" name="Zástupný symbol pro obsah 2"/>
          <p:cNvSpPr>
            <a:spLocks noGrp="1"/>
          </p:cNvSpPr>
          <p:nvPr>
            <p:ph idx="1"/>
          </p:nvPr>
        </p:nvSpPr>
        <p:spPr/>
        <p:txBody>
          <a:bodyPr/>
          <a:lstStyle/>
          <a:p>
            <a:r>
              <a:rPr lang="cs-CZ" dirty="0" smtClean="0">
                <a:solidFill>
                  <a:schemeClr val="tx1"/>
                </a:solidFill>
              </a:rPr>
              <a:t>Významný právní teoretik a filozof </a:t>
            </a:r>
            <a:r>
              <a:rPr lang="cs-CZ" b="1" dirty="0" err="1" smtClean="0">
                <a:solidFill>
                  <a:schemeClr val="tx1"/>
                </a:solidFill>
              </a:rPr>
              <a:t>Lon</a:t>
            </a:r>
            <a:r>
              <a:rPr lang="cs-CZ" b="1" dirty="0" smtClean="0">
                <a:solidFill>
                  <a:schemeClr val="tx1"/>
                </a:solidFill>
              </a:rPr>
              <a:t> </a:t>
            </a:r>
            <a:r>
              <a:rPr lang="cs-CZ" b="1" dirty="0">
                <a:solidFill>
                  <a:schemeClr val="tx1"/>
                </a:solidFill>
              </a:rPr>
              <a:t>L. </a:t>
            </a:r>
            <a:r>
              <a:rPr lang="cs-CZ" b="1" dirty="0" err="1">
                <a:solidFill>
                  <a:schemeClr val="tx1"/>
                </a:solidFill>
              </a:rPr>
              <a:t>Fuller</a:t>
            </a:r>
            <a:r>
              <a:rPr lang="cs-CZ" b="1" dirty="0">
                <a:solidFill>
                  <a:schemeClr val="tx1"/>
                </a:solidFill>
              </a:rPr>
              <a:t> </a:t>
            </a:r>
            <a:r>
              <a:rPr lang="cs-CZ" b="1" dirty="0" smtClean="0">
                <a:solidFill>
                  <a:schemeClr val="tx1"/>
                </a:solidFill>
              </a:rPr>
              <a:t>(1902-1978)</a:t>
            </a:r>
          </a:p>
          <a:p>
            <a:r>
              <a:rPr lang="cs-CZ" dirty="0" smtClean="0">
                <a:solidFill>
                  <a:schemeClr val="tx1"/>
                </a:solidFill>
              </a:rPr>
              <a:t> </a:t>
            </a:r>
            <a:r>
              <a:rPr lang="cs-CZ" dirty="0">
                <a:solidFill>
                  <a:schemeClr val="tx1"/>
                </a:solidFill>
              </a:rPr>
              <a:t>Od roku 1939 až do roku 1972 působil jako profesor na Harvard </a:t>
            </a:r>
            <a:r>
              <a:rPr lang="cs-CZ" dirty="0" err="1">
                <a:solidFill>
                  <a:schemeClr val="tx1"/>
                </a:solidFill>
              </a:rPr>
              <a:t>Law</a:t>
            </a:r>
            <a:r>
              <a:rPr lang="cs-CZ" dirty="0">
                <a:solidFill>
                  <a:schemeClr val="tx1"/>
                </a:solidFill>
              </a:rPr>
              <a:t> </a:t>
            </a:r>
            <a:r>
              <a:rPr lang="cs-CZ" dirty="0" err="1">
                <a:solidFill>
                  <a:schemeClr val="tx1"/>
                </a:solidFill>
              </a:rPr>
              <a:t>School</a:t>
            </a:r>
            <a:r>
              <a:rPr lang="cs-CZ" dirty="0">
                <a:solidFill>
                  <a:schemeClr val="tx1"/>
                </a:solidFill>
              </a:rPr>
              <a:t>. </a:t>
            </a:r>
            <a:endParaRPr lang="cs-CZ" dirty="0" smtClean="0">
              <a:solidFill>
                <a:schemeClr val="tx1"/>
              </a:solidFill>
            </a:endParaRPr>
          </a:p>
          <a:p>
            <a:r>
              <a:rPr lang="cs-CZ" dirty="0" smtClean="0">
                <a:solidFill>
                  <a:schemeClr val="tx1"/>
                </a:solidFill>
              </a:rPr>
              <a:t>Jeho </a:t>
            </a:r>
            <a:r>
              <a:rPr lang="cs-CZ" dirty="0">
                <a:solidFill>
                  <a:schemeClr val="tx1"/>
                </a:solidFill>
              </a:rPr>
              <a:t>zásadní dílo </a:t>
            </a:r>
            <a:r>
              <a:rPr lang="cs-CZ" i="1" dirty="0">
                <a:solidFill>
                  <a:schemeClr val="tx1"/>
                </a:solidFill>
              </a:rPr>
              <a:t>Morálka práva</a:t>
            </a:r>
            <a:r>
              <a:rPr lang="cs-CZ" dirty="0">
                <a:solidFill>
                  <a:schemeClr val="tx1"/>
                </a:solidFill>
              </a:rPr>
              <a:t> vyšlo poprvé v roce 1969 (česky 1998</a:t>
            </a:r>
            <a:r>
              <a:rPr lang="cs-CZ" dirty="0" smtClean="0">
                <a:solidFill>
                  <a:schemeClr val="tx1"/>
                </a:solidFill>
              </a:rPr>
              <a:t>).</a:t>
            </a:r>
            <a:endParaRPr lang="cs-CZ" dirty="0">
              <a:solidFill>
                <a:schemeClr val="tx1"/>
              </a:solidFill>
            </a:endParaRPr>
          </a:p>
        </p:txBody>
      </p:sp>
    </p:spTree>
    <p:extLst>
      <p:ext uri="{BB962C8B-B14F-4D97-AF65-F5344CB8AC3E}">
        <p14:creationId xmlns:p14="http://schemas.microsoft.com/office/powerpoint/2010/main" val="352956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dirty="0" smtClean="0">
                <a:solidFill>
                  <a:schemeClr val="tx2">
                    <a:tint val="100000"/>
                    <a:shade val="90000"/>
                    <a:satMod val="250000"/>
                    <a:alpha val="100000"/>
                  </a:schemeClr>
                </a:solidFill>
              </a:rPr>
              <a:t/>
            </a:r>
            <a:br>
              <a:rPr lang="cs-CZ" dirty="0" smtClean="0">
                <a:solidFill>
                  <a:schemeClr val="tx2">
                    <a:tint val="100000"/>
                    <a:shade val="90000"/>
                    <a:satMod val="250000"/>
                    <a:alpha val="100000"/>
                  </a:schemeClr>
                </a:solidFill>
              </a:rPr>
            </a:br>
            <a:r>
              <a:rPr lang="cs-CZ" dirty="0" smtClean="0">
                <a:solidFill>
                  <a:schemeClr val="tx2">
                    <a:tint val="100000"/>
                    <a:shade val="90000"/>
                    <a:satMod val="250000"/>
                    <a:alpha val="100000"/>
                  </a:schemeClr>
                </a:solidFill>
              </a:rPr>
              <a:t>Zopakování: Co znamená </a:t>
            </a:r>
            <a:r>
              <a:rPr lang="cs-CZ" dirty="0" err="1" smtClean="0">
                <a:solidFill>
                  <a:schemeClr val="tx2">
                    <a:tint val="100000"/>
                    <a:shade val="90000"/>
                    <a:satMod val="250000"/>
                    <a:alpha val="100000"/>
                  </a:schemeClr>
                </a:solidFill>
              </a:rPr>
              <a:t>Radbruchova</a:t>
            </a:r>
            <a:r>
              <a:rPr lang="cs-CZ" dirty="0" smtClean="0">
                <a:solidFill>
                  <a:schemeClr val="tx2">
                    <a:tint val="100000"/>
                    <a:shade val="90000"/>
                    <a:satMod val="250000"/>
                    <a:alpha val="100000"/>
                  </a:schemeClr>
                </a:solidFill>
              </a:rPr>
              <a:t> formule?</a:t>
            </a:r>
          </a:p>
        </p:txBody>
      </p:sp>
      <p:sp>
        <p:nvSpPr>
          <p:cNvPr id="30723" name="Rectangle 3"/>
          <p:cNvSpPr>
            <a:spLocks noGrp="1" noRot="1" noChangeArrowheads="1"/>
          </p:cNvSpPr>
          <p:nvPr>
            <p:ph sz="quarter" idx="1"/>
          </p:nvPr>
        </p:nvSpPr>
        <p:spPr/>
        <p:txBody>
          <a:bodyPr>
            <a:normAutofit/>
          </a:bodyPr>
          <a:lstStyle/>
          <a:p>
            <a:pPr marL="609600" indent="-609600" eaLnBrk="1" hangingPunct="1">
              <a:lnSpc>
                <a:spcPct val="80000"/>
              </a:lnSpc>
              <a:buFont typeface="Wingdings" pitchFamily="2" charset="2"/>
              <a:buNone/>
            </a:pPr>
            <a:r>
              <a:rPr lang="cs-CZ" altLang="cs-CZ" sz="1800" dirty="0" smtClean="0"/>
              <a:t>Pozitivní právo  (zákon) je platný  a je nutné jej akceptovat i když  je  </a:t>
            </a:r>
          </a:p>
          <a:p>
            <a:pPr marL="609600" indent="-609600" eaLnBrk="1" hangingPunct="1">
              <a:lnSpc>
                <a:spcPct val="80000"/>
              </a:lnSpc>
              <a:buFont typeface="Wingdings" pitchFamily="2" charset="2"/>
              <a:buNone/>
            </a:pPr>
            <a:r>
              <a:rPr lang="cs-CZ" altLang="cs-CZ" sz="1800" dirty="0" smtClean="0"/>
              <a:t>obsahově nespravedlivý nebo neúčelný – </a:t>
            </a:r>
            <a:r>
              <a:rPr lang="cs-CZ" altLang="cs-CZ" sz="1800" b="1" u="sng" dirty="0" smtClean="0"/>
              <a:t>první část formule</a:t>
            </a:r>
          </a:p>
          <a:p>
            <a:pPr marL="609600" indent="-609600" eaLnBrk="1" hangingPunct="1">
              <a:lnSpc>
                <a:spcPct val="80000"/>
              </a:lnSpc>
              <a:buNone/>
            </a:pPr>
            <a:r>
              <a:rPr lang="cs-CZ" altLang="cs-CZ" sz="1800" dirty="0" smtClean="0"/>
              <a:t>pokud však  dochází uplatněním takového zákona k  </a:t>
            </a:r>
          </a:p>
          <a:p>
            <a:pPr marL="609600" indent="-609600" eaLnBrk="1" hangingPunct="1">
              <a:lnSpc>
                <a:spcPct val="80000"/>
              </a:lnSpc>
              <a:buNone/>
            </a:pPr>
            <a:r>
              <a:rPr lang="cs-CZ" altLang="cs-CZ" sz="1800" b="1" dirty="0" smtClean="0"/>
              <a:t>„nesnesitelné míře  nespravedlnosti“ – dochází k tomu, že takové právo:</a:t>
            </a:r>
          </a:p>
          <a:p>
            <a:pPr marL="609600" indent="-609600" eaLnBrk="1" hangingPunct="1">
              <a:lnSpc>
                <a:spcPct val="80000"/>
              </a:lnSpc>
              <a:buNone/>
            </a:pPr>
            <a:r>
              <a:rPr lang="cs-CZ" altLang="cs-CZ" sz="1800" dirty="0" smtClean="0"/>
              <a:t>se stává „nenáležitým právem“; důsledkem toho</a:t>
            </a:r>
            <a:r>
              <a:rPr lang="cs-CZ" altLang="cs-CZ" sz="1800" b="1" dirty="0" smtClean="0"/>
              <a:t> </a:t>
            </a:r>
          </a:p>
          <a:p>
            <a:pPr marL="609600" indent="-609600" eaLnBrk="1" hangingPunct="1">
              <a:lnSpc>
                <a:spcPct val="80000"/>
              </a:lnSpc>
              <a:buNone/>
            </a:pPr>
            <a:r>
              <a:rPr lang="cs-CZ" altLang="cs-CZ" sz="1800" dirty="0" smtClean="0"/>
              <a:t>ztrácí platnost a na jeho místo nastupuje spravedlnost; </a:t>
            </a:r>
          </a:p>
          <a:p>
            <a:pPr marL="609600" indent="-609600" eaLnBrk="1" hangingPunct="1">
              <a:lnSpc>
                <a:spcPct val="80000"/>
              </a:lnSpc>
              <a:buFontTx/>
              <a:buNone/>
            </a:pPr>
            <a:endParaRPr lang="cs-CZ" altLang="cs-CZ" sz="1800" dirty="0" smtClean="0"/>
          </a:p>
          <a:p>
            <a:pPr marL="609600" indent="-609600" eaLnBrk="1" hangingPunct="1">
              <a:lnSpc>
                <a:spcPct val="80000"/>
              </a:lnSpc>
              <a:buFontTx/>
              <a:buNone/>
            </a:pPr>
            <a:r>
              <a:rPr lang="cs-CZ" altLang="cs-CZ" sz="1800" b="1" dirty="0" smtClean="0"/>
              <a:t>To znamená, že:</a:t>
            </a:r>
          </a:p>
          <a:p>
            <a:pPr marL="609600" indent="-609600" eaLnBrk="1" hangingPunct="1">
              <a:lnSpc>
                <a:spcPct val="80000"/>
              </a:lnSpc>
              <a:buFontTx/>
              <a:buNone/>
            </a:pPr>
            <a:r>
              <a:rPr lang="cs-CZ" altLang="cs-CZ" sz="1800" dirty="0" smtClean="0"/>
              <a:t>platnost a správnost zákona, odkazující se jen na jeho legalitu selhává, </a:t>
            </a:r>
          </a:p>
          <a:p>
            <a:pPr marL="609600" indent="-609600" eaLnBrk="1" hangingPunct="1">
              <a:lnSpc>
                <a:spcPct val="80000"/>
              </a:lnSpc>
              <a:buFontTx/>
              <a:buNone/>
            </a:pPr>
            <a:r>
              <a:rPr lang="cs-CZ" altLang="cs-CZ" sz="1800" dirty="0" smtClean="0"/>
              <a:t>je příliš formální a v takové situaci je platnost zákona poměřována </a:t>
            </a:r>
          </a:p>
          <a:p>
            <a:pPr marL="609600" indent="-609600" eaLnBrk="1" hangingPunct="1">
              <a:lnSpc>
                <a:spcPct val="80000"/>
              </a:lnSpc>
              <a:buFontTx/>
              <a:buNone/>
            </a:pPr>
            <a:r>
              <a:rPr lang="cs-CZ" altLang="cs-CZ" sz="1800" dirty="0" smtClean="0"/>
              <a:t>spravedlností, (morálními hodnotami, lidskými právy). </a:t>
            </a:r>
          </a:p>
          <a:p>
            <a:pPr marL="609600" indent="-609600" eaLnBrk="1" hangingPunct="1">
              <a:lnSpc>
                <a:spcPct val="80000"/>
              </a:lnSpc>
              <a:buFontTx/>
              <a:buNone/>
            </a:pPr>
            <a:r>
              <a:rPr lang="cs-CZ" altLang="cs-CZ" sz="1800" dirty="0" smtClean="0"/>
              <a:t>Spravedlnost se zde stává podmínkou platnosti/správnosti práva a </a:t>
            </a:r>
          </a:p>
          <a:p>
            <a:pPr marL="609600" indent="-609600" eaLnBrk="1" hangingPunct="1">
              <a:lnSpc>
                <a:spcPct val="80000"/>
              </a:lnSpc>
              <a:buFontTx/>
              <a:buNone/>
            </a:pPr>
            <a:r>
              <a:rPr lang="cs-CZ" altLang="cs-CZ" sz="1800" dirty="0" smtClean="0"/>
              <a:t>dostává přednost před právní jistotou.</a:t>
            </a:r>
          </a:p>
          <a:p>
            <a:pPr marL="609600" indent="-609600" eaLnBrk="1" hangingPunct="1">
              <a:lnSpc>
                <a:spcPct val="80000"/>
              </a:lnSpc>
              <a:buFont typeface="Wingdings" pitchFamily="2" charset="2"/>
              <a:buNone/>
            </a:pPr>
            <a:endParaRPr lang="cs-CZ" altLang="cs-CZ" sz="1800" b="1" dirty="0" smtClean="0"/>
          </a:p>
          <a:p>
            <a:pPr marL="609600" indent="-609600" eaLnBrk="1" hangingPunct="1">
              <a:lnSpc>
                <a:spcPct val="80000"/>
              </a:lnSpc>
              <a:buFont typeface="Wingdings" pitchFamily="2" charset="2"/>
              <a:buNone/>
            </a:pPr>
            <a:r>
              <a:rPr lang="cs-CZ" altLang="cs-CZ" sz="1800" b="1" dirty="0" smtClean="0"/>
              <a:t>Stručně: Tato formule požaduje retroaktivitu a jako podmínku  platnosti pozitivního práva stanovuje spravedlnost.</a:t>
            </a:r>
          </a:p>
          <a:p>
            <a:pPr marL="609600" indent="-609600" eaLnBrk="1" hangingPunct="1">
              <a:lnSpc>
                <a:spcPct val="80000"/>
              </a:lnSpc>
              <a:buFont typeface="Wingdings" pitchFamily="2" charset="2"/>
              <a:buNone/>
            </a:pPr>
            <a:endParaRPr lang="cs-CZ" altLang="cs-CZ" sz="1800" dirty="0" smtClean="0"/>
          </a:p>
        </p:txBody>
      </p:sp>
    </p:spTree>
    <p:extLst>
      <p:ext uri="{BB962C8B-B14F-4D97-AF65-F5344CB8AC3E}">
        <p14:creationId xmlns:p14="http://schemas.microsoft.com/office/powerpoint/2010/main" val="1718690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Vnitřní a vnější morálka podle </a:t>
            </a:r>
            <a:r>
              <a:rPr lang="cs-CZ" dirty="0" err="1" smtClean="0"/>
              <a:t>Fullera</a:t>
            </a:r>
            <a:endParaRPr lang="cs-CZ" dirty="0"/>
          </a:p>
        </p:txBody>
      </p:sp>
      <p:sp>
        <p:nvSpPr>
          <p:cNvPr id="3" name="Zástupný symbol pro obsah 2"/>
          <p:cNvSpPr>
            <a:spLocks noGrp="1"/>
          </p:cNvSpPr>
          <p:nvPr>
            <p:ph idx="1"/>
          </p:nvPr>
        </p:nvSpPr>
        <p:spPr/>
        <p:txBody>
          <a:bodyPr>
            <a:normAutofit lnSpcReduction="10000"/>
          </a:bodyPr>
          <a:lstStyle/>
          <a:p>
            <a:r>
              <a:rPr lang="cs-CZ" sz="2800" dirty="0" err="1" smtClean="0">
                <a:solidFill>
                  <a:schemeClr val="tx1"/>
                </a:solidFill>
              </a:rPr>
              <a:t>Fuller</a:t>
            </a:r>
            <a:r>
              <a:rPr lang="cs-CZ" sz="2800" dirty="0" smtClean="0">
                <a:solidFill>
                  <a:schemeClr val="tx1"/>
                </a:solidFill>
              </a:rPr>
              <a:t> rozlišuje </a:t>
            </a:r>
            <a:r>
              <a:rPr lang="cs-CZ" sz="2800" dirty="0">
                <a:solidFill>
                  <a:schemeClr val="tx1"/>
                </a:solidFill>
              </a:rPr>
              <a:t>tzv. vnitřní a vnější morálku práva. </a:t>
            </a:r>
            <a:endParaRPr lang="cs-CZ" sz="2800" dirty="0" smtClean="0">
              <a:solidFill>
                <a:schemeClr val="tx1"/>
              </a:solidFill>
            </a:endParaRPr>
          </a:p>
          <a:p>
            <a:r>
              <a:rPr lang="cs-CZ" sz="2800" dirty="0" smtClean="0">
                <a:solidFill>
                  <a:schemeClr val="tx1"/>
                </a:solidFill>
              </a:rPr>
              <a:t>Do </a:t>
            </a:r>
            <a:r>
              <a:rPr lang="cs-CZ" sz="2800" dirty="0">
                <a:solidFill>
                  <a:schemeClr val="tx1"/>
                </a:solidFill>
              </a:rPr>
              <a:t>vnější morálky práva patří například princip </a:t>
            </a:r>
            <a:r>
              <a:rPr lang="cs-CZ" sz="2800" dirty="0" smtClean="0">
                <a:solidFill>
                  <a:schemeClr val="tx1"/>
                </a:solidFill>
              </a:rPr>
              <a:t>slušnosti; kdy  uplatnění  práva sleduje tento  (morální ) cíl;  </a:t>
            </a:r>
          </a:p>
          <a:p>
            <a:r>
              <a:rPr lang="cs-CZ" sz="2800" dirty="0" err="1" smtClean="0">
                <a:solidFill>
                  <a:schemeClr val="tx1"/>
                </a:solidFill>
              </a:rPr>
              <a:t>Fuller</a:t>
            </a:r>
            <a:r>
              <a:rPr lang="cs-CZ" sz="2800" dirty="0" smtClean="0">
                <a:solidFill>
                  <a:schemeClr val="tx1"/>
                </a:solidFill>
              </a:rPr>
              <a:t>, ale chce prokázat, že  právu  je vlastní  i „vnitřní morálka“ ; </a:t>
            </a:r>
          </a:p>
          <a:p>
            <a:r>
              <a:rPr lang="cs-CZ" sz="2800" dirty="0" smtClean="0">
                <a:solidFill>
                  <a:schemeClr val="tx1"/>
                </a:solidFill>
              </a:rPr>
              <a:t>Pro lepší představu toho,  co je tou „vnitřní  morálkou“  uvádí příběh panovníka, který se dopustil řady chyb při  tvorbě zákonů.  </a:t>
            </a:r>
            <a:endParaRPr lang="cs-CZ" sz="2800" dirty="0">
              <a:solidFill>
                <a:schemeClr val="tx1"/>
              </a:solidFill>
            </a:endParaRPr>
          </a:p>
        </p:txBody>
      </p:sp>
    </p:spTree>
    <p:extLst>
      <p:ext uri="{BB962C8B-B14F-4D97-AF65-F5344CB8AC3E}">
        <p14:creationId xmlns:p14="http://schemas.microsoft.com/office/powerpoint/2010/main" val="2568811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morálka práva: </a:t>
            </a:r>
            <a:endParaRPr lang="cs-CZ" dirty="0"/>
          </a:p>
        </p:txBody>
      </p:sp>
      <p:sp>
        <p:nvSpPr>
          <p:cNvPr id="3" name="Zástupný symbol pro obsah 2"/>
          <p:cNvSpPr>
            <a:spLocks noGrp="1"/>
          </p:cNvSpPr>
          <p:nvPr>
            <p:ph idx="1"/>
          </p:nvPr>
        </p:nvSpPr>
        <p:spPr>
          <a:xfrm>
            <a:off x="395536" y="1628800"/>
            <a:ext cx="8229600" cy="4525963"/>
          </a:xfrm>
        </p:spPr>
        <p:txBody>
          <a:bodyPr>
            <a:normAutofit lnSpcReduction="10000"/>
          </a:bodyPr>
          <a:lstStyle/>
          <a:p>
            <a:pPr marL="0" indent="0">
              <a:buNone/>
            </a:pPr>
            <a:r>
              <a:rPr lang="cs-CZ" sz="1800" b="1" dirty="0" smtClean="0">
                <a:solidFill>
                  <a:schemeClr val="tx1"/>
                </a:solidFill>
              </a:rPr>
              <a:t>Návrh na systém pravidel, které budou garantovat „morální silu“ práva:  Tyto pravidla jsou odvozeny z negace chyb, kterých se dopouští  fiktivní panovník </a:t>
            </a:r>
            <a:r>
              <a:rPr lang="cs-CZ" sz="1800" b="1" dirty="0" err="1" smtClean="0">
                <a:solidFill>
                  <a:schemeClr val="tx1"/>
                </a:solidFill>
              </a:rPr>
              <a:t>Rex</a:t>
            </a:r>
            <a:r>
              <a:rPr lang="cs-CZ" sz="1800" b="1" dirty="0" smtClean="0">
                <a:solidFill>
                  <a:schemeClr val="tx1"/>
                </a:solidFill>
              </a:rPr>
              <a:t> ve své zákonodární činnosti: </a:t>
            </a:r>
            <a:endParaRPr lang="cs-CZ" sz="1800" b="1" dirty="0">
              <a:solidFill>
                <a:schemeClr val="tx1"/>
              </a:solidFill>
            </a:endParaRPr>
          </a:p>
          <a:p>
            <a:r>
              <a:rPr lang="cs-CZ" sz="1800" b="1" i="1" dirty="0">
                <a:solidFill>
                  <a:schemeClr val="tx1"/>
                </a:solidFill>
              </a:rPr>
              <a:t>1) neschopnost vůbec dospět k pravidlům;</a:t>
            </a:r>
            <a:endParaRPr lang="cs-CZ" sz="1800" b="1" dirty="0">
              <a:solidFill>
                <a:schemeClr val="tx1"/>
              </a:solidFill>
            </a:endParaRPr>
          </a:p>
          <a:p>
            <a:r>
              <a:rPr lang="cs-CZ" sz="1800" b="1" i="1" dirty="0">
                <a:solidFill>
                  <a:schemeClr val="tx1"/>
                </a:solidFill>
              </a:rPr>
              <a:t>2) neschopnost zveřejnit nebo vůbec zpřístupnit pravidla, která se mají dodržovat;</a:t>
            </a:r>
            <a:endParaRPr lang="cs-CZ" sz="1800" b="1" dirty="0">
              <a:solidFill>
                <a:schemeClr val="tx1"/>
              </a:solidFill>
            </a:endParaRPr>
          </a:p>
          <a:p>
            <a:r>
              <a:rPr lang="cs-CZ" sz="1800" b="1" i="1" dirty="0">
                <a:solidFill>
                  <a:schemeClr val="tx1"/>
                </a:solidFill>
              </a:rPr>
              <a:t>3) zneužití retroaktivního zákonodárství, které nejen nemůže být vodítkem jednání, nýbrž podkopává i integritu pravidel působících do budoucna, protože se vystavují hrozbě, že bude retroaktivně změněna;</a:t>
            </a:r>
            <a:endParaRPr lang="cs-CZ" sz="1800" b="1" dirty="0">
              <a:solidFill>
                <a:schemeClr val="tx1"/>
              </a:solidFill>
            </a:endParaRPr>
          </a:p>
          <a:p>
            <a:r>
              <a:rPr lang="cs-CZ" sz="1800" b="1" i="1" dirty="0">
                <a:solidFill>
                  <a:schemeClr val="tx1"/>
                </a:solidFill>
              </a:rPr>
              <a:t>4) neschopnost vytvořit srozumitelná pravidla;</a:t>
            </a:r>
            <a:endParaRPr lang="cs-CZ" sz="1800" b="1" dirty="0">
              <a:solidFill>
                <a:schemeClr val="tx1"/>
              </a:solidFill>
            </a:endParaRPr>
          </a:p>
          <a:p>
            <a:r>
              <a:rPr lang="cs-CZ" sz="1800" b="1" i="1" dirty="0">
                <a:solidFill>
                  <a:schemeClr val="tx1"/>
                </a:solidFill>
              </a:rPr>
              <a:t>5) pravidla, která si odporují;</a:t>
            </a:r>
            <a:endParaRPr lang="cs-CZ" sz="1800" b="1" dirty="0">
              <a:solidFill>
                <a:schemeClr val="tx1"/>
              </a:solidFill>
            </a:endParaRPr>
          </a:p>
          <a:p>
            <a:r>
              <a:rPr lang="cs-CZ" sz="1800" b="1" i="1" dirty="0">
                <a:solidFill>
                  <a:schemeClr val="tx1"/>
                </a:solidFill>
              </a:rPr>
              <a:t>6) pravidla vyžadující chování, jehož ten, na koho se vztahují, není </a:t>
            </a:r>
            <a:r>
              <a:rPr lang="cs-CZ" sz="1800" b="1" i="1" dirty="0" smtClean="0">
                <a:solidFill>
                  <a:schemeClr val="tx1"/>
                </a:solidFill>
              </a:rPr>
              <a:t>schopen</a:t>
            </a:r>
            <a:r>
              <a:rPr lang="cs-CZ" sz="1800" b="1" dirty="0">
                <a:solidFill>
                  <a:schemeClr val="tx1"/>
                </a:solidFill>
              </a:rPr>
              <a:t> </a:t>
            </a:r>
            <a:r>
              <a:rPr lang="cs-CZ" sz="1800" b="1" dirty="0" smtClean="0">
                <a:solidFill>
                  <a:schemeClr val="tx1"/>
                </a:solidFill>
              </a:rPr>
              <a:t>splnit </a:t>
            </a:r>
            <a:r>
              <a:rPr lang="cs-CZ" sz="1800" b="1" dirty="0" smtClean="0">
                <a:solidFill>
                  <a:schemeClr val="tx1"/>
                </a:solidFill>
              </a:rPr>
              <a:t>;</a:t>
            </a:r>
            <a:endParaRPr lang="cs-CZ" sz="1800" b="1" dirty="0">
              <a:solidFill>
                <a:schemeClr val="tx1"/>
              </a:solidFill>
            </a:endParaRPr>
          </a:p>
          <a:p>
            <a:r>
              <a:rPr lang="cs-CZ" sz="1800" b="1" i="1" dirty="0">
                <a:solidFill>
                  <a:schemeClr val="tx1"/>
                </a:solidFill>
              </a:rPr>
              <a:t>7) tak časté změny pravidel, že se podle nich nelze orientovat;</a:t>
            </a:r>
            <a:endParaRPr lang="cs-CZ" sz="1800" b="1" dirty="0">
              <a:solidFill>
                <a:schemeClr val="tx1"/>
              </a:solidFill>
            </a:endParaRPr>
          </a:p>
          <a:p>
            <a:r>
              <a:rPr lang="cs-CZ" sz="1800" b="1" i="1" dirty="0">
                <a:solidFill>
                  <a:schemeClr val="tx1"/>
                </a:solidFill>
              </a:rPr>
              <a:t>8) neshoda mezi vyhlášenými pravidly a jejich uplatňováním v praxi</a:t>
            </a:r>
            <a:r>
              <a:rPr lang="cs-CZ" sz="1800" b="1" i="1" dirty="0" smtClean="0">
                <a:solidFill>
                  <a:schemeClr val="tx1"/>
                </a:solidFill>
              </a:rPr>
              <a:t>.</a:t>
            </a:r>
            <a:endParaRPr lang="cs-CZ" sz="1800" b="1" dirty="0">
              <a:solidFill>
                <a:schemeClr val="tx1"/>
              </a:solidFill>
            </a:endParaRPr>
          </a:p>
        </p:txBody>
      </p:sp>
    </p:spTree>
    <p:extLst>
      <p:ext uri="{BB962C8B-B14F-4D97-AF65-F5344CB8AC3E}">
        <p14:creationId xmlns:p14="http://schemas.microsoft.com/office/powerpoint/2010/main" val="4132672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smtClean="0"/>
              <a:t>Lze vnitřní morálku práva považovat za přirozené právo?  </a:t>
            </a:r>
            <a:endParaRPr lang="cs-CZ" sz="4400" dirty="0"/>
          </a:p>
        </p:txBody>
      </p:sp>
      <p:sp>
        <p:nvSpPr>
          <p:cNvPr id="3" name="Zástupný symbol pro obsah 2"/>
          <p:cNvSpPr>
            <a:spLocks noGrp="1"/>
          </p:cNvSpPr>
          <p:nvPr>
            <p:ph idx="1"/>
          </p:nvPr>
        </p:nvSpPr>
        <p:spPr/>
        <p:txBody>
          <a:bodyPr>
            <a:normAutofit fontScale="70000" lnSpcReduction="20000"/>
          </a:bodyPr>
          <a:lstStyle/>
          <a:p>
            <a:r>
              <a:rPr lang="cs-CZ" b="1" dirty="0" err="1" smtClean="0">
                <a:solidFill>
                  <a:schemeClr val="tx1"/>
                </a:solidFill>
              </a:rPr>
              <a:t>Fuller</a:t>
            </a:r>
            <a:r>
              <a:rPr lang="cs-CZ" b="1" dirty="0" smtClean="0">
                <a:solidFill>
                  <a:schemeClr val="tx1"/>
                </a:solidFill>
              </a:rPr>
              <a:t> se ptá, zda principy (8 zásad),  které  vyložil  jsou druhem přirozeného práva?  </a:t>
            </a:r>
          </a:p>
          <a:p>
            <a:r>
              <a:rPr lang="cs-CZ" b="1" dirty="0" smtClean="0">
                <a:solidFill>
                  <a:schemeClr val="tx1"/>
                </a:solidFill>
              </a:rPr>
              <a:t>Odpovídá si, že ano. Zároveň zdůrazňuje, že se  nejedná  o hmotné  přirozené právo, ale spíše „procedurální“  pojetí;</a:t>
            </a:r>
          </a:p>
          <a:p>
            <a:r>
              <a:rPr lang="cs-CZ" b="1" dirty="0" smtClean="0">
                <a:solidFill>
                  <a:schemeClr val="tx1"/>
                </a:solidFill>
              </a:rPr>
              <a:t>Stručně řečeno, přirozenost uvedených principů  odvozuje z faktu,  že  každá  činnost  a tedy i tvorba zákonů se řídí  vlastními (přirozenými) zákony- principy;       </a:t>
            </a:r>
          </a:p>
          <a:p>
            <a:r>
              <a:rPr lang="cs-CZ" b="1" dirty="0" smtClean="0">
                <a:solidFill>
                  <a:schemeClr val="tx1"/>
                </a:solidFill>
              </a:rPr>
              <a:t>Vnitřní morálka práva je podle něj spíše morálkou aspirace, která  usiluje o dobrý život; </a:t>
            </a:r>
          </a:p>
          <a:p>
            <a:r>
              <a:rPr lang="cs-CZ" b="1" dirty="0" err="1" smtClean="0">
                <a:solidFill>
                  <a:schemeClr val="tx1"/>
                </a:solidFill>
              </a:rPr>
              <a:t>Fullerovo</a:t>
            </a:r>
            <a:r>
              <a:rPr lang="cs-CZ" b="1" dirty="0" smtClean="0">
                <a:solidFill>
                  <a:schemeClr val="tx1"/>
                </a:solidFill>
              </a:rPr>
              <a:t> pojetí technik  či pravidel tvorby zákona představuje   formu  formalismu, kdy forma  otevřeně sleduje účel určité činnosti, tím účelem má být to, aby daná činnost byla úspěšná; </a:t>
            </a:r>
          </a:p>
          <a:p>
            <a:r>
              <a:rPr lang="cs-CZ" b="1" dirty="0" smtClean="0">
                <a:solidFill>
                  <a:schemeClr val="tx1"/>
                </a:solidFill>
              </a:rPr>
              <a:t>Kritici </a:t>
            </a:r>
            <a:r>
              <a:rPr lang="cs-CZ" b="1" dirty="0" err="1" smtClean="0">
                <a:solidFill>
                  <a:schemeClr val="tx1"/>
                </a:solidFill>
              </a:rPr>
              <a:t>Fullera</a:t>
            </a:r>
            <a:r>
              <a:rPr lang="cs-CZ" b="1" dirty="0" smtClean="0">
                <a:solidFill>
                  <a:schemeClr val="tx1"/>
                </a:solidFill>
              </a:rPr>
              <a:t>  se  ptali,  co bude kritériem tohoto úspěchu? </a:t>
            </a:r>
            <a:endParaRPr lang="cs-CZ" b="1" dirty="0" smtClean="0">
              <a:solidFill>
                <a:schemeClr val="tx1"/>
              </a:solidFill>
            </a:endParaRPr>
          </a:p>
          <a:p>
            <a:r>
              <a:rPr lang="cs-CZ" b="1" dirty="0" smtClean="0">
                <a:solidFill>
                  <a:schemeClr val="tx1"/>
                </a:solidFill>
              </a:rPr>
              <a:t>Jeho odpověď může znít celkem překvapivě; tím kritériem bude </a:t>
            </a:r>
            <a:r>
              <a:rPr lang="cs-CZ" b="1" dirty="0" smtClean="0">
                <a:solidFill>
                  <a:schemeClr val="tx1"/>
                </a:solidFill>
              </a:rPr>
              <a:t> to, že právo ve všech svých oblastech nesmí </a:t>
            </a:r>
            <a:r>
              <a:rPr lang="cs-CZ" b="1" dirty="0" smtClean="0">
                <a:solidFill>
                  <a:srgbClr val="C00000"/>
                </a:solidFill>
              </a:rPr>
              <a:t>ztratit obraz člověka jako svobodné bytosti.  </a:t>
            </a:r>
          </a:p>
          <a:p>
            <a:r>
              <a:rPr lang="cs-CZ" b="1" dirty="0" smtClean="0">
                <a:solidFill>
                  <a:srgbClr val="C00000"/>
                </a:solidFill>
              </a:rPr>
              <a:t>Jinými slovy, formální vlastnosti práva předvídatelnost, transparentnost a určitost mohou být uplatněny jako jeho znaky jen za podmínky, pokud  nezasáhnou do autonomie člověka</a:t>
            </a:r>
            <a:r>
              <a:rPr lang="cs-CZ" b="1" smtClean="0">
                <a:solidFill>
                  <a:srgbClr val="C00000"/>
                </a:solidFill>
              </a:rPr>
              <a:t>.  </a:t>
            </a:r>
            <a:endParaRPr lang="cs-CZ" b="1" dirty="0" smtClean="0">
              <a:solidFill>
                <a:srgbClr val="C00000"/>
              </a:solidFill>
            </a:endParaRPr>
          </a:p>
          <a:p>
            <a:pPr>
              <a:buNone/>
            </a:pPr>
            <a:endParaRPr lang="cs-CZ"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normAutofit/>
          </a:bodyPr>
          <a:lstStyle/>
          <a:p>
            <a:r>
              <a:rPr lang="cs-CZ" altLang="cs-CZ" dirty="0" smtClean="0"/>
              <a:t>Interpretace  </a:t>
            </a:r>
            <a:r>
              <a:rPr lang="cs-CZ" altLang="cs-CZ" dirty="0" err="1" smtClean="0"/>
              <a:t>Radbruchovy</a:t>
            </a:r>
            <a:r>
              <a:rPr lang="cs-CZ" altLang="cs-CZ" dirty="0" smtClean="0"/>
              <a:t> formule. </a:t>
            </a:r>
          </a:p>
        </p:txBody>
      </p:sp>
      <p:sp>
        <p:nvSpPr>
          <p:cNvPr id="3075" name="Zástupný symbol pro obsah 2"/>
          <p:cNvSpPr>
            <a:spLocks noGrp="1"/>
          </p:cNvSpPr>
          <p:nvPr>
            <p:ph idx="1"/>
          </p:nvPr>
        </p:nvSpPr>
        <p:spPr/>
        <p:txBody>
          <a:bodyPr>
            <a:normAutofit fontScale="92500" lnSpcReduction="20000"/>
          </a:bodyPr>
          <a:lstStyle/>
          <a:p>
            <a:pPr>
              <a:defRPr/>
            </a:pPr>
            <a:r>
              <a:rPr lang="cs-CZ" sz="2800" dirty="0" err="1" smtClean="0">
                <a:solidFill>
                  <a:schemeClr val="tx1"/>
                </a:solidFill>
              </a:rPr>
              <a:t>Radbruchova</a:t>
            </a:r>
            <a:r>
              <a:rPr lang="cs-CZ" sz="2800" dirty="0" smtClean="0">
                <a:solidFill>
                  <a:schemeClr val="tx1"/>
                </a:solidFill>
              </a:rPr>
              <a:t> formule byla různě interpretována: </a:t>
            </a:r>
          </a:p>
          <a:p>
            <a:pPr marL="0" indent="0">
              <a:buNone/>
              <a:defRPr/>
            </a:pPr>
            <a:r>
              <a:rPr lang="cs-CZ" sz="2800" dirty="0" smtClean="0">
                <a:solidFill>
                  <a:schemeClr val="tx1"/>
                </a:solidFill>
              </a:rPr>
              <a:t>a)  jednak jako renesance přirozeného práva;   kdy se opět  stala z  přirozeného práva  (morálky)  podmínka platnosti  zákona;  </a:t>
            </a:r>
          </a:p>
          <a:p>
            <a:pPr>
              <a:buFontTx/>
              <a:buNone/>
              <a:defRPr/>
            </a:pPr>
            <a:r>
              <a:rPr lang="cs-CZ" sz="2800" dirty="0" smtClean="0">
                <a:solidFill>
                  <a:schemeClr val="tx1"/>
                </a:solidFill>
              </a:rPr>
              <a:t>b) kritika z řad právních pozitivistů, kteří poukazovali  na nebezpečí prolomení retroaktivity;  popírají,  že   morální  soudy jsou nutnou podmínkou pro potvrzení existence a platnosti práva. </a:t>
            </a:r>
          </a:p>
          <a:p>
            <a:pPr>
              <a:buFontTx/>
              <a:buNone/>
              <a:defRPr/>
            </a:pPr>
            <a:r>
              <a:rPr lang="cs-CZ" sz="2800" dirty="0" smtClean="0">
                <a:solidFill>
                  <a:schemeClr val="tx1"/>
                </a:solidFill>
              </a:rPr>
              <a:t>c) </a:t>
            </a:r>
            <a:r>
              <a:rPr lang="cs-CZ" sz="2800" b="1" dirty="0" smtClean="0">
                <a:solidFill>
                  <a:srgbClr val="FF0000"/>
                </a:solidFill>
              </a:rPr>
              <a:t>V 50. letech 20.století  podrobil </a:t>
            </a:r>
            <a:r>
              <a:rPr lang="cs-CZ" sz="2800" b="1" dirty="0" err="1" smtClean="0">
                <a:solidFill>
                  <a:srgbClr val="FF0000"/>
                </a:solidFill>
              </a:rPr>
              <a:t>Radbruchovou</a:t>
            </a:r>
            <a:r>
              <a:rPr lang="cs-CZ" sz="2800" b="1" dirty="0" smtClean="0">
                <a:solidFill>
                  <a:srgbClr val="FF0000"/>
                </a:solidFill>
              </a:rPr>
              <a:t> formuli zásadní kritice H.L.A. </a:t>
            </a:r>
            <a:r>
              <a:rPr lang="cs-CZ" sz="2800" b="1" dirty="0" err="1" smtClean="0">
                <a:solidFill>
                  <a:srgbClr val="FF0000"/>
                </a:solidFill>
              </a:rPr>
              <a:t>Hart</a:t>
            </a:r>
            <a:r>
              <a:rPr lang="cs-CZ" sz="2800" b="1" dirty="0" smtClean="0">
                <a:solidFill>
                  <a:srgbClr val="FF0000"/>
                </a:solidFill>
              </a:rPr>
              <a:t>.  (1907-1992), stoupenec  tzv.  analytické jurisprudence. </a:t>
            </a:r>
          </a:p>
          <a:p>
            <a:pPr marL="514350" indent="-514350">
              <a:buFontTx/>
              <a:buNone/>
              <a:defRPr/>
            </a:pPr>
            <a:endParaRPr lang="cs-CZ" sz="2800" dirty="0" smtClean="0">
              <a:solidFill>
                <a:schemeClr val="tx1"/>
              </a:solidFill>
            </a:endParaRPr>
          </a:p>
        </p:txBody>
      </p:sp>
    </p:spTree>
    <p:extLst>
      <p:ext uri="{BB962C8B-B14F-4D97-AF65-F5344CB8AC3E}">
        <p14:creationId xmlns:p14="http://schemas.microsoft.com/office/powerpoint/2010/main" val="310948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err="1" smtClean="0"/>
              <a:t>Hart</a:t>
            </a:r>
            <a:r>
              <a:rPr lang="cs-CZ" sz="2800" dirty="0" smtClean="0"/>
              <a:t> čerpal argumenty pro kritiku </a:t>
            </a:r>
            <a:r>
              <a:rPr lang="cs-CZ" sz="2800" dirty="0" err="1" smtClean="0"/>
              <a:t>Radbruchovy</a:t>
            </a:r>
            <a:r>
              <a:rPr lang="cs-CZ" sz="2800" dirty="0" smtClean="0"/>
              <a:t> formule z  tzv. Bamberského případu: </a:t>
            </a:r>
            <a:endParaRPr lang="cs-CZ" sz="2800" dirty="0"/>
          </a:p>
        </p:txBody>
      </p:sp>
      <p:sp>
        <p:nvSpPr>
          <p:cNvPr id="3" name="Zástupný symbol pro obsah 2"/>
          <p:cNvSpPr>
            <a:spLocks noGrp="1"/>
          </p:cNvSpPr>
          <p:nvPr>
            <p:ph idx="1"/>
          </p:nvPr>
        </p:nvSpPr>
        <p:spPr/>
        <p:txBody>
          <a:bodyPr>
            <a:noAutofit/>
          </a:bodyPr>
          <a:lstStyle/>
          <a:p>
            <a:pPr algn="just">
              <a:buNone/>
            </a:pPr>
            <a:r>
              <a:rPr lang="cs-CZ" sz="2000" b="1" i="1" dirty="0" smtClean="0">
                <a:solidFill>
                  <a:schemeClr val="tx1"/>
                </a:solidFill>
              </a:rPr>
              <a:t>  V roce 1944  jedna  žena ve snaze  zbavit se svého manžela, </a:t>
            </a:r>
          </a:p>
          <a:p>
            <a:pPr algn="just">
              <a:buNone/>
            </a:pPr>
            <a:r>
              <a:rPr lang="cs-CZ" sz="2000" b="1" i="1" dirty="0" smtClean="0">
                <a:solidFill>
                  <a:schemeClr val="tx1"/>
                </a:solidFill>
              </a:rPr>
              <a:t>uvedla před úřady, že když přišel z frontu na dovolenou, říkal </a:t>
            </a:r>
          </a:p>
          <a:p>
            <a:pPr algn="just">
              <a:buNone/>
            </a:pPr>
            <a:r>
              <a:rPr lang="cs-CZ" sz="2000" b="1" i="1" dirty="0" smtClean="0">
                <a:solidFill>
                  <a:schemeClr val="tx1"/>
                </a:solidFill>
              </a:rPr>
              <a:t>urážlivé  poznámky o Hitlerovi. Takové  jednání bylo v tehdejším </a:t>
            </a:r>
          </a:p>
          <a:p>
            <a:pPr algn="just">
              <a:buNone/>
            </a:pPr>
            <a:r>
              <a:rPr lang="cs-CZ" sz="2000" b="1" i="1" dirty="0" smtClean="0">
                <a:solidFill>
                  <a:schemeClr val="tx1"/>
                </a:solidFill>
              </a:rPr>
              <a:t>Německu  v rozporu s říšskými zákony z roku  1934. </a:t>
            </a:r>
          </a:p>
          <a:p>
            <a:pPr algn="just">
              <a:buNone/>
            </a:pPr>
            <a:r>
              <a:rPr lang="cs-CZ" sz="2000" b="1" i="1" dirty="0" smtClean="0">
                <a:solidFill>
                  <a:schemeClr val="tx1"/>
                </a:solidFill>
              </a:rPr>
              <a:t>Muž byl na základě manželčina udání uvězněn a odsouzen </a:t>
            </a:r>
          </a:p>
          <a:p>
            <a:pPr algn="just">
              <a:buNone/>
            </a:pPr>
            <a:r>
              <a:rPr lang="cs-CZ" sz="2000" b="1" i="1" dirty="0" smtClean="0">
                <a:solidFill>
                  <a:schemeClr val="tx1"/>
                </a:solidFill>
              </a:rPr>
              <a:t>k trestu smrti.  Popraven však nebyl a v rámci podmínky jej   </a:t>
            </a:r>
          </a:p>
          <a:p>
            <a:pPr algn="just">
              <a:buNone/>
            </a:pPr>
            <a:r>
              <a:rPr lang="cs-CZ" sz="2000" b="1" i="1" dirty="0" smtClean="0">
                <a:solidFill>
                  <a:schemeClr val="tx1"/>
                </a:solidFill>
              </a:rPr>
              <a:t>poslali na front.  Po válce byla žena za tento čin obžalovaná ze   </a:t>
            </a:r>
          </a:p>
          <a:p>
            <a:pPr algn="just">
              <a:buNone/>
            </a:pPr>
            <a:r>
              <a:rPr lang="cs-CZ" sz="2000" b="1" i="1" dirty="0" smtClean="0">
                <a:solidFill>
                  <a:schemeClr val="tx1"/>
                </a:solidFill>
              </a:rPr>
              <a:t>zapříčinění  protiprávního zbavování  svobody.  Soud se odkázal </a:t>
            </a:r>
          </a:p>
          <a:p>
            <a:pPr algn="just">
              <a:buNone/>
            </a:pPr>
            <a:r>
              <a:rPr lang="cs-CZ" sz="2000" b="1" i="1" dirty="0" smtClean="0">
                <a:solidFill>
                  <a:schemeClr val="tx1"/>
                </a:solidFill>
              </a:rPr>
              <a:t>na německý trestní  zákoník  z roku  1871, dle kterého bylo </a:t>
            </a:r>
          </a:p>
          <a:p>
            <a:pPr algn="just">
              <a:buNone/>
            </a:pPr>
            <a:r>
              <a:rPr lang="cs-CZ" sz="2000" b="1" i="1" dirty="0" smtClean="0">
                <a:solidFill>
                  <a:schemeClr val="tx1"/>
                </a:solidFill>
              </a:rPr>
              <a:t>takové jednání trestným činem.  </a:t>
            </a:r>
          </a:p>
          <a:p>
            <a:pPr algn="just">
              <a:buNone/>
            </a:pPr>
            <a:r>
              <a:rPr lang="cs-CZ" sz="2000" b="1" i="1" dirty="0" smtClean="0">
                <a:solidFill>
                  <a:schemeClr val="tx1"/>
                </a:solidFill>
              </a:rPr>
              <a:t>Žena se hájila tím, že ona jednala podle  zákona, který tehdy </a:t>
            </a:r>
          </a:p>
          <a:p>
            <a:pPr algn="just">
              <a:buNone/>
            </a:pPr>
            <a:r>
              <a:rPr lang="cs-CZ" sz="2000" b="1" i="1" dirty="0" smtClean="0">
                <a:solidFill>
                  <a:schemeClr val="tx1"/>
                </a:solidFill>
              </a:rPr>
              <a:t>platil.  Bamberský soud  ji  uznal za vinnou. Soud zaujal </a:t>
            </a:r>
          </a:p>
          <a:p>
            <a:pPr algn="just">
              <a:buNone/>
            </a:pPr>
            <a:r>
              <a:rPr lang="cs-CZ" sz="2000" b="1" i="1" dirty="0" smtClean="0">
                <a:solidFill>
                  <a:schemeClr val="tx1"/>
                </a:solidFill>
              </a:rPr>
              <a:t>stanovisko, že její udání bylo protiprávní,  protože se „prohřešilo </a:t>
            </a:r>
          </a:p>
          <a:p>
            <a:pPr algn="just">
              <a:buNone/>
            </a:pPr>
            <a:r>
              <a:rPr lang="cs-CZ" sz="2000" b="1" i="1" dirty="0" smtClean="0">
                <a:solidFill>
                  <a:schemeClr val="tx1"/>
                </a:solidFill>
              </a:rPr>
              <a:t>proti pocitu správnosti a spravedlnosti všech slušně uvažujících.“</a:t>
            </a:r>
            <a:endParaRPr lang="cs-CZ" sz="2000"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Hart</a:t>
            </a:r>
            <a:r>
              <a:rPr lang="cs-CZ" dirty="0" smtClean="0"/>
              <a:t> si klade otázku:  </a:t>
            </a:r>
            <a:endParaRPr lang="cs-CZ" dirty="0"/>
          </a:p>
        </p:txBody>
      </p:sp>
      <p:sp>
        <p:nvSpPr>
          <p:cNvPr id="3" name="Zástupný symbol pro obsah 2"/>
          <p:cNvSpPr>
            <a:spLocks noGrp="1"/>
          </p:cNvSpPr>
          <p:nvPr>
            <p:ph idx="1"/>
          </p:nvPr>
        </p:nvSpPr>
        <p:spPr/>
        <p:txBody>
          <a:bodyPr>
            <a:normAutofit fontScale="55000" lnSpcReduction="20000"/>
          </a:bodyPr>
          <a:lstStyle/>
          <a:p>
            <a:pPr algn="just"/>
            <a:r>
              <a:rPr lang="cs-CZ" sz="4000" b="1" dirty="0" smtClean="0"/>
              <a:t> </a:t>
            </a:r>
            <a:r>
              <a:rPr lang="cs-CZ" sz="4400" b="1" i="1" dirty="0" smtClean="0">
                <a:solidFill>
                  <a:schemeClr val="tx1"/>
                </a:solidFill>
                <a:latin typeface="Times New Roman" pitchFamily="18" charset="0"/>
                <a:cs typeface="Times New Roman" pitchFamily="18" charset="0"/>
              </a:rPr>
              <a:t>„Stojíme-li před morálně zvrácenými požadavky, v jakém smyslu je lepší říci </a:t>
            </a:r>
            <a:r>
              <a:rPr lang="cs-CZ" sz="4400" b="1" i="1" u="sng" dirty="0" smtClean="0">
                <a:solidFill>
                  <a:schemeClr val="tx1"/>
                </a:solidFill>
                <a:latin typeface="Times New Roman" pitchFamily="18" charset="0"/>
                <a:cs typeface="Times New Roman" pitchFamily="18" charset="0"/>
              </a:rPr>
              <a:t>„Tohle není v žádném případě zákon“</a:t>
            </a:r>
            <a:r>
              <a:rPr lang="cs-CZ" sz="4400" b="1" i="1" dirty="0" smtClean="0">
                <a:solidFill>
                  <a:schemeClr val="tx1"/>
                </a:solidFill>
                <a:latin typeface="Times New Roman" pitchFamily="18" charset="0"/>
                <a:cs typeface="Times New Roman" pitchFamily="18" charset="0"/>
              </a:rPr>
              <a:t> místo prohlásit „</a:t>
            </a:r>
            <a:r>
              <a:rPr lang="cs-CZ" sz="4400" b="1" i="1" u="sng" dirty="0" smtClean="0">
                <a:solidFill>
                  <a:schemeClr val="tx1"/>
                </a:solidFill>
                <a:latin typeface="Times New Roman" pitchFamily="18" charset="0"/>
                <a:cs typeface="Times New Roman" pitchFamily="18" charset="0"/>
              </a:rPr>
              <a:t>Tohle je zákon, ale je příliš zvrácený na to, aby byl dodržován nebo aplikován“? </a:t>
            </a:r>
            <a:r>
              <a:rPr lang="cs-CZ" sz="4400" b="1" i="1" dirty="0" smtClean="0">
                <a:solidFill>
                  <a:schemeClr val="tx1"/>
                </a:solidFill>
                <a:latin typeface="Times New Roman" pitchFamily="18" charset="0"/>
                <a:cs typeface="Times New Roman" pitchFamily="18" charset="0"/>
              </a:rPr>
              <a:t>.</a:t>
            </a:r>
            <a:r>
              <a:rPr lang="cs-CZ" sz="4400" b="1" dirty="0" smtClean="0">
                <a:solidFill>
                  <a:schemeClr val="tx1"/>
                </a:solidFill>
                <a:latin typeface="Times New Roman" pitchFamily="18" charset="0"/>
                <a:cs typeface="Times New Roman" pitchFamily="18" charset="0"/>
              </a:rPr>
              <a:t>... </a:t>
            </a:r>
          </a:p>
          <a:p>
            <a:pPr algn="just"/>
            <a:r>
              <a:rPr lang="cs-CZ" sz="4400" b="1" i="1" dirty="0" smtClean="0">
                <a:solidFill>
                  <a:schemeClr val="tx1"/>
                </a:solidFill>
                <a:latin typeface="Times New Roman" pitchFamily="18" charset="0"/>
                <a:cs typeface="Times New Roman" pitchFamily="18" charset="0"/>
              </a:rPr>
              <a:t>„Stejně tak můžeme narazit na otázku, kterou řešily německé poválečné soudy: Máme potrestat toho, kdo prováděl z morálního hlediska špatné věci, když je dovolovala tehdy platná morálně zvrácená pravidla? Tyto otázky vyvolávají velmi odlišné problémy morálky a spravedlnosti, o nichž musíme uvažovat zcela odděleně. Není možné je vyřešit tak, že jednou provždy odmítneme uznat morálně špatné zákony jako platné, ať už je jejich účel jakýkoli...“</a:t>
            </a:r>
            <a:r>
              <a:rPr lang="cs-CZ" sz="4400" b="1" dirty="0" smtClean="0">
                <a:solidFill>
                  <a:schemeClr val="tx1"/>
                </a:solidFill>
                <a:latin typeface="Times New Roman" pitchFamily="18" charset="0"/>
                <a:cs typeface="Times New Roman" pitchFamily="18" charset="0"/>
              </a:rPr>
              <a:t>  </a:t>
            </a:r>
          </a:p>
          <a:p>
            <a:r>
              <a:rPr lang="cs-CZ" sz="3600" b="1" dirty="0" smtClean="0">
                <a:solidFill>
                  <a:schemeClr val="tx1"/>
                </a:solidFill>
                <a:latin typeface="Times New Roman" pitchFamily="18" charset="0"/>
                <a:cs typeface="Times New Roman" pitchFamily="18" charset="0"/>
              </a:rPr>
              <a:t>Viz k tomu více HART, H.L.A. </a:t>
            </a:r>
            <a:r>
              <a:rPr lang="cs-CZ" sz="3600" b="1" i="1" dirty="0" smtClean="0">
                <a:solidFill>
                  <a:schemeClr val="tx1"/>
                </a:solidFill>
                <a:latin typeface="Times New Roman" pitchFamily="18" charset="0"/>
                <a:cs typeface="Times New Roman" pitchFamily="18" charset="0"/>
              </a:rPr>
              <a:t>Pojem práva. </a:t>
            </a:r>
            <a:r>
              <a:rPr lang="cs-CZ" sz="3600" b="1" dirty="0" smtClean="0">
                <a:solidFill>
                  <a:schemeClr val="tx1"/>
                </a:solidFill>
                <a:latin typeface="Times New Roman" pitchFamily="18" charset="0"/>
                <a:cs typeface="Times New Roman" pitchFamily="18" charset="0"/>
              </a:rPr>
              <a:t>Praha: Prostor 2004, s. 205-209. </a:t>
            </a:r>
          </a:p>
          <a:p>
            <a:endParaRPr lang="cs-CZ" sz="4400" b="1"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normAutofit/>
          </a:bodyPr>
          <a:lstStyle/>
          <a:p>
            <a:pPr eaLnBrk="1" hangingPunct="1"/>
            <a:r>
              <a:rPr lang="cs-CZ" sz="4000" dirty="0" err="1" smtClean="0"/>
              <a:t>Hartova</a:t>
            </a:r>
            <a:r>
              <a:rPr lang="cs-CZ" sz="4000" dirty="0" smtClean="0"/>
              <a:t> kritika  </a:t>
            </a:r>
            <a:r>
              <a:rPr lang="cs-CZ" sz="4000" dirty="0" err="1" smtClean="0"/>
              <a:t>Radbruchovy</a:t>
            </a:r>
            <a:r>
              <a:rPr lang="cs-CZ" sz="4000" dirty="0" smtClean="0"/>
              <a:t> formule: </a:t>
            </a:r>
          </a:p>
        </p:txBody>
      </p:sp>
      <p:sp>
        <p:nvSpPr>
          <p:cNvPr id="34819" name="Rectangle 3"/>
          <p:cNvSpPr>
            <a:spLocks noGrp="1" noRot="1" noChangeArrowheads="1"/>
          </p:cNvSpPr>
          <p:nvPr>
            <p:ph idx="1"/>
          </p:nvPr>
        </p:nvSpPr>
        <p:spPr/>
        <p:txBody>
          <a:bodyPr>
            <a:normAutofit fontScale="92500" lnSpcReduction="10000"/>
          </a:bodyPr>
          <a:lstStyle/>
          <a:p>
            <a:pPr>
              <a:lnSpc>
                <a:spcPct val="80000"/>
              </a:lnSpc>
              <a:buNone/>
            </a:pPr>
            <a:r>
              <a:rPr lang="cs-CZ" sz="2000" b="1" dirty="0" smtClean="0">
                <a:solidFill>
                  <a:schemeClr val="tx1"/>
                </a:solidFill>
              </a:rPr>
              <a:t>Jako pozitivista odmítá zneplatnění zákona odkazem na morálku </a:t>
            </a:r>
          </a:p>
          <a:p>
            <a:pPr>
              <a:lnSpc>
                <a:spcPct val="80000"/>
              </a:lnSpc>
              <a:buNone/>
            </a:pPr>
            <a:r>
              <a:rPr lang="cs-CZ" sz="2000" b="1" dirty="0" smtClean="0">
                <a:solidFill>
                  <a:schemeClr val="tx1"/>
                </a:solidFill>
              </a:rPr>
              <a:t>a odmítá retroaktivitu - považuje ji za zásadní porušení právní </a:t>
            </a:r>
          </a:p>
          <a:p>
            <a:pPr>
              <a:lnSpc>
                <a:spcPct val="80000"/>
              </a:lnSpc>
              <a:buNone/>
            </a:pPr>
            <a:r>
              <a:rPr lang="cs-CZ" sz="2000" b="1" dirty="0" smtClean="0">
                <a:solidFill>
                  <a:schemeClr val="tx1"/>
                </a:solidFill>
              </a:rPr>
              <a:t>jistoty; </a:t>
            </a:r>
          </a:p>
          <a:p>
            <a:pPr eaLnBrk="1" hangingPunct="1">
              <a:lnSpc>
                <a:spcPct val="80000"/>
              </a:lnSpc>
              <a:buNone/>
            </a:pPr>
            <a:endParaRPr lang="cs-CZ" sz="2000" b="1" dirty="0" smtClean="0">
              <a:solidFill>
                <a:schemeClr val="tx1"/>
              </a:solidFill>
            </a:endParaRPr>
          </a:p>
          <a:p>
            <a:pPr marL="0" indent="0" eaLnBrk="1" hangingPunct="1">
              <a:lnSpc>
                <a:spcPct val="80000"/>
              </a:lnSpc>
              <a:buNone/>
            </a:pPr>
            <a:r>
              <a:rPr lang="cs-CZ" sz="2000" b="1" dirty="0" smtClean="0">
                <a:solidFill>
                  <a:schemeClr val="tx1"/>
                </a:solidFill>
              </a:rPr>
              <a:t>Vyrovnání se s minulosti je pro něj rozhodování se mezi dvěma zly: </a:t>
            </a:r>
          </a:p>
          <a:p>
            <a:pPr eaLnBrk="1" hangingPunct="1">
              <a:lnSpc>
                <a:spcPct val="80000"/>
              </a:lnSpc>
              <a:buNone/>
            </a:pPr>
            <a:endParaRPr lang="cs-CZ" sz="2000" b="1" u="sng" dirty="0" smtClean="0">
              <a:solidFill>
                <a:schemeClr val="tx1"/>
              </a:solidFill>
            </a:endParaRPr>
          </a:p>
          <a:p>
            <a:pPr eaLnBrk="1" hangingPunct="1">
              <a:lnSpc>
                <a:spcPct val="80000"/>
              </a:lnSpc>
              <a:buNone/>
            </a:pPr>
            <a:r>
              <a:rPr lang="cs-CZ" sz="2000" b="1" u="sng" dirty="0" smtClean="0">
                <a:solidFill>
                  <a:srgbClr val="FF0000"/>
                </a:solidFill>
              </a:rPr>
              <a:t>první zlo představuje prolomení právní jistoty</a:t>
            </a:r>
            <a:r>
              <a:rPr lang="cs-CZ" sz="2000" b="1" dirty="0" smtClean="0">
                <a:solidFill>
                  <a:srgbClr val="FF0000"/>
                </a:solidFill>
              </a:rPr>
              <a:t> a </a:t>
            </a:r>
          </a:p>
          <a:p>
            <a:pPr eaLnBrk="1" hangingPunct="1">
              <a:lnSpc>
                <a:spcPct val="80000"/>
              </a:lnSpc>
            </a:pPr>
            <a:endParaRPr lang="cs-CZ" sz="2000" b="1" u="sng" dirty="0" smtClean="0">
              <a:solidFill>
                <a:schemeClr val="tx1"/>
              </a:solidFill>
            </a:endParaRPr>
          </a:p>
          <a:p>
            <a:pPr eaLnBrk="1" hangingPunct="1">
              <a:lnSpc>
                <a:spcPct val="80000"/>
              </a:lnSpc>
              <a:buNone/>
            </a:pPr>
            <a:r>
              <a:rPr lang="cs-CZ" sz="2000" b="1" u="sng" dirty="0" smtClean="0">
                <a:solidFill>
                  <a:srgbClr val="FF0000"/>
                </a:solidFill>
              </a:rPr>
              <a:t>druhé zlo je zlo spáchaných zločinů.</a:t>
            </a:r>
          </a:p>
          <a:p>
            <a:pPr eaLnBrk="1" hangingPunct="1">
              <a:lnSpc>
                <a:spcPct val="80000"/>
              </a:lnSpc>
            </a:pPr>
            <a:endParaRPr lang="cs-CZ" sz="2000" dirty="0" smtClean="0">
              <a:solidFill>
                <a:schemeClr val="tx1"/>
              </a:solidFill>
            </a:endParaRPr>
          </a:p>
          <a:p>
            <a:pPr eaLnBrk="1" hangingPunct="1">
              <a:lnSpc>
                <a:spcPct val="80000"/>
              </a:lnSpc>
            </a:pPr>
            <a:r>
              <a:rPr lang="cs-CZ" sz="2000" b="1" dirty="0" smtClean="0">
                <a:solidFill>
                  <a:schemeClr val="tx1"/>
                </a:solidFill>
              </a:rPr>
              <a:t>Hart se táže, zda je lepší říct: </a:t>
            </a:r>
          </a:p>
          <a:p>
            <a:pPr marL="0" indent="0" eaLnBrk="1" hangingPunct="1">
              <a:lnSpc>
                <a:spcPct val="80000"/>
              </a:lnSpc>
              <a:buNone/>
            </a:pPr>
            <a:r>
              <a:rPr lang="cs-CZ" sz="2000" b="1" dirty="0" smtClean="0">
                <a:solidFill>
                  <a:schemeClr val="tx1"/>
                </a:solidFill>
              </a:rPr>
              <a:t>„Tohle není v žádném případě zákon,“  nebo říct:  „Tohle je sice zákon, ale je příliš zvrácený na to, aby byl dodržován a </a:t>
            </a:r>
          </a:p>
          <a:p>
            <a:pPr eaLnBrk="1" hangingPunct="1">
              <a:lnSpc>
                <a:spcPct val="80000"/>
              </a:lnSpc>
              <a:buFont typeface="Wingdings" pitchFamily="2" charset="2"/>
              <a:buNone/>
            </a:pPr>
            <a:r>
              <a:rPr lang="cs-CZ" sz="2000" b="1" dirty="0" smtClean="0">
                <a:solidFill>
                  <a:schemeClr val="tx1"/>
                </a:solidFill>
              </a:rPr>
              <a:t>aplikován.“… z toho neplyne, že to není  platné právní pravidlo… </a:t>
            </a:r>
          </a:p>
          <a:p>
            <a:pPr eaLnBrk="1" hangingPunct="1">
              <a:lnSpc>
                <a:spcPct val="80000"/>
              </a:lnSpc>
              <a:buFont typeface="Wingdings" pitchFamily="2" charset="2"/>
              <a:buNone/>
            </a:pPr>
            <a:r>
              <a:rPr lang="cs-CZ" sz="2000" b="1" dirty="0" smtClean="0">
                <a:solidFill>
                  <a:schemeClr val="tx1"/>
                </a:solidFill>
              </a:rPr>
              <a:t>Hart  vyzývá k neposlušnosti, k odmítnutí se podřídit nemorálním </a:t>
            </a:r>
          </a:p>
          <a:p>
            <a:pPr eaLnBrk="1" hangingPunct="1">
              <a:lnSpc>
                <a:spcPct val="80000"/>
              </a:lnSpc>
              <a:buFont typeface="Wingdings" pitchFamily="2" charset="2"/>
              <a:buNone/>
            </a:pPr>
            <a:r>
              <a:rPr lang="cs-CZ" sz="2000" b="1" dirty="0" smtClean="0">
                <a:solidFill>
                  <a:schemeClr val="tx1"/>
                </a:solidFill>
              </a:rPr>
              <a:t>zákonům;    </a:t>
            </a:r>
          </a:p>
          <a:p>
            <a:pPr>
              <a:lnSpc>
                <a:spcPct val="80000"/>
              </a:lnSpc>
              <a:buNone/>
            </a:pPr>
            <a:r>
              <a:rPr lang="cs-CZ" sz="2000" b="1" dirty="0" smtClean="0">
                <a:solidFill>
                  <a:schemeClr val="tx1"/>
                </a:solidFill>
              </a:rPr>
              <a:t>Pro Harta je to spíše morální problém. </a:t>
            </a:r>
          </a:p>
          <a:p>
            <a:pPr eaLnBrk="1" hangingPunct="1">
              <a:lnSpc>
                <a:spcPct val="80000"/>
              </a:lnSpc>
            </a:pPr>
            <a:endParaRPr lang="cs-CZ" sz="2000" b="1"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Rot="1" noChangeArrowheads="1"/>
          </p:cNvSpPr>
          <p:nvPr>
            <p:ph type="body" idx="4294967295"/>
          </p:nvPr>
        </p:nvSpPr>
        <p:spPr>
          <a:xfrm>
            <a:off x="574675" y="404813"/>
            <a:ext cx="8569325" cy="6121400"/>
          </a:xfrm>
        </p:spPr>
        <p:txBody>
          <a:bodyPr>
            <a:normAutofit lnSpcReduction="10000"/>
          </a:bodyPr>
          <a:lstStyle/>
          <a:p>
            <a:pPr marL="0" indent="0" algn="just" eaLnBrk="1" hangingPunct="1">
              <a:lnSpc>
                <a:spcPct val="80000"/>
              </a:lnSpc>
              <a:buNone/>
            </a:pPr>
            <a:r>
              <a:rPr lang="cs-CZ" sz="2800" dirty="0" smtClean="0">
                <a:solidFill>
                  <a:schemeClr val="tx1"/>
                </a:solidFill>
                <a:latin typeface="Calibri" panose="020F0502020204030204" pitchFamily="34" charset="0"/>
                <a:cs typeface="Times New Roman" pitchFamily="18" charset="0"/>
              </a:rPr>
              <a:t>Hart odlišuje neplatnost práva od  jeho nemorálnosti; </a:t>
            </a:r>
          </a:p>
          <a:p>
            <a:pPr marL="0" indent="0" algn="just">
              <a:lnSpc>
                <a:spcPct val="80000"/>
              </a:lnSpc>
              <a:buNone/>
            </a:pPr>
            <a:r>
              <a:rPr lang="cs-CZ" sz="2800" dirty="0">
                <a:solidFill>
                  <a:schemeClr val="tx1"/>
                </a:solidFill>
                <a:latin typeface="Calibri" panose="020F0502020204030204" pitchFamily="34" charset="0"/>
                <a:cs typeface="Times New Roman" pitchFamily="18" charset="0"/>
              </a:rPr>
              <a:t>řešení  nevidí v popření platnosti </a:t>
            </a:r>
            <a:r>
              <a:rPr lang="cs-CZ" sz="2800" dirty="0" smtClean="0">
                <a:solidFill>
                  <a:schemeClr val="tx1"/>
                </a:solidFill>
                <a:latin typeface="Calibri" panose="020F0502020204030204" pitchFamily="34" charset="0"/>
                <a:cs typeface="Times New Roman" pitchFamily="18" charset="0"/>
              </a:rPr>
              <a:t> </a:t>
            </a:r>
            <a:r>
              <a:rPr lang="cs-CZ" sz="2800" dirty="0">
                <a:solidFill>
                  <a:schemeClr val="tx1"/>
                </a:solidFill>
                <a:latin typeface="Calibri" panose="020F0502020204030204" pitchFamily="34" charset="0"/>
                <a:cs typeface="Times New Roman" pitchFamily="18" charset="0"/>
              </a:rPr>
              <a:t>nemorálního práva  odkazem na přirozené právo, resp. morálku; </a:t>
            </a:r>
          </a:p>
          <a:p>
            <a:pPr algn="just">
              <a:lnSpc>
                <a:spcPct val="80000"/>
              </a:lnSpc>
            </a:pPr>
            <a:r>
              <a:rPr lang="cs-CZ" sz="2800" dirty="0" smtClean="0">
                <a:solidFill>
                  <a:schemeClr val="tx1"/>
                </a:solidFill>
                <a:latin typeface="Calibri" panose="020F0502020204030204" pitchFamily="34" charset="0"/>
                <a:cs typeface="Times New Roman" pitchFamily="18" charset="0"/>
              </a:rPr>
              <a:t>Zároveň si  uvědomuje  problém uplatnění </a:t>
            </a:r>
          </a:p>
          <a:p>
            <a:pPr marL="0" indent="0" algn="just">
              <a:lnSpc>
                <a:spcPct val="80000"/>
              </a:lnSpc>
              <a:buNone/>
            </a:pPr>
            <a:r>
              <a:rPr lang="cs-CZ" sz="2800" dirty="0" smtClean="0">
                <a:solidFill>
                  <a:schemeClr val="tx1"/>
                </a:solidFill>
                <a:latin typeface="Calibri" panose="020F0502020204030204" pitchFamily="34" charset="0"/>
                <a:cs typeface="Times New Roman" pitchFamily="18" charset="0"/>
              </a:rPr>
              <a:t>„nemorálního práva“ ; </a:t>
            </a:r>
            <a:r>
              <a:rPr lang="cs-CZ" sz="2800" dirty="0">
                <a:solidFill>
                  <a:schemeClr val="tx1"/>
                </a:solidFill>
                <a:latin typeface="Calibri" panose="020F0502020204030204" pitchFamily="34" charset="0"/>
                <a:cs typeface="Times New Roman" pitchFamily="18" charset="0"/>
              </a:rPr>
              <a:t> </a:t>
            </a:r>
            <a:r>
              <a:rPr lang="cs-CZ" sz="2800" dirty="0" smtClean="0">
                <a:solidFill>
                  <a:schemeClr val="tx1"/>
                </a:solidFill>
                <a:latin typeface="Calibri" panose="020F0502020204030204" pitchFamily="34" charset="0"/>
                <a:cs typeface="Times New Roman" pitchFamily="18" charset="0"/>
              </a:rPr>
              <a:t> </a:t>
            </a:r>
          </a:p>
          <a:p>
            <a:pPr marL="0" indent="0" algn="just">
              <a:lnSpc>
                <a:spcPct val="80000"/>
              </a:lnSpc>
              <a:buNone/>
            </a:pPr>
            <a:r>
              <a:rPr lang="cs-CZ" sz="2800" dirty="0" smtClean="0">
                <a:solidFill>
                  <a:schemeClr val="tx1"/>
                </a:solidFill>
                <a:latin typeface="Calibri" panose="020F0502020204030204" pitchFamily="34" charset="0"/>
                <a:cs typeface="Times New Roman" pitchFamily="18" charset="0"/>
              </a:rPr>
              <a:t> řešení této otázky ale ponechává na morální volbě  jedince;   rozhodování přesouvá  „na bedra  občanů“,  na jejich občanskou neposlušnost;</a:t>
            </a:r>
          </a:p>
          <a:p>
            <a:pPr algn="just" eaLnBrk="1" hangingPunct="1">
              <a:lnSpc>
                <a:spcPct val="80000"/>
              </a:lnSpc>
            </a:pPr>
            <a:endParaRPr lang="cs-CZ" sz="2800" dirty="0" smtClean="0">
              <a:solidFill>
                <a:schemeClr val="tx1"/>
              </a:solidFill>
              <a:latin typeface="Calibri" panose="020F0502020204030204" pitchFamily="34" charset="0"/>
              <a:cs typeface="Times New Roman" pitchFamily="18" charset="0"/>
            </a:endParaRPr>
          </a:p>
          <a:p>
            <a:pPr algn="just" eaLnBrk="1" hangingPunct="1">
              <a:lnSpc>
                <a:spcPct val="80000"/>
              </a:lnSpc>
            </a:pPr>
            <a:r>
              <a:rPr lang="cs-CZ" sz="2800" dirty="0" smtClean="0">
                <a:solidFill>
                  <a:schemeClr val="tx1"/>
                </a:solidFill>
                <a:latin typeface="Calibri" panose="020F0502020204030204" pitchFamily="34" charset="0"/>
                <a:cs typeface="Times New Roman" pitchFamily="18" charset="0"/>
              </a:rPr>
              <a:t>Jako  stoupenec právního pozitivizmu se domnívá, že </a:t>
            </a:r>
          </a:p>
          <a:p>
            <a:pPr marL="0" indent="0" algn="just" eaLnBrk="1" hangingPunct="1">
              <a:lnSpc>
                <a:spcPct val="80000"/>
              </a:lnSpc>
              <a:buNone/>
            </a:pPr>
            <a:r>
              <a:rPr lang="cs-CZ" sz="2800" dirty="0" smtClean="0">
                <a:solidFill>
                  <a:schemeClr val="tx1"/>
                </a:solidFill>
                <a:latin typeface="Calibri" panose="020F0502020204030204" pitchFamily="34" charset="0"/>
                <a:cs typeface="Times New Roman" pitchFamily="18" charset="0"/>
              </a:rPr>
              <a:t>platnost pravidla je odvozena jen ze vztahu k jinému pravidlu.  </a:t>
            </a:r>
          </a:p>
          <a:p>
            <a:pPr marL="0" indent="0" algn="just" eaLnBrk="1" hangingPunct="1">
              <a:lnSpc>
                <a:spcPct val="80000"/>
              </a:lnSpc>
              <a:buNone/>
            </a:pPr>
            <a:r>
              <a:rPr lang="cs-CZ" sz="2800" dirty="0" smtClean="0">
                <a:solidFill>
                  <a:srgbClr val="FF0000"/>
                </a:solidFill>
                <a:latin typeface="Calibri" panose="020F0502020204030204" pitchFamily="34" charset="0"/>
                <a:cs typeface="Times New Roman" pitchFamily="18" charset="0"/>
              </a:rPr>
              <a:t>Třídu platných  zákonů nedostaneme  vyloučením toho,  co je z morálního hlediska špatné,   ale jen srovnáním dvou platných pravidel.</a:t>
            </a:r>
          </a:p>
          <a:p>
            <a:pPr algn="just">
              <a:lnSpc>
                <a:spcPct val="80000"/>
              </a:lnSpc>
              <a:buNone/>
            </a:pPr>
            <a:r>
              <a:rPr lang="cs-CZ" sz="2800" dirty="0">
                <a:solidFill>
                  <a:srgbClr val="FF0000"/>
                </a:solidFill>
                <a:latin typeface="Calibri" panose="020F0502020204030204" pitchFamily="34" charset="0"/>
                <a:cs typeface="Times New Roman" pitchFamily="18" charset="0"/>
              </a:rPr>
              <a:t>Hart odmítá testovat platnost právních norem </a:t>
            </a:r>
            <a:r>
              <a:rPr lang="cs-CZ" sz="2800" dirty="0" smtClean="0">
                <a:solidFill>
                  <a:srgbClr val="FF0000"/>
                </a:solidFill>
                <a:latin typeface="Calibri" panose="020F0502020204030204" pitchFamily="34" charset="0"/>
                <a:cs typeface="Times New Roman" pitchFamily="18" charset="0"/>
              </a:rPr>
              <a:t>morálkou. </a:t>
            </a:r>
            <a:endParaRPr lang="cs-CZ" sz="2800" dirty="0">
              <a:solidFill>
                <a:srgbClr val="FF0000"/>
              </a:solidFill>
              <a:latin typeface="Calibri" panose="020F0502020204030204" pitchFamily="34" charset="0"/>
              <a:cs typeface="Times New Roman" pitchFamily="18" charset="0"/>
            </a:endParaRPr>
          </a:p>
          <a:p>
            <a:pPr algn="just" eaLnBrk="1" hangingPunct="1">
              <a:lnSpc>
                <a:spcPct val="80000"/>
              </a:lnSpc>
              <a:buFont typeface="Wingdings" pitchFamily="2" charset="2"/>
              <a:buNone/>
            </a:pPr>
            <a:endParaRPr lang="cs-CZ" sz="2800" dirty="0" smtClean="0">
              <a:solidFill>
                <a:srgbClr val="FF0000"/>
              </a:solidFill>
              <a:latin typeface="Calibri" panose="020F0502020204030204"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normAutofit/>
          </a:bodyPr>
          <a:lstStyle/>
          <a:p>
            <a:pPr marL="54864" eaLnBrk="1" fontAlgn="auto" hangingPunct="1">
              <a:spcAft>
                <a:spcPts val="0"/>
              </a:spcAft>
              <a:defRPr/>
            </a:pPr>
            <a:r>
              <a:rPr lang="cs-CZ" sz="2800" dirty="0" smtClean="0">
                <a:solidFill>
                  <a:schemeClr val="tx2">
                    <a:tint val="100000"/>
                    <a:shade val="90000"/>
                    <a:satMod val="250000"/>
                    <a:alpha val="100000"/>
                  </a:schemeClr>
                </a:solidFill>
              </a:rPr>
              <a:t>Kritika </a:t>
            </a:r>
            <a:r>
              <a:rPr lang="cs-CZ" sz="2800" dirty="0" err="1" smtClean="0">
                <a:solidFill>
                  <a:schemeClr val="tx2">
                    <a:tint val="100000"/>
                    <a:shade val="90000"/>
                    <a:satMod val="250000"/>
                    <a:alpha val="100000"/>
                  </a:schemeClr>
                </a:solidFill>
              </a:rPr>
              <a:t>Radbruchovy</a:t>
            </a:r>
            <a:r>
              <a:rPr lang="cs-CZ" sz="2800" dirty="0" smtClean="0">
                <a:solidFill>
                  <a:schemeClr val="tx2">
                    <a:tint val="100000"/>
                    <a:shade val="90000"/>
                    <a:satMod val="250000"/>
                    <a:alpha val="100000"/>
                  </a:schemeClr>
                </a:solidFill>
              </a:rPr>
              <a:t> formule </a:t>
            </a:r>
            <a:br>
              <a:rPr lang="cs-CZ" sz="2800" dirty="0" smtClean="0">
                <a:solidFill>
                  <a:schemeClr val="tx2">
                    <a:tint val="100000"/>
                    <a:shade val="90000"/>
                    <a:satMod val="250000"/>
                    <a:alpha val="100000"/>
                  </a:schemeClr>
                </a:solidFill>
              </a:rPr>
            </a:br>
            <a:r>
              <a:rPr lang="cs-CZ" sz="2800" dirty="0" smtClean="0">
                <a:solidFill>
                  <a:schemeClr val="tx2">
                    <a:tint val="100000"/>
                    <a:shade val="90000"/>
                    <a:satMod val="250000"/>
                    <a:alpha val="100000"/>
                  </a:schemeClr>
                </a:solidFill>
              </a:rPr>
              <a:t>(jak stoupenci tak odpůrci právního pozitivismu)</a:t>
            </a:r>
          </a:p>
        </p:txBody>
      </p:sp>
      <p:sp>
        <p:nvSpPr>
          <p:cNvPr id="40963" name="Rectangle 3"/>
          <p:cNvSpPr>
            <a:spLocks noGrp="1" noRot="1" noChangeArrowheads="1"/>
          </p:cNvSpPr>
          <p:nvPr>
            <p:ph idx="1"/>
          </p:nvPr>
        </p:nvSpPr>
        <p:spPr>
          <a:xfrm>
            <a:off x="457200" y="1600200"/>
            <a:ext cx="8229600" cy="4997152"/>
          </a:xfrm>
        </p:spPr>
        <p:txBody>
          <a:bodyPr>
            <a:normAutofit fontScale="92500"/>
          </a:bodyPr>
          <a:lstStyle/>
          <a:p>
            <a:pPr algn="just" eaLnBrk="1" hangingPunct="1">
              <a:buFont typeface="Wingdings" pitchFamily="2" charset="2"/>
              <a:buChar char="Ø"/>
            </a:pPr>
            <a:r>
              <a:rPr lang="cs-CZ" altLang="cs-CZ" sz="2800" b="1" u="sng" dirty="0" smtClean="0">
                <a:solidFill>
                  <a:schemeClr val="tx1"/>
                </a:solidFill>
              </a:rPr>
              <a:t>vágnost významu </a:t>
            </a:r>
            <a:r>
              <a:rPr lang="cs-CZ" altLang="cs-CZ" sz="2800" b="1" dirty="0" smtClean="0">
                <a:solidFill>
                  <a:schemeClr val="tx1"/>
                </a:solidFill>
              </a:rPr>
              <a:t>„nesnesitelná míra </a:t>
            </a:r>
          </a:p>
          <a:p>
            <a:pPr algn="just" eaLnBrk="1" hangingPunct="1">
              <a:buFont typeface="Wingdings" pitchFamily="2" charset="2"/>
              <a:buNone/>
            </a:pPr>
            <a:r>
              <a:rPr lang="cs-CZ" altLang="cs-CZ" sz="2800" b="1" dirty="0" smtClean="0">
                <a:solidFill>
                  <a:schemeClr val="tx1"/>
                </a:solidFill>
              </a:rPr>
              <a:t>	nespravedlnosti“  jako hranice nemorálnosti a nehumánnosti práva – (</a:t>
            </a:r>
            <a:r>
              <a:rPr lang="cs-CZ" altLang="cs-CZ" sz="2800" b="1" dirty="0" err="1" smtClean="0">
                <a:solidFill>
                  <a:schemeClr val="tx1"/>
                </a:solidFill>
              </a:rPr>
              <a:t>Radbruch</a:t>
            </a:r>
            <a:r>
              <a:rPr lang="cs-CZ" altLang="cs-CZ" sz="2800" b="1" dirty="0" smtClean="0">
                <a:solidFill>
                  <a:schemeClr val="tx1"/>
                </a:solidFill>
              </a:rPr>
              <a:t> mluví později dokonce o  hrozné, strašné nespravedlnosti;) </a:t>
            </a:r>
          </a:p>
          <a:p>
            <a:pPr algn="just">
              <a:buFont typeface="Wingdings" pitchFamily="2" charset="2"/>
              <a:buChar char="Ø"/>
            </a:pPr>
            <a:r>
              <a:rPr lang="cs-CZ" altLang="cs-CZ" sz="2800" b="1" dirty="0" smtClean="0">
                <a:solidFill>
                  <a:schemeClr val="tx1"/>
                </a:solidFill>
              </a:rPr>
              <a:t>váže se jen na  situace, které jsou  označené za nesnesitelné, katastrofické a  to omezuje její použití jen na totalitní režimy;</a:t>
            </a:r>
          </a:p>
          <a:p>
            <a:pPr algn="just">
              <a:buFont typeface="Wingdings" pitchFamily="2" charset="2"/>
              <a:buChar char="Ø"/>
            </a:pPr>
            <a:r>
              <a:rPr lang="cs-CZ" altLang="cs-CZ" sz="2800" b="1" dirty="0" smtClean="0">
                <a:solidFill>
                  <a:schemeClr val="tx1"/>
                </a:solidFill>
              </a:rPr>
              <a:t>    nepřípustnost  retroaktivity, nepřípustné </a:t>
            </a:r>
          </a:p>
          <a:p>
            <a:pPr algn="just">
              <a:buNone/>
            </a:pPr>
            <a:r>
              <a:rPr lang="cs-CZ" altLang="cs-CZ" sz="2800" b="1" dirty="0" smtClean="0">
                <a:solidFill>
                  <a:schemeClr val="tx1"/>
                </a:solidFill>
              </a:rPr>
              <a:t>	prolomení právní jistoty;</a:t>
            </a:r>
          </a:p>
          <a:p>
            <a:pPr algn="just" eaLnBrk="1" hangingPunct="1">
              <a:buFont typeface="Wingdings" pitchFamily="2" charset="2"/>
              <a:buChar char="Ø"/>
            </a:pPr>
            <a:r>
              <a:rPr lang="cs-CZ" altLang="cs-CZ" sz="2800" b="1" dirty="0" smtClean="0">
                <a:solidFill>
                  <a:schemeClr val="tx1"/>
                </a:solidFill>
              </a:rPr>
              <a:t>skutečnost, že </a:t>
            </a:r>
            <a:r>
              <a:rPr lang="cs-CZ" altLang="cs-CZ" sz="2800" b="1" dirty="0" err="1" smtClean="0">
                <a:solidFill>
                  <a:schemeClr val="tx1"/>
                </a:solidFill>
              </a:rPr>
              <a:t>Radbruch</a:t>
            </a:r>
            <a:r>
              <a:rPr lang="cs-CZ" altLang="cs-CZ" sz="2800" b="1" dirty="0" smtClean="0">
                <a:solidFill>
                  <a:schemeClr val="tx1"/>
                </a:solidFill>
              </a:rPr>
              <a:t> zaměnil právní pozitivismus za  formalismus; resp. ztotožnil je.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0" y="274638"/>
            <a:ext cx="9144000" cy="1143000"/>
          </a:xfrm>
        </p:spPr>
        <p:txBody>
          <a:bodyPr/>
          <a:lstStyle/>
          <a:p>
            <a:pPr marL="54864" eaLnBrk="1" fontAlgn="auto" hangingPunct="1">
              <a:spcAft>
                <a:spcPts val="0"/>
              </a:spcAft>
              <a:defRPr/>
            </a:pPr>
            <a:r>
              <a:rPr lang="cs-CZ" sz="3200" dirty="0" smtClean="0">
                <a:solidFill>
                  <a:schemeClr val="tx2">
                    <a:tint val="100000"/>
                    <a:shade val="90000"/>
                    <a:satMod val="250000"/>
                    <a:alpha val="100000"/>
                  </a:schemeClr>
                </a:solidFill>
              </a:rPr>
              <a:t>Právní pozitivismus není právní formalismus</a:t>
            </a:r>
          </a:p>
        </p:txBody>
      </p:sp>
      <p:sp>
        <p:nvSpPr>
          <p:cNvPr id="41987" name="Rectangle 3"/>
          <p:cNvSpPr>
            <a:spLocks noGrp="1" noRot="1" noChangeArrowheads="1"/>
          </p:cNvSpPr>
          <p:nvPr>
            <p:ph idx="1"/>
          </p:nvPr>
        </p:nvSpPr>
        <p:spPr>
          <a:xfrm>
            <a:off x="179388" y="1341438"/>
            <a:ext cx="8785225" cy="5256212"/>
          </a:xfrm>
        </p:spPr>
        <p:txBody>
          <a:bodyPr>
            <a:normAutofit lnSpcReduction="10000"/>
          </a:bodyPr>
          <a:lstStyle/>
          <a:p>
            <a:pPr eaLnBrk="1" hangingPunct="1"/>
            <a:r>
              <a:rPr lang="cs-CZ" altLang="cs-CZ" sz="2800" b="1" dirty="0" smtClean="0">
                <a:solidFill>
                  <a:schemeClr val="tx1"/>
                </a:solidFill>
              </a:rPr>
              <a:t>Dle </a:t>
            </a:r>
            <a:r>
              <a:rPr lang="cs-CZ" altLang="cs-CZ" sz="2800" b="1" dirty="0" err="1" smtClean="0">
                <a:solidFill>
                  <a:schemeClr val="tx1"/>
                </a:solidFill>
              </a:rPr>
              <a:t>Radbrucha</a:t>
            </a:r>
            <a:r>
              <a:rPr lang="cs-CZ" altLang="cs-CZ" sz="2800" b="1" dirty="0" smtClean="0">
                <a:solidFill>
                  <a:schemeClr val="tx1"/>
                </a:solidFill>
              </a:rPr>
              <a:t> je maxima, že zákon je zákon, a proto se musí bezvýjimečně dodržovat, základní </a:t>
            </a:r>
            <a:r>
              <a:rPr lang="cs-CZ" altLang="cs-CZ" sz="2800" b="1" dirty="0">
                <a:solidFill>
                  <a:schemeClr val="tx1"/>
                </a:solidFill>
              </a:rPr>
              <a:t> </a:t>
            </a:r>
            <a:r>
              <a:rPr lang="cs-CZ" altLang="cs-CZ" sz="2800" b="1" dirty="0" smtClean="0">
                <a:solidFill>
                  <a:schemeClr val="tx1"/>
                </a:solidFill>
              </a:rPr>
              <a:t>zásadou  právního pozitivismu.</a:t>
            </a:r>
          </a:p>
          <a:p>
            <a:pPr eaLnBrk="1" hangingPunct="1"/>
            <a:r>
              <a:rPr lang="cs-CZ" altLang="cs-CZ" sz="2800" b="1" dirty="0" smtClean="0">
                <a:solidFill>
                  <a:schemeClr val="tx1"/>
                </a:solidFill>
              </a:rPr>
              <a:t>Výsledkem této maximy  podle něj bylo, že němečtí právníci zůstali bezbranní proti „zákonnému bezpráví“.</a:t>
            </a:r>
          </a:p>
          <a:p>
            <a:pPr eaLnBrk="1" hangingPunct="1"/>
            <a:r>
              <a:rPr lang="cs-CZ" altLang="cs-CZ" sz="2800" b="1" dirty="0" err="1" smtClean="0">
                <a:solidFill>
                  <a:schemeClr val="tx1"/>
                </a:solidFill>
              </a:rPr>
              <a:t>Radbruch</a:t>
            </a:r>
            <a:r>
              <a:rPr lang="cs-CZ" altLang="cs-CZ" sz="2800" b="1" dirty="0" smtClean="0">
                <a:solidFill>
                  <a:schemeClr val="tx1"/>
                </a:solidFill>
              </a:rPr>
              <a:t> učinil mylný závěr, že nacistické právo bylo umožněno právním pozitivismem, respektive,  že bylo pozitivistické.</a:t>
            </a:r>
          </a:p>
          <a:p>
            <a:pPr eaLnBrk="1" hangingPunct="1"/>
            <a:r>
              <a:rPr lang="cs-CZ" altLang="cs-CZ" sz="2800" b="1" dirty="0" err="1" smtClean="0">
                <a:solidFill>
                  <a:schemeClr val="tx1"/>
                </a:solidFill>
              </a:rPr>
              <a:t>Radbruchovo</a:t>
            </a:r>
            <a:r>
              <a:rPr lang="cs-CZ" altLang="cs-CZ" sz="2800" b="1" dirty="0" smtClean="0">
                <a:solidFill>
                  <a:schemeClr val="tx1"/>
                </a:solidFill>
              </a:rPr>
              <a:t> pojetí pozitivismu odpovídá dnešnímu formalismu, který konec konců kritizoval i </a:t>
            </a:r>
            <a:r>
              <a:rPr lang="cs-CZ" altLang="cs-CZ" sz="2800" b="1" dirty="0" err="1" smtClean="0">
                <a:solidFill>
                  <a:schemeClr val="tx1"/>
                </a:solidFill>
              </a:rPr>
              <a:t>Kelsen</a:t>
            </a:r>
            <a:r>
              <a:rPr lang="cs-CZ" altLang="cs-CZ" sz="2800" b="1" dirty="0" smtClean="0">
                <a:solidFill>
                  <a:schemeClr val="tx1"/>
                </a:solidFill>
              </a:rPr>
              <a:t>,  nikoli dnešnímu pozitivismu.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kutivní">
  <a:themeElements>
    <a:clrScheme name="Exekutivní">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kutivní">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kutivn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591</TotalTime>
  <Words>3186</Words>
  <Application>Microsoft Office PowerPoint</Application>
  <PresentationFormat>Předvádění na obrazovce (4:3)</PresentationFormat>
  <Paragraphs>198</Paragraphs>
  <Slides>22</Slides>
  <Notes>8</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22</vt:i4>
      </vt:variant>
    </vt:vector>
  </HeadingPairs>
  <TitlesOfParts>
    <vt:vector size="30" baseType="lpstr">
      <vt:lpstr>Arial</vt:lpstr>
      <vt:lpstr>Calibri</vt:lpstr>
      <vt:lpstr>Century Gothic</vt:lpstr>
      <vt:lpstr>Courier New</vt:lpstr>
      <vt:lpstr>Palatino Linotype</vt:lpstr>
      <vt:lpstr>Times New Roman</vt:lpstr>
      <vt:lpstr>Wingdings</vt:lpstr>
      <vt:lpstr>Exekutivní</vt:lpstr>
      <vt:lpstr>Přednáška č. 5b</vt:lpstr>
      <vt:lpstr> Zopakování: Co znamená Radbruchova formule?</vt:lpstr>
      <vt:lpstr>Interpretace  Radbruchovy formule. </vt:lpstr>
      <vt:lpstr>Hart čerpal argumenty pro kritiku Radbruchovy formule z  tzv. Bamberského případu: </vt:lpstr>
      <vt:lpstr>Hart si klade otázku:  </vt:lpstr>
      <vt:lpstr>Hartova kritika  Radbruchovy formule: </vt:lpstr>
      <vt:lpstr>Prezentace aplikace PowerPoint</vt:lpstr>
      <vt:lpstr>Kritika Radbruchovy formule  (jak stoupenci tak odpůrci právního pozitivismu)</vt:lpstr>
      <vt:lpstr>Právní pozitivismus není právní formalismus</vt:lpstr>
      <vt:lpstr>K čemu je Radbruchova formule?</vt:lpstr>
      <vt:lpstr>Oživení diskuse o Radbruchově  formuli : Berlínská zeď  </vt:lpstr>
      <vt:lpstr>Rozsudek ve věci „Berlínská zeď“. </vt:lpstr>
      <vt:lpstr>Argumenty Zemského soudu: </vt:lpstr>
      <vt:lpstr> </vt:lpstr>
      <vt:lpstr> </vt:lpstr>
      <vt:lpstr>Alexyho hodnocení  případu</vt:lpstr>
      <vt:lpstr>B)   Hledání východisek z krize  právního pozitivismu. </vt:lpstr>
      <vt:lpstr>Kritika právního pozitivismu ve druhé polovině 20. století</vt:lpstr>
      <vt:lpstr>Fullerovo řešení. </vt:lpstr>
      <vt:lpstr>Vnitřní a vnější morálka podle Fullera</vt:lpstr>
      <vt:lpstr>Vnitřní morálka práva: </vt:lpstr>
      <vt:lpstr>Lze vnitřní morálku práva považovat za přirozené právo?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č. 6</dc:title>
  <dc:creator>Tester</dc:creator>
  <cp:lastModifiedBy>1844</cp:lastModifiedBy>
  <cp:revision>30</cp:revision>
  <dcterms:created xsi:type="dcterms:W3CDTF">2018-03-25T15:23:23Z</dcterms:created>
  <dcterms:modified xsi:type="dcterms:W3CDTF">2020-04-01T20:08:06Z</dcterms:modified>
</cp:coreProperties>
</file>