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3"/>
  </p:notesMasterIdLst>
  <p:sldIdLst>
    <p:sldId id="256" r:id="rId2"/>
    <p:sldId id="351" r:id="rId3"/>
    <p:sldId id="371" r:id="rId4"/>
    <p:sldId id="372" r:id="rId5"/>
    <p:sldId id="373" r:id="rId6"/>
    <p:sldId id="386" r:id="rId7"/>
    <p:sldId id="375" r:id="rId8"/>
    <p:sldId id="377" r:id="rId9"/>
    <p:sldId id="387" r:id="rId10"/>
    <p:sldId id="378" r:id="rId11"/>
    <p:sldId id="388" r:id="rId12"/>
    <p:sldId id="379" r:id="rId13"/>
    <p:sldId id="380" r:id="rId14"/>
    <p:sldId id="381" r:id="rId15"/>
    <p:sldId id="383" r:id="rId16"/>
    <p:sldId id="384" r:id="rId17"/>
    <p:sldId id="389" r:id="rId18"/>
    <p:sldId id="390" r:id="rId19"/>
    <p:sldId id="391" r:id="rId20"/>
    <p:sldId id="392" r:id="rId21"/>
    <p:sldId id="393" r:id="rId22"/>
    <p:sldId id="408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6" r:id="rId31"/>
    <p:sldId id="40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zivatell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6" autoAdjust="0"/>
    <p:restoredTop sz="94660"/>
  </p:normalViewPr>
  <p:slideViewPr>
    <p:cSldViewPr>
      <p:cViewPr varScale="1">
        <p:scale>
          <a:sx n="68" d="100"/>
          <a:sy n="68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3-22T09:25:12.296" idx="3">
    <p:pos x="2567" y="-219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BFAE5-C011-44F9-B6DF-D1D6AFB7284F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1CF41-DC30-4783-BDFF-E843E4B1F9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16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446607-E6CD-4B2A-B7A6-2B51C43EFE9D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20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95692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47989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73533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8977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58606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5268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61309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658984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970385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92808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3972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72131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0743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69347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35383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81279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39489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5563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C8F100-E1B7-4394-96E8-6D5F4B715A4A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E8BF940-D276-4852-B969-B9A0C7BC8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r>
              <a:rPr lang="cs-CZ" dirty="0" smtClean="0"/>
              <a:t>Přednáška č. </a:t>
            </a:r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357438"/>
            <a:ext cx="6400800" cy="328136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Osnova přednášky: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1.Zopakování minulé přednášky: Hledání  cesty z krize právního pozitivismu: (</a:t>
            </a:r>
            <a:r>
              <a:rPr lang="cs-CZ" b="1" dirty="0" err="1" smtClean="0">
                <a:solidFill>
                  <a:schemeClr val="tx1"/>
                </a:solidFill>
              </a:rPr>
              <a:t>Fuller</a:t>
            </a:r>
            <a:r>
              <a:rPr lang="cs-CZ" b="1" dirty="0" smtClean="0">
                <a:solidFill>
                  <a:schemeClr val="tx1"/>
                </a:solidFill>
              </a:rPr>
              <a:t>, Hart);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2. Význam Hartovy  analytické  jurisprudence: a) kritika klasického právního pozitivismu </a:t>
            </a:r>
            <a:r>
              <a:rPr lang="cs-CZ" b="1" dirty="0" smtClean="0">
                <a:solidFill>
                  <a:schemeClr val="tx1"/>
                </a:solidFill>
              </a:rPr>
              <a:t>(</a:t>
            </a:r>
            <a:r>
              <a:rPr lang="cs-CZ" b="1" dirty="0" err="1" smtClean="0">
                <a:solidFill>
                  <a:schemeClr val="tx1"/>
                </a:solidFill>
              </a:rPr>
              <a:t>Bentham</a:t>
            </a:r>
            <a:r>
              <a:rPr lang="cs-CZ" b="1" dirty="0" smtClean="0">
                <a:solidFill>
                  <a:schemeClr val="tx1"/>
                </a:solidFill>
              </a:rPr>
              <a:t>, Austin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  <a:endParaRPr lang="cs-CZ" b="1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b) Právo jako systém pravidel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c) Hartovo pojetí práva a morálky</a:t>
            </a:r>
          </a:p>
          <a:p>
            <a:pPr fontAlgn="auto">
              <a:spcAft>
                <a:spcPts val="0"/>
              </a:spcAft>
              <a:defRPr/>
            </a:pPr>
            <a:endParaRPr lang="cs-CZ" b="1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 3. Hartovo překonání </a:t>
            </a:r>
            <a:r>
              <a:rPr lang="cs-CZ" sz="2400" dirty="0" err="1" smtClean="0"/>
              <a:t>Kelsenova</a:t>
            </a:r>
            <a:r>
              <a:rPr lang="cs-CZ" sz="2400" dirty="0" smtClean="0"/>
              <a:t>  „SOLLEN“  a  „SEIN“ </a:t>
            </a:r>
            <a:endParaRPr lang="cs-CZ" sz="40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</a:rPr>
              <a:t>Odmítnutí vůle jako zdroje </a:t>
            </a:r>
            <a:r>
              <a:rPr lang="cs-CZ" sz="3200" dirty="0" err="1" smtClean="0">
                <a:solidFill>
                  <a:schemeClr val="tx1"/>
                </a:solidFill>
              </a:rPr>
              <a:t>normativity</a:t>
            </a:r>
            <a:r>
              <a:rPr lang="cs-CZ" sz="32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</a:rPr>
              <a:t>Stanovení povinnosti není výsledkem aktu chtění, ale uznání,  akceptace pravidel dané činnosti. 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</a:rPr>
              <a:t>Platí, že každá činnost je nadána pravidly a pokud  chceme danou činnost vykonávat musíme její pravidla přijmout. </a:t>
            </a:r>
            <a:endParaRPr lang="cs-CZ" sz="32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</a:rPr>
              <a:t>Hartova </a:t>
            </a:r>
            <a:r>
              <a:rPr lang="cs-CZ" sz="3200" dirty="0">
                <a:solidFill>
                  <a:schemeClr val="tx1"/>
                </a:solidFill>
              </a:rPr>
              <a:t>kritika   </a:t>
            </a:r>
            <a:r>
              <a:rPr lang="cs-CZ" sz="3200" dirty="0" err="1" smtClean="0">
                <a:solidFill>
                  <a:schemeClr val="tx1"/>
                </a:solidFill>
              </a:rPr>
              <a:t>Kelsena</a:t>
            </a:r>
            <a:r>
              <a:rPr lang="cs-CZ" sz="3200" dirty="0" smtClean="0">
                <a:solidFill>
                  <a:schemeClr val="tx1"/>
                </a:solidFill>
              </a:rPr>
              <a:t> je konstruktivní  </a:t>
            </a:r>
            <a:r>
              <a:rPr lang="cs-CZ" sz="3200" dirty="0">
                <a:solidFill>
                  <a:schemeClr val="tx1"/>
                </a:solidFill>
              </a:rPr>
              <a:t>a korigující ;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08914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Zvyk a pravidlo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Kritiku  </a:t>
            </a:r>
            <a:r>
              <a:rPr lang="cs-CZ" dirty="0">
                <a:solidFill>
                  <a:schemeClr val="tx1"/>
                </a:solidFill>
              </a:rPr>
              <a:t>odtrženosti  </a:t>
            </a:r>
            <a:r>
              <a:rPr lang="cs-CZ" dirty="0" err="1">
                <a:solidFill>
                  <a:schemeClr val="tx1"/>
                </a:solidFill>
              </a:rPr>
              <a:t>normativity</a:t>
            </a:r>
            <a:r>
              <a:rPr lang="cs-CZ" dirty="0">
                <a:solidFill>
                  <a:schemeClr val="tx1"/>
                </a:solidFill>
              </a:rPr>
              <a:t> od fakticity  založil na  výkladu rozdílu mezi   zvykem a pravidlem,   tzn. zvyklostí určitého jednání a pravidlem jako </a:t>
            </a:r>
            <a:r>
              <a:rPr lang="cs-CZ" b="1" u="sng" dirty="0">
                <a:solidFill>
                  <a:schemeClr val="tx1"/>
                </a:solidFill>
              </a:rPr>
              <a:t>standardem  </a:t>
            </a:r>
            <a:r>
              <a:rPr lang="cs-CZ" dirty="0">
                <a:solidFill>
                  <a:schemeClr val="tx1"/>
                </a:solidFill>
              </a:rPr>
              <a:t> umožňujícím určitou činnost; 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b="1" dirty="0">
                <a:solidFill>
                  <a:schemeClr val="tx1"/>
                </a:solidFill>
              </a:rPr>
              <a:t>Kupříkladu: </a:t>
            </a:r>
            <a:r>
              <a:rPr lang="cs-CZ" b="1" i="1" dirty="0">
                <a:solidFill>
                  <a:schemeClr val="tx1"/>
                </a:solidFill>
              </a:rPr>
              <a:t>Lidé chodí  v sobotu večer do kina, toto  je určitý zvyk, ale není pravidlem-lidé nepovažují za nutné  přijmout tento zvyk  za povinnost;  činnost chození do kina není  zde povinností;  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Na druhé straně  existují situace jednání, které si od nás vyžadují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dirty="0">
                <a:solidFill>
                  <a:schemeClr val="tx1"/>
                </a:solidFill>
              </a:rPr>
              <a:t>dodržování  určité povinnosti  jako je například  zastavení auta na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dirty="0">
                <a:solidFill>
                  <a:schemeClr val="tx1"/>
                </a:solidFill>
              </a:rPr>
              <a:t>červenou- zde se naše  činnost  musí řídit  pravidly;   </a:t>
            </a:r>
            <a:endParaRPr lang="cs-CZ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</a:rPr>
              <a:t>zde se již nejedná o zvyk,  ale o případ vnitřního přijetí pravidla k výkonu  určité činnosti (jednání)- z toho a jen z toho  důvodu se stává  závazným  pravidlem; </a:t>
            </a:r>
          </a:p>
          <a:p>
            <a:pPr>
              <a:lnSpc>
                <a:spcPct val="8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(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008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Vnitřní a vnější hledisko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</a:rPr>
              <a:t>Hart  překonává  dualismus   „Sein“  a „</a:t>
            </a:r>
            <a:r>
              <a:rPr lang="cs-CZ" sz="2400" b="1" dirty="0" err="1" smtClean="0">
                <a:solidFill>
                  <a:schemeClr val="tx1"/>
                </a:solidFill>
              </a:rPr>
              <a:t>Sollen</a:t>
            </a:r>
            <a:r>
              <a:rPr lang="cs-CZ" sz="2400" b="1" dirty="0" smtClean="0">
                <a:solidFill>
                  <a:schemeClr val="tx1"/>
                </a:solidFill>
              </a:rPr>
              <a:t>“ </a:t>
            </a:r>
            <a:endParaRPr lang="cs-CZ" b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zavedením  vnitřního a vnějšího hlediska;  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 K porozumění jaká je </a:t>
            </a:r>
            <a:r>
              <a:rPr lang="cs-CZ" sz="2400" b="1" dirty="0" err="1" smtClean="0">
                <a:solidFill>
                  <a:schemeClr val="tx1"/>
                </a:solidFill>
              </a:rPr>
              <a:t>normativita</a:t>
            </a:r>
            <a:r>
              <a:rPr lang="cs-CZ" sz="2400" b="1" dirty="0" smtClean="0">
                <a:solidFill>
                  <a:schemeClr val="tx1"/>
                </a:solidFill>
              </a:rPr>
              <a:t> právních, morálních nebo jiných společenských pravidel </a:t>
            </a:r>
            <a:r>
              <a:rPr lang="cs-CZ" sz="2400" b="1" u="sng" dirty="0" smtClean="0">
                <a:solidFill>
                  <a:schemeClr val="tx1"/>
                </a:solidFill>
              </a:rPr>
              <a:t>potřebujeme pouze reflektovat postoje lidí  k  jednání;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400" b="1" u="sng" dirty="0" smtClean="0">
                <a:solidFill>
                  <a:schemeClr val="tx1"/>
                </a:solidFill>
              </a:rPr>
              <a:t>(tzn., z jaké perspektivy je jejich jednání pozorováno). </a:t>
            </a:r>
            <a:r>
              <a:rPr lang="cs-CZ" sz="2400" b="1" dirty="0" smtClean="0">
                <a:solidFill>
                  <a:schemeClr val="tx1"/>
                </a:solidFill>
              </a:rPr>
              <a:t/>
            </a:r>
            <a:br>
              <a:rPr lang="cs-CZ" sz="2400" b="1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</a:rPr>
              <a:t/>
            </a:r>
            <a:br>
              <a:rPr lang="cs-CZ" sz="2400" b="1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rgbClr val="FF0000"/>
                </a:solidFill>
              </a:rPr>
              <a:t>Díky tomu rozlišuje tzv. </a:t>
            </a:r>
            <a:r>
              <a:rPr lang="cs-CZ" sz="2400" b="1" u="sng" dirty="0" smtClean="0">
                <a:solidFill>
                  <a:srgbClr val="FF0000"/>
                </a:solidFill>
              </a:rPr>
              <a:t>vnější a vnitřní hledisko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rgbClr val="FF0000"/>
                </a:solidFill>
              </a:rPr>
              <a:t>Existují dva možné teoretické přístupy k právu a obecně ke každé normativní praxi. 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rgbClr val="FF0000"/>
                </a:solidFill>
              </a:rPr>
              <a:t>Buď se můžeme snažit popsat společenské chování bez ohledu na přesvědčení a postoje účastníků praxe (vnější hledisko) – </a:t>
            </a:r>
            <a:r>
              <a:rPr lang="cs-CZ" sz="2400" b="1" u="sng" dirty="0" err="1" smtClean="0">
                <a:solidFill>
                  <a:srgbClr val="FF0000"/>
                </a:solidFill>
              </a:rPr>
              <a:t>hledisko</a:t>
            </a:r>
            <a:r>
              <a:rPr lang="cs-CZ" sz="2400" b="1" u="sng" dirty="0" smtClean="0">
                <a:solidFill>
                  <a:srgbClr val="FF0000"/>
                </a:solidFill>
              </a:rPr>
              <a:t> pozorovatele jednání</a:t>
            </a:r>
            <a:r>
              <a:rPr lang="cs-CZ" sz="2400" b="1" dirty="0" smtClean="0">
                <a:solidFill>
                  <a:srgbClr val="FF0000"/>
                </a:solidFill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rgbClr val="FF0000"/>
                </a:solidFill>
              </a:rPr>
              <a:t>a nebo do popisu zahrneme též onu psychologickou složku –uznání(vnitřní hledisko) </a:t>
            </a:r>
            <a:r>
              <a:rPr lang="cs-CZ" sz="2400" b="1" u="sng" dirty="0" smtClean="0">
                <a:solidFill>
                  <a:srgbClr val="FF0000"/>
                </a:solidFill>
              </a:rPr>
              <a:t>– </a:t>
            </a:r>
            <a:r>
              <a:rPr lang="cs-CZ" sz="2400" b="1" u="sng" dirty="0" err="1" smtClean="0">
                <a:solidFill>
                  <a:srgbClr val="FF0000"/>
                </a:solidFill>
              </a:rPr>
              <a:t>hledisko</a:t>
            </a:r>
            <a:r>
              <a:rPr lang="cs-CZ" sz="2400" b="1" u="sng" dirty="0" smtClean="0">
                <a:solidFill>
                  <a:srgbClr val="FF0000"/>
                </a:solidFill>
              </a:rPr>
              <a:t> účastníka jednání</a:t>
            </a:r>
          </a:p>
        </p:txBody>
      </p:sp>
    </p:spTree>
    <p:extLst>
      <p:ext uri="{BB962C8B-B14F-4D97-AF65-F5344CB8AC3E}">
        <p14:creationId xmlns:p14="http://schemas.microsoft.com/office/powerpoint/2010/main" val="4220849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Účastník a pozorovatel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</a:rPr>
              <a:t>Vnitřní hledisko, jak ho chápe </a:t>
            </a:r>
            <a:r>
              <a:rPr lang="cs-CZ" sz="2400" b="1" dirty="0" err="1" smtClean="0">
                <a:solidFill>
                  <a:schemeClr val="tx1"/>
                </a:solidFill>
              </a:rPr>
              <a:t>Hart</a:t>
            </a:r>
            <a:r>
              <a:rPr lang="cs-CZ" sz="2400" b="1" dirty="0" smtClean="0">
                <a:solidFill>
                  <a:schemeClr val="tx1"/>
                </a:solidFill>
              </a:rPr>
              <a:t>, znamená takový praktický postoj účastníků právní praxe, kterým akceptují (prakticky uznávají) právní normy jako </a:t>
            </a:r>
            <a:r>
              <a:rPr lang="cs-CZ" sz="2400" b="1" u="sng" dirty="0" smtClean="0">
                <a:solidFill>
                  <a:schemeClr val="tx1"/>
                </a:solidFill>
              </a:rPr>
              <a:t>řídící důvody </a:t>
            </a:r>
            <a:r>
              <a:rPr lang="cs-CZ" sz="2400" b="1" dirty="0" smtClean="0">
                <a:solidFill>
                  <a:schemeClr val="tx1"/>
                </a:solidFill>
              </a:rPr>
              <a:t>jednání, protože jsou platné právo; </a:t>
            </a:r>
          </a:p>
          <a:p>
            <a:pPr>
              <a:lnSpc>
                <a:spcPct val="9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</a:rPr>
              <a:t>Z praktického hlediska existují dva postoje, které může účastník právní praxe zaujmout k právním normám, buď je akceptuje nebo je neakceptuje.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</a:rPr>
              <a:t>Pokud je akceptuje, pak zaujímá vždy také vnitřní hledisko, a pokud je neakceptuje, pak buď zaujímá oportunistické hledisko „zlého muže“, anebo vystupuje v roli pouhého </a:t>
            </a:r>
            <a:r>
              <a:rPr lang="cs-CZ" sz="2400" b="1" u="sng" dirty="0" smtClean="0">
                <a:solidFill>
                  <a:schemeClr val="tx1"/>
                </a:solidFill>
              </a:rPr>
              <a:t>vnějšího pozorovatele </a:t>
            </a:r>
            <a:r>
              <a:rPr lang="cs-CZ" sz="2400" b="1" dirty="0" smtClean="0">
                <a:solidFill>
                  <a:schemeClr val="tx1"/>
                </a:solidFill>
              </a:rPr>
              <a:t>(např. sociolog nebo antropolog). </a:t>
            </a:r>
          </a:p>
        </p:txBody>
      </p:sp>
    </p:spTree>
    <p:extLst>
      <p:ext uri="{BB962C8B-B14F-4D97-AF65-F5344CB8AC3E}">
        <p14:creationId xmlns:p14="http://schemas.microsoft.com/office/powerpoint/2010/main" val="4252471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err="1" smtClean="0"/>
              <a:t>Pravidlá</a:t>
            </a:r>
            <a:r>
              <a:rPr lang="cs-CZ" sz="4000" dirty="0" smtClean="0"/>
              <a:t> jako  normativní standardy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b="1" dirty="0" err="1" smtClean="0">
                <a:solidFill>
                  <a:schemeClr val="tx1"/>
                </a:solidFill>
              </a:rPr>
              <a:t>Hart</a:t>
            </a:r>
            <a:r>
              <a:rPr lang="cs-CZ" sz="2400" b="1" dirty="0" smtClean="0">
                <a:solidFill>
                  <a:schemeClr val="tx1"/>
                </a:solidFill>
              </a:rPr>
              <a:t>  svým rozdílem mezi zvykem a pravidlem, vnitřním a vnějším hlediskem  ukazuje, že pravidla jsou sociálně psychologické  standardy, které „nepadají z nebe“ a nejsou ani výtvorem jen suveréna,  ale jsou strukturální součástí lidského jednání- činnosti;  </a:t>
            </a:r>
          </a:p>
          <a:p>
            <a:pPr>
              <a:lnSpc>
                <a:spcPct val="9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</a:rPr>
              <a:t>vychází z  obecného zjištění, že každé činnosti, kterou vykonáváme je vždy vlastní (implicitní)  již určitý soubor pravidel, které uznáváme (přijímáme) pokud tuto činnost máme vykonávat. </a:t>
            </a:r>
          </a:p>
          <a:p>
            <a:pPr>
              <a:lnSpc>
                <a:spcPct val="9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</a:rPr>
              <a:t>K tomuto pojetí pravidel jej inspirovala analytická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filosofie jazyka  konkrétně tzv.  teorie řečových aktů J.L. </a:t>
            </a:r>
            <a:r>
              <a:rPr lang="cs-CZ" sz="2400" b="1" dirty="0" err="1" smtClean="0">
                <a:solidFill>
                  <a:schemeClr val="tx1"/>
                </a:solidFill>
              </a:rPr>
              <a:t>Austina</a:t>
            </a:r>
            <a:r>
              <a:rPr lang="cs-CZ" sz="2400" b="1" dirty="0" smtClean="0">
                <a:solidFill>
                  <a:schemeClr val="tx1"/>
                </a:solidFill>
              </a:rPr>
              <a:t> (1911-1960)   </a:t>
            </a:r>
          </a:p>
        </p:txBody>
      </p:sp>
    </p:spTree>
    <p:extLst>
      <p:ext uri="{BB962C8B-B14F-4D97-AF65-F5344CB8AC3E}">
        <p14:creationId xmlns:p14="http://schemas.microsoft.com/office/powerpoint/2010/main" val="4278310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 smtClean="0"/>
              <a:t>Přínosem Harta je to, že spojuje právo-pravidla s otázkou jazyka; proto je nutný krátký exkurz do filosofie jazyka druhé poloviny 20.století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</a:rPr>
              <a:t>V obecné filosofii dochází  v první polovině 20.století k radikální změně, která se označuje za lingvistický obrat;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</a:rPr>
              <a:t>    předmětem filosofického tázání se stala logická analýza  jazyka, jejíž  cílem bylo odhalit logickou strukturu jazyka;   (</a:t>
            </a:r>
            <a:r>
              <a:rPr lang="cs-CZ" sz="2800" b="1" dirty="0" err="1" smtClean="0">
                <a:solidFill>
                  <a:schemeClr val="tx1"/>
                </a:solidFill>
              </a:rPr>
              <a:t>G.E.Moore</a:t>
            </a:r>
            <a:r>
              <a:rPr lang="cs-CZ" sz="2800" b="1" dirty="0" smtClean="0">
                <a:solidFill>
                  <a:schemeClr val="tx1"/>
                </a:solidFill>
              </a:rPr>
              <a:t>, </a:t>
            </a:r>
            <a:r>
              <a:rPr lang="cs-CZ" sz="2800" b="1" dirty="0" err="1" smtClean="0">
                <a:solidFill>
                  <a:schemeClr val="tx1"/>
                </a:solidFill>
              </a:rPr>
              <a:t>B.Russell</a:t>
            </a:r>
            <a:r>
              <a:rPr lang="cs-CZ" sz="2800" b="1" dirty="0" smtClean="0">
                <a:solidFill>
                  <a:schemeClr val="tx1"/>
                </a:solidFill>
              </a:rPr>
              <a:t>,  </a:t>
            </a:r>
            <a:r>
              <a:rPr lang="cs-CZ" sz="2800" b="1" dirty="0" err="1" smtClean="0">
                <a:solidFill>
                  <a:schemeClr val="tx1"/>
                </a:solidFill>
              </a:rPr>
              <a:t>L.Wittgenstein</a:t>
            </a:r>
            <a:r>
              <a:rPr lang="cs-CZ" sz="2800" b="1" dirty="0" smtClean="0">
                <a:solidFill>
                  <a:schemeClr val="tx1"/>
                </a:solidFill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</a:rPr>
              <a:t>Logická struktura odpovídající výrazu není  totožná </a:t>
            </a:r>
            <a:r>
              <a:rPr lang="pl-PL" sz="2800" b="1" dirty="0" smtClean="0">
                <a:solidFill>
                  <a:schemeClr val="tx1"/>
                </a:solidFill>
              </a:rPr>
              <a:t>s gramatickou strukturou;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b="1" dirty="0" smtClean="0">
                <a:solidFill>
                  <a:schemeClr val="tx1"/>
                </a:solidFill>
              </a:rPr>
              <a:t>Význam musí být odhalen analýzou, čímž se má zabránit  chybnému,  klamavému vidění skutečnosti... proto nutnost zkoumat jazyk a jeho strukturu;  </a:t>
            </a:r>
          </a:p>
        </p:txBody>
      </p:sp>
    </p:spTree>
    <p:extLst>
      <p:ext uri="{BB962C8B-B14F-4D97-AF65-F5344CB8AC3E}">
        <p14:creationId xmlns:p14="http://schemas.microsoft.com/office/powerpoint/2010/main" val="2376149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Inspirace   analytickou filosofii jazyka  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L. </a:t>
            </a:r>
            <a:r>
              <a:rPr lang="cs-CZ" sz="2400" b="1" dirty="0" err="1" smtClean="0">
                <a:solidFill>
                  <a:schemeClr val="tx1"/>
                </a:solidFill>
              </a:rPr>
              <a:t>Wittgenstein</a:t>
            </a:r>
            <a:r>
              <a:rPr lang="cs-CZ" sz="2400" b="1" dirty="0" smtClean="0">
                <a:solidFill>
                  <a:schemeClr val="tx1"/>
                </a:solidFill>
              </a:rPr>
              <a:t> (1889-1951) rakouský filosof, dvě období </a:t>
            </a:r>
          </a:p>
          <a:p>
            <a:pPr>
              <a:buFontTx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vývoje jeho filosofie; </a:t>
            </a:r>
          </a:p>
          <a:p>
            <a:pPr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a) Logická analýza jazyka – vůdčí myšlenka pro toto </a:t>
            </a:r>
          </a:p>
          <a:p>
            <a:pPr>
              <a:buFontTx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období byla:  </a:t>
            </a:r>
            <a:r>
              <a:rPr lang="cs-CZ" sz="2400" b="1" i="1" dirty="0" smtClean="0">
                <a:solidFill>
                  <a:srgbClr val="FF0000"/>
                </a:solidFill>
              </a:rPr>
              <a:t>„Většina vět a otázek, které byly napsány o filosofických věcech, není nepravdivá, nýbrž nesmyslná. Nemůžeme proto vůbec takové otázky zodpovědět, nýbrž jen prokázat jejich nesmyslnost. Většina otázek a vět filosofů spočívá  v tom, že nerozumíme naší jazykové logice.“ 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b)Druhé období: teorie jazykových her: „</a:t>
            </a:r>
            <a:r>
              <a:rPr lang="cs-CZ" sz="2400" b="1" dirty="0" smtClean="0">
                <a:solidFill>
                  <a:srgbClr val="FF0000"/>
                </a:solidFill>
              </a:rPr>
              <a:t>Význam nějakého slova je způsob jeho použití v řeči.“ 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Každá promluva sleduje nějaký cíl, nestačí tedy zkoumat jen její logickou stavbu;</a:t>
            </a:r>
          </a:p>
          <a:p>
            <a:pPr marL="457200" indent="-457200">
              <a:buFontTx/>
              <a:buAutoNum type="alphaLcParenR" startAt="2"/>
            </a:pPr>
            <a:endParaRPr lang="cs-CZ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843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smtClean="0"/>
              <a:t>Wittgensteinova  teorie jazykových her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„Jazyková hra“ – řeší otázku užívání jazyka -  jazyk není  soustavou obrázků, ale spíše hrou, tzn., jako každé hře, jsou  mu </a:t>
            </a:r>
          </a:p>
          <a:p>
            <a:pPr>
              <a:buFontTx/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vždy  vlastní určitá pravidla;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Rozumění jazyku je něco jako schopnost- (kompetence), podobně jako máme schopnost chodit, co souvisí s naší schopností prakticky konat; 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jazyk si osvojujeme stejně jako schopnost chodit, tzn., do používání jazyka jakoby vrůstáme. To, co  znamenají slova, to se dozvídám tak, že se je učíme používat;  </a:t>
            </a:r>
          </a:p>
          <a:p>
            <a:r>
              <a:rPr lang="cs-CZ" sz="2000" b="1" u="sng" dirty="0" smtClean="0">
                <a:solidFill>
                  <a:schemeClr val="tx1"/>
                </a:solidFill>
              </a:rPr>
              <a:t>rozumění významům slova není nějaká událost  naší mysle, ale je  to projev schopnosti zvládnout určitou „techniku“, tzn. techniku používání jazyka; </a:t>
            </a:r>
          </a:p>
        </p:txBody>
      </p:sp>
    </p:spTree>
    <p:extLst>
      <p:ext uri="{BB962C8B-B14F-4D97-AF65-F5344CB8AC3E}">
        <p14:creationId xmlns:p14="http://schemas.microsoft.com/office/powerpoint/2010/main" val="486848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Jak chápe </a:t>
            </a:r>
            <a:r>
              <a:rPr lang="cs-CZ" i="1" dirty="0" err="1"/>
              <a:t>Wittgenstein</a:t>
            </a:r>
            <a:r>
              <a:rPr lang="cs-CZ" i="1" dirty="0"/>
              <a:t> pravidla?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i="1" dirty="0" smtClean="0">
                <a:solidFill>
                  <a:schemeClr val="tx1"/>
                </a:solidFill>
              </a:rPr>
              <a:t>V souvislosti s analýzou jazykové hry zjišťuje, že pravidlo může vystupovat v roli </a:t>
            </a:r>
          </a:p>
          <a:p>
            <a:pPr marL="0" lvl="0" indent="0">
              <a:buNone/>
            </a:pPr>
            <a:r>
              <a:rPr lang="cs-CZ" b="1" i="1" dirty="0" smtClean="0">
                <a:solidFill>
                  <a:schemeClr val="tx1"/>
                </a:solidFill>
              </a:rPr>
              <a:t>a) návodu</a:t>
            </a:r>
            <a:r>
              <a:rPr lang="cs-CZ" b="1" i="1" dirty="0">
                <a:solidFill>
                  <a:schemeClr val="tx1"/>
                </a:solidFill>
              </a:rPr>
              <a:t>, postupu -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i="1" dirty="0">
                <a:solidFill>
                  <a:schemeClr val="tx1"/>
                </a:solidFill>
              </a:rPr>
              <a:t> jak máme „hrát hru“, jakým způsobem  máme dané pravidlo užívat;</a:t>
            </a:r>
            <a:endParaRPr lang="cs-CZ" b="1" dirty="0">
              <a:solidFill>
                <a:schemeClr val="tx1"/>
              </a:solidFill>
            </a:endParaRPr>
          </a:p>
          <a:p>
            <a:pPr lvl="0"/>
            <a:r>
              <a:rPr lang="cs-CZ" b="1" i="1" dirty="0">
                <a:solidFill>
                  <a:schemeClr val="tx1"/>
                </a:solidFill>
              </a:rPr>
              <a:t>Příklad: Figurky na šachovnici rozestavte tak, aby  měli oba hráči v pravém rohu  bílé pole.  </a:t>
            </a:r>
            <a:endParaRPr lang="cs-CZ" b="1" i="1" dirty="0" smtClean="0">
              <a:solidFill>
                <a:schemeClr val="tx1"/>
              </a:solidFill>
            </a:endParaRPr>
          </a:p>
          <a:p>
            <a:pPr lvl="0"/>
            <a:r>
              <a:rPr lang="cs-CZ" b="1" i="1" dirty="0" smtClean="0">
                <a:solidFill>
                  <a:schemeClr val="tx1"/>
                </a:solidFill>
              </a:rPr>
              <a:t>Zajíždí-li </a:t>
            </a:r>
            <a:r>
              <a:rPr lang="cs-CZ" b="1" i="1" dirty="0">
                <a:solidFill>
                  <a:schemeClr val="tx1"/>
                </a:solidFill>
              </a:rPr>
              <a:t>řidič za účelem zastavení nebo stání k okraji pozemní komunikace nebo k chodníku, musí dávat znamení o změně směru jízdy.    </a:t>
            </a:r>
            <a:endParaRPr lang="cs-CZ" b="1" i="1" dirty="0" smtClean="0">
              <a:solidFill>
                <a:schemeClr val="tx1"/>
              </a:solidFill>
            </a:endParaRPr>
          </a:p>
          <a:p>
            <a:pPr lvl="0"/>
            <a:r>
              <a:rPr lang="cs-CZ" b="1" i="1" dirty="0" smtClean="0">
                <a:solidFill>
                  <a:schemeClr val="tx1"/>
                </a:solidFill>
              </a:rPr>
              <a:t>K </a:t>
            </a:r>
            <a:r>
              <a:rPr lang="cs-CZ" b="1" i="1" dirty="0">
                <a:solidFill>
                  <a:schemeClr val="tx1"/>
                </a:solidFill>
              </a:rPr>
              <a:t>namíchání betonu nasypte obsah pytle do kolečka a  přidejte požadované množství vody.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71467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Druhá role pravidla podle </a:t>
            </a:r>
            <a:r>
              <a:rPr lang="cs-CZ" dirty="0" err="1" smtClean="0"/>
              <a:t>Wittgensteina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 smtClean="0">
                <a:solidFill>
                  <a:schemeClr val="tx1"/>
                </a:solidFill>
              </a:rPr>
              <a:t>Pravidlo jako prostředek</a:t>
            </a:r>
            <a:r>
              <a:rPr lang="cs-CZ" b="1" dirty="0" smtClean="0">
                <a:solidFill>
                  <a:schemeClr val="tx1"/>
                </a:solidFill>
              </a:rPr>
              <a:t>, </a:t>
            </a:r>
            <a:r>
              <a:rPr lang="cs-CZ" b="1" dirty="0">
                <a:solidFill>
                  <a:schemeClr val="tx1"/>
                </a:solidFill>
              </a:rPr>
              <a:t>díky kterému lze hru hrát - jak se máme  řídit daným pravidlem, jak máme podle něj jednat;</a:t>
            </a:r>
          </a:p>
          <a:p>
            <a:r>
              <a:rPr lang="cs-CZ" b="1" i="1" dirty="0">
                <a:solidFill>
                  <a:schemeClr val="tx1"/>
                </a:solidFill>
              </a:rPr>
              <a:t>Příklad: Pěšec se smí posunovat jen o jedno pole vpřed. </a:t>
            </a:r>
            <a:endParaRPr lang="cs-CZ" b="1" i="1" dirty="0" smtClean="0">
              <a:solidFill>
                <a:schemeClr val="tx1"/>
              </a:solidFill>
            </a:endParaRPr>
          </a:p>
          <a:p>
            <a:r>
              <a:rPr lang="cs-CZ" b="1" i="1" dirty="0" smtClean="0">
                <a:solidFill>
                  <a:schemeClr val="tx1"/>
                </a:solidFill>
              </a:rPr>
              <a:t>Řidič </a:t>
            </a:r>
            <a:r>
              <a:rPr lang="cs-CZ" b="1" i="1" dirty="0">
                <a:solidFill>
                  <a:schemeClr val="tx1"/>
                </a:solidFill>
              </a:rPr>
              <a:t>smí zastavit a stát jen</a:t>
            </a:r>
            <a:br>
              <a:rPr lang="cs-CZ" b="1" i="1" dirty="0">
                <a:solidFill>
                  <a:schemeClr val="tx1"/>
                </a:solidFill>
              </a:rPr>
            </a:br>
            <a:r>
              <a:rPr lang="cs-CZ" b="1" i="1" dirty="0" smtClean="0">
                <a:solidFill>
                  <a:schemeClr val="tx1"/>
                </a:solidFill>
              </a:rPr>
              <a:t>vpravo </a:t>
            </a:r>
            <a:r>
              <a:rPr lang="cs-CZ" b="1" i="1" dirty="0">
                <a:solidFill>
                  <a:schemeClr val="tx1"/>
                </a:solidFill>
              </a:rPr>
              <a:t>ve směru jízdy co nejblíže k okraji pozemní komunikace. 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4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Kritika právního pozitivismu ve druhé polovině 20. století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000" dirty="0" smtClean="0">
                <a:solidFill>
                  <a:schemeClr val="tx1"/>
                </a:solidFill>
              </a:rPr>
              <a:t>Ve druhé polovině 20. století byl právní pozitivismus jako směr a způsob právního myšlení podroben vlně další kritiky. </a:t>
            </a:r>
          </a:p>
          <a:p>
            <a:r>
              <a:rPr lang="cs-CZ" sz="3000" dirty="0" smtClean="0">
                <a:solidFill>
                  <a:schemeClr val="tx1"/>
                </a:solidFill>
              </a:rPr>
              <a:t>Pro lepší orientaci  bychom tuto kritiku mohli rozdělit na </a:t>
            </a:r>
            <a:r>
              <a:rPr lang="cs-CZ" sz="3000" b="1" i="1" dirty="0" smtClean="0">
                <a:solidFill>
                  <a:schemeClr val="tx1"/>
                </a:solidFill>
              </a:rPr>
              <a:t>kritiku vedenou „zevnitř“ a kritiku vedenou „zvnějšku“.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3000" b="1" dirty="0" smtClean="0">
                <a:solidFill>
                  <a:schemeClr val="tx1"/>
                </a:solidFill>
              </a:rPr>
              <a:t>Kritika zevnitř:  </a:t>
            </a:r>
            <a:r>
              <a:rPr lang="cs-CZ" sz="3000" dirty="0" smtClean="0">
                <a:solidFill>
                  <a:schemeClr val="tx1"/>
                </a:solidFill>
              </a:rPr>
              <a:t>O překonání slabin klasického  právního pozitivismu (imperativní jurisprudence a také Ryzí nauky právní) usilují i samotní stoupenci právního pozitivismu.  Z takové kritiky vzešla i </a:t>
            </a:r>
            <a:r>
              <a:rPr lang="cs-CZ" sz="3000" b="1" i="1" dirty="0" err="1" smtClean="0">
                <a:solidFill>
                  <a:schemeClr val="tx1"/>
                </a:solidFill>
              </a:rPr>
              <a:t>Hartova</a:t>
            </a:r>
            <a:r>
              <a:rPr lang="cs-CZ" sz="3000" b="1" i="1" dirty="0" smtClean="0">
                <a:solidFill>
                  <a:schemeClr val="tx1"/>
                </a:solidFill>
              </a:rPr>
              <a:t> analytická jurisprudence. </a:t>
            </a:r>
          </a:p>
          <a:p>
            <a:endParaRPr lang="cs-CZ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3300" b="1" dirty="0" smtClean="0">
                <a:solidFill>
                  <a:schemeClr val="tx1"/>
                </a:solidFill>
              </a:rPr>
              <a:t>Kritika zvnějšku:  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několik přístupů, všechny mají jedno společné, chtějí otupit  dominantnost právně-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pozitivistického myšlení a prokázat,  že je možný i jiný   </a:t>
            </a:r>
            <a:r>
              <a:rPr lang="cs-CZ" sz="2800" b="1" i="1" dirty="0" smtClean="0">
                <a:solidFill>
                  <a:schemeClr val="tx1"/>
                </a:solidFill>
              </a:rPr>
              <a:t>„ne-pozitivistický či non-</a:t>
            </a:r>
          </a:p>
          <a:p>
            <a:pPr>
              <a:buNone/>
            </a:pPr>
            <a:r>
              <a:rPr lang="cs-CZ" sz="2800" b="1" i="1" dirty="0" smtClean="0">
                <a:solidFill>
                  <a:schemeClr val="tx1"/>
                </a:solidFill>
              </a:rPr>
              <a:t>pozitivistický   koncept pozitivního práva“. 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i="1" dirty="0" smtClean="0">
                <a:solidFill>
                  <a:schemeClr val="tx1"/>
                </a:solidFill>
              </a:rPr>
              <a:t>        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Za non-pozitivisty jsou považováni  </a:t>
            </a:r>
            <a:r>
              <a:rPr lang="cs-CZ" sz="2800" i="1" dirty="0" smtClean="0">
                <a:solidFill>
                  <a:schemeClr val="tx1"/>
                </a:solidFill>
              </a:rPr>
              <a:t>R. </a:t>
            </a:r>
            <a:r>
              <a:rPr lang="cs-CZ" sz="2800" i="1" dirty="0" err="1" smtClean="0">
                <a:solidFill>
                  <a:schemeClr val="tx1"/>
                </a:solidFill>
              </a:rPr>
              <a:t>Dworkin</a:t>
            </a:r>
            <a:r>
              <a:rPr lang="cs-CZ" sz="2800" i="1" dirty="0" smtClean="0">
                <a:solidFill>
                  <a:schemeClr val="tx1"/>
                </a:solidFill>
              </a:rPr>
              <a:t>, </a:t>
            </a:r>
            <a:r>
              <a:rPr lang="cs-CZ" sz="2800" i="1" dirty="0" err="1" smtClean="0">
                <a:solidFill>
                  <a:schemeClr val="tx1"/>
                </a:solidFill>
              </a:rPr>
              <a:t>J.Finnis</a:t>
            </a:r>
            <a:r>
              <a:rPr lang="cs-CZ" sz="2800" i="1" dirty="0" smtClean="0">
                <a:solidFill>
                  <a:schemeClr val="tx1"/>
                </a:solidFill>
              </a:rPr>
              <a:t>, R. Alexy a jiní. 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Zjednodušeně řečeno, kritizují právní pozitivismus, ale neodmítají pozitivní právo.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Od 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 tzv. </a:t>
            </a:r>
            <a:r>
              <a:rPr lang="cs-CZ" sz="2800" b="1" dirty="0" err="1" smtClean="0">
                <a:solidFill>
                  <a:schemeClr val="tx1"/>
                </a:solidFill>
              </a:rPr>
              <a:t>inkluzivních</a:t>
            </a:r>
            <a:r>
              <a:rPr lang="cs-CZ" sz="2800" b="1" dirty="0" smtClean="0">
                <a:solidFill>
                  <a:schemeClr val="tx1"/>
                </a:solidFill>
              </a:rPr>
              <a:t> pozitivistů se odlišují tím, že vztah mezi právem a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morálkou považují za nutný či nevyhnutelný,  nikoliv jen možný.</a:t>
            </a:r>
            <a:endParaRPr lang="cs-CZ" sz="3000" b="1" i="1" dirty="0" smtClean="0">
              <a:solidFill>
                <a:schemeClr val="tx1"/>
              </a:solidFill>
            </a:endParaRPr>
          </a:p>
          <a:p>
            <a:endParaRPr lang="cs-CZ" sz="3000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Třetí význam  pravidla podle </a:t>
            </a:r>
            <a:r>
              <a:rPr lang="cs-CZ" dirty="0" err="1" smtClean="0"/>
              <a:t>Wittgensteina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Třetí význam:  </a:t>
            </a:r>
            <a:r>
              <a:rPr lang="cs-CZ" b="1" i="1" dirty="0">
                <a:solidFill>
                  <a:schemeClr val="tx1"/>
                </a:solidFill>
              </a:rPr>
              <a:t>pravidla nemusí  být vyjádřena explicitně, ale i implicitně, kdy  nejsou formulována, ale přece jsou přítomná v činnosti, kterou vykonáváme.  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Stručně </a:t>
            </a:r>
            <a:r>
              <a:rPr lang="cs-CZ" b="1" dirty="0">
                <a:solidFill>
                  <a:schemeClr val="tx1"/>
                </a:solidFill>
              </a:rPr>
              <a:t>řečeno, pokud chceme vykonávat nějakou činnost, tak to vždy předpokládá řídit se nějakým pravidlem. 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i="1" dirty="0" smtClean="0">
              <a:solidFill>
                <a:schemeClr val="tx1"/>
              </a:solidFill>
            </a:endParaRPr>
          </a:p>
          <a:p>
            <a:r>
              <a:rPr lang="cs-CZ" b="1" i="1" dirty="0" smtClean="0">
                <a:solidFill>
                  <a:schemeClr val="tx1"/>
                </a:solidFill>
              </a:rPr>
              <a:t>Řídit </a:t>
            </a:r>
            <a:r>
              <a:rPr lang="cs-CZ" b="1" i="1" dirty="0">
                <a:solidFill>
                  <a:schemeClr val="tx1"/>
                </a:solidFill>
              </a:rPr>
              <a:t>se pravidlem  znamená  ovládat určitou techniku dané činnosti.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057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 jako forma života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</a:rPr>
              <a:t>Pravidla jazyka jsou jazyku (vlastní) implicitní a tudíž naše porozumění světu je  vždy spojeno s užíváním  pravidel  daného jazyka</a:t>
            </a:r>
            <a:r>
              <a:rPr lang="cs-CZ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</a:rPr>
              <a:t>Při učení se jazyku  se učíme používat pravidla používání určitých výrazů;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</a:rPr>
              <a:t>Porozumění zde znamená vědět jak to či ono vykonat;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</a:rPr>
              <a:t>Vědět znamená být schopen, tedy v případě jazyka: být schopen používat správně slova. 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    </a:t>
            </a:r>
            <a:r>
              <a:rPr lang="cs-CZ" b="1" dirty="0" err="1" smtClean="0">
                <a:solidFill>
                  <a:schemeClr val="tx1"/>
                </a:solidFill>
              </a:rPr>
              <a:t>Wittgenstein</a:t>
            </a:r>
            <a:r>
              <a:rPr lang="cs-CZ" b="1" u="sng" dirty="0" smtClean="0">
                <a:solidFill>
                  <a:schemeClr val="tx1"/>
                </a:solidFill>
              </a:rPr>
              <a:t>: Jazyk je forma života.</a:t>
            </a:r>
          </a:p>
        </p:txBody>
      </p:sp>
    </p:spTree>
    <p:extLst>
      <p:ext uri="{BB962C8B-B14F-4D97-AF65-F5344CB8AC3E}">
        <p14:creationId xmlns:p14="http://schemas.microsoft.com/office/powerpoint/2010/main" val="2949922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b="1" dirty="0" smtClean="0"/>
              <a:t> Hart  je považován  za stoupence  </a:t>
            </a:r>
            <a:r>
              <a:rPr lang="cs-CZ" sz="2000" b="1" dirty="0" err="1" smtClean="0"/>
              <a:t>The</a:t>
            </a:r>
            <a:r>
              <a:rPr lang="cs-CZ" sz="2000" b="1" dirty="0" smtClean="0"/>
              <a:t> Oxford </a:t>
            </a:r>
            <a:r>
              <a:rPr lang="cs-CZ" sz="2000" b="1" dirty="0" err="1" smtClean="0"/>
              <a:t>School</a:t>
            </a:r>
            <a:r>
              <a:rPr lang="cs-CZ" sz="2000" b="1" dirty="0"/>
              <a:t> </a:t>
            </a:r>
            <a:r>
              <a:rPr lang="cs-CZ" sz="2000" b="1" dirty="0" err="1" smtClean="0"/>
              <a:t>of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Ordinary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Language</a:t>
            </a:r>
            <a:r>
              <a:rPr lang="cs-CZ" sz="2000" b="1" dirty="0" smtClean="0"/>
              <a:t>  (Oxfordská škola přirozeného  jazyka)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Vznik  školy po válce  - </a:t>
            </a:r>
            <a:r>
              <a:rPr lang="cs-CZ" sz="2000" b="1" dirty="0" err="1" smtClean="0">
                <a:solidFill>
                  <a:schemeClr val="tx1"/>
                </a:solidFill>
              </a:rPr>
              <a:t>G.Ryle</a:t>
            </a:r>
            <a:r>
              <a:rPr lang="cs-CZ" sz="2000" b="1" dirty="0" smtClean="0">
                <a:solidFill>
                  <a:schemeClr val="tx1"/>
                </a:solidFill>
              </a:rPr>
              <a:t>, </a:t>
            </a:r>
            <a:r>
              <a:rPr lang="cs-CZ" sz="2000" b="1" dirty="0" err="1" smtClean="0">
                <a:solidFill>
                  <a:schemeClr val="tx1"/>
                </a:solidFill>
              </a:rPr>
              <a:t>J.L.Austin</a:t>
            </a:r>
            <a:r>
              <a:rPr lang="cs-CZ" sz="2000" b="1" dirty="0" smtClean="0">
                <a:solidFill>
                  <a:schemeClr val="tx1"/>
                </a:solidFill>
              </a:rPr>
              <a:t>, Paul </a:t>
            </a:r>
            <a:r>
              <a:rPr lang="cs-CZ" sz="2000" b="1" dirty="0" err="1" smtClean="0">
                <a:solidFill>
                  <a:schemeClr val="tx1"/>
                </a:solidFill>
              </a:rPr>
              <a:t>Grice</a:t>
            </a:r>
            <a:r>
              <a:rPr lang="cs-CZ" sz="2000" b="1" dirty="0" smtClean="0">
                <a:solidFill>
                  <a:schemeClr val="tx1"/>
                </a:solidFill>
              </a:rPr>
              <a:t>, P. </a:t>
            </a:r>
            <a:r>
              <a:rPr lang="cs-CZ" sz="2000" b="1" dirty="0" err="1" smtClean="0">
                <a:solidFill>
                  <a:schemeClr val="tx1"/>
                </a:solidFill>
              </a:rPr>
              <a:t>Strawson</a:t>
            </a:r>
            <a:r>
              <a:rPr lang="cs-CZ" sz="2000" b="1" dirty="0" smtClean="0">
                <a:solidFill>
                  <a:schemeClr val="tx1"/>
                </a:solidFill>
              </a:rPr>
              <a:t>, </a:t>
            </a:r>
            <a:r>
              <a:rPr lang="cs-CZ" sz="2000" b="1" dirty="0" err="1" smtClean="0">
                <a:solidFill>
                  <a:schemeClr val="tx1"/>
                </a:solidFill>
              </a:rPr>
              <a:t>H.L.A.Hart</a:t>
            </a:r>
            <a:r>
              <a:rPr lang="cs-CZ" sz="2000" b="1" dirty="0" smtClean="0">
                <a:solidFill>
                  <a:schemeClr val="tx1"/>
                </a:solidFill>
              </a:rPr>
              <a:t>) 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Vliv J.L. </a:t>
            </a:r>
            <a:r>
              <a:rPr lang="cs-CZ" sz="2000" b="1" dirty="0" err="1" smtClean="0">
                <a:solidFill>
                  <a:schemeClr val="tx1"/>
                </a:solidFill>
              </a:rPr>
              <a:t>Austina</a:t>
            </a:r>
            <a:r>
              <a:rPr lang="cs-CZ" sz="2000" b="1" dirty="0" smtClean="0">
                <a:solidFill>
                  <a:schemeClr val="tx1"/>
                </a:solidFill>
              </a:rPr>
              <a:t>- teorie řečových aktů … klade si otázku v jakém smyslu lze říci, že vyřčením slov nějak jednáme… 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Všímá si toho, co všechno děláme pomocí slov… 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Ukazuje, že slova nepoužíváme jen k označení nějakých věcí, k popisu faktů,  ale také  můžeme  něco tvrdit, přikázat, slíbit, vyjádřit svůj názor… </a:t>
            </a:r>
            <a:r>
              <a:rPr lang="cs-CZ" sz="2000" b="1" dirty="0" err="1" smtClean="0">
                <a:solidFill>
                  <a:schemeClr val="tx1"/>
                </a:solidFill>
              </a:rPr>
              <a:t>atd</a:t>
            </a:r>
            <a:r>
              <a:rPr lang="cs-CZ" sz="2000" b="1" dirty="0" smtClean="0">
                <a:solidFill>
                  <a:schemeClr val="tx1"/>
                </a:solidFill>
              </a:rPr>
              <a:t>…  svým sdělením tak můžeme dosáhnout určitého jednání;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To jsou všechno akty, kde  nejde pouze o individuální komunikaci;   tato komunikace má vždy  společenský rozměr;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Řečové akty jsou společenské instituce, které ztělesňují nějaká pravidla…  </a:t>
            </a:r>
            <a:r>
              <a:rPr lang="cs-CZ" sz="2000" b="1" u="sng" dirty="0" smtClean="0">
                <a:solidFill>
                  <a:srgbClr val="FF0000"/>
                </a:solidFill>
              </a:rPr>
              <a:t>Jazyk  je nástroj, pomocí kterého  vytváříme společenskou realitu a zároveň  je i prostředkem, který nám ji  zpřístupňuje</a:t>
            </a:r>
            <a:r>
              <a:rPr lang="cs-CZ" sz="2000" b="1" dirty="0" smtClean="0">
                <a:solidFill>
                  <a:srgbClr val="FF0000"/>
                </a:solidFill>
              </a:rPr>
              <a:t>;  </a:t>
            </a:r>
          </a:p>
        </p:txBody>
      </p:sp>
    </p:spTree>
    <p:extLst>
      <p:ext uri="{BB962C8B-B14F-4D97-AF65-F5344CB8AC3E}">
        <p14:creationId xmlns:p14="http://schemas.microsoft.com/office/powerpoint/2010/main" val="3368780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11955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endParaRPr lang="cs-CZ" sz="2000" b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Hart  se inspiruje  teorii řečových aktů  a byl přesvědčen, že zkoumáním  jazykových právních forem lépe porozumíme právu jako společenskému jevu…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Hart demonstruje vznik právního pojmu na následujícím příkladu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uplatnění  subjektivního práva, vyjádřeného běžným jazykem: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b="1" i="1" dirty="0" smtClean="0">
                <a:solidFill>
                  <a:schemeClr val="tx1"/>
                </a:solidFill>
              </a:rPr>
              <a:t>„ A má právo na zaplacení 100 Kč od B.“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Hart se táže, kdy se stane tento nárok  právním nárokem?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Odpověď:  </a:t>
            </a:r>
            <a:r>
              <a:rPr lang="cs-CZ" sz="2000" b="1" dirty="0" smtClean="0">
                <a:solidFill>
                  <a:schemeClr val="tx1"/>
                </a:solidFill>
              </a:rPr>
              <a:t>k této proměně dochází když se tážeme, za jakých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podmínek  tento pravdivý výrok  se může stát motivem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jednání</a:t>
            </a:r>
            <a:r>
              <a:rPr lang="cs-CZ" sz="2000" dirty="0" smtClean="0">
                <a:solidFill>
                  <a:schemeClr val="tx1"/>
                </a:solidFill>
              </a:rPr>
              <a:t>? </a:t>
            </a:r>
          </a:p>
          <a:p>
            <a:pPr marL="609600" indent="-609600" fontAlgn="auto">
              <a:spcAft>
                <a:spcPts val="0"/>
              </a:spcAft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K</a:t>
            </a:r>
            <a:r>
              <a:rPr lang="cs-CZ" sz="2000" dirty="0" smtClean="0">
                <a:solidFill>
                  <a:schemeClr val="tx1"/>
                </a:solidFill>
              </a:rPr>
              <a:t> tomu může dojít  jen tehdy, když bude  existovat  účinné právní </a:t>
            </a:r>
          </a:p>
          <a:p>
            <a:pPr marL="609600" indent="-609600" fontAlgn="auto">
              <a:spcAft>
                <a:spcPts val="0"/>
              </a:spcAft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pravidlo (právní systém), které učiní tuto skutečnost- nárok na vrácení 100 Kč-  za správný a  platný právní nárok ;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>
                <a:solidFill>
                  <a:srgbClr val="FF0000"/>
                </a:solidFill>
              </a:rPr>
              <a:t>Závěr: transformaci  tohoto nároku na  právní nárok  umožňují 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>
                <a:solidFill>
                  <a:srgbClr val="FF0000"/>
                </a:solidFill>
              </a:rPr>
              <a:t>jen </a:t>
            </a:r>
            <a:r>
              <a:rPr lang="cs-CZ" sz="2000" b="1" i="1" u="sng" dirty="0" smtClean="0">
                <a:solidFill>
                  <a:srgbClr val="FF0000"/>
                </a:solidFill>
              </a:rPr>
              <a:t>právní pravidla</a:t>
            </a:r>
            <a:r>
              <a:rPr lang="cs-CZ" sz="2000" b="1" i="1" dirty="0" smtClean="0">
                <a:solidFill>
                  <a:srgbClr val="FF0000"/>
                </a:solidFill>
              </a:rPr>
              <a:t>, které mlčky předpokládají existenci 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>
                <a:solidFill>
                  <a:srgbClr val="FF0000"/>
                </a:solidFill>
              </a:rPr>
              <a:t>právního systému;  </a:t>
            </a:r>
          </a:p>
        </p:txBody>
      </p:sp>
    </p:spTree>
    <p:extLst>
      <p:ext uri="{BB962C8B-B14F-4D97-AF65-F5344CB8AC3E}">
        <p14:creationId xmlns:p14="http://schemas.microsoft.com/office/powerpoint/2010/main" val="2089429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smtClean="0"/>
              <a:t>Jak ale víme, že dané pravidlo dává uvedenému nároku právní charakter a je platné?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91512" cy="4713288"/>
          </a:xfrm>
        </p:spPr>
        <p:txBody>
          <a:bodyPr>
            <a:normAutofit fontScale="850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Hart v této souvislosti uvažuje o  existenci „pravidla uznání“ jakéhosi obecného pravidla, které určuje   normativní linii  státního aparátu a soudů a je vlastní této činnosti a potvrzuje její existenci; </a:t>
            </a:r>
            <a:r>
              <a:rPr lang="cs-CZ" sz="2800" i="1" dirty="0" smtClean="0">
                <a:solidFill>
                  <a:schemeClr val="tx1"/>
                </a:solidFill>
              </a:rPr>
              <a:t>(Hart přiznává určitou podobnost s </a:t>
            </a:r>
            <a:r>
              <a:rPr lang="cs-CZ" sz="2800" i="1" dirty="0" err="1" smtClean="0">
                <a:solidFill>
                  <a:schemeClr val="tx1"/>
                </a:solidFill>
              </a:rPr>
              <a:t>Kelsenovou</a:t>
            </a:r>
            <a:r>
              <a:rPr lang="cs-CZ" sz="2800" i="1" dirty="0" smtClean="0">
                <a:solidFill>
                  <a:schemeClr val="tx1"/>
                </a:solidFill>
              </a:rPr>
              <a:t> </a:t>
            </a:r>
            <a:r>
              <a:rPr lang="cs-CZ" sz="2800" i="1" dirty="0" err="1" smtClean="0">
                <a:solidFill>
                  <a:schemeClr val="tx1"/>
                </a:solidFill>
              </a:rPr>
              <a:t>Grundnormou</a:t>
            </a:r>
            <a:r>
              <a:rPr lang="cs-CZ" sz="2800" i="1" dirty="0" smtClean="0">
                <a:solidFill>
                  <a:schemeClr val="tx1"/>
                </a:solidFill>
              </a:rPr>
              <a:t> jako systémovým předpokladem)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Od ostatních pravidel se </a:t>
            </a:r>
            <a:r>
              <a:rPr lang="cs-CZ" sz="2800" u="sng" dirty="0" smtClean="0">
                <a:solidFill>
                  <a:schemeClr val="tx1"/>
                </a:solidFill>
              </a:rPr>
              <a:t>základní pravidlo </a:t>
            </a:r>
            <a:r>
              <a:rPr lang="cs-CZ" sz="2800" dirty="0" smtClean="0">
                <a:solidFill>
                  <a:schemeClr val="tx1"/>
                </a:solidFill>
              </a:rPr>
              <a:t> liší tím, že neexistuje žádné pravidlo,které by stanovilo kritéria pro posouzení jeho vlastní právní platnosti;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Stručně:  </a:t>
            </a:r>
            <a:r>
              <a:rPr lang="cs-CZ" sz="2800" b="1" dirty="0" smtClean="0">
                <a:solidFill>
                  <a:schemeClr val="tx1"/>
                </a:solidFill>
              </a:rPr>
              <a:t> jen pravidla vznikající na půdě státního aparátu a soudů  mohou mít povahu právních  pravidel.  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800" b="1" u="sng" dirty="0" smtClean="0">
                <a:solidFill>
                  <a:schemeClr val="tx1"/>
                </a:solidFill>
              </a:rPr>
              <a:t>Základní pravidlo vykazuje podobně jako </a:t>
            </a:r>
            <a:r>
              <a:rPr lang="cs-CZ" sz="2800" b="1" u="sng" dirty="0" err="1" smtClean="0">
                <a:solidFill>
                  <a:schemeClr val="tx1"/>
                </a:solidFill>
              </a:rPr>
              <a:t>Grundnorma</a:t>
            </a:r>
            <a:r>
              <a:rPr lang="cs-CZ" sz="2800" b="1" u="sng" dirty="0" smtClean="0">
                <a:solidFill>
                  <a:schemeClr val="tx1"/>
                </a:solidFill>
              </a:rPr>
              <a:t> </a:t>
            </a:r>
            <a:r>
              <a:rPr lang="cs-CZ" sz="2800" b="1" u="sng" dirty="0" err="1" smtClean="0">
                <a:solidFill>
                  <a:schemeClr val="tx1"/>
                </a:solidFill>
              </a:rPr>
              <a:t>sebereferenční</a:t>
            </a:r>
            <a:r>
              <a:rPr lang="cs-CZ" sz="2800" b="1" u="sng" dirty="0" smtClean="0">
                <a:solidFill>
                  <a:schemeClr val="tx1"/>
                </a:solidFill>
              </a:rPr>
              <a:t> funkci; </a:t>
            </a:r>
          </a:p>
        </p:txBody>
      </p:sp>
    </p:spTree>
    <p:extLst>
      <p:ext uri="{BB962C8B-B14F-4D97-AF65-F5344CB8AC3E}">
        <p14:creationId xmlns:p14="http://schemas.microsoft.com/office/powerpoint/2010/main" val="1466679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Pravidlo uznání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b="1" dirty="0" smtClean="0">
                <a:solidFill>
                  <a:schemeClr val="tx1"/>
                </a:solidFill>
              </a:rPr>
              <a:t>Pravidlo uznání se neuvádí, ale jeho existence jako skutečného pravidla se ukazuje v tom, jakým způsobem  konkrétní pravidla identifikují soudy  a veřejní činitelé či soukromé osoby…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chemeClr val="tx1"/>
                </a:solidFill>
              </a:rPr>
              <a:t>Jak si máme toto pravidlo uznání představit? 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</a:rPr>
              <a:t>Hart uvádí příklad se </a:t>
            </a:r>
            <a:r>
              <a:rPr lang="cs-CZ" sz="1800" b="1" dirty="0" err="1" smtClean="0">
                <a:solidFill>
                  <a:schemeClr val="tx1"/>
                </a:solidFill>
              </a:rPr>
              <a:t>skorováním</a:t>
            </a:r>
            <a:r>
              <a:rPr lang="cs-CZ" sz="1800" b="1" dirty="0" smtClean="0">
                <a:solidFill>
                  <a:schemeClr val="tx1"/>
                </a:solidFill>
              </a:rPr>
              <a:t>  při nějaké hře. Obecné pravidlo </a:t>
            </a:r>
          </a:p>
          <a:p>
            <a:pPr>
              <a:buNone/>
            </a:pPr>
            <a:r>
              <a:rPr lang="cs-CZ" sz="1800" b="1" dirty="0" err="1" smtClean="0">
                <a:solidFill>
                  <a:schemeClr val="tx1"/>
                </a:solidFill>
              </a:rPr>
              <a:t>skorování</a:t>
            </a:r>
            <a:r>
              <a:rPr lang="cs-CZ" sz="1800" b="1" dirty="0" smtClean="0">
                <a:solidFill>
                  <a:schemeClr val="tx1"/>
                </a:solidFill>
              </a:rPr>
              <a:t> bývá zřídka nějak formulováno během hry,  ale všichni hráči 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</a:rPr>
              <a:t>volí jednotlivá pravidla ve své hře tak, aby byli úspěšní a zvítězili… </a:t>
            </a:r>
          </a:p>
          <a:p>
            <a:r>
              <a:rPr lang="cs-CZ" sz="1800" dirty="0" smtClean="0">
                <a:solidFill>
                  <a:schemeClr val="tx1"/>
                </a:solidFill>
              </a:rPr>
              <a:t>Máme zde do činění s představou pravidla jako systémového předpokladu fungování  všech pravidel… není to hypotetický předpoklad, ale skutečné pravidlo, které nám poskytuje kritéria pro identifikaci konkrétního pravidla jako právního pravidla…  </a:t>
            </a:r>
          </a:p>
          <a:p>
            <a:r>
              <a:rPr lang="cs-CZ" sz="1800" dirty="0" smtClean="0">
                <a:solidFill>
                  <a:schemeClr val="tx1"/>
                </a:solidFill>
              </a:rPr>
              <a:t>Např. ve hře v šachy máme táhnout koněm do L,   ale  můžeme použít různé další pravidla šachu, které jsou tyto hře vlastní a dělají ji touto hrou…  ale pokud  bychom koněm táhli jinak nešlo by již o hru v šachy…   na proti tomu   v jiné hře by tah koněm do L  neměl svůj význam;  </a:t>
            </a:r>
          </a:p>
        </p:txBody>
      </p:sp>
    </p:spTree>
    <p:extLst>
      <p:ext uri="{BB962C8B-B14F-4D97-AF65-F5344CB8AC3E}">
        <p14:creationId xmlns:p14="http://schemas.microsoft.com/office/powerpoint/2010/main" val="18831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41313"/>
            <a:ext cx="7474024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 </a:t>
            </a:r>
            <a:r>
              <a:rPr lang="cs-CZ" sz="2800" dirty="0" err="1" smtClean="0"/>
              <a:t>Hartovo</a:t>
            </a:r>
            <a:r>
              <a:rPr lang="cs-CZ" sz="2800" dirty="0" smtClean="0"/>
              <a:t> dělení pravidel: Právo je jednotou primárních a sekundárních pravidel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844824"/>
            <a:ext cx="7905750" cy="4681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tx1"/>
                </a:solidFill>
              </a:rPr>
              <a:t>Primární –  stanovují povinnosti a určují  co je zakázané a co dovolené; na základě těchto pravidel vznikají především  trestně právní normy a občanskoprávní normy náhrady škody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tx1"/>
                </a:solidFill>
              </a:rPr>
              <a:t>Sekundární- vedou ke vzniku, změně a uznání primárních pravidel 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- pravidla uznání,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- pravidla změny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- pravidla adjudikace - umožňují rozšířit pravomoc např. sepsání závětě, apod. </a:t>
            </a:r>
          </a:p>
        </p:txBody>
      </p:sp>
    </p:spTree>
    <p:extLst>
      <p:ext uri="{BB962C8B-B14F-4D97-AF65-F5344CB8AC3E}">
        <p14:creationId xmlns:p14="http://schemas.microsoft.com/office/powerpoint/2010/main" val="542697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Požadavek jasnosti a otevřená textura práva: 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b="1" dirty="0" err="1" smtClean="0">
                <a:solidFill>
                  <a:schemeClr val="tx1"/>
                </a:solidFill>
              </a:rPr>
              <a:t>Hart</a:t>
            </a:r>
            <a:r>
              <a:rPr lang="cs-CZ" sz="2400" b="1" dirty="0" smtClean="0">
                <a:solidFill>
                  <a:schemeClr val="tx1"/>
                </a:solidFill>
              </a:rPr>
              <a:t> se zabývá otázkou jazykového vyjádření pravidel  a ukazuje, že jsou případy, kdy je možné jednoznačně určité pravidlo uplatnit.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  Zároveň uvádí  příklad, který se stal známým,  kdy existuje pravidlo formulované:  </a:t>
            </a:r>
            <a:r>
              <a:rPr lang="cs-CZ" sz="2400" b="1" u="sng" dirty="0" smtClean="0">
                <a:solidFill>
                  <a:schemeClr val="tx1"/>
                </a:solidFill>
              </a:rPr>
              <a:t>„</a:t>
            </a:r>
            <a:r>
              <a:rPr lang="cs-CZ" sz="2400" b="1" i="1" u="sng" dirty="0" smtClean="0">
                <a:solidFill>
                  <a:schemeClr val="tx1"/>
                </a:solidFill>
              </a:rPr>
              <a:t>Zákaz používání vozidel v parku“.</a:t>
            </a:r>
            <a:r>
              <a:rPr lang="cs-CZ" sz="2400" b="1" dirty="0" smtClean="0">
                <a:solidFill>
                  <a:schemeClr val="tx1"/>
                </a:solidFill>
              </a:rPr>
              <a:t>  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Uplatnění tohoto pravidla bude jednoznačné v případech,  kdy obecný výraz „vozidlo“ můžeme  jasně použít.  Takovým případem jasného použití je podle něj   automobil. 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V případě   jízdních kol,  letadla, či kolečkových bruslí již  použití  obecného výrazu „vozidlo“  není  vůbec  jasné  a  tato nejasnost není  řešitelná podle něj  ani interpretací.  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To znamená, že toto pravidlo umožňuje různá řešení… 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1462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Otevřená textura práva 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Na základě tohoto příkladu  Hart  </a:t>
            </a:r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sz="2400" dirty="0" smtClean="0">
                <a:solidFill>
                  <a:schemeClr val="tx1"/>
                </a:solidFill>
              </a:rPr>
              <a:t>kazuje, že použití významu  obecného pojmu je závislé  od  úzu- dohody právníků, která vede k  jeho uznání,  že je daná formulace adekvátní.  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V této souvislosti mluví o otevřené textuře práva, čímž chce  zvýraznit,  </a:t>
            </a:r>
            <a:r>
              <a:rPr lang="cs-CZ" sz="2400" i="1" dirty="0" smtClean="0">
                <a:solidFill>
                  <a:schemeClr val="tx1"/>
                </a:solidFill>
              </a:rPr>
              <a:t>„že skutečně  existují oblasti jednání, kde je  ponechaná řada otevřených prvků, aby byly rozvíjeny  soudy a veřejnými činiteli, které mají ve světle  určitých okolností nalézt </a:t>
            </a:r>
            <a:r>
              <a:rPr lang="cs-CZ" sz="2400" b="1" i="1" dirty="0" smtClean="0">
                <a:solidFill>
                  <a:schemeClr val="tx1"/>
                </a:solidFill>
              </a:rPr>
              <a:t>přijatelný kompromis mezi  soupeřícími zájmy</a:t>
            </a:r>
            <a:r>
              <a:rPr lang="cs-CZ" sz="2400" i="1" dirty="0" smtClean="0">
                <a:solidFill>
                  <a:schemeClr val="tx1"/>
                </a:solidFill>
              </a:rPr>
              <a:t>, jež se svou závažností  případ od případu liší.“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493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Co   znamená otevřená  textura práva ?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 -že právní definice pojmů mají omezenou použitelnost- mohou být zavádějící;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-významy právních pojmů jsou utvářeny na základě toho, jak </a:t>
            </a:r>
            <a:r>
              <a:rPr lang="cs-CZ" sz="2400" b="1" u="sng" dirty="0" smtClean="0">
                <a:solidFill>
                  <a:schemeClr val="tx1"/>
                </a:solidFill>
              </a:rPr>
              <a:t>jsou použity dané </a:t>
            </a:r>
            <a:r>
              <a:rPr lang="cs-CZ" sz="2400" b="1" dirty="0" smtClean="0">
                <a:solidFill>
                  <a:schemeClr val="tx1"/>
                </a:solidFill>
              </a:rPr>
              <a:t>pojmy; interpretaci nepovažuje za cestu k vyjasnění nejednoznačných významů ; zastává spíše pragmatický postoj, kdy </a:t>
            </a:r>
            <a:r>
              <a:rPr lang="cs-CZ" b="1" dirty="0" smtClean="0">
                <a:solidFill>
                  <a:schemeClr val="tx1"/>
                </a:solidFill>
              </a:rPr>
              <a:t>vyjasnění významu je založeno na </a:t>
            </a:r>
            <a:r>
              <a:rPr lang="cs-CZ" sz="2400" b="1" dirty="0" smtClean="0">
                <a:solidFill>
                  <a:schemeClr val="tx1"/>
                </a:solidFill>
              </a:rPr>
              <a:t>a to na kompromisu-, který mezi sebou právníci  dosáhnou;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-kritériem toho, že vzejde z daného kompromisu  správný význam nebude </a:t>
            </a:r>
            <a:r>
              <a:rPr lang="cs-CZ" sz="2400" b="1" u="sng" dirty="0" smtClean="0">
                <a:solidFill>
                  <a:schemeClr val="tx1"/>
                </a:solidFill>
              </a:rPr>
              <a:t>jen úzus ale  úspěšnost řešení daného případu;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- tudíž vyjasňování nejasných významů </a:t>
            </a:r>
            <a:r>
              <a:rPr lang="cs-CZ" sz="2400" b="1" u="sng" dirty="0" smtClean="0">
                <a:solidFill>
                  <a:schemeClr val="tx1"/>
                </a:solidFill>
              </a:rPr>
              <a:t>interpretací </a:t>
            </a:r>
            <a:r>
              <a:rPr lang="cs-CZ" sz="2400" b="1" dirty="0" smtClean="0">
                <a:solidFill>
                  <a:schemeClr val="tx1"/>
                </a:solidFill>
              </a:rPr>
              <a:t>není všelékem právní praxe…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Hart otevírá dveře </a:t>
            </a:r>
            <a:r>
              <a:rPr lang="cs-CZ" sz="2400" b="1" u="sng" dirty="0" smtClean="0">
                <a:solidFill>
                  <a:schemeClr val="tx1"/>
                </a:solidFill>
              </a:rPr>
              <a:t>pragmatické koncepci interpretace  práva – (pragmatické moderaci sémantiky) </a:t>
            </a:r>
          </a:p>
        </p:txBody>
      </p:sp>
    </p:spTree>
    <p:extLst>
      <p:ext uri="{BB962C8B-B14F-4D97-AF65-F5344CB8AC3E}">
        <p14:creationId xmlns:p14="http://schemas.microsoft.com/office/powerpoint/2010/main" val="420307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2412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4900" b="1" dirty="0" smtClean="0"/>
              <a:t>H.L.A</a:t>
            </a:r>
            <a:r>
              <a:rPr lang="cs-CZ" sz="4900" b="1" dirty="0"/>
              <a:t>. </a:t>
            </a:r>
            <a:r>
              <a:rPr lang="cs-CZ" sz="4900" b="1" dirty="0" err="1" smtClean="0"/>
              <a:t>Hartovo</a:t>
            </a:r>
            <a:r>
              <a:rPr lang="cs-CZ" sz="4900" b="1" dirty="0" smtClean="0"/>
              <a:t> pojetí práva:  </a:t>
            </a:r>
            <a:r>
              <a:rPr lang="cs-CZ" sz="4900" b="1" dirty="0"/>
              <a:t>Analytická jurisprudence</a:t>
            </a:r>
            <a:br>
              <a:rPr lang="cs-CZ" sz="4900" b="1" dirty="0"/>
            </a:br>
            <a:endParaRPr lang="cs-CZ" sz="4900" dirty="0" smtClean="0"/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sz="2400" b="1" dirty="0" smtClean="0"/>
              <a:t>Dílo: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b="1" dirty="0" smtClean="0"/>
              <a:t>Pojem práva (2004); </a:t>
            </a:r>
            <a:r>
              <a:rPr lang="cs-CZ" sz="2400" dirty="0" smtClean="0"/>
              <a:t>v originále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Concept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r>
              <a:rPr lang="cs-CZ" sz="2400" dirty="0" smtClean="0"/>
              <a:t> (1961)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err="1" smtClean="0"/>
              <a:t>Definition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Theory</a:t>
            </a:r>
            <a:r>
              <a:rPr lang="cs-CZ" sz="2400" dirty="0" smtClean="0"/>
              <a:t> in Jurisprudence (1953)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err="1" smtClean="0"/>
              <a:t>Causation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r>
              <a:rPr lang="cs-CZ" sz="2400" dirty="0" smtClean="0"/>
              <a:t> (</a:t>
            </a:r>
            <a:r>
              <a:rPr lang="cs-CZ" sz="2400" dirty="0" err="1" smtClean="0"/>
              <a:t>with</a:t>
            </a:r>
            <a:r>
              <a:rPr lang="cs-CZ" sz="2400" dirty="0" smtClean="0"/>
              <a:t> Tony </a:t>
            </a:r>
            <a:r>
              <a:rPr lang="cs-CZ" sz="2400" dirty="0" err="1" smtClean="0"/>
              <a:t>Honoré</a:t>
            </a:r>
            <a:r>
              <a:rPr lang="cs-CZ" sz="2400" dirty="0" smtClean="0"/>
              <a:t>) (1959)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err="1" smtClean="0"/>
              <a:t>Law</a:t>
            </a:r>
            <a:r>
              <a:rPr lang="cs-CZ" sz="2400" dirty="0" smtClean="0"/>
              <a:t>, Liberty and Morality (1963)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sz="2400" b="1" dirty="0" smtClean="0"/>
              <a:t>Právo, sloboda a morálka (slovensky)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err="1" smtClean="0"/>
              <a:t>The</a:t>
            </a:r>
            <a:r>
              <a:rPr lang="cs-CZ" sz="2400" dirty="0" smtClean="0"/>
              <a:t> Morality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Criminal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r>
              <a:rPr lang="cs-CZ" sz="2400" dirty="0" smtClean="0"/>
              <a:t> (1964)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err="1" smtClean="0"/>
              <a:t>Punishment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Responsibility</a:t>
            </a:r>
            <a:r>
              <a:rPr lang="cs-CZ" sz="2400" dirty="0" smtClean="0"/>
              <a:t> (1968)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  <a:p>
            <a:pPr eaLnBrk="1" hangingPunct="1">
              <a:buFont typeface="Wingdings" pitchFamily="2" charset="2"/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32344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Hartovo pojetí práva a morálky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Vztah práva a morálky má komplementární povahu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(oba normativní jevy se vzájemně </a:t>
            </a:r>
            <a:r>
              <a:rPr lang="cs-CZ" u="sng" dirty="0" smtClean="0">
                <a:solidFill>
                  <a:schemeClr val="tx1"/>
                </a:solidFill>
              </a:rPr>
              <a:t>funkčně </a:t>
            </a:r>
            <a:r>
              <a:rPr lang="cs-CZ" dirty="0" smtClean="0">
                <a:solidFill>
                  <a:schemeClr val="tx1"/>
                </a:solidFill>
              </a:rPr>
              <a:t>doplňují, aby bylo zachováno přežití společnosti);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Minimální obsah přirozeného práva- pět důvodů;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Zastánce liberalismu, kritika moralismu,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spor Hart vs. lord </a:t>
            </a:r>
            <a:r>
              <a:rPr lang="cs-CZ" dirty="0" err="1" smtClean="0">
                <a:solidFill>
                  <a:schemeClr val="tx1"/>
                </a:solidFill>
              </a:rPr>
              <a:t>Devlin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533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000"/>
              <a:t>V čem spočívá význam Hartova pojetí práva: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19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Hart vypracoval </a:t>
            </a:r>
            <a:r>
              <a:rPr lang="cs-CZ" sz="19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pojem práva na základě  analytického pojmu </a:t>
            </a:r>
            <a:r>
              <a:rPr lang="cs-CZ" sz="19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19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pravidlo“ a  představuje právo jako oblast sociální praxe, kterou </a:t>
            </a:r>
          </a:p>
          <a:p>
            <a:pPr>
              <a:lnSpc>
                <a:spcPct val="80000"/>
              </a:lnSpc>
              <a:buNone/>
            </a:pPr>
            <a:r>
              <a:rPr lang="cs-CZ" sz="19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charakterizuje určitá struktura pravidel; jejich  dodržování,  </a:t>
            </a:r>
          </a:p>
          <a:p>
            <a:pPr>
              <a:lnSpc>
                <a:spcPct val="80000"/>
              </a:lnSpc>
              <a:buNone/>
            </a:pPr>
            <a:r>
              <a:rPr lang="cs-CZ" sz="19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tvorba, změna, aplikace;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9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Právo je  systémem  hierarchicky uspořádaných pravidel;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9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95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Hart</a:t>
            </a:r>
            <a:r>
              <a:rPr lang="cs-CZ" sz="19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přisuzuje právu  sice funkci sociální regulace jako </a:t>
            </a:r>
          </a:p>
          <a:p>
            <a:pPr>
              <a:lnSpc>
                <a:spcPct val="80000"/>
              </a:lnSpc>
              <a:buNone/>
            </a:pPr>
            <a:r>
              <a:rPr lang="cs-CZ" sz="19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systému  právních pravidel,  ale  netáže se  primárně po  </a:t>
            </a:r>
          </a:p>
          <a:p>
            <a:pPr>
              <a:lnSpc>
                <a:spcPct val="80000"/>
              </a:lnSpc>
              <a:buNone/>
            </a:pPr>
            <a:r>
              <a:rPr lang="cs-CZ" sz="19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jejich obsahu;  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9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Platí, že pokud se děje regulace společenských vztahů </a:t>
            </a:r>
          </a:p>
          <a:p>
            <a:pPr>
              <a:lnSpc>
                <a:spcPct val="80000"/>
              </a:lnSpc>
              <a:buNone/>
            </a:pP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podle platných pravidel, tak  </a:t>
            </a:r>
            <a:r>
              <a:rPr lang="cs-CZ" sz="195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funguje </a:t>
            </a: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to je také </a:t>
            </a:r>
          </a:p>
          <a:p>
            <a:pPr>
              <a:lnSpc>
                <a:spcPct val="80000"/>
              </a:lnSpc>
              <a:buNone/>
            </a:pP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kritériem </a:t>
            </a:r>
            <a:r>
              <a:rPr lang="cs-CZ" sz="19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správnosti  (spravedlnosti); </a:t>
            </a:r>
            <a:endParaRPr lang="cs-CZ" sz="19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19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Někteří kritici </a:t>
            </a:r>
            <a:r>
              <a:rPr lang="cs-CZ" sz="195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Harta</a:t>
            </a: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 tom ale spatřují jen novou skrytější  </a:t>
            </a:r>
          </a:p>
          <a:p>
            <a:pPr>
              <a:lnSpc>
                <a:spcPct val="80000"/>
              </a:lnSpc>
              <a:buNone/>
            </a:pPr>
            <a:r>
              <a:rPr lang="cs-CZ" sz="19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podobu formalismu.  </a:t>
            </a:r>
          </a:p>
        </p:txBody>
      </p:sp>
    </p:spTree>
    <p:extLst>
      <p:ext uri="{BB962C8B-B14F-4D97-AF65-F5344CB8AC3E}">
        <p14:creationId xmlns:p14="http://schemas.microsoft.com/office/powerpoint/2010/main" val="391358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.L.A.Har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-459432"/>
            <a:ext cx="7451873" cy="8549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0045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Hartova</a:t>
            </a:r>
            <a:r>
              <a:rPr lang="cs-CZ" dirty="0" smtClean="0"/>
              <a:t> kritika klasického pozitivismu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Je nutné opět věnovat pozornost tomu, co označuje pojem právo, ale to bude možné, jen když se vypořádáme s některými názory klasického pozitivismu ( </a:t>
            </a:r>
            <a:r>
              <a:rPr lang="cs-CZ" b="1" dirty="0" err="1" smtClean="0">
                <a:solidFill>
                  <a:schemeClr val="tx1"/>
                </a:solidFill>
              </a:rPr>
              <a:t>Bentham</a:t>
            </a:r>
            <a:r>
              <a:rPr lang="cs-CZ" b="1" dirty="0" smtClean="0">
                <a:solidFill>
                  <a:schemeClr val="tx1"/>
                </a:solidFill>
              </a:rPr>
              <a:t>, Austin)</a:t>
            </a:r>
          </a:p>
          <a:p>
            <a:r>
              <a:rPr lang="cs-CZ" b="1" dirty="0">
                <a:solidFill>
                  <a:schemeClr val="tx1"/>
                </a:solidFill>
              </a:rPr>
              <a:t>Hart konstatuje, že  právo, které chce zkoumat se zásadně změnilo od původních jednoduchých modelů založených na  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představě suveréna (svrchovaná zákonodárná autorita), </a:t>
            </a:r>
            <a:r>
              <a:rPr lang="cs-CZ" b="1" dirty="0" smtClean="0">
                <a:solidFill>
                  <a:srgbClr val="FF0000"/>
                </a:solidFill>
              </a:rPr>
              <a:t>  jehož </a:t>
            </a:r>
            <a:r>
              <a:rPr lang="cs-CZ" b="1" dirty="0">
                <a:solidFill>
                  <a:srgbClr val="FF0000"/>
                </a:solidFill>
              </a:rPr>
              <a:t>příkazy  vyjadřovaly  právní povinnost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které se adresáti podřizovali pod hrozbou  sankce. 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4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3233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b="1" dirty="0" smtClean="0"/>
              <a:t>Stručný exkurz do </a:t>
            </a:r>
            <a:r>
              <a:rPr lang="cs-CZ" sz="2000" b="1" dirty="0" err="1" smtClean="0"/>
              <a:t>Austinova</a:t>
            </a:r>
            <a:r>
              <a:rPr lang="cs-CZ" sz="2000" b="1" dirty="0" smtClean="0"/>
              <a:t> pojetí práva</a:t>
            </a:r>
            <a:br>
              <a:rPr lang="cs-CZ" sz="2000" b="1" dirty="0" smtClean="0"/>
            </a:br>
            <a:r>
              <a:rPr lang="cs-CZ" sz="2000" b="1" dirty="0" smtClean="0"/>
              <a:t> a) suveréna ,  b)  formy pozitivního práva jen jako  příkazu</a:t>
            </a:r>
            <a:endParaRPr lang="cs-CZ" sz="2000" b="1" dirty="0" smtClean="0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A)  anglický právní teoretik  J. </a:t>
            </a:r>
            <a:r>
              <a:rPr lang="cs-CZ" sz="2400" b="1" dirty="0" err="1" smtClean="0">
                <a:solidFill>
                  <a:schemeClr val="tx1"/>
                </a:solidFill>
              </a:rPr>
              <a:t>Austin</a:t>
            </a:r>
            <a:r>
              <a:rPr lang="cs-CZ" sz="2400" b="1" dirty="0" smtClean="0">
                <a:solidFill>
                  <a:schemeClr val="tx1"/>
                </a:solidFill>
              </a:rPr>
              <a:t> (1790-1859)- první stoupenec právního pozitivismu - imperativní jurisprudence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Formuloval základní kategorie – zákonodárce-suverén, pozitivní právo-formu příkazu, adresát příkazu, sankce…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Pozitivní právo je podle </a:t>
            </a:r>
            <a:r>
              <a:rPr lang="cs-CZ" sz="2400" b="1" dirty="0" err="1" smtClean="0">
                <a:solidFill>
                  <a:schemeClr val="tx1"/>
                </a:solidFill>
              </a:rPr>
              <a:t>Austina</a:t>
            </a:r>
            <a:r>
              <a:rPr lang="cs-CZ" sz="2400" b="1" dirty="0" smtClean="0">
                <a:solidFill>
                  <a:schemeClr val="tx1"/>
                </a:solidFill>
              </a:rPr>
              <a:t>, </a:t>
            </a:r>
            <a:r>
              <a:rPr lang="cs-CZ" sz="2400" b="1" dirty="0" smtClean="0">
                <a:solidFill>
                  <a:srgbClr val="FF0000"/>
                </a:solidFill>
              </a:rPr>
              <a:t>příkaz suveréna, kterým vynucuje u adresáta dobré jednání; tzn., jak nekonat zlo;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Morálka je zde kritériem toho, které příkazy se stávají platnými právními příkazy: </a:t>
            </a:r>
            <a:r>
              <a:rPr lang="cs-CZ" sz="2400" b="1" u="sng" dirty="0" smtClean="0">
                <a:solidFill>
                  <a:schemeClr val="tx1"/>
                </a:solidFill>
              </a:rPr>
              <a:t>jsou to jen ty, které chtějí odstranit zlo v jednání adresáta;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Podřízení se povinnosti, kterou příkazy obsahují je zde vynucováno sankcí;</a:t>
            </a:r>
          </a:p>
        </p:txBody>
      </p:sp>
    </p:spTree>
    <p:extLst>
      <p:ext uri="{BB962C8B-B14F-4D97-AF65-F5344CB8AC3E}">
        <p14:creationId xmlns:p14="http://schemas.microsoft.com/office/powerpoint/2010/main" val="268649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93583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700" b="1" dirty="0" err="1" smtClean="0"/>
              <a:t>Hartova</a:t>
            </a:r>
            <a:r>
              <a:rPr lang="cs-CZ" sz="2700" b="1" dirty="0" smtClean="0"/>
              <a:t> kritika naturalismu tradičního právního pozitivizmu (</a:t>
            </a:r>
            <a:r>
              <a:rPr lang="cs-CZ" sz="2700" b="1" dirty="0" err="1" smtClean="0"/>
              <a:t>J.Austina</a:t>
            </a:r>
            <a:r>
              <a:rPr lang="cs-CZ" sz="2700" b="1" dirty="0" smtClean="0"/>
              <a:t>):</a:t>
            </a:r>
            <a:r>
              <a:rPr lang="cs-CZ" sz="2700" dirty="0" smtClean="0"/>
              <a:t> </a:t>
            </a:r>
            <a:br>
              <a:rPr lang="cs-CZ" sz="27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404664"/>
            <a:ext cx="8229600" cy="5606083"/>
          </a:xfrm>
        </p:spPr>
        <p:txBody>
          <a:bodyPr>
            <a:normAutofit fontScale="850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Příklad, který by nám měl pomoct lépe porozumět  uvedené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kritice.  Hart začíná  analýzu  klasického pozitivismu tímto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příkladem: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 „Představte si  zemi, ve které život lidí není regulován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jen zvykem nebo obyčeji, ale vládne zde panovník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err="1" smtClean="0">
                <a:solidFill>
                  <a:srgbClr val="FF0000"/>
                </a:solidFill>
              </a:rPr>
              <a:t>Rex</a:t>
            </a:r>
            <a:r>
              <a:rPr lang="cs-CZ" sz="2800" b="1" i="1" dirty="0" smtClean="0">
                <a:solidFill>
                  <a:srgbClr val="FF0000"/>
                </a:solidFill>
              </a:rPr>
              <a:t> I., který vydává příkazy. Těmto příkazům  se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obyvatelé země  podřizují z respektu před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zákonodární autoritou.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Tyto příkazy jsou  vymáhány  pod hrozbou sankce.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Mezi suverénem a  jeho poddanými je vytvořen vztah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poslušnosti. </a:t>
            </a:r>
            <a:r>
              <a:rPr lang="cs-CZ" sz="2800" b="1" i="1" dirty="0" err="1" smtClean="0">
                <a:solidFill>
                  <a:srgbClr val="FF0000"/>
                </a:solidFill>
              </a:rPr>
              <a:t>Rex</a:t>
            </a:r>
            <a:r>
              <a:rPr lang="cs-CZ" sz="2800" b="1" i="1" dirty="0" smtClean="0">
                <a:solidFill>
                  <a:srgbClr val="FF0000"/>
                </a:solidFill>
              </a:rPr>
              <a:t> I. však  umírá a na jeho místo  nastupuje nejstarší syn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err="1" smtClean="0">
                <a:solidFill>
                  <a:srgbClr val="FF0000"/>
                </a:solidFill>
              </a:rPr>
              <a:t>Rex</a:t>
            </a:r>
            <a:r>
              <a:rPr lang="cs-CZ" sz="2800" b="1" i="1" dirty="0" smtClean="0">
                <a:solidFill>
                  <a:srgbClr val="FF0000"/>
                </a:solidFill>
              </a:rPr>
              <a:t> II.   Ten začíná   také vydávat  příkazy.  Ale jen co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vydá první příkazy,  zemře a po něm nezůstává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žádný následovník.“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cs-CZ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38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404664"/>
            <a:ext cx="8362950" cy="57927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1. Překonání názoru, že autorita suveréna je daná poslušností (zvykem podřizovat se autoritě)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Hart  nás na základě tohoto příkladu upozorňuje na to, </a:t>
            </a:r>
            <a:r>
              <a:rPr lang="cs-CZ" sz="2400" b="1" dirty="0" smtClean="0">
                <a:solidFill>
                  <a:schemeClr val="tx1"/>
                </a:solidFill>
              </a:rPr>
              <a:t> že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zvyk poslouchat příkazy autority není  dostatečným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důvodem  k tomu, aby </a:t>
            </a:r>
            <a:r>
              <a:rPr lang="cs-CZ" sz="2400" b="1" dirty="0" err="1" smtClean="0">
                <a:solidFill>
                  <a:schemeClr val="tx1"/>
                </a:solidFill>
              </a:rPr>
              <a:t>Rex</a:t>
            </a:r>
            <a:r>
              <a:rPr lang="cs-CZ" sz="2400" b="1" dirty="0" smtClean="0">
                <a:solidFill>
                  <a:schemeClr val="tx1"/>
                </a:solidFill>
              </a:rPr>
              <a:t> II. byl považován za  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zákonodárce-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(</a:t>
            </a:r>
            <a:r>
              <a:rPr lang="cs-CZ" sz="2400" b="1" i="1" dirty="0" smtClean="0">
                <a:solidFill>
                  <a:schemeClr val="tx1"/>
                </a:solidFill>
              </a:rPr>
              <a:t>„zákonodárce  není ten,  díky kterému byly zákony  poprvé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i="1" dirty="0" smtClean="0">
                <a:solidFill>
                  <a:schemeClr val="tx1"/>
                </a:solidFill>
              </a:rPr>
              <a:t>vytvořeny,  ale ten, </a:t>
            </a:r>
            <a:r>
              <a:rPr lang="cs-CZ" sz="2400" b="1" i="1" u="sng" dirty="0" smtClean="0">
                <a:solidFill>
                  <a:schemeClr val="tx1"/>
                </a:solidFill>
              </a:rPr>
              <a:t>díky jehož autoritě jsou to vždy zákony“</a:t>
            </a:r>
            <a:r>
              <a:rPr lang="cs-CZ" sz="2400" b="1" u="sng" dirty="0" smtClean="0">
                <a:solidFill>
                  <a:schemeClr val="tx1"/>
                </a:solidFill>
              </a:rPr>
              <a:t>)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… aby byla  nějaká autorita  přijatá za  zákonodární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autoritu, musí podle Harta  také k tomu  existovat pravidla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zmocnění… zmocňují  autoritu k zákonodární činnosti,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u="sng" dirty="0" smtClean="0">
                <a:solidFill>
                  <a:schemeClr val="tx1"/>
                </a:solidFill>
              </a:rPr>
              <a:t>zmocňují  ji   být zákonodární autoritou;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b="1" u="sng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Hart  tak ukazuje, že 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</a:rPr>
              <a:t>strukturu práva neutvářejí jen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příkazy a zákazy,   ale i pravidla  zmocňující, která umožňují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příkazy a zákazy  stanovit jako právní příkazy. </a:t>
            </a: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914400" y="269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400">
              <a:solidFill>
                <a:schemeClr val="accent2"/>
              </a:solidFill>
            </a:endParaRP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1130300" y="4857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4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70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600200"/>
          </a:xfrm>
        </p:spPr>
        <p:txBody>
          <a:bodyPr/>
          <a:lstStyle/>
          <a:p>
            <a:r>
              <a:rPr lang="cs-CZ" sz="2800" dirty="0" smtClean="0"/>
              <a:t>2. Donucovací pravidlo jako jediné správné pravidlo?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Hart kritizuje </a:t>
            </a:r>
            <a:r>
              <a:rPr lang="cs-CZ" dirty="0" err="1" smtClean="0">
                <a:solidFill>
                  <a:schemeClr val="tx1"/>
                </a:solidFill>
              </a:rPr>
              <a:t>Austinovo</a:t>
            </a:r>
            <a:r>
              <a:rPr lang="cs-CZ" dirty="0" smtClean="0">
                <a:solidFill>
                  <a:schemeClr val="tx1"/>
                </a:solidFill>
              </a:rPr>
              <a:t>, ale  i </a:t>
            </a:r>
            <a:r>
              <a:rPr lang="cs-CZ" dirty="0" err="1" smtClean="0">
                <a:solidFill>
                  <a:schemeClr val="tx1"/>
                </a:solidFill>
              </a:rPr>
              <a:t>Kelsenovo</a:t>
            </a:r>
            <a:r>
              <a:rPr lang="cs-CZ" dirty="0" smtClean="0">
                <a:solidFill>
                  <a:schemeClr val="tx1"/>
                </a:solidFill>
              </a:rPr>
              <a:t> pojetí  sankce jako základního znaku práva.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Hart: „Neexistuje zákon, který by zakazoval vraždu. Existuje pouze zákon zmocňující příslušné osoby k tomu, aby vůči vrahům za jistých okolností uplatnili jisté sankce.“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Pravidla udělující pravomoci jsou fragmenty zákonů;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Hart kritizuje názor, že jedinou formou právních pravidel jsou jen donucovací  pravidla a má zato, že tento názor je důsledkem představy o jednotné formě právních pravidel. 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639</TotalTime>
  <Words>3096</Words>
  <Application>Microsoft Office PowerPoint</Application>
  <PresentationFormat>Předvádění na obrazovce (4:3)</PresentationFormat>
  <Paragraphs>238</Paragraphs>
  <Slides>31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Courier New</vt:lpstr>
      <vt:lpstr>Palatino Linotype</vt:lpstr>
      <vt:lpstr>Wingdings</vt:lpstr>
      <vt:lpstr>Wingdings 2</vt:lpstr>
      <vt:lpstr>Exekutivní</vt:lpstr>
      <vt:lpstr>Přednáška č. 6</vt:lpstr>
      <vt:lpstr>Kritika právního pozitivismu ve druhé polovině 20. století</vt:lpstr>
      <vt:lpstr>  H.L.A. Hartovo pojetí práva:  Analytická jurisprudence </vt:lpstr>
      <vt:lpstr>Prezentace aplikace PowerPoint</vt:lpstr>
      <vt:lpstr>Hartova kritika klasického pozitivismu</vt:lpstr>
      <vt:lpstr>Stručný exkurz do Austinova pojetí práva  a) suveréna ,  b)  formy pozitivního práva jen jako  příkazu</vt:lpstr>
      <vt:lpstr>     Hartova kritika naturalismu tradičního právního pozitivizmu (J.Austina):      </vt:lpstr>
      <vt:lpstr>Prezentace aplikace PowerPoint</vt:lpstr>
      <vt:lpstr>2. Donucovací pravidlo jako jediné správné pravidlo? </vt:lpstr>
      <vt:lpstr> 3. Hartovo překonání Kelsenova  „SOLLEN“  a  „SEIN“ </vt:lpstr>
      <vt:lpstr>Zvyk a pravidlo</vt:lpstr>
      <vt:lpstr>Vnitřní a vnější hledisko </vt:lpstr>
      <vt:lpstr>Účastník a pozorovatel </vt:lpstr>
      <vt:lpstr>Pravidlá jako  normativní standardy</vt:lpstr>
      <vt:lpstr>Přínosem Harta je to, že spojuje právo-pravidla s otázkou jazyka; proto je nutný krátký exkurz do filosofie jazyka druhé poloviny 20.století</vt:lpstr>
      <vt:lpstr>Inspirace   analytickou filosofii jazyka  </vt:lpstr>
      <vt:lpstr>Wittgensteinova  teorie jazykových her </vt:lpstr>
      <vt:lpstr>Jak chápe Wittgenstein pravidla? </vt:lpstr>
      <vt:lpstr>Druhá role pravidla podle Wittgensteina: </vt:lpstr>
      <vt:lpstr>Třetí význam  pravidla podle Wittgensteina: </vt:lpstr>
      <vt:lpstr>Jazyk jako forma života </vt:lpstr>
      <vt:lpstr> Hart  je považován  za stoupence  The Oxford School of Ordinary Language  (Oxfordská škola přirozeného  jazyka)</vt:lpstr>
      <vt:lpstr>     </vt:lpstr>
      <vt:lpstr>Jak ale víme, že dané pravidlo dává uvedenému nároku právní charakter a je platné? </vt:lpstr>
      <vt:lpstr>Pravidlo uznání</vt:lpstr>
      <vt:lpstr> Hartovo dělení pravidel: Právo je jednotou primárních a sekundárních pravidel</vt:lpstr>
      <vt:lpstr>Požadavek jasnosti a otevřená textura práva: </vt:lpstr>
      <vt:lpstr>Otevřená textura práva </vt:lpstr>
      <vt:lpstr>Co   znamená otevřená  textura práva ? </vt:lpstr>
      <vt:lpstr>   Hartovo pojetí práva a morálky</vt:lpstr>
      <vt:lpstr>V čem spočívá význam Hartova pojetí práva: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6</dc:title>
  <dc:creator>Tester</dc:creator>
  <cp:lastModifiedBy>1844</cp:lastModifiedBy>
  <cp:revision>43</cp:revision>
  <dcterms:created xsi:type="dcterms:W3CDTF">2018-03-25T15:23:23Z</dcterms:created>
  <dcterms:modified xsi:type="dcterms:W3CDTF">2020-04-23T19:42:30Z</dcterms:modified>
</cp:coreProperties>
</file>