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8" d="100"/>
          <a:sy n="68" d="100"/>
        </p:scale>
        <p:origin x="61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8EC7E53-85F0-4FDE-9A0E-46E3337BF168}"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376099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EC7E53-85F0-4FDE-9A0E-46E3337BF168}"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10606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EC7E53-85F0-4FDE-9A0E-46E3337BF168}"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290959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EC7E53-85F0-4FDE-9A0E-46E3337BF168}"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24104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8EC7E53-85F0-4FDE-9A0E-46E3337BF168}"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375495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8EC7E53-85F0-4FDE-9A0E-46E3337BF168}" type="datetimeFigureOut">
              <a:rPr lang="cs-CZ" smtClean="0"/>
              <a:t>23.4.2020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426534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8EC7E53-85F0-4FDE-9A0E-46E3337BF168}" type="datetimeFigureOut">
              <a:rPr lang="cs-CZ" smtClean="0"/>
              <a:t>23.4.2020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99974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8EC7E53-85F0-4FDE-9A0E-46E3337BF168}" type="datetimeFigureOut">
              <a:rPr lang="cs-CZ" smtClean="0"/>
              <a:t>23.4.2020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606291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8EC7E53-85F0-4FDE-9A0E-46E3337BF168}" type="datetimeFigureOut">
              <a:rPr lang="cs-CZ" smtClean="0"/>
              <a:t>23.4.2020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3530624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8EC7E53-85F0-4FDE-9A0E-46E3337BF168}" type="datetimeFigureOut">
              <a:rPr lang="cs-CZ" smtClean="0"/>
              <a:t>23.4.2020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1603996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8EC7E53-85F0-4FDE-9A0E-46E3337BF168}" type="datetimeFigureOut">
              <a:rPr lang="cs-CZ" smtClean="0"/>
              <a:t>23.4.2020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FCF04E-AFA4-45A3-982A-9345D6B93669}" type="slidenum">
              <a:rPr lang="cs-CZ" smtClean="0"/>
              <a:t>‹#›</a:t>
            </a:fld>
            <a:endParaRPr lang="cs-CZ"/>
          </a:p>
        </p:txBody>
      </p:sp>
    </p:spTree>
    <p:extLst>
      <p:ext uri="{BB962C8B-B14F-4D97-AF65-F5344CB8AC3E}">
        <p14:creationId xmlns:p14="http://schemas.microsoft.com/office/powerpoint/2010/main" val="398419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C7E53-85F0-4FDE-9A0E-46E3337BF168}" type="datetimeFigureOut">
              <a:rPr lang="cs-CZ" smtClean="0"/>
              <a:t>23.4.2020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FCF04E-AFA4-45A3-982A-9345D6B93669}" type="slidenum">
              <a:rPr lang="cs-CZ" smtClean="0"/>
              <a:t>‹#›</a:t>
            </a:fld>
            <a:endParaRPr lang="cs-CZ"/>
          </a:p>
        </p:txBody>
      </p:sp>
    </p:spTree>
    <p:extLst>
      <p:ext uri="{BB962C8B-B14F-4D97-AF65-F5344CB8AC3E}">
        <p14:creationId xmlns:p14="http://schemas.microsoft.com/office/powerpoint/2010/main" val="4085284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Přednáška č. 8</a:t>
            </a:r>
            <a:endParaRPr lang="cs-CZ" dirty="0"/>
          </a:p>
        </p:txBody>
      </p:sp>
      <p:sp>
        <p:nvSpPr>
          <p:cNvPr id="3" name="Podnadpis 2"/>
          <p:cNvSpPr>
            <a:spLocks noGrp="1"/>
          </p:cNvSpPr>
          <p:nvPr>
            <p:ph type="subTitle" idx="1"/>
          </p:nvPr>
        </p:nvSpPr>
        <p:spPr/>
        <p:txBody>
          <a:bodyPr>
            <a:normAutofit/>
          </a:bodyPr>
          <a:lstStyle/>
          <a:p>
            <a:r>
              <a:rPr lang="cs-CZ" sz="3600" b="1" dirty="0" err="1" smtClean="0"/>
              <a:t>Alexyho</a:t>
            </a:r>
            <a:r>
              <a:rPr lang="cs-CZ" sz="3600" b="1" dirty="0" smtClean="0"/>
              <a:t> pojetí principů- test proporcionality </a:t>
            </a:r>
            <a:endParaRPr lang="cs-CZ" sz="3600" b="1" dirty="0"/>
          </a:p>
        </p:txBody>
      </p:sp>
    </p:spTree>
    <p:extLst>
      <p:ext uri="{BB962C8B-B14F-4D97-AF65-F5344CB8AC3E}">
        <p14:creationId xmlns:p14="http://schemas.microsoft.com/office/powerpoint/2010/main" val="4132552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b="1" dirty="0" smtClean="0"/>
              <a:t/>
            </a:r>
            <a:br>
              <a:rPr lang="cs-CZ" altLang="cs-CZ" b="1" dirty="0" smtClean="0"/>
            </a:br>
            <a:r>
              <a:rPr lang="cs-CZ" altLang="cs-CZ" b="1" dirty="0" smtClean="0"/>
              <a:t>Princip proporcionality- princip </a:t>
            </a:r>
            <a:r>
              <a:rPr lang="cs-CZ" altLang="cs-CZ" b="1" dirty="0"/>
              <a:t>umožňující řešit kolizi    </a:t>
            </a:r>
            <a:r>
              <a:rPr lang="cs-CZ" altLang="cs-CZ" b="1" dirty="0" smtClean="0"/>
              <a:t>principů</a:t>
            </a:r>
            <a:r>
              <a:rPr lang="cs-CZ" altLang="cs-CZ" b="1" dirty="0"/>
              <a:t>: </a:t>
            </a:r>
            <a:endParaRPr lang="cs-CZ" dirty="0"/>
          </a:p>
        </p:txBody>
      </p:sp>
      <p:sp>
        <p:nvSpPr>
          <p:cNvPr id="3" name="Zástupný symbol pro obsah 2"/>
          <p:cNvSpPr>
            <a:spLocks noGrp="1"/>
          </p:cNvSpPr>
          <p:nvPr>
            <p:ph idx="1"/>
          </p:nvPr>
        </p:nvSpPr>
        <p:spPr/>
        <p:txBody>
          <a:bodyPr>
            <a:normAutofit fontScale="25000" lnSpcReduction="20000"/>
          </a:bodyPr>
          <a:lstStyle/>
          <a:p>
            <a:pPr marL="457200" indent="-457200">
              <a:buNone/>
            </a:pPr>
            <a:r>
              <a:rPr lang="cs-CZ" altLang="cs-CZ" sz="8600" b="1" dirty="0"/>
              <a:t>Principy jsou příkazy k optimalizaci,  tzn. </a:t>
            </a:r>
            <a:r>
              <a:rPr lang="cs-CZ" altLang="cs-CZ" sz="8600" b="1" dirty="0"/>
              <a:t>mají být v rámci  </a:t>
            </a:r>
            <a:r>
              <a:rPr lang="cs-CZ" altLang="cs-CZ" sz="8600" b="1" dirty="0" smtClean="0"/>
              <a:t>právních </a:t>
            </a:r>
            <a:r>
              <a:rPr lang="cs-CZ" altLang="cs-CZ" sz="8600" b="1" dirty="0"/>
              <a:t>faktických  možností v </a:t>
            </a:r>
            <a:endParaRPr lang="cs-CZ" altLang="cs-CZ" sz="8600" b="1" dirty="0" smtClean="0"/>
          </a:p>
          <a:p>
            <a:pPr marL="457200" indent="-457200">
              <a:buNone/>
            </a:pPr>
            <a:r>
              <a:rPr lang="cs-CZ" altLang="cs-CZ" sz="8600" b="1" dirty="0" smtClean="0"/>
              <a:t>maximální </a:t>
            </a:r>
            <a:r>
              <a:rPr lang="cs-CZ" altLang="cs-CZ" sz="8600" b="1" dirty="0"/>
              <a:t>míře </a:t>
            </a:r>
            <a:r>
              <a:rPr lang="cs-CZ" altLang="cs-CZ" sz="8600" b="1" dirty="0" smtClean="0"/>
              <a:t>splněny</a:t>
            </a:r>
            <a:r>
              <a:rPr lang="cs-CZ" altLang="cs-CZ" sz="8600" b="1" dirty="0"/>
              <a:t>.</a:t>
            </a:r>
            <a:r>
              <a:rPr lang="cs-CZ" altLang="cs-CZ" sz="8600" dirty="0"/>
              <a:t>   </a:t>
            </a:r>
          </a:p>
          <a:p>
            <a:pPr marL="457200" indent="-457200">
              <a:buNone/>
            </a:pPr>
            <a:r>
              <a:rPr lang="cs-CZ" altLang="cs-CZ" sz="8600" b="1" dirty="0">
                <a:solidFill>
                  <a:srgbClr val="FF0000"/>
                </a:solidFill>
              </a:rPr>
              <a:t>Jak tomu máme rozumět? </a:t>
            </a:r>
          </a:p>
          <a:p>
            <a:pPr marL="457200" indent="-457200">
              <a:buNone/>
            </a:pPr>
            <a:r>
              <a:rPr lang="cs-CZ" altLang="cs-CZ" sz="8600" b="1" dirty="0"/>
              <a:t>Při kolizi principů  se neuvažuje  o tom, který princip má být </a:t>
            </a:r>
            <a:r>
              <a:rPr lang="cs-CZ" altLang="cs-CZ" sz="8600" b="1" dirty="0" smtClean="0"/>
              <a:t>vybrán </a:t>
            </a:r>
            <a:r>
              <a:rPr lang="cs-CZ" altLang="cs-CZ" sz="8600" b="1" dirty="0"/>
              <a:t>a aplikován, protože oba </a:t>
            </a:r>
            <a:r>
              <a:rPr lang="cs-CZ" altLang="cs-CZ" sz="8600" b="1" dirty="0"/>
              <a:t>představují  </a:t>
            </a:r>
            <a:endParaRPr lang="cs-CZ" altLang="cs-CZ" sz="8600" b="1" dirty="0" smtClean="0"/>
          </a:p>
          <a:p>
            <a:pPr marL="457200" indent="-457200">
              <a:buNone/>
            </a:pPr>
            <a:r>
              <a:rPr lang="cs-CZ" altLang="cs-CZ" sz="8600" b="1" dirty="0" smtClean="0"/>
              <a:t>základní </a:t>
            </a:r>
            <a:r>
              <a:rPr lang="cs-CZ" altLang="cs-CZ" sz="8600" b="1" dirty="0"/>
              <a:t>práva </a:t>
            </a:r>
            <a:r>
              <a:rPr lang="cs-CZ" altLang="cs-CZ" sz="8600" b="1" dirty="0" smtClean="0"/>
              <a:t>nebo  </a:t>
            </a:r>
            <a:r>
              <a:rPr lang="cs-CZ" altLang="cs-CZ" sz="8600" b="1" dirty="0"/>
              <a:t>veřejné </a:t>
            </a:r>
            <a:r>
              <a:rPr lang="cs-CZ" altLang="cs-CZ" sz="8600" b="1" dirty="0"/>
              <a:t>dobro </a:t>
            </a:r>
            <a:r>
              <a:rPr lang="cs-CZ" altLang="cs-CZ" sz="8600" b="1" dirty="0"/>
              <a:t>… ale je poměřována jejich hodnota…  </a:t>
            </a:r>
            <a:r>
              <a:rPr lang="cs-CZ" altLang="cs-CZ" sz="8600" b="1" dirty="0" smtClean="0"/>
              <a:t>jejich </a:t>
            </a:r>
            <a:r>
              <a:rPr lang="cs-CZ" altLang="cs-CZ" sz="8600" b="1" dirty="0"/>
              <a:t>závažnost…a  </a:t>
            </a:r>
            <a:r>
              <a:rPr lang="cs-CZ" altLang="cs-CZ" sz="8600" b="1" dirty="0"/>
              <a:t>z toho se </a:t>
            </a:r>
            <a:endParaRPr lang="cs-CZ" altLang="cs-CZ" sz="8600" b="1" dirty="0" smtClean="0"/>
          </a:p>
          <a:p>
            <a:pPr marL="457200" indent="-457200">
              <a:buNone/>
            </a:pPr>
            <a:r>
              <a:rPr lang="cs-CZ" altLang="cs-CZ" sz="8600" b="1" dirty="0" smtClean="0"/>
              <a:t>dovodí</a:t>
            </a:r>
            <a:r>
              <a:rPr lang="cs-CZ" altLang="cs-CZ" sz="8600" b="1" dirty="0"/>
              <a:t>, </a:t>
            </a:r>
            <a:r>
              <a:rPr lang="cs-CZ" altLang="cs-CZ" sz="8600" b="1" dirty="0"/>
              <a:t>který princip pak </a:t>
            </a:r>
            <a:r>
              <a:rPr lang="cs-CZ" altLang="cs-CZ" sz="8600" b="1" dirty="0"/>
              <a:t>může </a:t>
            </a:r>
            <a:r>
              <a:rPr lang="cs-CZ" altLang="cs-CZ" sz="8600" b="1" dirty="0" smtClean="0"/>
              <a:t>být </a:t>
            </a:r>
            <a:r>
              <a:rPr lang="cs-CZ" altLang="cs-CZ" sz="8600" b="1" dirty="0"/>
              <a:t>aplikován; </a:t>
            </a:r>
            <a:r>
              <a:rPr lang="cs-CZ" altLang="cs-CZ" sz="8600" b="1" dirty="0"/>
              <a:t> </a:t>
            </a:r>
            <a:r>
              <a:rPr lang="cs-CZ" altLang="cs-CZ" sz="8600" b="1" dirty="0" smtClean="0"/>
              <a:t> Při </a:t>
            </a:r>
            <a:r>
              <a:rPr lang="cs-CZ" altLang="cs-CZ" sz="8600" b="1" dirty="0"/>
              <a:t>řešení jejich kolize  jde o to,  zda jsou jako celek, </a:t>
            </a:r>
            <a:endParaRPr lang="cs-CZ" altLang="cs-CZ" sz="8600" b="1" dirty="0"/>
          </a:p>
          <a:p>
            <a:pPr marL="457200" indent="-457200">
              <a:buNone/>
            </a:pPr>
            <a:r>
              <a:rPr lang="cs-CZ" altLang="cs-CZ" sz="8600" b="1" dirty="0"/>
              <a:t>vzhledem </a:t>
            </a:r>
            <a:r>
              <a:rPr lang="cs-CZ" altLang="cs-CZ" sz="8600" b="1" dirty="0"/>
              <a:t>k </a:t>
            </a:r>
            <a:r>
              <a:rPr lang="cs-CZ" altLang="cs-CZ" sz="8600" b="1" dirty="0"/>
              <a:t>jejich </a:t>
            </a:r>
            <a:r>
              <a:rPr lang="cs-CZ" altLang="cs-CZ" sz="8600" b="1" dirty="0"/>
              <a:t>relativnímu významu a </a:t>
            </a:r>
            <a:r>
              <a:rPr lang="cs-CZ" altLang="cs-CZ" sz="8600" b="1" dirty="0"/>
              <a:t>relevantnímu  </a:t>
            </a:r>
            <a:r>
              <a:rPr lang="cs-CZ" altLang="cs-CZ" sz="8600" b="1" dirty="0"/>
              <a:t>kontextu, realizovány </a:t>
            </a:r>
            <a:r>
              <a:rPr lang="cs-CZ" altLang="cs-CZ" sz="8600" b="1" dirty="0"/>
              <a:t>v  maximální </a:t>
            </a:r>
            <a:r>
              <a:rPr lang="cs-CZ" altLang="cs-CZ" sz="8600" b="1" dirty="0"/>
              <a:t>možné míře. </a:t>
            </a:r>
          </a:p>
          <a:p>
            <a:pPr marL="457200" indent="-457200">
              <a:buNone/>
            </a:pPr>
            <a:endParaRPr lang="cs-CZ" altLang="cs-CZ" sz="8600" dirty="0"/>
          </a:p>
          <a:p>
            <a:pPr marL="457200" indent="-457200">
              <a:buNone/>
            </a:pPr>
            <a:r>
              <a:rPr lang="cs-CZ" altLang="cs-CZ" sz="8600" b="1" dirty="0">
                <a:solidFill>
                  <a:srgbClr val="FF0000"/>
                </a:solidFill>
              </a:rPr>
              <a:t>Platí: čím je intenzivnější narušení jednoho  principu, tím  </a:t>
            </a:r>
            <a:r>
              <a:rPr lang="cs-CZ" altLang="cs-CZ" sz="8600" b="1" dirty="0" smtClean="0">
                <a:solidFill>
                  <a:srgbClr val="FF0000"/>
                </a:solidFill>
              </a:rPr>
              <a:t>významnější </a:t>
            </a:r>
            <a:r>
              <a:rPr lang="cs-CZ" altLang="cs-CZ" sz="8600" b="1" dirty="0">
                <a:solidFill>
                  <a:srgbClr val="FF0000"/>
                </a:solidFill>
              </a:rPr>
              <a:t>musí být </a:t>
            </a:r>
            <a:r>
              <a:rPr lang="cs-CZ" altLang="cs-CZ" sz="8600" b="1" dirty="0">
                <a:solidFill>
                  <a:srgbClr val="FF0000"/>
                </a:solidFill>
              </a:rPr>
              <a:t> realizace </a:t>
            </a:r>
            <a:endParaRPr lang="cs-CZ" altLang="cs-CZ" sz="8600" b="1" dirty="0" smtClean="0">
              <a:solidFill>
                <a:srgbClr val="FF0000"/>
              </a:solidFill>
            </a:endParaRPr>
          </a:p>
          <a:p>
            <a:pPr marL="457200" indent="-457200">
              <a:buNone/>
            </a:pPr>
            <a:r>
              <a:rPr lang="cs-CZ" altLang="cs-CZ" sz="8600" b="1" dirty="0" smtClean="0">
                <a:solidFill>
                  <a:srgbClr val="FF0000"/>
                </a:solidFill>
              </a:rPr>
              <a:t>druhého </a:t>
            </a:r>
            <a:r>
              <a:rPr lang="cs-CZ" altLang="cs-CZ" sz="8600" b="1" dirty="0">
                <a:solidFill>
                  <a:srgbClr val="FF0000"/>
                </a:solidFill>
              </a:rPr>
              <a:t>principu. </a:t>
            </a:r>
            <a:br>
              <a:rPr lang="cs-CZ" altLang="cs-CZ" sz="8600" b="1" dirty="0">
                <a:solidFill>
                  <a:srgbClr val="FF0000"/>
                </a:solidFill>
              </a:rPr>
            </a:br>
            <a:endParaRPr lang="cs-CZ" altLang="cs-CZ" sz="8600" b="1" dirty="0">
              <a:solidFill>
                <a:srgbClr val="FF0000"/>
              </a:solidFill>
            </a:endParaRPr>
          </a:p>
          <a:p>
            <a:pPr marL="457200" indent="-457200">
              <a:lnSpc>
                <a:spcPct val="80000"/>
              </a:lnSpc>
              <a:buFontTx/>
              <a:buAutoNum type="alphaLcParenR"/>
            </a:pPr>
            <a:endParaRPr lang="cs-CZ" altLang="cs-CZ" sz="8600" b="1" dirty="0"/>
          </a:p>
          <a:p>
            <a:endParaRPr lang="cs-CZ" dirty="0"/>
          </a:p>
        </p:txBody>
      </p:sp>
    </p:spTree>
    <p:extLst>
      <p:ext uri="{BB962C8B-B14F-4D97-AF65-F5344CB8AC3E}">
        <p14:creationId xmlns:p14="http://schemas.microsoft.com/office/powerpoint/2010/main" val="100372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Kritéria testu proporcionality </a:t>
            </a:r>
            <a:endParaRPr lang="cs-CZ" dirty="0"/>
          </a:p>
        </p:txBody>
      </p:sp>
      <p:sp>
        <p:nvSpPr>
          <p:cNvPr id="3" name="Zástupný symbol pro obsah 2"/>
          <p:cNvSpPr>
            <a:spLocks noGrp="1"/>
          </p:cNvSpPr>
          <p:nvPr>
            <p:ph idx="1"/>
          </p:nvPr>
        </p:nvSpPr>
        <p:spPr/>
        <p:txBody>
          <a:bodyPr>
            <a:normAutofit fontScale="62500" lnSpcReduction="20000"/>
          </a:bodyPr>
          <a:lstStyle/>
          <a:p>
            <a:pPr>
              <a:lnSpc>
                <a:spcPct val="80000"/>
              </a:lnSpc>
              <a:buFontTx/>
              <a:buChar char="-"/>
            </a:pPr>
            <a:endParaRPr lang="cs-CZ" altLang="cs-CZ" b="1" dirty="0" smtClean="0"/>
          </a:p>
          <a:p>
            <a:pPr marL="0" indent="0">
              <a:lnSpc>
                <a:spcPct val="80000"/>
              </a:lnSpc>
              <a:buNone/>
            </a:pPr>
            <a:r>
              <a:rPr lang="cs-CZ" altLang="cs-CZ" b="1" dirty="0" smtClean="0"/>
              <a:t>Ustupující </a:t>
            </a:r>
            <a:r>
              <a:rPr lang="cs-CZ" altLang="cs-CZ" b="1" dirty="0"/>
              <a:t>princip není prohlášen za nulitní a zůstává  </a:t>
            </a:r>
            <a:r>
              <a:rPr lang="cs-CZ" altLang="cs-CZ" b="1" dirty="0" smtClean="0"/>
              <a:t>částí  </a:t>
            </a:r>
            <a:r>
              <a:rPr lang="cs-CZ" altLang="cs-CZ" b="1" dirty="0" smtClean="0"/>
              <a:t>právního  </a:t>
            </a:r>
            <a:r>
              <a:rPr lang="cs-CZ" altLang="cs-CZ" b="1" dirty="0"/>
              <a:t>řádu.  V </a:t>
            </a:r>
            <a:r>
              <a:rPr lang="cs-CZ" altLang="cs-CZ" b="1" dirty="0" smtClean="0"/>
              <a:t>případě jiného konfliktu  </a:t>
            </a:r>
            <a:r>
              <a:rPr lang="cs-CZ" altLang="cs-CZ" b="1" dirty="0"/>
              <a:t>může </a:t>
            </a:r>
            <a:endParaRPr lang="cs-CZ" altLang="cs-CZ" b="1" dirty="0" smtClean="0"/>
          </a:p>
          <a:p>
            <a:pPr marL="0" indent="0">
              <a:lnSpc>
                <a:spcPct val="80000"/>
              </a:lnSpc>
              <a:buNone/>
            </a:pPr>
            <a:r>
              <a:rPr lang="cs-CZ" altLang="cs-CZ" b="1" dirty="0" smtClean="0"/>
              <a:t>být </a:t>
            </a:r>
            <a:r>
              <a:rPr lang="cs-CZ" altLang="cs-CZ" b="1" dirty="0" smtClean="0"/>
              <a:t>otázka </a:t>
            </a:r>
            <a:r>
              <a:rPr lang="cs-CZ" altLang="cs-CZ" b="1" dirty="0"/>
              <a:t>přednosti  řešena </a:t>
            </a:r>
            <a:r>
              <a:rPr lang="cs-CZ" altLang="cs-CZ" b="1" dirty="0" smtClean="0"/>
              <a:t>  opačně </a:t>
            </a:r>
            <a:endParaRPr lang="cs-CZ" altLang="cs-CZ" b="1" dirty="0"/>
          </a:p>
          <a:p>
            <a:pPr>
              <a:lnSpc>
                <a:spcPct val="80000"/>
              </a:lnSpc>
            </a:pPr>
            <a:endParaRPr lang="cs-CZ" altLang="cs-CZ" b="1" dirty="0"/>
          </a:p>
          <a:p>
            <a:pPr marL="0" indent="0">
              <a:lnSpc>
                <a:spcPct val="80000"/>
              </a:lnSpc>
              <a:buNone/>
            </a:pPr>
            <a:r>
              <a:rPr lang="cs-CZ" altLang="cs-CZ" b="1" dirty="0" smtClean="0"/>
              <a:t>-</a:t>
            </a:r>
            <a:r>
              <a:rPr lang="cs-CZ" altLang="cs-CZ" b="1" dirty="0"/>
              <a:t>Mezi principy a zásadou proporcionality je úzká </a:t>
            </a:r>
            <a:r>
              <a:rPr lang="cs-CZ" altLang="cs-CZ" b="1" dirty="0" smtClean="0"/>
              <a:t>souvislost</a:t>
            </a:r>
            <a:r>
              <a:rPr lang="cs-CZ" altLang="cs-CZ" b="1" dirty="0"/>
              <a:t>; vzájemně </a:t>
            </a:r>
            <a:r>
              <a:rPr lang="cs-CZ" altLang="cs-CZ" b="1" dirty="0" smtClean="0"/>
              <a:t> se </a:t>
            </a:r>
            <a:r>
              <a:rPr lang="cs-CZ" altLang="cs-CZ" b="1" dirty="0"/>
              <a:t>implikují- (obsahuji</a:t>
            </a:r>
            <a:r>
              <a:rPr lang="cs-CZ" altLang="cs-CZ" b="1" dirty="0" smtClean="0"/>
              <a:t>). </a:t>
            </a:r>
            <a:endParaRPr lang="cs-CZ" altLang="cs-CZ" b="1" dirty="0"/>
          </a:p>
          <a:p>
            <a:pPr marL="0" indent="0">
              <a:lnSpc>
                <a:spcPct val="80000"/>
              </a:lnSpc>
              <a:buNone/>
            </a:pPr>
            <a:r>
              <a:rPr lang="cs-CZ" altLang="cs-CZ" b="1" dirty="0" smtClean="0"/>
              <a:t>Zásada  </a:t>
            </a:r>
            <a:r>
              <a:rPr lang="cs-CZ" altLang="cs-CZ" b="1" dirty="0"/>
              <a:t>proporcionality je vymezována v širším a </a:t>
            </a:r>
            <a:r>
              <a:rPr lang="cs-CZ" altLang="cs-CZ" b="1" dirty="0" smtClean="0"/>
              <a:t>užším </a:t>
            </a:r>
            <a:r>
              <a:rPr lang="cs-CZ" altLang="cs-CZ" b="1" dirty="0"/>
              <a:t>smyslu slova: </a:t>
            </a:r>
          </a:p>
          <a:p>
            <a:pPr>
              <a:lnSpc>
                <a:spcPct val="80000"/>
              </a:lnSpc>
            </a:pPr>
            <a:endParaRPr lang="cs-CZ" altLang="cs-CZ" b="1" dirty="0"/>
          </a:p>
          <a:p>
            <a:pPr marL="0" indent="0">
              <a:lnSpc>
                <a:spcPct val="80000"/>
              </a:lnSpc>
              <a:buNone/>
            </a:pPr>
            <a:r>
              <a:rPr lang="cs-CZ" altLang="cs-CZ" b="1" dirty="0" smtClean="0"/>
              <a:t>V </a:t>
            </a:r>
            <a:r>
              <a:rPr lang="cs-CZ" altLang="cs-CZ" b="1" dirty="0"/>
              <a:t>širším smyslu slova zahrnuje  tři kritéria:  </a:t>
            </a:r>
          </a:p>
          <a:p>
            <a:pPr>
              <a:lnSpc>
                <a:spcPct val="80000"/>
              </a:lnSpc>
            </a:pPr>
            <a:endParaRPr lang="cs-CZ" altLang="cs-CZ" b="1" dirty="0"/>
          </a:p>
          <a:p>
            <a:pPr>
              <a:lnSpc>
                <a:spcPct val="80000"/>
              </a:lnSpc>
            </a:pPr>
            <a:r>
              <a:rPr lang="cs-CZ" altLang="cs-CZ" sz="3375" b="1" dirty="0">
                <a:solidFill>
                  <a:srgbClr val="FF0000"/>
                </a:solidFill>
              </a:rPr>
              <a:t>vhodnosti</a:t>
            </a:r>
            <a:r>
              <a:rPr lang="cs-CZ" altLang="cs-CZ" sz="3375" b="1" dirty="0">
                <a:solidFill>
                  <a:srgbClr val="FF0000"/>
                </a:solidFill>
              </a:rPr>
              <a:t>, potřebnosti a  poměřování (závažnost) </a:t>
            </a:r>
          </a:p>
          <a:p>
            <a:pPr>
              <a:lnSpc>
                <a:spcPct val="80000"/>
              </a:lnSpc>
            </a:pPr>
            <a:endParaRPr lang="cs-CZ" altLang="cs-CZ" b="1" dirty="0"/>
          </a:p>
          <a:p>
            <a:pPr>
              <a:lnSpc>
                <a:spcPct val="80000"/>
              </a:lnSpc>
            </a:pPr>
            <a:endParaRPr lang="cs-CZ" altLang="cs-CZ" b="1" dirty="0"/>
          </a:p>
          <a:p>
            <a:pPr>
              <a:lnSpc>
                <a:spcPct val="80000"/>
              </a:lnSpc>
            </a:pPr>
            <a:r>
              <a:rPr lang="cs-CZ" altLang="cs-CZ" b="1" dirty="0"/>
              <a:t> Zásada proporcionality v úzkém smyslu slova je pak  </a:t>
            </a:r>
            <a:r>
              <a:rPr lang="cs-CZ" altLang="cs-CZ" b="1" dirty="0" smtClean="0"/>
              <a:t>příkaz </a:t>
            </a:r>
            <a:r>
              <a:rPr lang="cs-CZ" altLang="cs-CZ" b="1" dirty="0"/>
              <a:t>k </a:t>
            </a:r>
            <a:r>
              <a:rPr lang="cs-CZ" altLang="cs-CZ" b="1" dirty="0" smtClean="0"/>
              <a:t>poměřování </a:t>
            </a:r>
            <a:r>
              <a:rPr lang="cs-CZ" altLang="cs-CZ" b="1" dirty="0"/>
              <a:t>a  plyne ze závislosti  </a:t>
            </a:r>
            <a:r>
              <a:rPr lang="cs-CZ" altLang="cs-CZ" b="1" dirty="0" smtClean="0"/>
              <a:t>na </a:t>
            </a:r>
            <a:r>
              <a:rPr lang="cs-CZ" altLang="cs-CZ" b="1" dirty="0"/>
              <a:t>právních </a:t>
            </a:r>
            <a:endParaRPr lang="cs-CZ" altLang="cs-CZ" b="1" dirty="0" smtClean="0"/>
          </a:p>
          <a:p>
            <a:pPr marL="0" indent="0">
              <a:lnSpc>
                <a:spcPct val="80000"/>
              </a:lnSpc>
              <a:buNone/>
            </a:pPr>
            <a:r>
              <a:rPr lang="cs-CZ" altLang="cs-CZ" b="1" dirty="0" smtClean="0"/>
              <a:t>možnostech.</a:t>
            </a:r>
            <a:endParaRPr lang="cs-CZ" altLang="cs-CZ" b="1" dirty="0"/>
          </a:p>
          <a:p>
            <a:pPr>
              <a:lnSpc>
                <a:spcPct val="80000"/>
              </a:lnSpc>
            </a:pPr>
            <a:endParaRPr lang="cs-CZ" altLang="cs-CZ" b="1" dirty="0"/>
          </a:p>
          <a:p>
            <a:endParaRPr lang="cs-CZ" dirty="0"/>
          </a:p>
        </p:txBody>
      </p:sp>
    </p:spTree>
    <p:extLst>
      <p:ext uri="{BB962C8B-B14F-4D97-AF65-F5344CB8AC3E}">
        <p14:creationId xmlns:p14="http://schemas.microsoft.com/office/powerpoint/2010/main" val="2505145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Tři kritéria testu proporcionality </a:t>
            </a:r>
            <a:endParaRPr lang="cs-CZ" dirty="0"/>
          </a:p>
        </p:txBody>
      </p:sp>
      <p:sp>
        <p:nvSpPr>
          <p:cNvPr id="3" name="Zástupný symbol pro obsah 2"/>
          <p:cNvSpPr>
            <a:spLocks noGrp="1"/>
          </p:cNvSpPr>
          <p:nvPr>
            <p:ph idx="1"/>
          </p:nvPr>
        </p:nvSpPr>
        <p:spPr/>
        <p:txBody>
          <a:bodyPr>
            <a:normAutofit fontScale="62500" lnSpcReduction="20000"/>
          </a:bodyPr>
          <a:lstStyle/>
          <a:p>
            <a:r>
              <a:rPr lang="cs-CZ" altLang="cs-CZ" b="1" dirty="0"/>
              <a:t>a)  </a:t>
            </a:r>
            <a:r>
              <a:rPr lang="cs-CZ" altLang="cs-CZ" b="1" u="sng" dirty="0"/>
              <a:t>Test vhodnosti</a:t>
            </a:r>
            <a:r>
              <a:rPr lang="cs-CZ" altLang="cs-CZ" b="1" dirty="0"/>
              <a:t>; tj. odpověď na otázku, zdali  navrhované opatření, omezující  určité základní právo, umožňuje  dosáhnout sledovaný </a:t>
            </a:r>
            <a:r>
              <a:rPr lang="cs-CZ" altLang="cs-CZ" b="1" dirty="0" smtClean="0"/>
              <a:t>cíl; </a:t>
            </a:r>
          </a:p>
          <a:p>
            <a:endParaRPr lang="cs-CZ" altLang="cs-CZ" b="1" dirty="0"/>
          </a:p>
          <a:p>
            <a:r>
              <a:rPr lang="cs-CZ" altLang="cs-CZ" b="1" u="sng" dirty="0"/>
              <a:t>b</a:t>
            </a:r>
            <a:r>
              <a:rPr lang="cs-CZ" altLang="cs-CZ" b="1" u="sng" dirty="0" smtClean="0"/>
              <a:t>) Test </a:t>
            </a:r>
            <a:r>
              <a:rPr lang="cs-CZ" altLang="cs-CZ" b="1" u="sng" dirty="0"/>
              <a:t>potřebnosti</a:t>
            </a:r>
            <a:r>
              <a:rPr lang="cs-CZ" altLang="cs-CZ" b="1" dirty="0"/>
              <a:t>:  spočívá   v    porovnávání    legislativního  prostředku,  omezujícího   základní  právo,  resp.   svobodu,  s  jinými  opatřeními,  umožňujícími  dosáhnout stejného   cíle,  avšak nedotýkajícími  se  základních  práv a  svobod, resp. dotýkajícími  se  jich  v  menší  intenzitě;  </a:t>
            </a:r>
            <a:endParaRPr lang="cs-CZ" altLang="cs-CZ" b="1" u="sng" dirty="0"/>
          </a:p>
          <a:p>
            <a:endParaRPr lang="cs-CZ" altLang="cs-CZ" b="1" dirty="0"/>
          </a:p>
          <a:p>
            <a:r>
              <a:rPr lang="cs-CZ" altLang="cs-CZ" b="1" u="sng" dirty="0"/>
              <a:t>c)Test poměřování </a:t>
            </a:r>
            <a:r>
              <a:rPr lang="cs-CZ" altLang="cs-CZ" b="1" dirty="0"/>
              <a:t>–  hodnotové závažnosti :  má dva kroky</a:t>
            </a:r>
          </a:p>
          <a:p>
            <a:pPr>
              <a:buFontTx/>
              <a:buChar char="-"/>
            </a:pPr>
            <a:endParaRPr lang="cs-CZ" altLang="cs-CZ" b="1" u="sng" dirty="0"/>
          </a:p>
          <a:p>
            <a:pPr>
              <a:buFontTx/>
              <a:buChar char="-"/>
            </a:pPr>
            <a:r>
              <a:rPr lang="cs-CZ" altLang="cs-CZ" b="1" u="sng" dirty="0"/>
              <a:t>Praktické konkordance</a:t>
            </a:r>
            <a:r>
              <a:rPr lang="cs-CZ" altLang="cs-CZ" b="1" dirty="0"/>
              <a:t>, tzn. testu minimalizace  zásahu do obou základních práv</a:t>
            </a:r>
          </a:p>
          <a:p>
            <a:pPr>
              <a:buFontTx/>
              <a:buChar char="-"/>
            </a:pPr>
            <a:endParaRPr lang="cs-CZ" altLang="cs-CZ" b="1" u="sng" dirty="0"/>
          </a:p>
          <a:p>
            <a:pPr>
              <a:buFontTx/>
              <a:buChar char="-"/>
            </a:pPr>
            <a:r>
              <a:rPr lang="cs-CZ" altLang="cs-CZ" b="1" u="sng" dirty="0"/>
              <a:t>Vážící formule</a:t>
            </a:r>
            <a:r>
              <a:rPr lang="cs-CZ" altLang="cs-CZ" b="1" dirty="0"/>
              <a:t> tj. zvažování </a:t>
            </a:r>
            <a:r>
              <a:rPr lang="cs-CZ" altLang="cs-CZ" b="1" dirty="0">
                <a:solidFill>
                  <a:srgbClr val="33CCCC"/>
                </a:solidFill>
              </a:rPr>
              <a:t>empirických, systémových, kontextových i hodnotových argumentů  </a:t>
            </a:r>
          </a:p>
          <a:p>
            <a:pPr>
              <a:buFontTx/>
              <a:buChar char="-"/>
            </a:pPr>
            <a:endParaRPr lang="cs-CZ" altLang="cs-CZ" b="1" dirty="0">
              <a:solidFill>
                <a:srgbClr val="33CCCC"/>
              </a:solidFill>
            </a:endParaRPr>
          </a:p>
          <a:p>
            <a:pPr>
              <a:buFontTx/>
              <a:buChar char="-"/>
            </a:pPr>
            <a:r>
              <a:rPr lang="cs-CZ" altLang="cs-CZ" b="1" dirty="0">
                <a:solidFill>
                  <a:srgbClr val="FF0000"/>
                </a:solidFill>
              </a:rPr>
              <a:t>Uvedená kritéria  vedou  k větší racionalizaci právní argumentace  v případě  řešení kolize základních </a:t>
            </a:r>
            <a:r>
              <a:rPr lang="cs-CZ" altLang="cs-CZ" b="1" dirty="0" smtClean="0">
                <a:solidFill>
                  <a:srgbClr val="FF0000"/>
                </a:solidFill>
              </a:rPr>
              <a:t>práv.</a:t>
            </a:r>
            <a:endParaRPr lang="cs-CZ" altLang="cs-CZ" b="1" dirty="0">
              <a:solidFill>
                <a:srgbClr val="FF0000"/>
              </a:solidFill>
            </a:endParaRPr>
          </a:p>
          <a:p>
            <a:endParaRPr lang="cs-CZ" dirty="0">
              <a:solidFill>
                <a:srgbClr val="FF0000"/>
              </a:solidFill>
            </a:endParaRPr>
          </a:p>
        </p:txBody>
      </p:sp>
    </p:spTree>
    <p:extLst>
      <p:ext uri="{BB962C8B-B14F-4D97-AF65-F5344CB8AC3E}">
        <p14:creationId xmlns:p14="http://schemas.microsoft.com/office/powerpoint/2010/main" val="7897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k lepšímu porozumění testu proporcionality </a:t>
            </a:r>
            <a:endParaRPr lang="cs-CZ" dirty="0"/>
          </a:p>
        </p:txBody>
      </p:sp>
      <p:sp>
        <p:nvSpPr>
          <p:cNvPr id="3" name="Zástupný symbol pro obsah 2"/>
          <p:cNvSpPr>
            <a:spLocks noGrp="1"/>
          </p:cNvSpPr>
          <p:nvPr>
            <p:ph idx="1"/>
          </p:nvPr>
        </p:nvSpPr>
        <p:spPr/>
        <p:txBody>
          <a:bodyPr>
            <a:noAutofit/>
          </a:bodyPr>
          <a:lstStyle/>
          <a:p>
            <a:r>
              <a:rPr lang="cs-CZ" sz="1200" dirty="0"/>
              <a:t>Představte si, že byste měli jako ústavní soudci rozhodnout tento případ. </a:t>
            </a:r>
          </a:p>
          <a:p>
            <a:pPr algn="just"/>
            <a:r>
              <a:rPr lang="cs-CZ" sz="1800" dirty="0"/>
              <a:t>Navrhovatel ústavní stížnosti bylo české město XY. Toto město podalo stížnost proti rozhodnutí Ministerstva obrany ČR, kterým byla zamítnuta žádost o udělení souhlasu s prodejem bytů ozbrojených  složek ve vlastnictví města XY.  Stručně řečeno, město bylo vlastníkem bytů, které byly přiděleny k užívání  ozbrojeným  složkám. Město tyto byty chtělo prodat, ale Ministerstvo obrany jako uživatel k tomu  nedalo souhlas. Město v zamítnutí souhlasu spatřuje jednak porušení ústavního práva na samosprávu a jednak práva vlastnického, garantovaného čl.11 Listiny.    Ministerstvo obrany považovalo udělení souhlasu s převodem,  resp. s pronájmem bytů ozbrojených složek  za zákonem stanovené omezení vlastnického práva  ve veřejném zájmu, již je zabezpečení obrany státu. Ministerstvo zároveň upozorňovalo na skutečnost, že se tak neděje za náhradu.  Možnost užívat obecní byty jako služební dával ozbrojeným složkám zákon.  Stěžovatelé proto  navrhovali také zrušení té části zákona, která to umožňovala. </a:t>
            </a:r>
          </a:p>
          <a:p>
            <a:endParaRPr lang="cs-CZ" sz="1800" dirty="0"/>
          </a:p>
        </p:txBody>
      </p:sp>
    </p:spTree>
    <p:extLst>
      <p:ext uri="{BB962C8B-B14F-4D97-AF65-F5344CB8AC3E}">
        <p14:creationId xmlns:p14="http://schemas.microsoft.com/office/powerpoint/2010/main" val="613323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100" dirty="0"/>
              <a:t>Aplikace testu  proporcionality</a:t>
            </a:r>
          </a:p>
        </p:txBody>
      </p:sp>
      <p:sp>
        <p:nvSpPr>
          <p:cNvPr id="3" name="Zástupný symbol pro obsah 2"/>
          <p:cNvSpPr>
            <a:spLocks noGrp="1"/>
          </p:cNvSpPr>
          <p:nvPr>
            <p:ph idx="1"/>
          </p:nvPr>
        </p:nvSpPr>
        <p:spPr/>
        <p:txBody>
          <a:bodyPr>
            <a:normAutofit fontScale="92500" lnSpcReduction="10000"/>
          </a:bodyPr>
          <a:lstStyle/>
          <a:p>
            <a:pPr algn="just"/>
            <a:r>
              <a:rPr lang="cs-CZ" dirty="0" smtClean="0"/>
              <a:t>Než zahájíme test proporcionality, tak se </a:t>
            </a:r>
            <a:r>
              <a:rPr lang="cs-CZ" dirty="0"/>
              <a:t>musíme </a:t>
            </a:r>
            <a:r>
              <a:rPr lang="cs-CZ" dirty="0" smtClean="0"/>
              <a:t>ptát, </a:t>
            </a:r>
            <a:r>
              <a:rPr lang="cs-CZ" dirty="0"/>
              <a:t>zda je nějaká zákonná cesta omezující vlastnické právo;  (stav nouze a vyvlastnění);</a:t>
            </a:r>
          </a:p>
          <a:p>
            <a:pPr algn="just"/>
            <a:r>
              <a:rPr lang="cs-CZ" dirty="0"/>
              <a:t>Náš případ tomu ale neodpovídá, takže konstatujeme kolizi základního práva a veřejného  statku</a:t>
            </a:r>
            <a:r>
              <a:rPr lang="cs-CZ" dirty="0" smtClean="0"/>
              <a:t>.</a:t>
            </a:r>
            <a:endParaRPr lang="cs-CZ" dirty="0"/>
          </a:p>
          <a:p>
            <a:pPr algn="just"/>
            <a:r>
              <a:rPr lang="cs-CZ" b="1" dirty="0" smtClean="0">
                <a:solidFill>
                  <a:srgbClr val="FF0000"/>
                </a:solidFill>
              </a:rPr>
              <a:t>První krok- Test vhodnosti</a:t>
            </a:r>
          </a:p>
          <a:p>
            <a:pPr algn="just"/>
            <a:r>
              <a:rPr lang="cs-CZ" dirty="0" smtClean="0"/>
              <a:t>Budeme se ptát, zdali institut, omezující určité základní právo, umožňuje dosáhnout  sledovaný cíl (ochranu jiného základního práva nebo veřejného statku);  </a:t>
            </a:r>
          </a:p>
          <a:p>
            <a:pPr algn="just"/>
            <a:r>
              <a:rPr lang="cs-CZ" dirty="0" smtClean="0"/>
              <a:t>Takže kritérium vhodnosti, tzn. posouzení toho, zdali institut, omezující určité základní  právo, umožňuje dosáhnout sledovaný cíl  (zabezpečení bytů pro ozbrojené složky), splňuje.          </a:t>
            </a:r>
          </a:p>
          <a:p>
            <a:pPr algn="just">
              <a:buNone/>
            </a:pPr>
            <a:endParaRPr lang="cs-CZ" dirty="0"/>
          </a:p>
        </p:txBody>
      </p:sp>
    </p:spTree>
    <p:extLst>
      <p:ext uri="{BB962C8B-B14F-4D97-AF65-F5344CB8AC3E}">
        <p14:creationId xmlns:p14="http://schemas.microsoft.com/office/powerpoint/2010/main" val="878344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 potřebnosti </a:t>
            </a:r>
            <a:endParaRPr lang="cs-CZ" dirty="0"/>
          </a:p>
        </p:txBody>
      </p:sp>
      <p:sp>
        <p:nvSpPr>
          <p:cNvPr id="3" name="Zástupný symbol pro obsah 2"/>
          <p:cNvSpPr>
            <a:spLocks noGrp="1"/>
          </p:cNvSpPr>
          <p:nvPr>
            <p:ph idx="1"/>
          </p:nvPr>
        </p:nvSpPr>
        <p:spPr/>
        <p:txBody>
          <a:bodyPr>
            <a:normAutofit fontScale="92500"/>
          </a:bodyPr>
          <a:lstStyle/>
          <a:p>
            <a:pPr algn="just"/>
            <a:r>
              <a:rPr lang="cs-CZ" dirty="0" smtClean="0"/>
              <a:t>„</a:t>
            </a:r>
            <a:r>
              <a:rPr lang="cs-CZ" b="1" dirty="0" smtClean="0">
                <a:solidFill>
                  <a:srgbClr val="FF0000"/>
                </a:solidFill>
              </a:rPr>
              <a:t>Nezasahovat do základních práv větším způsobem, než je přípustně“. </a:t>
            </a:r>
          </a:p>
          <a:p>
            <a:pPr algn="just"/>
            <a:r>
              <a:rPr lang="cs-CZ" dirty="0" smtClean="0"/>
              <a:t>Kritérium potřebnosti  spočívá v porovnání legislativního prostředku, omezujícího základní právo resp. svobodu, s jinými opatřeními, umožňujícími dosáhnout stejného cíle...</a:t>
            </a:r>
          </a:p>
          <a:p>
            <a:pPr algn="just"/>
            <a:r>
              <a:rPr lang="cs-CZ" dirty="0" smtClean="0"/>
              <a:t>V našem případě zjistíme, že uvedený případ by tímto testem neprošel.   Zabezpečení bytových potřeb osob, působících v ozbrojených složkách, lze dosáhnout i jinými postupy, než uvedeným zákonem (např. institutem věcného břemene, adaptací vhodných nemovitostí ve státním vlastnictví, koupí bytů nebo vlastní výstavbou bytů...)</a:t>
            </a:r>
          </a:p>
          <a:p>
            <a:pPr algn="just"/>
            <a:r>
              <a:rPr lang="cs-CZ" b="1" dirty="0" smtClean="0">
                <a:solidFill>
                  <a:srgbClr val="FF0000"/>
                </a:solidFill>
              </a:rPr>
              <a:t>Provádění dalších kroku testu již není nutné… </a:t>
            </a:r>
            <a:endParaRPr lang="cs-CZ" b="1" dirty="0">
              <a:solidFill>
                <a:srgbClr val="FF0000"/>
              </a:solidFill>
            </a:endParaRPr>
          </a:p>
        </p:txBody>
      </p:sp>
    </p:spTree>
    <p:extLst>
      <p:ext uri="{BB962C8B-B14F-4D97-AF65-F5344CB8AC3E}">
        <p14:creationId xmlns:p14="http://schemas.microsoft.com/office/powerpoint/2010/main" val="1843658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Test poměřování  (test v užším slova smyslu)</a:t>
            </a:r>
            <a:endParaRPr lang="cs-CZ" dirty="0"/>
          </a:p>
        </p:txBody>
      </p:sp>
      <p:sp>
        <p:nvSpPr>
          <p:cNvPr id="3" name="Zástupný symbol pro obsah 2"/>
          <p:cNvSpPr>
            <a:spLocks noGrp="1"/>
          </p:cNvSpPr>
          <p:nvPr>
            <p:ph idx="1"/>
          </p:nvPr>
        </p:nvSpPr>
        <p:spPr/>
        <p:txBody>
          <a:bodyPr>
            <a:normAutofit/>
          </a:bodyPr>
          <a:lstStyle/>
          <a:p>
            <a:pPr algn="just"/>
            <a:r>
              <a:rPr lang="cs-CZ" dirty="0" smtClean="0"/>
              <a:t>Závažnost zásahu a  tíha důvodů  ospravedlňujících tento zásah byly ve vzájemném vztahu“ (jde nejen o faktické ale i právní posouzení)</a:t>
            </a:r>
          </a:p>
          <a:p>
            <a:pPr algn="just"/>
            <a:r>
              <a:rPr lang="cs-CZ" dirty="0" smtClean="0"/>
              <a:t>Tzn., posuzuje se hodnota v kolizi stojících práv – zda  jejich omezením převáží „pozitivní účinky“ nad „ztrátou“… nebo bude „vyšší ztráta“ dané hodnoty a pak  i navzdory, že  dané ustanovení prošlo testem proporcionality, může být na základě třetího kroku prohlášeno za protiústavní…   </a:t>
            </a:r>
            <a:endParaRPr lang="cs-CZ" dirty="0"/>
          </a:p>
        </p:txBody>
      </p:sp>
    </p:spTree>
    <p:extLst>
      <p:ext uri="{BB962C8B-B14F-4D97-AF65-F5344CB8AC3E}">
        <p14:creationId xmlns:p14="http://schemas.microsoft.com/office/powerpoint/2010/main" val="15363479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idx="4294967295"/>
          </p:nvPr>
        </p:nvSpPr>
        <p:spPr>
          <a:xfrm>
            <a:off x="2667000" y="1063229"/>
            <a:ext cx="7344000" cy="1008000"/>
          </a:xfrm>
        </p:spPr>
        <p:txBody>
          <a:bodyPr/>
          <a:lstStyle/>
          <a:p>
            <a:pPr>
              <a:defRPr/>
            </a:pPr>
            <a:r>
              <a:rPr lang="cs-CZ" altLang="cs-CZ" sz="2100" b="1" dirty="0"/>
              <a:t>První  krok při uplatnění třetího kritéria  poměřování: test minimalizace   </a:t>
            </a:r>
          </a:p>
        </p:txBody>
      </p:sp>
      <p:sp>
        <p:nvSpPr>
          <p:cNvPr id="47107" name="Zástupný symbol pro obsah 2"/>
          <p:cNvSpPr>
            <a:spLocks noGrp="1"/>
          </p:cNvSpPr>
          <p:nvPr>
            <p:ph idx="4294967295"/>
          </p:nvPr>
        </p:nvSpPr>
        <p:spPr>
          <a:xfrm>
            <a:off x="2927647" y="2132856"/>
            <a:ext cx="8388000" cy="4320000"/>
          </a:xfrm>
        </p:spPr>
        <p:txBody>
          <a:bodyPr>
            <a:noAutofit/>
          </a:bodyPr>
          <a:lstStyle/>
          <a:p>
            <a:pPr algn="just" eaLnBrk="1" hangingPunct="1">
              <a:buFontTx/>
              <a:buNone/>
            </a:pPr>
            <a:r>
              <a:rPr lang="cs-CZ" altLang="cs-CZ" sz="2400" b="1" dirty="0"/>
              <a:t>Nestačí  jen vzájemné poměřování dvou kolidujících </a:t>
            </a:r>
            <a:r>
              <a:rPr lang="cs-CZ" altLang="cs-CZ" sz="2400" b="1" dirty="0" smtClean="0"/>
              <a:t>práv  </a:t>
            </a:r>
            <a:r>
              <a:rPr lang="cs-CZ" altLang="cs-CZ" sz="2400" b="1" dirty="0"/>
              <a:t>ale musí se   splnit i </a:t>
            </a:r>
            <a:r>
              <a:rPr lang="cs-CZ" altLang="cs-CZ" sz="2400" b="1" dirty="0" smtClean="0"/>
              <a:t>požadavek  </a:t>
            </a:r>
            <a:r>
              <a:rPr lang="cs-CZ" altLang="cs-CZ" sz="2400" b="1" dirty="0"/>
              <a:t>šetření  podstaty a </a:t>
            </a:r>
            <a:r>
              <a:rPr lang="cs-CZ" altLang="cs-CZ" sz="2400" b="1" dirty="0" smtClean="0"/>
              <a:t>smyslu  </a:t>
            </a:r>
            <a:r>
              <a:rPr lang="cs-CZ" altLang="cs-CZ" sz="2400" b="1" dirty="0"/>
              <a:t>omezovaného základního práva;</a:t>
            </a:r>
          </a:p>
          <a:p>
            <a:pPr algn="just" eaLnBrk="1" hangingPunct="1">
              <a:buFontTx/>
              <a:buNone/>
            </a:pPr>
            <a:r>
              <a:rPr lang="cs-CZ" altLang="cs-CZ" sz="2400" b="1" dirty="0"/>
              <a:t>V  případě  závěru  o  opodstatněnosti  priority jednoho </a:t>
            </a:r>
            <a:r>
              <a:rPr lang="cs-CZ" altLang="cs-CZ" sz="2400" b="1" dirty="0" smtClean="0"/>
              <a:t>před </a:t>
            </a:r>
            <a:r>
              <a:rPr lang="cs-CZ" altLang="cs-CZ" sz="2400" b="1" dirty="0"/>
              <a:t>druhým ze dvou   v </a:t>
            </a:r>
            <a:r>
              <a:rPr lang="cs-CZ" altLang="cs-CZ" sz="2400" b="1" dirty="0" smtClean="0"/>
              <a:t>kolizi </a:t>
            </a:r>
            <a:r>
              <a:rPr lang="cs-CZ" altLang="cs-CZ" sz="2400" b="1" dirty="0"/>
              <a:t>stojících základních práv, </a:t>
            </a:r>
            <a:r>
              <a:rPr lang="cs-CZ" altLang="cs-CZ" sz="2400" b="1" dirty="0" smtClean="0"/>
              <a:t>resp</a:t>
            </a:r>
            <a:r>
              <a:rPr lang="cs-CZ" altLang="cs-CZ" sz="2400" b="1" dirty="0"/>
              <a:t>. veřejných statků,  je nutnou  podmínkou </a:t>
            </a:r>
            <a:r>
              <a:rPr lang="cs-CZ" altLang="cs-CZ" sz="2400" b="1" dirty="0" smtClean="0"/>
              <a:t>konečného  </a:t>
            </a:r>
            <a:r>
              <a:rPr lang="cs-CZ" altLang="cs-CZ" sz="2400" b="1" dirty="0"/>
              <a:t>rozhodnutí rovněž využití  všech možností </a:t>
            </a:r>
            <a:r>
              <a:rPr lang="cs-CZ" altLang="cs-CZ" sz="2400" b="1" dirty="0" smtClean="0"/>
              <a:t>minimalizace </a:t>
            </a:r>
            <a:r>
              <a:rPr lang="cs-CZ" altLang="cs-CZ" sz="2400" b="1" dirty="0"/>
              <a:t>zásahu do   jednoho z nich. </a:t>
            </a:r>
          </a:p>
          <a:p>
            <a:pPr algn="just" eaLnBrk="1" hangingPunct="1">
              <a:buFontTx/>
              <a:buNone/>
            </a:pPr>
            <a:endParaRPr lang="cs-CZ" altLang="cs-CZ" sz="2400" dirty="0"/>
          </a:p>
        </p:txBody>
      </p:sp>
    </p:spTree>
    <p:extLst>
      <p:ext uri="{BB962C8B-B14F-4D97-AF65-F5344CB8AC3E}">
        <p14:creationId xmlns:p14="http://schemas.microsoft.com/office/powerpoint/2010/main" val="1471056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idx="4294967295"/>
          </p:nvPr>
        </p:nvSpPr>
        <p:spPr>
          <a:xfrm>
            <a:off x="2655519" y="1063229"/>
            <a:ext cx="7715702" cy="857250"/>
          </a:xfrm>
        </p:spPr>
        <p:txBody>
          <a:bodyPr>
            <a:normAutofit fontScale="90000"/>
          </a:bodyPr>
          <a:lstStyle/>
          <a:p>
            <a:pPr>
              <a:defRPr/>
            </a:pPr>
            <a:r>
              <a:rPr lang="cs-CZ" altLang="cs-CZ" dirty="0"/>
              <a:t> </a:t>
            </a:r>
            <a:r>
              <a:rPr lang="cs-CZ" altLang="cs-CZ" sz="2700" b="1" dirty="0"/>
              <a:t>Druhý krok: Empirické, systémové kontextové hodnotové argumenty</a:t>
            </a:r>
          </a:p>
        </p:txBody>
      </p:sp>
      <p:sp>
        <p:nvSpPr>
          <p:cNvPr id="48131" name="Zástupný symbol pro obsah 2"/>
          <p:cNvSpPr>
            <a:spLocks noGrp="1"/>
          </p:cNvSpPr>
          <p:nvPr>
            <p:ph idx="4294967295"/>
          </p:nvPr>
        </p:nvSpPr>
        <p:spPr>
          <a:xfrm>
            <a:off x="3352800" y="2078833"/>
            <a:ext cx="8208000" cy="3924000"/>
          </a:xfrm>
        </p:spPr>
        <p:txBody>
          <a:bodyPr>
            <a:noAutofit/>
          </a:bodyPr>
          <a:lstStyle/>
          <a:p>
            <a:pPr eaLnBrk="1" hangingPunct="1">
              <a:buFontTx/>
              <a:buNone/>
            </a:pPr>
            <a:r>
              <a:rPr lang="cs-CZ" altLang="cs-CZ" sz="2400" b="1" dirty="0"/>
              <a:t>Empirickým   argumentem  </a:t>
            </a:r>
            <a:r>
              <a:rPr lang="cs-CZ" altLang="cs-CZ" sz="2400" dirty="0"/>
              <a:t> lze  chápat  faktickou  závažnost  jevu,  jenž  je  spojen  s ochranou určitého  základního  práva.  </a:t>
            </a:r>
          </a:p>
          <a:p>
            <a:pPr eaLnBrk="1" hangingPunct="1">
              <a:buFontTx/>
              <a:buNone/>
            </a:pPr>
            <a:r>
              <a:rPr lang="cs-CZ" altLang="cs-CZ" sz="2400" b="1" dirty="0" smtClean="0"/>
              <a:t>Systémový  </a:t>
            </a:r>
            <a:r>
              <a:rPr lang="cs-CZ" altLang="cs-CZ" sz="2400" b="1" dirty="0"/>
              <a:t>argument  </a:t>
            </a:r>
            <a:r>
              <a:rPr lang="cs-CZ" altLang="cs-CZ" sz="2400" dirty="0"/>
              <a:t>znamená  zvažování smyslu a zařazení  dotčeného  základního  práva   či  svobody  v  systému základních práv a svobod. </a:t>
            </a:r>
          </a:p>
          <a:p>
            <a:pPr eaLnBrk="1" hangingPunct="1">
              <a:buFontTx/>
              <a:buNone/>
            </a:pPr>
            <a:r>
              <a:rPr lang="cs-CZ" altLang="cs-CZ" sz="2400" b="1" dirty="0" smtClean="0"/>
              <a:t>Kontextovým </a:t>
            </a:r>
            <a:r>
              <a:rPr lang="cs-CZ" altLang="cs-CZ" sz="2400" b="1" dirty="0"/>
              <a:t>argumentem </a:t>
            </a:r>
            <a:r>
              <a:rPr lang="cs-CZ" altLang="cs-CZ" sz="2400" dirty="0"/>
              <a:t>lze rozumět další negativní  dopady  omezení  jednoho  základního  práva  v důsledku  upřednostnění  jiného.  </a:t>
            </a:r>
          </a:p>
          <a:p>
            <a:pPr eaLnBrk="1" hangingPunct="1">
              <a:buFontTx/>
              <a:buNone/>
            </a:pPr>
            <a:r>
              <a:rPr lang="cs-CZ" altLang="cs-CZ" sz="2400" b="1" dirty="0" smtClean="0"/>
              <a:t>Hodnotový  </a:t>
            </a:r>
            <a:r>
              <a:rPr lang="cs-CZ" altLang="cs-CZ" sz="2400" b="1" dirty="0"/>
              <a:t>argument  </a:t>
            </a:r>
            <a:r>
              <a:rPr lang="cs-CZ" altLang="cs-CZ" sz="2400" dirty="0"/>
              <a:t>představuje zvažování pozitiv v kolizi stojících  </a:t>
            </a:r>
            <a:r>
              <a:rPr lang="cs-CZ" altLang="cs-CZ" sz="2400" dirty="0" smtClean="0"/>
              <a:t>základních </a:t>
            </a:r>
            <a:r>
              <a:rPr lang="cs-CZ" altLang="cs-CZ" sz="2400" dirty="0"/>
              <a:t>práv vzhledem k akceptované   hierarchii hodnot.</a:t>
            </a:r>
          </a:p>
          <a:p>
            <a:pPr eaLnBrk="1" hangingPunct="1"/>
            <a:endParaRPr lang="cs-CZ" altLang="cs-CZ" sz="2400" dirty="0" smtClean="0"/>
          </a:p>
        </p:txBody>
      </p:sp>
    </p:spTree>
    <p:extLst>
      <p:ext uri="{BB962C8B-B14F-4D97-AF65-F5344CB8AC3E}">
        <p14:creationId xmlns:p14="http://schemas.microsoft.com/office/powerpoint/2010/main" val="3445148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Slabiny uplatňování  testu proporcionality českým ÚS</a:t>
            </a:r>
            <a:endParaRPr lang="cs-CZ" dirty="0"/>
          </a:p>
        </p:txBody>
      </p:sp>
      <p:sp>
        <p:nvSpPr>
          <p:cNvPr id="3" name="Zástupný symbol pro obsah 2"/>
          <p:cNvSpPr>
            <a:spLocks noGrp="1"/>
          </p:cNvSpPr>
          <p:nvPr>
            <p:ph idx="1"/>
          </p:nvPr>
        </p:nvSpPr>
        <p:spPr/>
        <p:txBody>
          <a:bodyPr>
            <a:normAutofit fontScale="92500" lnSpcReduction="20000"/>
          </a:bodyPr>
          <a:lstStyle/>
          <a:p>
            <a:pPr algn="just">
              <a:buNone/>
            </a:pPr>
            <a:r>
              <a:rPr lang="cs-CZ" altLang="cs-CZ" sz="1800" b="1" dirty="0"/>
              <a:t>Obecně můžeme říct, že tento test je hodně  používán ale vykazuje určitou nejednotnost   v   jeho aplikaci.  </a:t>
            </a:r>
          </a:p>
          <a:p>
            <a:pPr algn="just">
              <a:buNone/>
            </a:pPr>
            <a:r>
              <a:rPr lang="cs-CZ" altLang="cs-CZ" dirty="0"/>
              <a:t>Nejčastěji  jsou kritizovány tyto slabiny: </a:t>
            </a:r>
          </a:p>
          <a:p>
            <a:pPr algn="just">
              <a:buFontTx/>
              <a:buAutoNum type="alphaLcParenR"/>
            </a:pPr>
            <a:r>
              <a:rPr lang="cs-CZ" altLang="cs-CZ" dirty="0"/>
              <a:t>Není jasné, </a:t>
            </a:r>
            <a:r>
              <a:rPr lang="cs-CZ" altLang="cs-CZ" dirty="0" smtClean="0"/>
              <a:t>zda-</a:t>
            </a:r>
            <a:r>
              <a:rPr lang="cs-CZ" altLang="cs-CZ" dirty="0" err="1" smtClean="0"/>
              <a:t>li</a:t>
            </a:r>
            <a:r>
              <a:rPr lang="cs-CZ" altLang="cs-CZ" dirty="0" smtClean="0"/>
              <a:t> </a:t>
            </a:r>
            <a:r>
              <a:rPr lang="cs-CZ" altLang="cs-CZ" dirty="0"/>
              <a:t>test minimalizace  zásahu do  základního  práva je součástí testu proporcionality nebo se aplikuje  samostatně</a:t>
            </a:r>
          </a:p>
          <a:p>
            <a:pPr algn="just">
              <a:buNone/>
            </a:pPr>
            <a:r>
              <a:rPr lang="cs-CZ" altLang="cs-CZ" dirty="0"/>
              <a:t>b) třetí kritérium – poměřování je úzce spjato s kritériem druhým, potřebností  a to při abstraktním a konkrétním  přezkumu ústavnosti    </a:t>
            </a:r>
          </a:p>
          <a:p>
            <a:pPr algn="just">
              <a:buNone/>
            </a:pPr>
            <a:r>
              <a:rPr lang="cs-CZ" altLang="cs-CZ" dirty="0"/>
              <a:t>c)aplikuje se   v řízení o abstraktní kontrole norem  test  proporcionality odlišně  od testu v řízení o individuální ústavní  stížnosti; ku příkladu ÚS doposud nikdy nepřistoupil ke zvažování empirických, systémových, kontextových </a:t>
            </a:r>
            <a:r>
              <a:rPr lang="cs-CZ" altLang="cs-CZ" dirty="0" smtClean="0"/>
              <a:t>a hodnotových </a:t>
            </a:r>
            <a:r>
              <a:rPr lang="cs-CZ" altLang="cs-CZ" dirty="0"/>
              <a:t>argumentů;  chybí odůvodnění tohoto přístupu … preferuje ad hoc poměřování…  </a:t>
            </a:r>
          </a:p>
          <a:p>
            <a:pPr algn="just">
              <a:buNone/>
            </a:pPr>
            <a:r>
              <a:rPr lang="cs-CZ" altLang="cs-CZ" sz="1500" b="1" dirty="0"/>
              <a:t>Určitá nedůslednost a redukce  na tři stupně:  a)identifikace základních práv stojících v kolizi, b)snaha zachovat co nejvíce z obou práva, c) pokud to není možné tak  dá se přednost tomu právu, v jehož prospěch svědčí obecná idea spravedlnosti; </a:t>
            </a:r>
          </a:p>
          <a:p>
            <a:endParaRPr lang="cs-CZ" dirty="0"/>
          </a:p>
        </p:txBody>
      </p:sp>
    </p:spTree>
    <p:extLst>
      <p:ext uri="{BB962C8B-B14F-4D97-AF65-F5344CB8AC3E}">
        <p14:creationId xmlns:p14="http://schemas.microsoft.com/office/powerpoint/2010/main" val="1095007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Robert Alexy (1945)</a:t>
            </a:r>
            <a:endParaRPr lang="cs-CZ" dirty="0"/>
          </a:p>
        </p:txBody>
      </p:sp>
      <p:sp>
        <p:nvSpPr>
          <p:cNvPr id="3" name="Zástupný symbol pro obsah 2"/>
          <p:cNvSpPr>
            <a:spLocks noGrp="1"/>
          </p:cNvSpPr>
          <p:nvPr>
            <p:ph idx="1"/>
          </p:nvPr>
        </p:nvSpPr>
        <p:spPr/>
        <p:txBody>
          <a:bodyPr>
            <a:normAutofit fontScale="92500" lnSpcReduction="20000"/>
          </a:bodyPr>
          <a:lstStyle/>
          <a:p>
            <a:pPr marL="274320" indent="-274320">
              <a:buFont typeface="Wingdings"/>
              <a:buChar char=""/>
              <a:defRPr/>
            </a:pPr>
            <a:r>
              <a:rPr lang="cs-CZ" altLang="cs-CZ" dirty="0"/>
              <a:t>Německý právní filosof a teoretik, působil na univerzitě v Kielu </a:t>
            </a:r>
          </a:p>
          <a:p>
            <a:pPr marL="274320" indent="-274320">
              <a:buFont typeface="Wingdings"/>
              <a:buChar char=""/>
              <a:defRPr/>
            </a:pPr>
            <a:r>
              <a:rPr lang="cs-CZ" altLang="cs-CZ" dirty="0"/>
              <a:t>Práce </a:t>
            </a:r>
            <a:r>
              <a:rPr lang="cs-CZ" altLang="cs-CZ" b="1" dirty="0"/>
              <a:t>„Teorie  základních práv“</a:t>
            </a:r>
            <a:r>
              <a:rPr lang="cs-CZ" altLang="cs-CZ" dirty="0"/>
              <a:t> (1982) , ve které zdůvodňuje své pojetí práv jako principů a nabízí řešení jejich kolize prostřednictvím tzv. </a:t>
            </a:r>
            <a:r>
              <a:rPr lang="cs-CZ" altLang="cs-CZ" u="sng" dirty="0"/>
              <a:t>testu proporcionality</a:t>
            </a:r>
          </a:p>
          <a:p>
            <a:pPr marL="274320" indent="-274320">
              <a:buFont typeface="Wingdings"/>
              <a:buChar char=""/>
              <a:defRPr/>
            </a:pPr>
            <a:r>
              <a:rPr lang="cs-CZ" altLang="cs-CZ" dirty="0"/>
              <a:t>V poslední době předmětem jeho bádání je otázka pojmu a platnosti práva – práce  </a:t>
            </a:r>
            <a:r>
              <a:rPr lang="cs-CZ" altLang="cs-CZ" b="1" dirty="0"/>
              <a:t>„Pojem a platnost práva“ (1994)</a:t>
            </a:r>
          </a:p>
          <a:p>
            <a:pPr marL="274320" indent="-274320">
              <a:buFont typeface="Wingdings"/>
              <a:buChar char=""/>
              <a:defRPr/>
            </a:pPr>
            <a:r>
              <a:rPr lang="cs-CZ" altLang="cs-CZ" dirty="0"/>
              <a:t>usiluje o nepozitivisticky pojem práva  a  dokazuje nutnou spojitost mezi právem a morálkou, přesněji mezi </a:t>
            </a:r>
            <a:r>
              <a:rPr lang="cs-CZ" altLang="cs-CZ" dirty="0">
                <a:solidFill>
                  <a:srgbClr val="FF0000"/>
                </a:solidFill>
              </a:rPr>
              <a:t>morální a právní argumentaci…. </a:t>
            </a:r>
          </a:p>
          <a:p>
            <a:pPr marL="274320" indent="-274320">
              <a:buFont typeface="Wingdings"/>
              <a:buChar char=""/>
              <a:defRPr/>
            </a:pPr>
            <a:r>
              <a:rPr lang="cs-CZ" altLang="cs-CZ" dirty="0"/>
              <a:t>V posledních pracích věnuje  pozornost  Teorii argumentace;   konkrétně  </a:t>
            </a:r>
          </a:p>
          <a:p>
            <a:pPr marL="0" indent="0">
              <a:buNone/>
              <a:defRPr/>
            </a:pPr>
            <a:r>
              <a:rPr lang="cs-CZ" altLang="cs-CZ" dirty="0"/>
              <a:t>a)otázkám správnosti právní argumentace  jako specifické podobě praktického diskurzu; </a:t>
            </a:r>
          </a:p>
          <a:p>
            <a:pPr marL="0" indent="0">
              <a:buNone/>
              <a:defRPr/>
            </a:pPr>
            <a:r>
              <a:rPr lang="cs-CZ" altLang="cs-CZ" dirty="0"/>
              <a:t>b) otázkám zdůvodňování, např. lidských práva.   </a:t>
            </a:r>
          </a:p>
          <a:p>
            <a:endParaRPr lang="cs-CZ" dirty="0"/>
          </a:p>
        </p:txBody>
      </p:sp>
    </p:spTree>
    <p:extLst>
      <p:ext uri="{BB962C8B-B14F-4D97-AF65-F5344CB8AC3E}">
        <p14:creationId xmlns:p14="http://schemas.microsoft.com/office/powerpoint/2010/main" val="1053395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a:t>
            </a:r>
            <a:r>
              <a:rPr lang="cs-CZ" altLang="cs-CZ" dirty="0" err="1"/>
              <a:t>Alexyho</a:t>
            </a:r>
            <a:r>
              <a:rPr lang="cs-CZ" altLang="cs-CZ" dirty="0"/>
              <a:t> pojetí principů: </a:t>
            </a:r>
            <a:endParaRPr lang="cs-CZ" dirty="0"/>
          </a:p>
        </p:txBody>
      </p:sp>
      <p:sp>
        <p:nvSpPr>
          <p:cNvPr id="3" name="Zástupný symbol pro obsah 2"/>
          <p:cNvSpPr>
            <a:spLocks noGrp="1"/>
          </p:cNvSpPr>
          <p:nvPr>
            <p:ph idx="1"/>
          </p:nvPr>
        </p:nvSpPr>
        <p:spPr/>
        <p:txBody>
          <a:bodyPr>
            <a:normAutofit fontScale="92500" lnSpcReduction="20000"/>
          </a:bodyPr>
          <a:lstStyle/>
          <a:p>
            <a:pPr algn="just">
              <a:buNone/>
            </a:pPr>
            <a:r>
              <a:rPr lang="cs-CZ" altLang="cs-CZ" b="1" dirty="0" err="1"/>
              <a:t>Alexyho</a:t>
            </a:r>
            <a:r>
              <a:rPr lang="cs-CZ" altLang="cs-CZ" b="1" dirty="0"/>
              <a:t> koncepce principů vyvolala velkou  vlnu </a:t>
            </a:r>
            <a:r>
              <a:rPr lang="cs-CZ" altLang="cs-CZ" b="1" dirty="0" smtClean="0"/>
              <a:t>diskuse </a:t>
            </a:r>
            <a:r>
              <a:rPr lang="cs-CZ" altLang="cs-CZ" b="1" dirty="0"/>
              <a:t>a také  kritiky, čímž  </a:t>
            </a:r>
            <a:r>
              <a:rPr lang="cs-CZ" altLang="cs-CZ" b="1" dirty="0" smtClean="0"/>
              <a:t>otevírá </a:t>
            </a:r>
            <a:endParaRPr lang="cs-CZ" altLang="cs-CZ" b="1" dirty="0" smtClean="0"/>
          </a:p>
          <a:p>
            <a:pPr algn="just">
              <a:buNone/>
            </a:pPr>
            <a:r>
              <a:rPr lang="cs-CZ" altLang="cs-CZ" b="1" dirty="0" smtClean="0"/>
              <a:t>dveře </a:t>
            </a:r>
            <a:r>
              <a:rPr lang="cs-CZ" altLang="cs-CZ" b="1" dirty="0"/>
              <a:t>nové </a:t>
            </a:r>
            <a:r>
              <a:rPr lang="cs-CZ" altLang="cs-CZ" b="1" dirty="0" smtClean="0"/>
              <a:t>rovině </a:t>
            </a:r>
            <a:r>
              <a:rPr lang="cs-CZ" altLang="cs-CZ" b="1" dirty="0" smtClean="0"/>
              <a:t>právního </a:t>
            </a:r>
            <a:r>
              <a:rPr lang="cs-CZ" altLang="cs-CZ" b="1" dirty="0"/>
              <a:t>myšlení, které  již není utvářena  </a:t>
            </a:r>
            <a:r>
              <a:rPr lang="cs-CZ" altLang="cs-CZ" b="1" dirty="0" smtClean="0"/>
              <a:t>logikou </a:t>
            </a:r>
            <a:r>
              <a:rPr lang="cs-CZ" altLang="cs-CZ" b="1" dirty="0" smtClean="0"/>
              <a:t>subsumpce </a:t>
            </a:r>
            <a:r>
              <a:rPr lang="cs-CZ" altLang="cs-CZ" b="1" dirty="0"/>
              <a:t>ani  </a:t>
            </a:r>
            <a:r>
              <a:rPr lang="cs-CZ" altLang="cs-CZ" b="1" dirty="0" err="1"/>
              <a:t>Dworkinovým</a:t>
            </a:r>
            <a:r>
              <a:rPr lang="cs-CZ" altLang="cs-CZ" b="1" dirty="0"/>
              <a:t>   </a:t>
            </a:r>
            <a:r>
              <a:rPr lang="cs-CZ" altLang="cs-CZ" b="1" dirty="0" smtClean="0"/>
              <a:t>porozuměním </a:t>
            </a:r>
            <a:r>
              <a:rPr lang="cs-CZ" altLang="cs-CZ" b="1" dirty="0"/>
              <a:t>ale </a:t>
            </a:r>
            <a:r>
              <a:rPr lang="cs-CZ" altLang="cs-CZ" b="1" dirty="0" smtClean="0"/>
              <a:t>zaměřuje </a:t>
            </a:r>
            <a:r>
              <a:rPr lang="cs-CZ" altLang="cs-CZ" b="1" dirty="0"/>
              <a:t>se na utváření </a:t>
            </a:r>
            <a:endParaRPr lang="cs-CZ" altLang="cs-CZ" b="1" dirty="0" smtClean="0"/>
          </a:p>
          <a:p>
            <a:pPr algn="just">
              <a:buNone/>
            </a:pPr>
            <a:r>
              <a:rPr lang="cs-CZ" altLang="cs-CZ" b="1" dirty="0" smtClean="0"/>
              <a:t>koherentní  </a:t>
            </a:r>
            <a:r>
              <a:rPr lang="cs-CZ" altLang="cs-CZ" b="1" dirty="0"/>
              <a:t>argumentační </a:t>
            </a:r>
            <a:r>
              <a:rPr lang="cs-CZ" altLang="cs-CZ" b="1" dirty="0" smtClean="0"/>
              <a:t>strategie</a:t>
            </a:r>
            <a:r>
              <a:rPr lang="cs-CZ" altLang="cs-CZ" b="1" dirty="0"/>
              <a:t>.   </a:t>
            </a:r>
          </a:p>
          <a:p>
            <a:pPr algn="just">
              <a:buNone/>
            </a:pPr>
            <a:r>
              <a:rPr lang="cs-CZ" altLang="cs-CZ" b="1" dirty="0"/>
              <a:t>Test proporcionality  v jeho pojetí můžeme interpretovat jako test – </a:t>
            </a:r>
            <a:r>
              <a:rPr lang="cs-CZ" altLang="cs-CZ" b="1" dirty="0" smtClean="0"/>
              <a:t>techniku</a:t>
            </a:r>
            <a:r>
              <a:rPr lang="cs-CZ" altLang="cs-CZ" b="1" dirty="0"/>
              <a:t>, </a:t>
            </a:r>
            <a:endParaRPr lang="cs-CZ" altLang="cs-CZ" b="1" dirty="0" smtClean="0"/>
          </a:p>
          <a:p>
            <a:pPr algn="just">
              <a:buNone/>
            </a:pPr>
            <a:r>
              <a:rPr lang="cs-CZ" altLang="cs-CZ" b="1" dirty="0" smtClean="0"/>
              <a:t>která </a:t>
            </a:r>
            <a:r>
              <a:rPr lang="cs-CZ" altLang="cs-CZ" b="1" dirty="0"/>
              <a:t>vyžaduje  argumentaci- zdůvodnění;  </a:t>
            </a:r>
          </a:p>
          <a:p>
            <a:pPr algn="just">
              <a:buNone/>
            </a:pPr>
            <a:r>
              <a:rPr lang="cs-CZ" altLang="cs-CZ" b="1" dirty="0"/>
              <a:t>Tento přístup otevírá řadu  nových teoretických </a:t>
            </a:r>
            <a:r>
              <a:rPr lang="cs-CZ" altLang="cs-CZ" b="1" dirty="0" smtClean="0"/>
              <a:t>otázek</a:t>
            </a:r>
            <a:r>
              <a:rPr lang="cs-CZ" altLang="cs-CZ" b="1" dirty="0"/>
              <a:t>, </a:t>
            </a:r>
            <a:r>
              <a:rPr lang="cs-CZ" altLang="cs-CZ" b="1" dirty="0" smtClean="0"/>
              <a:t>které </a:t>
            </a:r>
            <a:r>
              <a:rPr lang="cs-CZ" altLang="cs-CZ" b="1" dirty="0"/>
              <a:t>se týkají pravidel </a:t>
            </a:r>
            <a:endParaRPr lang="cs-CZ" altLang="cs-CZ" b="1" dirty="0" smtClean="0"/>
          </a:p>
          <a:p>
            <a:pPr algn="just">
              <a:buNone/>
            </a:pPr>
            <a:r>
              <a:rPr lang="cs-CZ" altLang="cs-CZ" b="1" dirty="0" smtClean="0"/>
              <a:t>argumentace</a:t>
            </a:r>
            <a:r>
              <a:rPr lang="cs-CZ" altLang="cs-CZ" b="1" dirty="0"/>
              <a:t>,  její </a:t>
            </a:r>
            <a:r>
              <a:rPr lang="cs-CZ" altLang="cs-CZ" b="1" dirty="0" smtClean="0"/>
              <a:t>správnosti </a:t>
            </a:r>
            <a:r>
              <a:rPr lang="cs-CZ" altLang="cs-CZ" b="1" dirty="0"/>
              <a:t>a  </a:t>
            </a:r>
            <a:r>
              <a:rPr lang="cs-CZ" altLang="cs-CZ" b="1" dirty="0" smtClean="0"/>
              <a:t>platnosti </a:t>
            </a:r>
            <a:r>
              <a:rPr lang="cs-CZ" altLang="cs-CZ" b="1" dirty="0"/>
              <a:t>či </a:t>
            </a:r>
            <a:r>
              <a:rPr lang="cs-CZ" altLang="cs-CZ" b="1" dirty="0" smtClean="0"/>
              <a:t>její komunikativnosti </a:t>
            </a:r>
            <a:r>
              <a:rPr lang="cs-CZ" altLang="cs-CZ" b="1" dirty="0"/>
              <a:t>v </a:t>
            </a:r>
            <a:endParaRPr lang="cs-CZ" altLang="cs-CZ" b="1" dirty="0" smtClean="0"/>
          </a:p>
          <a:p>
            <a:pPr algn="just">
              <a:buNone/>
            </a:pPr>
            <a:r>
              <a:rPr lang="cs-CZ" altLang="cs-CZ" b="1" dirty="0" smtClean="0"/>
              <a:t>rámci </a:t>
            </a:r>
            <a:r>
              <a:rPr lang="cs-CZ" altLang="cs-CZ" b="1" dirty="0"/>
              <a:t>právního  </a:t>
            </a:r>
            <a:r>
              <a:rPr lang="cs-CZ" altLang="cs-CZ" b="1" dirty="0" smtClean="0"/>
              <a:t>diskurzu</a:t>
            </a:r>
            <a:r>
              <a:rPr lang="cs-CZ" altLang="cs-CZ" b="1" dirty="0"/>
              <a:t>.   </a:t>
            </a:r>
            <a:endParaRPr lang="cs-CZ" altLang="cs-CZ" b="1" dirty="0" smtClean="0"/>
          </a:p>
          <a:p>
            <a:pPr algn="just">
              <a:buNone/>
            </a:pPr>
            <a:endParaRPr lang="cs-CZ" altLang="cs-CZ" b="1" dirty="0"/>
          </a:p>
          <a:p>
            <a:endParaRPr lang="cs-CZ" dirty="0"/>
          </a:p>
        </p:txBody>
      </p:sp>
    </p:spTree>
    <p:extLst>
      <p:ext uri="{BB962C8B-B14F-4D97-AF65-F5344CB8AC3E}">
        <p14:creationId xmlns:p14="http://schemas.microsoft.com/office/powerpoint/2010/main" val="205442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Roberto_Alex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11624" y="404664"/>
            <a:ext cx="7056784"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774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Alexy vymezuje tři modely vztahu pravidel a principů </a:t>
            </a:r>
          </a:p>
        </p:txBody>
      </p:sp>
      <p:sp>
        <p:nvSpPr>
          <p:cNvPr id="3" name="Zástupný symbol pro obsah 2"/>
          <p:cNvSpPr>
            <a:spLocks noGrp="1"/>
          </p:cNvSpPr>
          <p:nvPr>
            <p:ph idx="1"/>
          </p:nvPr>
        </p:nvSpPr>
        <p:spPr/>
        <p:txBody>
          <a:bodyPr>
            <a:normAutofit fontScale="85000" lnSpcReduction="20000"/>
          </a:bodyPr>
          <a:lstStyle/>
          <a:p>
            <a:pPr marL="274320" indent="-274320">
              <a:lnSpc>
                <a:spcPct val="80000"/>
              </a:lnSpc>
              <a:buNone/>
              <a:defRPr/>
            </a:pPr>
            <a:r>
              <a:rPr lang="cs-CZ" b="1" dirty="0"/>
              <a:t>Alexy  podobně jako </a:t>
            </a:r>
            <a:r>
              <a:rPr lang="cs-CZ" b="1" dirty="0" err="1"/>
              <a:t>Dworkin</a:t>
            </a:r>
            <a:r>
              <a:rPr lang="cs-CZ" b="1" dirty="0"/>
              <a:t>  odmítá odlišení </a:t>
            </a:r>
            <a:r>
              <a:rPr lang="cs-CZ" b="1" dirty="0" smtClean="0"/>
              <a:t>principů a </a:t>
            </a:r>
            <a:r>
              <a:rPr lang="cs-CZ" b="1" dirty="0"/>
              <a:t>norem dle stupně </a:t>
            </a:r>
            <a:r>
              <a:rPr lang="cs-CZ" b="1" dirty="0" smtClean="0"/>
              <a:t>  </a:t>
            </a:r>
          </a:p>
          <a:p>
            <a:pPr marL="274320" indent="-274320">
              <a:lnSpc>
                <a:spcPct val="80000"/>
              </a:lnSpc>
              <a:buNone/>
              <a:defRPr/>
            </a:pPr>
            <a:r>
              <a:rPr lang="cs-CZ" b="1" dirty="0" smtClean="0"/>
              <a:t>obecnosti  </a:t>
            </a:r>
            <a:r>
              <a:rPr lang="cs-CZ" b="1" dirty="0"/>
              <a:t>a vymezuje principy pouze  </a:t>
            </a:r>
            <a:r>
              <a:rPr lang="cs-CZ" b="1" dirty="0" smtClean="0"/>
              <a:t>povahou </a:t>
            </a:r>
            <a:r>
              <a:rPr lang="cs-CZ" b="1" dirty="0"/>
              <a:t>logiky sporu</a:t>
            </a:r>
          </a:p>
          <a:p>
            <a:pPr marL="274320" indent="-274320">
              <a:lnSpc>
                <a:spcPct val="80000"/>
              </a:lnSpc>
              <a:buNone/>
              <a:defRPr/>
            </a:pPr>
            <a:endParaRPr lang="cs-CZ" altLang="cs-CZ" b="1" dirty="0"/>
          </a:p>
          <a:p>
            <a:pPr marL="457200" indent="-457200">
              <a:lnSpc>
                <a:spcPct val="80000"/>
              </a:lnSpc>
              <a:buAutoNum type="alphaLcParenR"/>
              <a:defRPr/>
            </a:pPr>
            <a:r>
              <a:rPr lang="cs-CZ" altLang="cs-CZ" b="1" dirty="0"/>
              <a:t>striktní oddělující teze, - pravidla a principy jsou  standardy  rozdílné  logické  </a:t>
            </a:r>
          </a:p>
          <a:p>
            <a:pPr marL="0" indent="0">
              <a:lnSpc>
                <a:spcPct val="80000"/>
              </a:lnSpc>
              <a:buNone/>
              <a:defRPr/>
            </a:pPr>
            <a:r>
              <a:rPr lang="cs-CZ" altLang="cs-CZ" b="1" dirty="0"/>
              <a:t>struktury- patří do různých  „myšlenkových (logických) světů“ (</a:t>
            </a:r>
            <a:r>
              <a:rPr lang="cs-CZ" altLang="cs-CZ" b="1" dirty="0" err="1"/>
              <a:t>Dworkin</a:t>
            </a:r>
            <a:r>
              <a:rPr lang="cs-CZ" altLang="cs-CZ" b="1" dirty="0"/>
              <a:t>, Alexy)</a:t>
            </a:r>
          </a:p>
          <a:p>
            <a:pPr marL="609600" indent="-609600">
              <a:buNone/>
              <a:defRPr/>
            </a:pPr>
            <a:endParaRPr lang="cs-CZ" altLang="cs-CZ" b="1" dirty="0"/>
          </a:p>
          <a:p>
            <a:pPr marL="609600" indent="-609600">
              <a:buNone/>
              <a:defRPr/>
            </a:pPr>
            <a:r>
              <a:rPr lang="cs-CZ" altLang="cs-CZ" b="1" dirty="0"/>
              <a:t>b) Neexistuje žádný rozdíl v logické struktuře – ekvivalence(J. Raz) </a:t>
            </a:r>
          </a:p>
          <a:p>
            <a:pPr marL="609600" indent="-609600">
              <a:buNone/>
              <a:defRPr/>
            </a:pPr>
            <a:r>
              <a:rPr lang="cs-CZ" altLang="cs-CZ" sz="2000" b="1" dirty="0"/>
              <a:t>(Raz se domnívá , že v soudcovské tvorbě práva rozdíl mezi pravidly a principy spočívá vtom, že pravidlo je formálně stanovené rozhodnutím konkrétního případu jako precedent, zatímco právní principy se v judikatuře postupně formují cestou soudcovského obyčeje) </a:t>
            </a:r>
            <a:br>
              <a:rPr lang="cs-CZ" altLang="cs-CZ" sz="2000" b="1" dirty="0"/>
            </a:br>
            <a:endParaRPr lang="cs-CZ" altLang="cs-CZ" sz="2000" b="1" dirty="0"/>
          </a:p>
          <a:p>
            <a:pPr marL="609600" indent="-609600">
              <a:buNone/>
              <a:defRPr/>
            </a:pPr>
            <a:r>
              <a:rPr lang="cs-CZ" altLang="cs-CZ" b="1" dirty="0"/>
              <a:t>c) Slabá oddělující teze – rozdíl je dán stupněm intenzity  vyjádření hodnot,  </a:t>
            </a:r>
          </a:p>
          <a:p>
            <a:pPr marL="609600" indent="-609600">
              <a:buNone/>
              <a:defRPr/>
            </a:pPr>
            <a:r>
              <a:rPr lang="cs-CZ" altLang="cs-CZ" b="1" dirty="0"/>
              <a:t>obecnosti, významu pro právní řád atd. ( K. </a:t>
            </a:r>
            <a:r>
              <a:rPr lang="cs-CZ" altLang="cs-CZ" b="1" dirty="0" err="1"/>
              <a:t>Larenzen</a:t>
            </a:r>
            <a:r>
              <a:rPr lang="cs-CZ" altLang="cs-CZ" b="1" dirty="0"/>
              <a:t>)  </a:t>
            </a:r>
          </a:p>
          <a:p>
            <a:endParaRPr lang="cs-CZ" dirty="0"/>
          </a:p>
        </p:txBody>
      </p:sp>
    </p:spTree>
    <p:extLst>
      <p:ext uri="{BB962C8B-B14F-4D97-AF65-F5344CB8AC3E}">
        <p14:creationId xmlns:p14="http://schemas.microsoft.com/office/powerpoint/2010/main" val="143573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err="1"/>
              <a:t>Alexyho</a:t>
            </a:r>
            <a:r>
              <a:rPr lang="cs-CZ" altLang="cs-CZ" b="1" dirty="0"/>
              <a:t> konstruktivní kritika </a:t>
            </a:r>
            <a:r>
              <a:rPr lang="cs-CZ" altLang="cs-CZ" b="1" dirty="0" err="1"/>
              <a:t>Dworkinova</a:t>
            </a:r>
            <a:r>
              <a:rPr lang="cs-CZ" altLang="cs-CZ" b="1" dirty="0"/>
              <a:t> pojetí principů:</a:t>
            </a:r>
            <a:endParaRPr lang="cs-CZ" dirty="0"/>
          </a:p>
        </p:txBody>
      </p:sp>
      <p:sp>
        <p:nvSpPr>
          <p:cNvPr id="3" name="Zástupný symbol pro obsah 2"/>
          <p:cNvSpPr>
            <a:spLocks noGrp="1"/>
          </p:cNvSpPr>
          <p:nvPr>
            <p:ph idx="1"/>
          </p:nvPr>
        </p:nvSpPr>
        <p:spPr/>
        <p:txBody>
          <a:bodyPr>
            <a:normAutofit fontScale="92500" lnSpcReduction="20000"/>
          </a:bodyPr>
          <a:lstStyle/>
          <a:p>
            <a:pPr marL="274320" indent="-274320">
              <a:lnSpc>
                <a:spcPct val="80000"/>
              </a:lnSpc>
              <a:buNone/>
              <a:defRPr/>
            </a:pPr>
            <a:r>
              <a:rPr lang="cs-CZ" b="1" dirty="0"/>
              <a:t>První bod kritiky:  </a:t>
            </a:r>
          </a:p>
          <a:p>
            <a:pPr marL="274320" indent="-274320">
              <a:lnSpc>
                <a:spcPct val="80000"/>
              </a:lnSpc>
              <a:buNone/>
              <a:defRPr/>
            </a:pPr>
            <a:r>
              <a:rPr lang="cs-CZ" b="1" dirty="0" err="1"/>
              <a:t>Dworkin</a:t>
            </a:r>
            <a:r>
              <a:rPr lang="cs-CZ" b="1" dirty="0"/>
              <a:t> uvádí, že rozdíl mezi pravidly a principy je </a:t>
            </a:r>
            <a:r>
              <a:rPr lang="cs-CZ" b="1" u="sng" dirty="0"/>
              <a:t>logickým  </a:t>
            </a:r>
          </a:p>
          <a:p>
            <a:pPr marL="274320" indent="-274320">
              <a:lnSpc>
                <a:spcPct val="80000"/>
              </a:lnSpc>
              <a:buNone/>
              <a:defRPr/>
            </a:pPr>
            <a:r>
              <a:rPr lang="cs-CZ" b="1" u="sng" dirty="0"/>
              <a:t>rozdílem  a  uvádí tři rozdíly   mezi pravidly a principy. </a:t>
            </a:r>
          </a:p>
          <a:p>
            <a:pPr marL="274320" indent="-274320">
              <a:lnSpc>
                <a:spcPct val="80000"/>
              </a:lnSpc>
              <a:buNone/>
              <a:defRPr/>
            </a:pPr>
            <a:r>
              <a:rPr lang="cs-CZ" b="1" dirty="0"/>
              <a:t> </a:t>
            </a:r>
          </a:p>
          <a:p>
            <a:pPr marL="274320" indent="-274320">
              <a:lnSpc>
                <a:spcPct val="80000"/>
              </a:lnSpc>
              <a:buNone/>
              <a:defRPr/>
            </a:pPr>
            <a:r>
              <a:rPr lang="cs-CZ" b="1" dirty="0"/>
              <a:t>Alexy - kritizuje formulaci jeho první teze, že pravidla se liší od </a:t>
            </a:r>
          </a:p>
          <a:p>
            <a:pPr marL="274320" indent="-274320">
              <a:lnSpc>
                <a:spcPct val="80000"/>
              </a:lnSpc>
              <a:buNone/>
              <a:defRPr/>
            </a:pPr>
            <a:r>
              <a:rPr lang="cs-CZ" b="1" dirty="0"/>
              <a:t>principů  způsobem „všechno nebo nic“ – tzn. pokud jsou zde  </a:t>
            </a:r>
          </a:p>
          <a:p>
            <a:pPr marL="274320" indent="-274320">
              <a:lnSpc>
                <a:spcPct val="80000"/>
              </a:lnSpc>
              <a:buNone/>
              <a:defRPr/>
            </a:pPr>
            <a:r>
              <a:rPr lang="cs-CZ" b="1" dirty="0"/>
              <a:t>subsumpční  podmínky, tak pravidlo platí nebo   ne; což u principů </a:t>
            </a:r>
          </a:p>
          <a:p>
            <a:pPr marL="274320" indent="-274320">
              <a:lnSpc>
                <a:spcPct val="80000"/>
              </a:lnSpc>
              <a:buNone/>
              <a:defRPr/>
            </a:pPr>
            <a:r>
              <a:rPr lang="cs-CZ" b="1" dirty="0"/>
              <a:t>nelze použít; </a:t>
            </a:r>
          </a:p>
          <a:p>
            <a:pPr marL="274320" indent="-274320">
              <a:lnSpc>
                <a:spcPct val="80000"/>
              </a:lnSpc>
              <a:buFontTx/>
              <a:buChar char="-"/>
              <a:defRPr/>
            </a:pPr>
            <a:endParaRPr lang="cs-CZ" b="1" i="1" dirty="0"/>
          </a:p>
          <a:p>
            <a:pPr marL="0" indent="0">
              <a:lnSpc>
                <a:spcPct val="80000"/>
              </a:lnSpc>
              <a:buNone/>
              <a:defRPr/>
            </a:pPr>
            <a:r>
              <a:rPr lang="cs-CZ" b="1" i="1" dirty="0"/>
              <a:t>Alexy to nepovažuje za vhodný  rozdíl, protože  u pravidel také nelze  v   jejich  hypotéze  postihnout všechny  výjimky; z toho dovozuje, že  tzn. logický rozdíl mezi  principy a pravidly je  možné stanovit jen v </a:t>
            </a:r>
            <a:r>
              <a:rPr lang="cs-CZ" b="1" i="1" dirty="0">
                <a:solidFill>
                  <a:srgbClr val="FF0000"/>
                </a:solidFill>
              </a:rPr>
              <a:t>případě konfliktu, střetu. </a:t>
            </a:r>
          </a:p>
          <a:p>
            <a:endParaRPr lang="cs-CZ" dirty="0"/>
          </a:p>
        </p:txBody>
      </p:sp>
    </p:spTree>
    <p:extLst>
      <p:ext uri="{BB962C8B-B14F-4D97-AF65-F5344CB8AC3E}">
        <p14:creationId xmlns:p14="http://schemas.microsoft.com/office/powerpoint/2010/main" val="882030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normAutofit/>
          </a:bodyPr>
          <a:lstStyle/>
          <a:p>
            <a:pPr>
              <a:defRPr/>
            </a:pPr>
            <a:r>
              <a:rPr lang="cs-CZ" altLang="cs-CZ" dirty="0" smtClean="0"/>
              <a:t>Druhý bod </a:t>
            </a:r>
            <a:r>
              <a:rPr lang="cs-CZ" altLang="cs-CZ" dirty="0" err="1" smtClean="0"/>
              <a:t>Alexyho</a:t>
            </a:r>
            <a:r>
              <a:rPr lang="cs-CZ" altLang="cs-CZ" dirty="0" smtClean="0"/>
              <a:t> kritiky: </a:t>
            </a:r>
          </a:p>
        </p:txBody>
      </p:sp>
      <p:sp>
        <p:nvSpPr>
          <p:cNvPr id="3" name="Zástupný symbol pro obsah 2"/>
          <p:cNvSpPr>
            <a:spLocks noGrp="1"/>
          </p:cNvSpPr>
          <p:nvPr>
            <p:ph sz="quarter" idx="1"/>
          </p:nvPr>
        </p:nvSpPr>
        <p:spPr/>
        <p:txBody>
          <a:bodyPr>
            <a:normAutofit fontScale="92500" lnSpcReduction="10000"/>
          </a:bodyPr>
          <a:lstStyle/>
          <a:p>
            <a:pPr marL="609600" indent="-609600">
              <a:buNone/>
              <a:defRPr/>
            </a:pPr>
            <a:endParaRPr lang="cs-CZ" b="1" dirty="0" smtClean="0"/>
          </a:p>
          <a:p>
            <a:pPr marL="609600" indent="-609600">
              <a:buNone/>
              <a:defRPr/>
            </a:pPr>
            <a:r>
              <a:rPr lang="cs-CZ" b="1" dirty="0" smtClean="0"/>
              <a:t>Alexy kritizuje </a:t>
            </a:r>
            <a:r>
              <a:rPr lang="cs-CZ" b="1" dirty="0" err="1" smtClean="0"/>
              <a:t>Dworkinovo</a:t>
            </a:r>
            <a:r>
              <a:rPr lang="cs-CZ" b="1" dirty="0" smtClean="0"/>
              <a:t> vymezení politik jako standardů, které vyjadřují </a:t>
            </a:r>
          </a:p>
          <a:p>
            <a:pPr marL="609600" indent="-609600">
              <a:buNone/>
              <a:defRPr/>
            </a:pPr>
            <a:r>
              <a:rPr lang="cs-CZ" b="1" dirty="0" smtClean="0"/>
              <a:t>kolektivní cíle za to, že  jim upírá mít hodnotový rozměr; </a:t>
            </a:r>
          </a:p>
          <a:p>
            <a:pPr marL="609600" indent="-609600">
              <a:buNone/>
              <a:defRPr/>
            </a:pPr>
            <a:r>
              <a:rPr lang="cs-CZ" b="1" dirty="0" err="1" smtClean="0">
                <a:solidFill>
                  <a:srgbClr val="FF0000"/>
                </a:solidFill>
              </a:rPr>
              <a:t>Dworkin</a:t>
            </a:r>
            <a:r>
              <a:rPr lang="cs-CZ" b="1" dirty="0" smtClean="0">
                <a:solidFill>
                  <a:srgbClr val="FF0000"/>
                </a:solidFill>
              </a:rPr>
              <a:t> vymezuje standardy : politiky, pravidla a </a:t>
            </a:r>
          </a:p>
          <a:p>
            <a:pPr marL="609600" indent="-609600">
              <a:buNone/>
              <a:defRPr/>
            </a:pPr>
            <a:r>
              <a:rPr lang="cs-CZ" b="1" dirty="0" smtClean="0">
                <a:solidFill>
                  <a:srgbClr val="FF0000"/>
                </a:solidFill>
              </a:rPr>
              <a:t>principy </a:t>
            </a:r>
          </a:p>
          <a:p>
            <a:pPr marL="609600" indent="-609600">
              <a:buNone/>
              <a:defRPr/>
            </a:pPr>
            <a:endParaRPr lang="cs-CZ" b="1" dirty="0" smtClean="0"/>
          </a:p>
          <a:p>
            <a:pPr marL="609600" indent="-609600">
              <a:buNone/>
              <a:defRPr/>
            </a:pPr>
            <a:r>
              <a:rPr lang="cs-CZ" b="1" dirty="0" smtClean="0"/>
              <a:t>Dle </a:t>
            </a:r>
            <a:r>
              <a:rPr lang="cs-CZ" b="1" dirty="0" err="1" smtClean="0"/>
              <a:t>Alexyho</a:t>
            </a:r>
            <a:r>
              <a:rPr lang="cs-CZ" b="1" dirty="0" smtClean="0"/>
              <a:t> může docházet i ke kolizi nejen individuálních práv,  ale také  </a:t>
            </a:r>
          </a:p>
          <a:p>
            <a:pPr marL="609600" indent="-609600">
              <a:buNone/>
              <a:defRPr/>
            </a:pPr>
            <a:r>
              <a:rPr lang="cs-CZ" b="1" dirty="0" smtClean="0"/>
              <a:t>práv a veřejného  dobra;  </a:t>
            </a:r>
          </a:p>
          <a:p>
            <a:pPr marL="609600" indent="-609600">
              <a:buNone/>
              <a:defRPr/>
            </a:pPr>
            <a:r>
              <a:rPr lang="cs-CZ" b="1" dirty="0" smtClean="0">
                <a:solidFill>
                  <a:srgbClr val="FF0000"/>
                </a:solidFill>
              </a:rPr>
              <a:t>Předmětem principů jsou jak základní práva a svobody, tak i  veřejné dobro ;</a:t>
            </a:r>
          </a:p>
          <a:p>
            <a:pPr marL="609600" indent="-609600">
              <a:buNone/>
              <a:defRPr/>
            </a:pPr>
            <a:endParaRPr lang="cs-CZ" b="1" dirty="0" smtClean="0"/>
          </a:p>
          <a:p>
            <a:pPr marL="274320" indent="-274320">
              <a:buNone/>
              <a:defRPr/>
            </a:pPr>
            <a:endParaRPr lang="cs-CZ" dirty="0"/>
          </a:p>
        </p:txBody>
      </p:sp>
    </p:spTree>
    <p:extLst>
      <p:ext uri="{BB962C8B-B14F-4D97-AF65-F5344CB8AC3E}">
        <p14:creationId xmlns:p14="http://schemas.microsoft.com/office/powerpoint/2010/main" val="373793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Alexyho</a:t>
            </a:r>
            <a:r>
              <a:rPr lang="cs-CZ" dirty="0" smtClean="0"/>
              <a:t> pojetí principů</a:t>
            </a:r>
            <a:endParaRPr lang="cs-CZ" dirty="0"/>
          </a:p>
        </p:txBody>
      </p:sp>
      <p:sp>
        <p:nvSpPr>
          <p:cNvPr id="3" name="Zástupný symbol pro obsah 2"/>
          <p:cNvSpPr>
            <a:spLocks noGrp="1"/>
          </p:cNvSpPr>
          <p:nvPr>
            <p:ph sz="quarter" idx="1"/>
          </p:nvPr>
        </p:nvSpPr>
        <p:spPr/>
        <p:txBody>
          <a:bodyPr>
            <a:normAutofit fontScale="77500" lnSpcReduction="20000"/>
          </a:bodyPr>
          <a:lstStyle/>
          <a:p>
            <a:pPr marL="609600" indent="-609600">
              <a:buNone/>
              <a:defRPr/>
            </a:pPr>
            <a:r>
              <a:rPr lang="cs-CZ" b="1" dirty="0" smtClean="0"/>
              <a:t>Alexy argumentuje tím, že alespoň minimálně rozvinutý právní systém obsahuje principy; </a:t>
            </a:r>
          </a:p>
          <a:p>
            <a:pPr marL="609600" indent="-609600">
              <a:buNone/>
              <a:defRPr/>
            </a:pPr>
            <a:r>
              <a:rPr lang="cs-CZ" b="1" dirty="0" smtClean="0"/>
              <a:t>Jejích přítomnost zdůvodňuje tzv. případy vyvolávajícími pochybnosti (to, co Hart nazval </a:t>
            </a:r>
          </a:p>
          <a:p>
            <a:pPr marL="609600" indent="-609600">
              <a:buNone/>
              <a:defRPr/>
            </a:pPr>
            <a:r>
              <a:rPr lang="cs-CZ" b="1" dirty="0" smtClean="0"/>
              <a:t>otevřenou texturou práva) ;</a:t>
            </a:r>
          </a:p>
          <a:p>
            <a:pPr marL="609600" indent="-609600">
              <a:buNone/>
              <a:defRPr/>
            </a:pPr>
            <a:r>
              <a:rPr lang="cs-CZ" b="1" dirty="0" smtClean="0"/>
              <a:t>Pokud takový případ nastane, tak  zde nastupují principy, které soudci poskytují důvody-</a:t>
            </a:r>
          </a:p>
          <a:p>
            <a:pPr marL="609600" indent="-609600">
              <a:buNone/>
              <a:defRPr/>
            </a:pPr>
            <a:r>
              <a:rPr lang="cs-CZ" b="1" dirty="0" smtClean="0"/>
              <a:t>argumenty; </a:t>
            </a:r>
          </a:p>
          <a:p>
            <a:pPr marL="609600" indent="-609600">
              <a:buNone/>
              <a:defRPr/>
            </a:pPr>
            <a:r>
              <a:rPr lang="cs-CZ" b="1" dirty="0" smtClean="0"/>
              <a:t>(Alexy tímto zdůvodňuje zároveň nutnou spojitost práva a morálky)</a:t>
            </a:r>
          </a:p>
          <a:p>
            <a:pPr marL="609600" indent="-609600">
              <a:buNone/>
              <a:defRPr/>
            </a:pPr>
            <a:endParaRPr lang="cs-CZ" b="1" dirty="0">
              <a:solidFill>
                <a:srgbClr val="FF0000"/>
              </a:solidFill>
            </a:endParaRPr>
          </a:p>
          <a:p>
            <a:pPr marL="609600" indent="-609600">
              <a:buNone/>
              <a:defRPr/>
            </a:pPr>
            <a:r>
              <a:rPr lang="cs-CZ" b="1" dirty="0" smtClean="0">
                <a:solidFill>
                  <a:srgbClr val="FF0000"/>
                </a:solidFill>
              </a:rPr>
              <a:t>Pro </a:t>
            </a:r>
            <a:r>
              <a:rPr lang="cs-CZ" b="1" dirty="0" err="1" smtClean="0">
                <a:solidFill>
                  <a:srgbClr val="FF0000"/>
                </a:solidFill>
              </a:rPr>
              <a:t>Alexyho</a:t>
            </a:r>
            <a:r>
              <a:rPr lang="cs-CZ" b="1" dirty="0" smtClean="0">
                <a:solidFill>
                  <a:srgbClr val="FF0000"/>
                </a:solidFill>
              </a:rPr>
              <a:t> jsou principy součástí práva; představují </a:t>
            </a:r>
            <a:r>
              <a:rPr lang="cs-CZ" b="1" dirty="0">
                <a:solidFill>
                  <a:srgbClr val="FF0000"/>
                </a:solidFill>
              </a:rPr>
              <a:t>argumenty, ze  kterých musí  </a:t>
            </a:r>
            <a:endParaRPr lang="cs-CZ" b="1" dirty="0" smtClean="0">
              <a:solidFill>
                <a:srgbClr val="FF0000"/>
              </a:solidFill>
            </a:endParaRPr>
          </a:p>
          <a:p>
            <a:pPr marL="609600" indent="-609600">
              <a:buNone/>
              <a:defRPr/>
            </a:pPr>
            <a:r>
              <a:rPr lang="cs-CZ" b="1" dirty="0" smtClean="0">
                <a:solidFill>
                  <a:srgbClr val="FF0000"/>
                </a:solidFill>
              </a:rPr>
              <a:t>vycházet   </a:t>
            </a:r>
            <a:r>
              <a:rPr lang="cs-CZ" b="1" dirty="0">
                <a:solidFill>
                  <a:srgbClr val="FF0000"/>
                </a:solidFill>
              </a:rPr>
              <a:t>uplatnění práva  </a:t>
            </a:r>
            <a:r>
              <a:rPr lang="cs-CZ" b="1" dirty="0" smtClean="0">
                <a:solidFill>
                  <a:srgbClr val="FF0000"/>
                </a:solidFill>
              </a:rPr>
              <a:t>pokud </a:t>
            </a:r>
            <a:r>
              <a:rPr lang="cs-CZ" b="1" dirty="0">
                <a:solidFill>
                  <a:srgbClr val="FF0000"/>
                </a:solidFill>
              </a:rPr>
              <a:t>má být splněn  požadavek </a:t>
            </a:r>
            <a:r>
              <a:rPr lang="cs-CZ" b="1" dirty="0" smtClean="0">
                <a:solidFill>
                  <a:srgbClr val="FF0000"/>
                </a:solidFill>
              </a:rPr>
              <a:t>správnosti. </a:t>
            </a:r>
            <a:endParaRPr lang="cs-CZ" b="1" dirty="0">
              <a:solidFill>
                <a:srgbClr val="FF0000"/>
              </a:solidFill>
            </a:endParaRPr>
          </a:p>
          <a:p>
            <a:pPr marL="609600" indent="-609600">
              <a:buNone/>
              <a:defRPr/>
            </a:pPr>
            <a:endParaRPr lang="cs-CZ" b="1" dirty="0" smtClean="0">
              <a:solidFill>
                <a:srgbClr val="FF0000"/>
              </a:solidFill>
            </a:endParaRPr>
          </a:p>
          <a:p>
            <a:pPr marL="609600" indent="-609600">
              <a:buNone/>
              <a:defRPr/>
            </a:pPr>
            <a:r>
              <a:rPr lang="cs-CZ" b="1" dirty="0" smtClean="0">
                <a:solidFill>
                  <a:srgbClr val="FF0000"/>
                </a:solidFill>
              </a:rPr>
              <a:t>Principy </a:t>
            </a:r>
            <a:r>
              <a:rPr lang="cs-CZ" b="1" dirty="0">
                <a:solidFill>
                  <a:srgbClr val="FF0000"/>
                </a:solidFill>
              </a:rPr>
              <a:t>jsou imanentní pojmu právo; </a:t>
            </a:r>
          </a:p>
          <a:p>
            <a:pPr marL="609600" indent="-609600">
              <a:buNone/>
              <a:defRPr/>
            </a:pPr>
            <a:endParaRPr lang="cs-CZ" b="1" dirty="0">
              <a:solidFill>
                <a:srgbClr val="FF0000"/>
              </a:solidFill>
            </a:endParaRPr>
          </a:p>
          <a:p>
            <a:endParaRPr lang="cs-CZ" dirty="0"/>
          </a:p>
        </p:txBody>
      </p:sp>
    </p:spTree>
    <p:extLst>
      <p:ext uri="{BB962C8B-B14F-4D97-AF65-F5344CB8AC3E}">
        <p14:creationId xmlns:p14="http://schemas.microsoft.com/office/powerpoint/2010/main" val="271740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normAutofit/>
          </a:bodyPr>
          <a:lstStyle/>
          <a:p>
            <a:pPr>
              <a:defRPr/>
            </a:pPr>
            <a:r>
              <a:rPr lang="cs-CZ" altLang="cs-CZ" dirty="0" smtClean="0"/>
              <a:t>Právní norma jako pravidlo a princip </a:t>
            </a:r>
          </a:p>
        </p:txBody>
      </p:sp>
      <p:sp>
        <p:nvSpPr>
          <p:cNvPr id="3" name="Zástupný symbol pro obsah 2"/>
          <p:cNvSpPr>
            <a:spLocks noGrp="1"/>
          </p:cNvSpPr>
          <p:nvPr>
            <p:ph sz="quarter" idx="1"/>
          </p:nvPr>
        </p:nvSpPr>
        <p:spPr/>
        <p:txBody>
          <a:bodyPr>
            <a:normAutofit fontScale="32500" lnSpcReduction="20000"/>
          </a:bodyPr>
          <a:lstStyle/>
          <a:p>
            <a:pPr marL="609600" indent="-609600">
              <a:buNone/>
              <a:defRPr/>
            </a:pPr>
            <a:r>
              <a:rPr lang="cs-CZ" sz="7200" b="1" dirty="0">
                <a:solidFill>
                  <a:srgbClr val="FF0000"/>
                </a:solidFill>
              </a:rPr>
              <a:t> Podle </a:t>
            </a:r>
            <a:r>
              <a:rPr lang="cs-CZ" sz="7200" b="1" dirty="0" err="1">
                <a:solidFill>
                  <a:srgbClr val="FF0000"/>
                </a:solidFill>
              </a:rPr>
              <a:t>Alexyho</a:t>
            </a:r>
            <a:r>
              <a:rPr lang="cs-CZ" sz="7200" b="1" dirty="0">
                <a:solidFill>
                  <a:srgbClr val="FF0000"/>
                </a:solidFill>
              </a:rPr>
              <a:t> </a:t>
            </a:r>
            <a:r>
              <a:rPr lang="cs-CZ" sz="7200" b="1" dirty="0" smtClean="0">
                <a:solidFill>
                  <a:srgbClr val="FF0000"/>
                </a:solidFill>
              </a:rPr>
              <a:t> </a:t>
            </a:r>
            <a:r>
              <a:rPr lang="cs-CZ" sz="7200" b="1" dirty="0">
                <a:solidFill>
                  <a:srgbClr val="FF0000"/>
                </a:solidFill>
              </a:rPr>
              <a:t>každá </a:t>
            </a:r>
            <a:r>
              <a:rPr lang="cs-CZ" sz="7200" b="1" u="sng" dirty="0">
                <a:solidFill>
                  <a:srgbClr val="FF0000"/>
                </a:solidFill>
              </a:rPr>
              <a:t>právní </a:t>
            </a:r>
            <a:r>
              <a:rPr lang="cs-CZ" sz="7200" b="1" u="sng" dirty="0" smtClean="0">
                <a:solidFill>
                  <a:srgbClr val="FF0000"/>
                </a:solidFill>
              </a:rPr>
              <a:t>norma může nebýt povahu  </a:t>
            </a:r>
            <a:r>
              <a:rPr lang="cs-CZ" sz="7200" b="1" u="sng" dirty="0">
                <a:solidFill>
                  <a:srgbClr val="FF0000"/>
                </a:solidFill>
              </a:rPr>
              <a:t>buď </a:t>
            </a:r>
            <a:r>
              <a:rPr lang="cs-CZ" sz="7200" b="1" u="sng" dirty="0" smtClean="0">
                <a:solidFill>
                  <a:srgbClr val="FF0000"/>
                </a:solidFill>
              </a:rPr>
              <a:t>právního  </a:t>
            </a:r>
            <a:r>
              <a:rPr lang="cs-CZ" sz="7200" b="1" u="sng" dirty="0" smtClean="0">
                <a:solidFill>
                  <a:srgbClr val="FF0000"/>
                </a:solidFill>
              </a:rPr>
              <a:t>pravidla  nebo  právního principu:   </a:t>
            </a:r>
          </a:p>
          <a:p>
            <a:pPr>
              <a:buFontTx/>
              <a:buChar char="-"/>
              <a:defRPr/>
            </a:pPr>
            <a:r>
              <a:rPr lang="cs-CZ" sz="7200" b="1" dirty="0" smtClean="0"/>
              <a:t>principy </a:t>
            </a:r>
            <a:r>
              <a:rPr lang="cs-CZ" sz="7200" b="1" dirty="0"/>
              <a:t>jsou druhem norem,  pro </a:t>
            </a:r>
            <a:r>
              <a:rPr lang="cs-CZ" sz="7200" b="1" dirty="0" smtClean="0"/>
              <a:t>které </a:t>
            </a:r>
            <a:r>
              <a:rPr lang="cs-CZ" sz="7200" b="1" dirty="0"/>
              <a:t>je charakteristická  </a:t>
            </a:r>
            <a:endParaRPr lang="cs-CZ" sz="7200" b="1" dirty="0" smtClean="0"/>
          </a:p>
          <a:p>
            <a:pPr marL="0" indent="0">
              <a:buNone/>
              <a:defRPr/>
            </a:pPr>
            <a:r>
              <a:rPr lang="cs-CZ" sz="7200" b="1" dirty="0" smtClean="0"/>
              <a:t>aproximativní </a:t>
            </a:r>
            <a:r>
              <a:rPr lang="cs-CZ" sz="7200" b="1" dirty="0"/>
              <a:t>nikoli absolutní  </a:t>
            </a:r>
            <a:r>
              <a:rPr lang="cs-CZ" sz="7200" b="1" dirty="0" smtClean="0"/>
              <a:t>platnost</a:t>
            </a:r>
            <a:r>
              <a:rPr lang="cs-CZ" sz="7200" b="1" dirty="0"/>
              <a:t>;</a:t>
            </a:r>
          </a:p>
          <a:p>
            <a:pPr marL="609600" indent="-609600">
              <a:buNone/>
              <a:defRPr/>
            </a:pPr>
            <a:endParaRPr lang="cs-CZ" sz="7200" b="1" dirty="0" smtClean="0"/>
          </a:p>
          <a:p>
            <a:pPr marL="609600" indent="-609600">
              <a:buNone/>
              <a:defRPr/>
            </a:pPr>
            <a:r>
              <a:rPr lang="cs-CZ" sz="7200" b="1" dirty="0" smtClean="0"/>
              <a:t>-</a:t>
            </a:r>
            <a:r>
              <a:rPr lang="cs-CZ" sz="7200" b="1" dirty="0"/>
              <a:t>pravidla jsou definitivní příkazy,  pro které je </a:t>
            </a:r>
            <a:r>
              <a:rPr lang="cs-CZ" sz="7200" b="1" dirty="0" smtClean="0"/>
              <a:t>charakteristickou </a:t>
            </a:r>
          </a:p>
          <a:p>
            <a:pPr marL="609600" indent="-609600">
              <a:buNone/>
              <a:defRPr/>
            </a:pPr>
            <a:r>
              <a:rPr lang="cs-CZ" sz="7200" b="1" dirty="0" smtClean="0"/>
              <a:t>formou </a:t>
            </a:r>
            <a:r>
              <a:rPr lang="cs-CZ" sz="7200" b="1" dirty="0"/>
              <a:t>jejích použití subsumpce; </a:t>
            </a:r>
          </a:p>
          <a:p>
            <a:pPr marL="609600" indent="-609600">
              <a:buNone/>
              <a:defRPr/>
            </a:pPr>
            <a:endParaRPr lang="cs-CZ" sz="7200" b="1" dirty="0" smtClean="0"/>
          </a:p>
          <a:p>
            <a:pPr marL="609600" indent="-609600">
              <a:buNone/>
              <a:defRPr/>
            </a:pPr>
            <a:r>
              <a:rPr lang="cs-CZ" sz="7200" b="1" dirty="0" smtClean="0"/>
              <a:t>Povahu </a:t>
            </a:r>
            <a:r>
              <a:rPr lang="cs-CZ" sz="7200" b="1" dirty="0"/>
              <a:t>principů, tzn. skutečnost, že daná norma  je </a:t>
            </a:r>
            <a:r>
              <a:rPr lang="cs-CZ" sz="7200" b="1" dirty="0" smtClean="0"/>
              <a:t>principem  </a:t>
            </a:r>
            <a:r>
              <a:rPr lang="cs-CZ" sz="7200" b="1" dirty="0"/>
              <a:t>možno  poznat jen v </a:t>
            </a:r>
            <a:endParaRPr lang="cs-CZ" sz="7200" b="1" dirty="0" smtClean="0"/>
          </a:p>
          <a:p>
            <a:pPr marL="609600" indent="-609600">
              <a:buNone/>
              <a:defRPr/>
            </a:pPr>
            <a:r>
              <a:rPr lang="cs-CZ" sz="7200" b="1" dirty="0" smtClean="0"/>
              <a:t>případě  </a:t>
            </a:r>
            <a:r>
              <a:rPr lang="cs-CZ" sz="7200" b="1" dirty="0"/>
              <a:t>jeho kolize  s jiným </a:t>
            </a:r>
            <a:r>
              <a:rPr lang="cs-CZ" sz="7200" b="1" dirty="0" smtClean="0"/>
              <a:t>principem;</a:t>
            </a:r>
            <a:endParaRPr lang="cs-CZ" sz="7200" b="1" dirty="0"/>
          </a:p>
          <a:p>
            <a:pPr marL="0" indent="0">
              <a:buNone/>
              <a:defRPr/>
            </a:pPr>
            <a:r>
              <a:rPr lang="cs-CZ" sz="7200" dirty="0"/>
              <a:t> </a:t>
            </a:r>
            <a:r>
              <a:rPr lang="cs-CZ" sz="7200" b="1" u="sng" dirty="0"/>
              <a:t>Alexy definuje  principy jako příkazy k optimalizaci; </a:t>
            </a:r>
          </a:p>
          <a:p>
            <a:pPr marL="609600" indent="-609600">
              <a:buFont typeface="Wingdings"/>
              <a:buChar char=""/>
              <a:defRPr/>
            </a:pPr>
            <a:endParaRPr lang="cs-CZ" sz="7200" b="1" dirty="0">
              <a:solidFill>
                <a:srgbClr val="FF0000"/>
              </a:solidFill>
            </a:endParaRPr>
          </a:p>
          <a:p>
            <a:pPr marL="609600" indent="-609600">
              <a:buNone/>
              <a:defRPr/>
            </a:pPr>
            <a:endParaRPr lang="cs-CZ" b="1" dirty="0" smtClean="0"/>
          </a:p>
          <a:p>
            <a:pPr marL="609600" indent="-609600">
              <a:buFont typeface="Wingdings"/>
              <a:buChar char=""/>
              <a:defRPr/>
            </a:pPr>
            <a:endParaRPr lang="cs-CZ" b="1" dirty="0" smtClean="0">
              <a:solidFill>
                <a:srgbClr val="FF0000"/>
              </a:solidFill>
            </a:endParaRPr>
          </a:p>
          <a:p>
            <a:pPr marL="274320" indent="-274320">
              <a:buFont typeface="Wingdings"/>
              <a:buChar char=""/>
              <a:defRPr/>
            </a:pPr>
            <a:endParaRPr lang="cs-CZ" dirty="0"/>
          </a:p>
        </p:txBody>
      </p:sp>
    </p:spTree>
    <p:extLst>
      <p:ext uri="{BB962C8B-B14F-4D97-AF65-F5344CB8AC3E}">
        <p14:creationId xmlns:p14="http://schemas.microsoft.com/office/powerpoint/2010/main" val="867691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Zopakování:  Jak chápe Alexy principy? </a:t>
            </a:r>
            <a:endParaRPr lang="cs-CZ" dirty="0"/>
          </a:p>
        </p:txBody>
      </p:sp>
      <p:sp>
        <p:nvSpPr>
          <p:cNvPr id="3" name="Zástupný symbol pro obsah 2"/>
          <p:cNvSpPr>
            <a:spLocks noGrp="1"/>
          </p:cNvSpPr>
          <p:nvPr>
            <p:ph sz="quarter" idx="1"/>
          </p:nvPr>
        </p:nvSpPr>
        <p:spPr/>
        <p:txBody>
          <a:bodyPr>
            <a:normAutofit/>
          </a:bodyPr>
          <a:lstStyle/>
          <a:p>
            <a:pPr marL="0" indent="0">
              <a:buNone/>
              <a:defRPr/>
            </a:pPr>
            <a:r>
              <a:rPr lang="cs-CZ" b="1" dirty="0"/>
              <a:t>Principy </a:t>
            </a:r>
            <a:r>
              <a:rPr lang="cs-CZ" b="1" dirty="0" smtClean="0"/>
              <a:t> </a:t>
            </a:r>
            <a:r>
              <a:rPr lang="cs-CZ" b="1" dirty="0"/>
              <a:t>ukládají, že se něco má realizovat na rozličné úrovni, a že přikázaná míra jejich </a:t>
            </a:r>
            <a:r>
              <a:rPr lang="cs-CZ" b="1" dirty="0" smtClean="0"/>
              <a:t>uplatnění nezávisí  </a:t>
            </a:r>
            <a:r>
              <a:rPr lang="cs-CZ" b="1" dirty="0"/>
              <a:t>jen od skutkových, ale i právních  možností. </a:t>
            </a:r>
          </a:p>
          <a:p>
            <a:pPr marL="457200" indent="-457200">
              <a:defRPr/>
            </a:pPr>
            <a:r>
              <a:rPr lang="cs-CZ" b="1" dirty="0">
                <a:solidFill>
                  <a:srgbClr val="FF0000"/>
                </a:solidFill>
              </a:rPr>
              <a:t>Principy jsou způsobilé vzájemného poměřování – </a:t>
            </a:r>
            <a:r>
              <a:rPr lang="cs-CZ" b="1" u="sng" dirty="0">
                <a:solidFill>
                  <a:srgbClr val="FF0000"/>
                </a:solidFill>
              </a:rPr>
              <a:t>poměřování je charakteristickou formou aplikace principů. </a:t>
            </a:r>
          </a:p>
          <a:p>
            <a:pPr marL="457200" indent="-457200">
              <a:buNone/>
              <a:defRPr/>
            </a:pPr>
            <a:r>
              <a:rPr lang="cs-CZ" b="1" dirty="0"/>
              <a:t>Kolizi principů je třeba rozhodnout  </a:t>
            </a:r>
            <a:r>
              <a:rPr lang="cs-CZ" b="1" dirty="0" smtClean="0"/>
              <a:t>metodou- </a:t>
            </a:r>
            <a:r>
              <a:rPr lang="cs-CZ" b="1" dirty="0" smtClean="0"/>
              <a:t>tzn</a:t>
            </a:r>
            <a:r>
              <a:rPr lang="cs-CZ" b="1" dirty="0"/>
              <a:t>. </a:t>
            </a:r>
            <a:r>
              <a:rPr lang="cs-CZ" b="1" dirty="0" smtClean="0"/>
              <a:t>příkazem </a:t>
            </a:r>
            <a:r>
              <a:rPr lang="cs-CZ" b="1" dirty="0"/>
              <a:t>k </a:t>
            </a:r>
            <a:endParaRPr lang="cs-CZ" b="1" dirty="0" smtClean="0"/>
          </a:p>
          <a:p>
            <a:pPr marL="457200" indent="-457200">
              <a:buNone/>
              <a:defRPr/>
            </a:pPr>
            <a:r>
              <a:rPr lang="cs-CZ" b="1" dirty="0" smtClean="0"/>
              <a:t>dosažení  </a:t>
            </a:r>
            <a:r>
              <a:rPr lang="cs-CZ" b="1" dirty="0"/>
              <a:t>optimalizace v míře </a:t>
            </a:r>
            <a:r>
              <a:rPr lang="cs-CZ" b="1" dirty="0" smtClean="0"/>
              <a:t>naplnění  </a:t>
            </a:r>
            <a:r>
              <a:rPr lang="cs-CZ" b="1" dirty="0"/>
              <a:t>obou v kolizi stojících </a:t>
            </a:r>
            <a:endParaRPr lang="cs-CZ" b="1" dirty="0" smtClean="0"/>
          </a:p>
          <a:p>
            <a:pPr marL="457200" indent="-457200">
              <a:buNone/>
              <a:defRPr/>
            </a:pPr>
            <a:r>
              <a:rPr lang="cs-CZ" b="1" dirty="0" smtClean="0"/>
              <a:t>principů</a:t>
            </a:r>
            <a:r>
              <a:rPr lang="cs-CZ" b="1" dirty="0"/>
              <a:t>; </a:t>
            </a:r>
            <a:endParaRPr lang="cs-CZ" b="1" dirty="0" smtClean="0"/>
          </a:p>
          <a:p>
            <a:pPr marL="457200" indent="-457200">
              <a:buNone/>
              <a:defRPr/>
            </a:pPr>
            <a:r>
              <a:rPr lang="cs-CZ" b="1" dirty="0" smtClean="0"/>
              <a:t>(Tato metoda se stala známou jako test proporcionality)</a:t>
            </a:r>
            <a:endParaRPr lang="cs-CZ" b="1" dirty="0"/>
          </a:p>
          <a:p>
            <a:pPr>
              <a:lnSpc>
                <a:spcPct val="80000"/>
              </a:lnSpc>
              <a:buFontTx/>
              <a:buChar char="-"/>
              <a:defRPr/>
            </a:pPr>
            <a:endParaRPr lang="cs-CZ" sz="600" b="1" dirty="0"/>
          </a:p>
          <a:p>
            <a:endParaRPr lang="cs-CZ" dirty="0"/>
          </a:p>
        </p:txBody>
      </p:sp>
    </p:spTree>
    <p:extLst>
      <p:ext uri="{BB962C8B-B14F-4D97-AF65-F5344CB8AC3E}">
        <p14:creationId xmlns:p14="http://schemas.microsoft.com/office/powerpoint/2010/main" val="413463657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1894</Words>
  <Application>Microsoft Office PowerPoint</Application>
  <PresentationFormat>Širokoúhlá obrazovka</PresentationFormat>
  <Paragraphs>153</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Calibri Light</vt:lpstr>
      <vt:lpstr>Wingdings</vt:lpstr>
      <vt:lpstr>Motiv Office</vt:lpstr>
      <vt:lpstr>Přednáška č. 8</vt:lpstr>
      <vt:lpstr>Robert Alexy (1945)</vt:lpstr>
      <vt:lpstr>Prezentace aplikace PowerPoint</vt:lpstr>
      <vt:lpstr>Alexy vymezuje tři modely vztahu pravidel a principů </vt:lpstr>
      <vt:lpstr>Alexyho konstruktivní kritika Dworkinova pojetí principů:</vt:lpstr>
      <vt:lpstr>Druhý bod Alexyho kritiky: </vt:lpstr>
      <vt:lpstr>Alexyho pojetí principů</vt:lpstr>
      <vt:lpstr>Právní norma jako pravidlo a princip </vt:lpstr>
      <vt:lpstr>Zopakování:  Jak chápe Alexy principy? </vt:lpstr>
      <vt:lpstr> Princip proporcionality- princip umožňující řešit kolizi    principů: </vt:lpstr>
      <vt:lpstr>Kritéria testu proporcionality </vt:lpstr>
      <vt:lpstr>Tři kritéria testu proporcionality </vt:lpstr>
      <vt:lpstr>Příklad k lepšímu porozumění testu proporcionality </vt:lpstr>
      <vt:lpstr>Aplikace testu  proporcionality</vt:lpstr>
      <vt:lpstr>Test potřebnosti </vt:lpstr>
      <vt:lpstr>Test poměřování  (test v užším slova smyslu)</vt:lpstr>
      <vt:lpstr>První  krok při uplatnění třetího kritéria  poměřování: test minimalizace   </vt:lpstr>
      <vt:lpstr> Druhý krok: Empirické, systémové kontextové hodnotové argumenty</vt:lpstr>
      <vt:lpstr>Slabiny uplatňování  testu proporcionality českým ÚS</vt:lpstr>
      <vt:lpstr>Význam Alexyho pojetí principů: </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č. 8</dc:title>
  <dc:creator>1844</dc:creator>
  <cp:lastModifiedBy>1844</cp:lastModifiedBy>
  <cp:revision>1</cp:revision>
  <dcterms:created xsi:type="dcterms:W3CDTF">2020-04-23T19:45:44Z</dcterms:created>
  <dcterms:modified xsi:type="dcterms:W3CDTF">2020-04-23T19:46:08Z</dcterms:modified>
</cp:coreProperties>
</file>