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66" r:id="rId4"/>
    <p:sldId id="264" r:id="rId5"/>
    <p:sldId id="265" r:id="rId6"/>
    <p:sldId id="269" r:id="rId7"/>
    <p:sldId id="262" r:id="rId8"/>
    <p:sldId id="267" r:id="rId9"/>
    <p:sldId id="268" r:id="rId10"/>
    <p:sldId id="257" r:id="rId11"/>
    <p:sldId id="258" r:id="rId12"/>
    <p:sldId id="259" r:id="rId13"/>
    <p:sldId id="260" r:id="rId14"/>
    <p:sldId id="261" r:id="rId15"/>
    <p:sldId id="270" r:id="rId16"/>
    <p:sldId id="271" r:id="rId17"/>
    <p:sldId id="263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Spravedlnost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JUDr. Martin </a:t>
            </a:r>
            <a:r>
              <a:rPr lang="cs-CZ" dirty="0" err="1"/>
              <a:t>Hapla</a:t>
            </a:r>
            <a:r>
              <a:rPr lang="cs-CZ" dirty="0"/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2747407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Materiální a procedurální teorie spravedlnosti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Materiální: Platon, Aristoteles, Rousseau, utilitarismus, Marx atd.</a:t>
            </a:r>
          </a:p>
          <a:p>
            <a:r>
              <a:rPr lang="cs-CZ" dirty="0"/>
              <a:t>Procedurální: </a:t>
            </a:r>
            <a:r>
              <a:rPr lang="cs-CZ" dirty="0" err="1"/>
              <a:t>Rawls</a:t>
            </a:r>
            <a:r>
              <a:rPr lang="cs-CZ" dirty="0"/>
              <a:t>, </a:t>
            </a:r>
            <a:r>
              <a:rPr lang="cs-CZ" dirty="0" err="1"/>
              <a:t>Habermas</a:t>
            </a:r>
            <a:r>
              <a:rPr lang="cs-CZ" dirty="0"/>
              <a:t> atd.</a:t>
            </a:r>
          </a:p>
        </p:txBody>
      </p:sp>
    </p:spTree>
    <p:extLst>
      <p:ext uri="{BB962C8B-B14F-4D97-AF65-F5344CB8AC3E}">
        <p14:creationId xmlns:p14="http://schemas.microsoft.com/office/powerpoint/2010/main" val="667944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76000"/>
                  <a:satMod val="180000"/>
                </a:schemeClr>
                <a:schemeClr val="bg2">
                  <a:tint val="80000"/>
                  <a:satMod val="120000"/>
                  <a:lumMod val="180000"/>
                </a:schemeClr>
              </a:duotone>
            </a:blip>
            <a:stretch/>
          </a:blipFill>
          <a:ln>
            <a:noFill/>
          </a:ln>
          <a:effectLst/>
        </p:spPr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2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9" name="Group 1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20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Zástupný symbol pro obsah 3" descr="File:Head &lt;strong&gt;Platon&lt;/strong&gt; Glyptothek Munich 548.jpg - Wikipedia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091" t="6976" r="-2" b="10632"/>
          <a:stretch/>
        </p:blipFill>
        <p:spPr>
          <a:xfrm>
            <a:off x="20" y="10"/>
            <a:ext cx="5448280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8399" y="1380068"/>
            <a:ext cx="6524623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/>
              <a:t>Platon</a:t>
            </a:r>
          </a:p>
        </p:txBody>
      </p:sp>
    </p:spTree>
    <p:extLst>
      <p:ext uri="{BB962C8B-B14F-4D97-AF65-F5344CB8AC3E}">
        <p14:creationId xmlns:p14="http://schemas.microsoft.com/office/powerpoint/2010/main" val="4146840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Spravedlnost je pouhým splácením dluhu.</a:t>
            </a:r>
          </a:p>
          <a:p>
            <a:r>
              <a:rPr lang="cs-CZ" dirty="0"/>
              <a:t>Spravedlnost znamená činit přátelům dobro, nepřátelům zlo.</a:t>
            </a:r>
          </a:p>
          <a:p>
            <a:r>
              <a:rPr lang="cs-CZ" dirty="0"/>
              <a:t>Spravedlnost je věcí silnějšího.</a:t>
            </a:r>
          </a:p>
          <a:p>
            <a:r>
              <a:rPr lang="cs-CZ" dirty="0"/>
              <a:t>Spravedlnost je kompromis.</a:t>
            </a:r>
          </a:p>
        </p:txBody>
      </p:sp>
    </p:spTree>
    <p:extLst>
      <p:ext uri="{BB962C8B-B14F-4D97-AF65-F5344CB8AC3E}">
        <p14:creationId xmlns:p14="http://schemas.microsoft.com/office/powerpoint/2010/main" val="173703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Spravedlnost je nejen vlastností člověka, nýbrž i obce (polis).</a:t>
            </a:r>
          </a:p>
          <a:p>
            <a:r>
              <a:rPr lang="cs-CZ" dirty="0"/>
              <a:t>Obec zůstane spravedlivá, pokud bude zachována nerovnost lidí vyplývající z jejich potřeb (budou existovat skupiny výrobců, strážců a vládců/filosofů, kteří budou vydávat spravedlivé a obec sjednocující zákony).</a:t>
            </a:r>
          </a:p>
          <a:p>
            <a:r>
              <a:rPr lang="cs-CZ" dirty="0"/>
              <a:t>Zlatý věk – jeho konec a současný stav – vláda filosofů jako východisko (srovnej: ráj – vyhnání z ráje – spasení, prvobytně pospolná společnost – třídní nerovnost – komunismus).</a:t>
            </a:r>
          </a:p>
        </p:txBody>
      </p:sp>
    </p:spTree>
    <p:extLst>
      <p:ext uri="{BB962C8B-B14F-4D97-AF65-F5344CB8AC3E}">
        <p14:creationId xmlns:p14="http://schemas.microsoft.com/office/powerpoint/2010/main" val="224281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104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76000"/>
                  <a:satMod val="180000"/>
                </a:schemeClr>
                <a:schemeClr val="bg2">
                  <a:tint val="80000"/>
                  <a:satMod val="120000"/>
                  <a:lumMod val="180000"/>
                </a:schemeClr>
              </a:duotone>
            </a:blip>
            <a:stretch/>
          </a:blipFill>
          <a:ln>
            <a:noFill/>
          </a:ln>
          <a:effectLst/>
        </p:spPr>
      </p:sp>
      <p:grpSp>
        <p:nvGrpSpPr>
          <p:cNvPr id="152" name="Group 15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53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4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5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6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7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8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60" name="Rounded 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historyguide.org/images/marx-bi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53"/>
          <a:stretch/>
        </p:blipFill>
        <p:spPr bwMode="auto">
          <a:xfrm>
            <a:off x="7873801" y="1011765"/>
            <a:ext cx="3341190" cy="454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3785" y="1380068"/>
            <a:ext cx="4978303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/>
              <a:t>Karl Marx</a:t>
            </a:r>
          </a:p>
        </p:txBody>
      </p:sp>
    </p:spTree>
    <p:extLst>
      <p:ext uri="{BB962C8B-B14F-4D97-AF65-F5344CB8AC3E}">
        <p14:creationId xmlns:p14="http://schemas.microsoft.com/office/powerpoint/2010/main" val="1238158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Marx o spravedlnosti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Autor děl Komunistický manifest, Kritika Gothajského programu, Kapitál</a:t>
            </a:r>
          </a:p>
          <a:p>
            <a:r>
              <a:rPr lang="cs-CZ" dirty="0"/>
              <a:t>Odmítá pojetí státu jako výsledku společenské smlouvy. Základem státu je rodina a občanská společnost.</a:t>
            </a:r>
          </a:p>
          <a:p>
            <a:r>
              <a:rPr lang="cs-CZ" dirty="0"/>
              <a:t>Společnost je determinována výrobními vztahy, jejich strukturu určuje vlastnictví výrobních prostředků.</a:t>
            </a:r>
          </a:p>
          <a:p>
            <a:r>
              <a:rPr lang="cs-CZ" dirty="0"/>
              <a:t>V kapitalistické společnosti jsou výrobní prostředky koncentrovány do rukou úzké skupiny lidí. Je pro ni typická nerovnost.</a:t>
            </a:r>
          </a:p>
          <a:p>
            <a:r>
              <a:rPr lang="cs-CZ" dirty="0"/>
              <a:t>Marx kritizuje princip rovnosti jako abstraktní. Musíme zavést faktickou rovnost.</a:t>
            </a:r>
          </a:p>
        </p:txBody>
      </p:sp>
    </p:spTree>
    <p:extLst>
      <p:ext uri="{BB962C8B-B14F-4D97-AF65-F5344CB8AC3E}">
        <p14:creationId xmlns:p14="http://schemas.microsoft.com/office/powerpoint/2010/main" val="380660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Marxovo kritérium spravedlivé společnosti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„Každý podle svých schopností, každému podle jeho potřeb.“</a:t>
            </a:r>
          </a:p>
        </p:txBody>
      </p:sp>
    </p:spTree>
    <p:extLst>
      <p:ext uri="{BB962C8B-B14F-4D97-AF65-F5344CB8AC3E}">
        <p14:creationId xmlns:p14="http://schemas.microsoft.com/office/powerpoint/2010/main" val="1790022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05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76000"/>
                  <a:satMod val="180000"/>
                </a:schemeClr>
                <a:schemeClr val="bg2">
                  <a:tint val="80000"/>
                  <a:satMod val="120000"/>
                  <a:lumMod val="180000"/>
                </a:schemeClr>
              </a:duotone>
            </a:blip>
            <a:stretch/>
          </a:blipFill>
          <a:ln>
            <a:noFill/>
          </a:ln>
          <a:effectLst/>
        </p:spPr>
      </p:sp>
      <p:grpSp>
        <p:nvGrpSpPr>
          <p:cNvPr id="142" name="Group 14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43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4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5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6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7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8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50" name="Rounded 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ýsledek obrázku pro john rawl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"/>
          <a:stretch/>
        </p:blipFill>
        <p:spPr bwMode="auto">
          <a:xfrm>
            <a:off x="7873801" y="1011765"/>
            <a:ext cx="3341190" cy="454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3785" y="1380068"/>
            <a:ext cx="4978303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/>
              <a:t>John Rawls</a:t>
            </a:r>
          </a:p>
        </p:txBody>
      </p:sp>
    </p:spTree>
    <p:extLst>
      <p:ext uri="{BB962C8B-B14F-4D97-AF65-F5344CB8AC3E}">
        <p14:creationId xmlns:p14="http://schemas.microsoft.com/office/powerpoint/2010/main" val="2594322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John </a:t>
            </a:r>
            <a:r>
              <a:rPr lang="cs-CZ" dirty="0" err="1"/>
              <a:t>Rawls</a:t>
            </a:r>
            <a:r>
              <a:rPr lang="cs-CZ" dirty="0"/>
              <a:t>: Spravedlnost jako férovost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Autor děl Teorie spravedlnosti, Politický liberalismus</a:t>
            </a:r>
          </a:p>
          <a:p>
            <a:r>
              <a:rPr lang="cs-CZ" dirty="0" err="1"/>
              <a:t>Rawls</a:t>
            </a:r>
            <a:r>
              <a:rPr lang="cs-CZ" dirty="0"/>
              <a:t> si uvědomoval, že v současné společnosti je obtížné najít nějakou hodnotu, která by měla univerzální charakter, na níž by panovala všeobecná shoda. Z tohoto důvodu usiluje o nalezení „pouhé“ procedury, která by vedla k spravedlivému uspořádání společnosti.</a:t>
            </a:r>
          </a:p>
          <a:p>
            <a:r>
              <a:rPr lang="cs-CZ" dirty="0"/>
              <a:t>Vycházel z myšlenky, že úkolem spravedlnosti je přispívat k blahu členů společnosti. Chtěl vytvořit její teorii, pomocí níž by bylo možné zdůvodnit základní principy uspořádání společnosti.</a:t>
            </a:r>
          </a:p>
        </p:txBody>
      </p:sp>
    </p:spTree>
    <p:extLst>
      <p:ext uri="{BB962C8B-B14F-4D97-AF65-F5344CB8AC3E}">
        <p14:creationId xmlns:p14="http://schemas.microsoft.com/office/powerpoint/2010/main" val="3067066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John </a:t>
            </a:r>
            <a:r>
              <a:rPr lang="cs-CZ" dirty="0" err="1"/>
              <a:t>Rawls</a:t>
            </a:r>
            <a:r>
              <a:rPr lang="cs-CZ" dirty="0"/>
              <a:t>: Spravedlnost jako férovost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Původní stav</a:t>
            </a:r>
          </a:p>
          <a:p>
            <a:r>
              <a:rPr lang="cs-CZ" dirty="0"/>
              <a:t>Závoj nevědění</a:t>
            </a:r>
          </a:p>
          <a:p>
            <a:r>
              <a:rPr lang="cs-CZ" dirty="0"/>
              <a:t>Principy svobody, rovnosti šancí a diference</a:t>
            </a:r>
          </a:p>
        </p:txBody>
      </p:sp>
    </p:spTree>
    <p:extLst>
      <p:ext uri="{BB962C8B-B14F-4D97-AF65-F5344CB8AC3E}">
        <p14:creationId xmlns:p14="http://schemas.microsoft.com/office/powerpoint/2010/main" val="341463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Spravedlnost – cíl práva, nebo neuchopitelný pojem?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František </a:t>
            </a:r>
            <a:r>
              <a:rPr lang="cs-CZ" dirty="0" err="1"/>
              <a:t>Weyr</a:t>
            </a:r>
            <a:r>
              <a:rPr lang="cs-CZ" dirty="0"/>
              <a:t>: To, že je něco spravedlivé, neznamená nic jiného než tvrdit, že je to v souladu s určitou normou. Nelze přitom srovnávat právní normy s jinými normami. Takový postup by byl noeticky chybný. Otázka spravedlnosti nepřísluší právní vědě.</a:t>
            </a:r>
          </a:p>
          <a:p>
            <a:r>
              <a:rPr lang="cs-CZ" dirty="0"/>
              <a:t>Hans </a:t>
            </a:r>
            <a:r>
              <a:rPr lang="cs-CZ" dirty="0" err="1"/>
              <a:t>Kelsen</a:t>
            </a:r>
            <a:r>
              <a:rPr lang="cs-CZ" dirty="0"/>
              <a:t>: Spravedlnost je iracionální ideál. A jakkoliv je snad nepostradatelný lidskému chtění a jednání, lidskému poznání zůstává nepřístupný.</a:t>
            </a:r>
          </a:p>
          <a:p>
            <a:r>
              <a:rPr lang="cs-CZ" dirty="0"/>
              <a:t>Ota </a:t>
            </a:r>
            <a:r>
              <a:rPr lang="cs-CZ" dirty="0" err="1"/>
              <a:t>Weinberger</a:t>
            </a:r>
            <a:r>
              <a:rPr lang="cs-CZ" dirty="0"/>
              <a:t>: Otázky spravedlnosti jsou pseudoproblémy.</a:t>
            </a:r>
          </a:p>
        </p:txBody>
      </p:sp>
    </p:spTree>
    <p:extLst>
      <p:ext uri="{BB962C8B-B14F-4D97-AF65-F5344CB8AC3E}">
        <p14:creationId xmlns:p14="http://schemas.microsoft.com/office/powerpoint/2010/main" val="3781963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svobody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„Každý má mít stejné právo na co nejširší systém stejných základních svobod, jaký lze sloučit se stejnými svobodami pro všechny ostatní.“</a:t>
            </a:r>
          </a:p>
        </p:txBody>
      </p:sp>
    </p:spTree>
    <p:extLst>
      <p:ext uri="{BB962C8B-B14F-4D97-AF65-F5344CB8AC3E}">
        <p14:creationId xmlns:p14="http://schemas.microsoft.com/office/powerpoint/2010/main" val="2512860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rovnosti šancí a diference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„Společenské a hospodářské nerovnosti jsou přijatelné, pokud jsou spojeny s úřady a postaveními, k nimž má každý přístup (= princip rovnosti šancí), a pokud nejvíce prospějí těm, kteří jsou nejméně zvýhodněni (= princip diference).“</a:t>
            </a:r>
          </a:p>
        </p:txBody>
      </p:sp>
    </p:spTree>
    <p:extLst>
      <p:ext uri="{BB962C8B-B14F-4D97-AF65-F5344CB8AC3E}">
        <p14:creationId xmlns:p14="http://schemas.microsoft.com/office/powerpoint/2010/main" val="853818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Smysl </a:t>
            </a:r>
            <a:r>
              <a:rPr lang="cs-CZ" dirty="0" err="1"/>
              <a:t>Rawlsových</a:t>
            </a:r>
            <a:r>
              <a:rPr lang="cs-CZ" dirty="0"/>
              <a:t> principů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Princip svobody má přednost před principy rovnosti šancí a diference. Princip rovnosti šancí má pak přednost před principem diference.</a:t>
            </a:r>
          </a:p>
          <a:p>
            <a:r>
              <a:rPr lang="cs-CZ" dirty="0"/>
              <a:t>Nerovnosti nesmí existovat na úkor základních svobod a prospěch nejméně zvýhodněných nemůže být na úkor rovnosti šancí.</a:t>
            </a:r>
          </a:p>
          <a:p>
            <a:r>
              <a:rPr lang="cs-CZ" dirty="0" err="1"/>
              <a:t>Rawlsovy</a:t>
            </a:r>
            <a:r>
              <a:rPr lang="cs-CZ" dirty="0"/>
              <a:t> principy zaručují každému svobodu, to, že i nejhorší postavení bude přijatelné.</a:t>
            </a:r>
          </a:p>
        </p:txBody>
      </p:sp>
    </p:spTree>
    <p:extLst>
      <p:ext uri="{BB962C8B-B14F-4D97-AF65-F5344CB8AC3E}">
        <p14:creationId xmlns:p14="http://schemas.microsoft.com/office/powerpoint/2010/main" val="2223794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76000"/>
                  <a:satMod val="180000"/>
                </a:schemeClr>
                <a:schemeClr val="bg2">
                  <a:tint val="80000"/>
                  <a:satMod val="120000"/>
                  <a:lumMod val="180000"/>
                </a:schemeClr>
              </a:duotone>
            </a:blip>
            <a:stretch/>
          </a:blipFill>
          <a:ln>
            <a:noFill/>
          </a:ln>
          <a:effectLst/>
        </p:spPr>
      </p:sp>
      <p:grpSp>
        <p:nvGrpSpPr>
          <p:cNvPr id="73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74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5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6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7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8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9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84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5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6" name="Freeform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7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8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9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91" name="Rounded 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5419641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obert Nozick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7550" y="1238129"/>
            <a:ext cx="4774321" cy="409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80632" y="648930"/>
            <a:ext cx="492239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/>
              <a:t>Robert Nozick</a:t>
            </a:r>
          </a:p>
        </p:txBody>
      </p:sp>
    </p:spTree>
    <p:extLst>
      <p:ext uri="{BB962C8B-B14F-4D97-AF65-F5344CB8AC3E}">
        <p14:creationId xmlns:p14="http://schemas.microsoft.com/office/powerpoint/2010/main" val="108153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Nozick</a:t>
            </a:r>
            <a:r>
              <a:rPr lang="cs-CZ" dirty="0"/>
              <a:t> o spravedlnosti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Kritik </a:t>
            </a:r>
            <a:r>
              <a:rPr lang="cs-CZ" dirty="0" err="1"/>
              <a:t>Rawlse</a:t>
            </a:r>
            <a:r>
              <a:rPr lang="cs-CZ" dirty="0"/>
              <a:t>.</a:t>
            </a:r>
          </a:p>
          <a:p>
            <a:r>
              <a:rPr lang="cs-CZ" dirty="0"/>
              <a:t>Nehledá princip spravedlnosti.</a:t>
            </a:r>
          </a:p>
          <a:p>
            <a:r>
              <a:rPr lang="cs-CZ" dirty="0"/>
              <a:t>Spojuje spravedlnost s lidskými právy (jsou člověku bytostně vlastní).</a:t>
            </a:r>
          </a:p>
          <a:p>
            <a:r>
              <a:rPr lang="cs-CZ" dirty="0"/>
              <a:t>Spravedlivé je umožnit člověku disponovat s jeho poctivě nabytým majetkem.</a:t>
            </a:r>
          </a:p>
          <a:p>
            <a:r>
              <a:rPr lang="cs-CZ" dirty="0"/>
              <a:t>Spravedlivá bude taková společnost, v níž bude každému umožněno nakládat se svým právem na majetek, život, svobodu.</a:t>
            </a:r>
          </a:p>
          <a:p>
            <a:r>
              <a:rPr lang="cs-CZ" dirty="0"/>
              <a:t>Preferuje minimalistický stát, přerozdělování je nepřípustné a ze své podstaty nespravedlivé.</a:t>
            </a:r>
          </a:p>
        </p:txBody>
      </p:sp>
    </p:spTree>
    <p:extLst>
      <p:ext uri="{BB962C8B-B14F-4D97-AF65-F5344CB8AC3E}">
        <p14:creationId xmlns:p14="http://schemas.microsoft.com/office/powerpoint/2010/main" val="421535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Mytologické představy o spravedlnosti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Themis</a:t>
            </a:r>
          </a:p>
          <a:p>
            <a:r>
              <a:rPr lang="cs-CZ" dirty="0" err="1"/>
              <a:t>Diké</a:t>
            </a:r>
            <a:endParaRPr lang="cs-CZ" dirty="0"/>
          </a:p>
          <a:p>
            <a:r>
              <a:rPr lang="cs-CZ" dirty="0" err="1"/>
              <a:t>Eunomia</a:t>
            </a:r>
            <a:endParaRPr lang="cs-CZ" dirty="0"/>
          </a:p>
          <a:p>
            <a:r>
              <a:rPr lang="cs-CZ" dirty="0" err="1"/>
              <a:t>Eiréné</a:t>
            </a:r>
            <a:endParaRPr lang="cs-CZ" dirty="0"/>
          </a:p>
          <a:p>
            <a:r>
              <a:rPr lang="cs-CZ" dirty="0" err="1"/>
              <a:t>Iustitia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53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76000"/>
                  <a:satMod val="180000"/>
                </a:schemeClr>
                <a:schemeClr val="bg2">
                  <a:tint val="80000"/>
                  <a:satMod val="120000"/>
                  <a:lumMod val="180000"/>
                </a:schemeClr>
              </a:duotone>
            </a:blip>
            <a:stretch/>
          </a:blipFill>
          <a:ln>
            <a:noFill/>
          </a:ln>
          <a:effectLst/>
        </p:spPr>
      </p:sp>
      <p:grpSp>
        <p:nvGrpSpPr>
          <p:cNvPr id="73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4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82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6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083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8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9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3084" name="Group 8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2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3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4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5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6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7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89" name="Freeform: Shape 8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066" y="321734"/>
            <a:ext cx="1107420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[27.BlÃ¡zen+zavazuje+spravedlnosti+oÄ i,Brant-DevÄ›t+blÃ¡znovstvÃ­+svÄ›ta,1497.jpg]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1800" y="974724"/>
            <a:ext cx="3123128" cy="48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8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76000"/>
                  <a:satMod val="180000"/>
                </a:schemeClr>
                <a:schemeClr val="bg2">
                  <a:tint val="80000"/>
                  <a:satMod val="120000"/>
                  <a:lumMod val="180000"/>
                </a:schemeClr>
              </a:duotone>
            </a:blip>
            <a:stretch/>
          </a:blipFill>
          <a:ln>
            <a:noFill/>
          </a:ln>
          <a:effectLst/>
        </p:spPr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20" name="Group 1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1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8" name="Freeform: Shap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066" y="321734"/>
            <a:ext cx="1107420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18106" y="974724"/>
            <a:ext cx="3070515" cy="48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7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významy spravedlnosti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Spravedlnost jako ctnost</a:t>
            </a:r>
          </a:p>
          <a:p>
            <a:r>
              <a:rPr lang="cs-CZ" dirty="0"/>
              <a:t>Spravedlnost jako způsob jednání</a:t>
            </a:r>
          </a:p>
          <a:p>
            <a:r>
              <a:rPr lang="cs-CZ" dirty="0"/>
              <a:t>Spravedlnost jako specifická vlastnost struktury lidských vztahů</a:t>
            </a:r>
          </a:p>
        </p:txBody>
      </p:sp>
    </p:spTree>
    <p:extLst>
      <p:ext uri="{BB962C8B-B14F-4D97-AF65-F5344CB8AC3E}">
        <p14:creationId xmlns:p14="http://schemas.microsoft.com/office/powerpoint/2010/main" val="422897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76000"/>
                  <a:satMod val="180000"/>
                </a:schemeClr>
                <a:schemeClr val="bg2">
                  <a:tint val="80000"/>
                  <a:satMod val="120000"/>
                  <a:lumMod val="180000"/>
                </a:schemeClr>
              </a:duotone>
            </a:blip>
            <a:stretch/>
          </a:blipFill>
          <a:ln>
            <a:noFill/>
          </a:ln>
          <a:effectLst/>
        </p:spPr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2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9" name="Group 1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20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Zástupný symbol pro obsah 3" descr="File:&lt;strong&gt;Aristoteles&lt;/strong&gt; Louvre.jpg - Wikipedia, the free encyclopedia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11" r="3801" b="13536"/>
          <a:stretch/>
        </p:blipFill>
        <p:spPr>
          <a:xfrm>
            <a:off x="20" y="10"/>
            <a:ext cx="5448280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8399" y="1380068"/>
            <a:ext cx="6524623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/>
              <a:t>Aristoteles</a:t>
            </a:r>
          </a:p>
        </p:txBody>
      </p:sp>
    </p:spTree>
    <p:extLst>
      <p:ext uri="{BB962C8B-B14F-4D97-AF65-F5344CB8AC3E}">
        <p14:creationId xmlns:p14="http://schemas.microsoft.com/office/powerpoint/2010/main" val="190891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spravedlnosti podle Aristotela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Částečná a celá</a:t>
            </a:r>
          </a:p>
          <a:p>
            <a:r>
              <a:rPr lang="cs-CZ" dirty="0"/>
              <a:t>Distributivní a korektivní</a:t>
            </a:r>
          </a:p>
        </p:txBody>
      </p:sp>
    </p:spTree>
    <p:extLst>
      <p:ext uri="{BB962C8B-B14F-4D97-AF65-F5344CB8AC3E}">
        <p14:creationId xmlns:p14="http://schemas.microsoft.com/office/powerpoint/2010/main" val="78218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dělení spravedlnosti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Formální a materiální</a:t>
            </a:r>
          </a:p>
          <a:p>
            <a:r>
              <a:rPr lang="cs-CZ" dirty="0"/>
              <a:t>Retributivní</a:t>
            </a:r>
          </a:p>
          <a:p>
            <a:r>
              <a:rPr lang="cs-CZ" dirty="0"/>
              <a:t>Politická</a:t>
            </a:r>
          </a:p>
          <a:p>
            <a:r>
              <a:rPr lang="cs-CZ" dirty="0"/>
              <a:t>Sociální</a:t>
            </a:r>
          </a:p>
          <a:p>
            <a:r>
              <a:rPr lang="cs-CZ" dirty="0"/>
              <a:t>Procedurální: dokonalá, nedokonalá, čistá</a:t>
            </a:r>
          </a:p>
          <a:p>
            <a:r>
              <a:rPr lang="cs-CZ" dirty="0"/>
              <a:t>Zákonná a </a:t>
            </a:r>
            <a:r>
              <a:rPr lang="cs-CZ" dirty="0" err="1"/>
              <a:t>nadzákonná</a:t>
            </a:r>
            <a:r>
              <a:rPr lang="cs-CZ" dirty="0"/>
              <a:t> spravedlnost</a:t>
            </a:r>
          </a:p>
        </p:txBody>
      </p:sp>
    </p:spTree>
    <p:extLst>
      <p:ext uri="{BB962C8B-B14F-4D97-AF65-F5344CB8AC3E}">
        <p14:creationId xmlns:p14="http://schemas.microsoft.com/office/powerpoint/2010/main" val="3882614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326</TotalTime>
  <Words>679</Words>
  <Application>Microsoft Office PowerPoint</Application>
  <PresentationFormat>Širokoúhlá obrazovka</PresentationFormat>
  <Paragraphs>74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Corbel</vt:lpstr>
      <vt:lpstr>Paralaxa</vt:lpstr>
      <vt:lpstr>Spravedlnost</vt:lpstr>
      <vt:lpstr>Spravedlnost – cíl práva, nebo neuchopitelný pojem?</vt:lpstr>
      <vt:lpstr>Mytologické představy o spravedlnosti</vt:lpstr>
      <vt:lpstr>Prezentace aplikace PowerPoint</vt:lpstr>
      <vt:lpstr>Prezentace aplikace PowerPoint</vt:lpstr>
      <vt:lpstr>Základní významy spravedlnosti</vt:lpstr>
      <vt:lpstr>Aristoteles</vt:lpstr>
      <vt:lpstr>Druhy spravedlnosti podle Aristotela</vt:lpstr>
      <vt:lpstr>Další dělení spravedlnosti</vt:lpstr>
      <vt:lpstr>Materiální a procedurální teorie spravedlnosti</vt:lpstr>
      <vt:lpstr>Platon</vt:lpstr>
      <vt:lpstr>Ústava</vt:lpstr>
      <vt:lpstr>Ústava</vt:lpstr>
      <vt:lpstr>Karl Marx</vt:lpstr>
      <vt:lpstr>Marx o spravedlnosti</vt:lpstr>
      <vt:lpstr>Marxovo kritérium spravedlivé společnosti</vt:lpstr>
      <vt:lpstr>John Rawls</vt:lpstr>
      <vt:lpstr>John Rawls: Spravedlnost jako férovost</vt:lpstr>
      <vt:lpstr>John Rawls: Spravedlnost jako férovost</vt:lpstr>
      <vt:lpstr>Princip svobody</vt:lpstr>
      <vt:lpstr>Principy rovnosti šancí a diference</vt:lpstr>
      <vt:lpstr>Smysl Rawlsových principů</vt:lpstr>
      <vt:lpstr>Robert Nozick</vt:lpstr>
      <vt:lpstr>Nozick o spravedlnosti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Spravedlnost</dc:title>
  <dc:creator>Martin</dc:creator>
  <cp:lastModifiedBy>Martin</cp:lastModifiedBy>
  <cp:revision>14</cp:revision>
  <dcterms:created xsi:type="dcterms:W3CDTF">2017-04-22T10:59:23Z</dcterms:created>
  <dcterms:modified xsi:type="dcterms:W3CDTF">2020-04-30T19:49:57Z</dcterms:modified>
</cp:coreProperties>
</file>