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5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8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6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5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6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8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21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82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B580F-69A4-DE4E-91C9-D27A4F0722F4}" type="datetimeFigureOut">
              <a:rPr lang="en-US" smtClean="0"/>
              <a:t>23/03/20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9C712-1483-5440-B6C4-55E760082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6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Změnitelnost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387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Kelsen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i="1" dirty="0" err="1" smtClean="0"/>
              <a:t>Musíme</a:t>
            </a:r>
            <a:r>
              <a:rPr lang="en-US" i="1" dirty="0" smtClean="0"/>
              <a:t> </a:t>
            </a:r>
            <a:r>
              <a:rPr lang="en-US" i="1" dirty="0" err="1" smtClean="0"/>
              <a:t>odlišovat</a:t>
            </a:r>
            <a:r>
              <a:rPr lang="en-US" i="1" dirty="0" smtClean="0"/>
              <a:t> to, co je </a:t>
            </a:r>
            <a:r>
              <a:rPr lang="en-US" i="1" dirty="0" err="1" smtClean="0"/>
              <a:t>možné</a:t>
            </a:r>
            <a:r>
              <a:rPr lang="en-US" i="1" dirty="0" smtClean="0"/>
              <a:t> </a:t>
            </a:r>
            <a:r>
              <a:rPr lang="en-US" i="1" dirty="0" err="1" smtClean="0"/>
              <a:t>fakticky</a:t>
            </a:r>
            <a:r>
              <a:rPr lang="en-US" i="1" dirty="0" smtClean="0"/>
              <a:t> a co je </a:t>
            </a:r>
            <a:r>
              <a:rPr lang="en-US" i="1" dirty="0" err="1" smtClean="0"/>
              <a:t>možné</a:t>
            </a:r>
            <a:r>
              <a:rPr lang="en-US" i="1" dirty="0" smtClean="0"/>
              <a:t> </a:t>
            </a:r>
            <a:r>
              <a:rPr lang="en-US" i="1" dirty="0" err="1" smtClean="0"/>
              <a:t>právně</a:t>
            </a:r>
            <a:r>
              <a:rPr lang="en-US" i="1" dirty="0" smtClean="0"/>
              <a:t>. </a:t>
            </a:r>
          </a:p>
          <a:p>
            <a:pPr marL="0" indent="0">
              <a:buNone/>
            </a:pPr>
            <a:r>
              <a:rPr lang="en-US" i="1" dirty="0" err="1" smtClean="0"/>
              <a:t>Fakticky</a:t>
            </a:r>
            <a:r>
              <a:rPr lang="en-US" i="1" dirty="0" smtClean="0"/>
              <a:t> </a:t>
            </a:r>
            <a:r>
              <a:rPr lang="en-US" i="1" dirty="0" err="1" smtClean="0"/>
              <a:t>změnu</a:t>
            </a:r>
            <a:r>
              <a:rPr lang="en-US" i="1" dirty="0" smtClean="0"/>
              <a:t> </a:t>
            </a:r>
            <a:r>
              <a:rPr lang="en-US" i="1" dirty="0" err="1" smtClean="0"/>
              <a:t>provést</a:t>
            </a:r>
            <a:r>
              <a:rPr lang="en-US" i="1" dirty="0" smtClean="0"/>
              <a:t> </a:t>
            </a:r>
            <a:r>
              <a:rPr lang="en-US" i="1" dirty="0" err="1" smtClean="0"/>
              <a:t>můžeme</a:t>
            </a:r>
            <a:r>
              <a:rPr lang="en-US" i="1" dirty="0" smtClean="0"/>
              <a:t>, z </a:t>
            </a:r>
            <a:r>
              <a:rPr lang="en-US" i="1" dirty="0" err="1" smtClean="0"/>
              <a:t>právního</a:t>
            </a:r>
            <a:r>
              <a:rPr lang="en-US" i="1" dirty="0" smtClean="0"/>
              <a:t> </a:t>
            </a:r>
            <a:r>
              <a:rPr lang="en-US" i="1" dirty="0" err="1" smtClean="0"/>
              <a:t>hlediska</a:t>
            </a:r>
            <a:r>
              <a:rPr lang="en-US" i="1" dirty="0" smtClean="0"/>
              <a:t> </a:t>
            </a:r>
            <a:r>
              <a:rPr lang="en-US" i="1" dirty="0" err="1" smtClean="0"/>
              <a:t>chybí</a:t>
            </a:r>
            <a:r>
              <a:rPr lang="en-US" i="1" dirty="0" smtClean="0"/>
              <a:t> </a:t>
            </a:r>
            <a:r>
              <a:rPr lang="en-US" i="1" dirty="0" err="1" smtClean="0"/>
              <a:t>zmocnění</a:t>
            </a:r>
            <a:r>
              <a:rPr lang="en-US" i="1" dirty="0" smtClean="0"/>
              <a:t>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84895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err="1" smtClean="0"/>
              <a:t>Můžeme</a:t>
            </a:r>
            <a:r>
              <a:rPr lang="en-US" sz="3600" dirty="0" smtClean="0"/>
              <a:t> </a:t>
            </a:r>
            <a:r>
              <a:rPr lang="en-US" sz="3600" dirty="0" err="1" smtClean="0"/>
              <a:t>zrušit</a:t>
            </a:r>
            <a:r>
              <a:rPr lang="en-US" sz="3600" dirty="0" smtClean="0"/>
              <a:t> </a:t>
            </a:r>
            <a:r>
              <a:rPr lang="en-US" sz="3600" dirty="0" err="1" smtClean="0"/>
              <a:t>imperativ</a:t>
            </a:r>
            <a:r>
              <a:rPr lang="en-US" sz="3600" dirty="0" smtClean="0"/>
              <a:t> </a:t>
            </a:r>
            <a:r>
              <a:rPr lang="en-US" sz="3600" dirty="0" err="1" smtClean="0"/>
              <a:t>nezměnitelnosti</a:t>
            </a:r>
            <a:r>
              <a:rPr lang="en-US" sz="3600" dirty="0" smtClean="0"/>
              <a:t>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Weyr</a:t>
            </a:r>
            <a:r>
              <a:rPr lang="en-US" dirty="0" smtClean="0"/>
              <a:t>: </a:t>
            </a:r>
            <a:r>
              <a:rPr lang="en-US" i="1" dirty="0" err="1" smtClean="0"/>
              <a:t>Ano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Hesse</a:t>
            </a:r>
            <a:r>
              <a:rPr lang="en-US" dirty="0" smtClean="0"/>
              <a:t>: </a:t>
            </a:r>
            <a:r>
              <a:rPr lang="en-US" i="1" dirty="0" err="1" smtClean="0"/>
              <a:t>Kdybychom</a:t>
            </a:r>
            <a:r>
              <a:rPr lang="en-US" i="1" dirty="0" smtClean="0"/>
              <a:t> to </a:t>
            </a:r>
            <a:r>
              <a:rPr lang="en-US" i="1" dirty="0" err="1" smtClean="0"/>
              <a:t>mohli</a:t>
            </a:r>
            <a:r>
              <a:rPr lang="en-US" i="1" dirty="0" smtClean="0"/>
              <a:t> </a:t>
            </a:r>
            <a:r>
              <a:rPr lang="en-US" i="1" dirty="0" err="1" smtClean="0"/>
              <a:t>udělat</a:t>
            </a:r>
            <a:r>
              <a:rPr lang="en-US" i="1" dirty="0" smtClean="0"/>
              <a:t>, </a:t>
            </a:r>
            <a:r>
              <a:rPr lang="en-US" i="1" dirty="0" err="1" smtClean="0"/>
              <a:t>stává</a:t>
            </a:r>
            <a:r>
              <a:rPr lang="en-US" i="1" dirty="0" smtClean="0"/>
              <a:t> se </a:t>
            </a:r>
            <a:r>
              <a:rPr lang="en-US" i="1" dirty="0" err="1" smtClean="0"/>
              <a:t>bezpředmětným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27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Po 2. </a:t>
            </a:r>
            <a:r>
              <a:rPr lang="en-US" dirty="0" err="1" smtClean="0"/>
              <a:t>světové</a:t>
            </a:r>
            <a:r>
              <a:rPr lang="en-US" dirty="0" smtClean="0"/>
              <a:t> </a:t>
            </a:r>
            <a:r>
              <a:rPr lang="en-US" dirty="0" err="1" smtClean="0"/>
              <a:t>válce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Dopl</a:t>
            </a:r>
            <a:r>
              <a:rPr lang="en-US" dirty="0" err="1" smtClean="0"/>
              <a:t>ňování</a:t>
            </a:r>
            <a:r>
              <a:rPr lang="en-US" dirty="0" smtClean="0"/>
              <a:t> </a:t>
            </a:r>
            <a:r>
              <a:rPr lang="en-US" dirty="0" err="1" smtClean="0"/>
              <a:t>obsahových</a:t>
            </a:r>
            <a:r>
              <a:rPr lang="en-US" dirty="0" smtClean="0"/>
              <a:t> a </a:t>
            </a:r>
            <a:r>
              <a:rPr lang="en-US" dirty="0" err="1" smtClean="0"/>
              <a:t>procedurálních</a:t>
            </a:r>
            <a:r>
              <a:rPr lang="en-US" dirty="0" smtClean="0"/>
              <a:t> </a:t>
            </a:r>
            <a:r>
              <a:rPr lang="en-US" dirty="0" err="1" smtClean="0"/>
              <a:t>pojistek</a:t>
            </a:r>
            <a:r>
              <a:rPr lang="en-US" dirty="0" smtClean="0"/>
              <a:t> do </a:t>
            </a:r>
            <a:r>
              <a:rPr lang="en-US" dirty="0" err="1" smtClean="0"/>
              <a:t>ústav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charset="0"/>
              <a:buChar char="Ø"/>
            </a:pPr>
            <a:r>
              <a:rPr lang="en-US" dirty="0" err="1" smtClean="0"/>
              <a:t>Materiální</a:t>
            </a:r>
            <a:r>
              <a:rPr lang="en-US" dirty="0" smtClean="0"/>
              <a:t> </a:t>
            </a:r>
            <a:r>
              <a:rPr lang="en-US" dirty="0" err="1" smtClean="0"/>
              <a:t>jádro</a:t>
            </a:r>
            <a:r>
              <a:rPr lang="en-US" dirty="0" smtClean="0"/>
              <a:t> </a:t>
            </a:r>
            <a:r>
              <a:rPr lang="en-US" dirty="0" err="1" smtClean="0"/>
              <a:t>ústavy</a:t>
            </a:r>
            <a:endParaRPr lang="en-US" dirty="0" smtClean="0"/>
          </a:p>
          <a:p>
            <a:pPr lvl="1">
              <a:buFont typeface="Wingdings" charset="0"/>
              <a:buChar char="Ø"/>
            </a:pPr>
            <a:r>
              <a:rPr lang="en-US" dirty="0" err="1" smtClean="0"/>
              <a:t>Imperativ</a:t>
            </a:r>
            <a:r>
              <a:rPr lang="en-US" dirty="0" smtClean="0"/>
              <a:t> </a:t>
            </a:r>
            <a:r>
              <a:rPr lang="en-US" dirty="0" err="1" smtClean="0"/>
              <a:t>nezměnitelnosti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056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Imperativ</a:t>
            </a:r>
            <a:r>
              <a:rPr lang="en-US" dirty="0" smtClean="0"/>
              <a:t> </a:t>
            </a:r>
            <a:r>
              <a:rPr lang="en-US" dirty="0" err="1" smtClean="0"/>
              <a:t>nezměnitelnosti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klauzule</a:t>
            </a:r>
            <a:r>
              <a:rPr lang="en-US" dirty="0" smtClean="0"/>
              <a:t> </a:t>
            </a:r>
            <a:r>
              <a:rPr lang="en-US" dirty="0" err="1" smtClean="0"/>
              <a:t>věčnosti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&gt; </a:t>
            </a:r>
            <a:r>
              <a:rPr lang="en-US" dirty="0" err="1"/>
              <a:t>metapravidlo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zakazuje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normativní</a:t>
            </a:r>
            <a:r>
              <a:rPr lang="en-US" dirty="0"/>
              <a:t> </a:t>
            </a:r>
            <a:r>
              <a:rPr lang="en-US" dirty="0" err="1"/>
              <a:t>změny</a:t>
            </a:r>
            <a:r>
              <a:rPr lang="en-US" dirty="0"/>
              <a:t> </a:t>
            </a:r>
            <a:r>
              <a:rPr lang="en-US" dirty="0" err="1"/>
              <a:t>systému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314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 smtClean="0"/>
              <a:t>Pojetí</a:t>
            </a:r>
            <a:r>
              <a:rPr lang="en-US" dirty="0" smtClean="0"/>
              <a:t> </a:t>
            </a:r>
            <a:r>
              <a:rPr lang="en-US" dirty="0" err="1" smtClean="0"/>
              <a:t>klauzule</a:t>
            </a:r>
            <a:r>
              <a:rPr lang="en-US" dirty="0" smtClean="0"/>
              <a:t> </a:t>
            </a:r>
            <a:r>
              <a:rPr lang="en-US" dirty="0" err="1" smtClean="0"/>
              <a:t>věčnosti</a:t>
            </a:r>
            <a:r>
              <a:rPr lang="en-US" dirty="0" smtClean="0"/>
              <a:t>: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 to </a:t>
            </a:r>
            <a:r>
              <a:rPr lang="en-US" dirty="0" err="1" smtClean="0"/>
              <a:t>pouhá</a:t>
            </a:r>
            <a:r>
              <a:rPr lang="en-US" dirty="0" smtClean="0"/>
              <a:t> </a:t>
            </a:r>
            <a:r>
              <a:rPr lang="en-US" dirty="0" err="1" smtClean="0"/>
              <a:t>politická</a:t>
            </a:r>
            <a:r>
              <a:rPr lang="en-US" dirty="0" smtClean="0"/>
              <a:t> </a:t>
            </a:r>
            <a:r>
              <a:rPr lang="en-US" dirty="0" err="1" smtClean="0"/>
              <a:t>proklamace</a:t>
            </a:r>
            <a:r>
              <a:rPr lang="en-US" dirty="0" smtClean="0"/>
              <a:t>!</a:t>
            </a:r>
          </a:p>
          <a:p>
            <a:r>
              <a:rPr lang="en-US" dirty="0" smtClean="0"/>
              <a:t>Je to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/>
              <a:t>pozitivněprávní</a:t>
            </a:r>
            <a:r>
              <a:rPr lang="en-US" dirty="0"/>
              <a:t> </a:t>
            </a:r>
            <a:r>
              <a:rPr lang="en-US" dirty="0" err="1"/>
              <a:t>pravidlo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Je to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/>
              <a:t>nadpozitivního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Je to </a:t>
            </a:r>
            <a:r>
              <a:rPr lang="en-US" dirty="0" err="1" smtClean="0"/>
              <a:t>norma</a:t>
            </a:r>
            <a:r>
              <a:rPr lang="en-US" dirty="0" smtClean="0"/>
              <a:t> </a:t>
            </a:r>
            <a:r>
              <a:rPr lang="en-US" dirty="0" err="1"/>
              <a:t>přirozeného</a:t>
            </a:r>
            <a:r>
              <a:rPr lang="en-US" dirty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37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3789363"/>
          </a:xfrm>
        </p:spPr>
        <p:txBody>
          <a:bodyPr/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608667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Merkl</a:t>
            </a:r>
            <a:r>
              <a:rPr lang="en-US" dirty="0" smtClean="0"/>
              <a:t> &amp; </a:t>
            </a:r>
            <a:r>
              <a:rPr lang="en-US" dirty="0" err="1" smtClean="0"/>
              <a:t>Kelsen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klauzule</a:t>
            </a:r>
            <a:r>
              <a:rPr lang="en-US" dirty="0" smtClean="0"/>
              <a:t> </a:t>
            </a:r>
            <a:r>
              <a:rPr lang="en-US" dirty="0" err="1" smtClean="0"/>
              <a:t>věčnosti</a:t>
            </a:r>
            <a:r>
              <a:rPr lang="en-US" dirty="0" smtClean="0"/>
              <a:t> </a:t>
            </a:r>
            <a:r>
              <a:rPr lang="en-US" dirty="0" err="1" smtClean="0"/>
              <a:t>dávaly</a:t>
            </a:r>
            <a:r>
              <a:rPr lang="en-US" dirty="0" smtClean="0"/>
              <a:t> </a:t>
            </a:r>
            <a:r>
              <a:rPr lang="en-US" dirty="0" err="1" smtClean="0"/>
              <a:t>smysl</a:t>
            </a:r>
            <a:r>
              <a:rPr lang="en-US" dirty="0" smtClean="0"/>
              <a:t>,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neměnitelné</a:t>
            </a:r>
            <a:r>
              <a:rPr lang="en-US" dirty="0" smtClean="0"/>
              <a:t> a </a:t>
            </a:r>
            <a:r>
              <a:rPr lang="en-US" dirty="0" err="1" smtClean="0"/>
              <a:t>nezrušitelné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7" name="Content Placeholder 6" descr="Tradition-is-just-peer-pressure-from-dead-peopl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" r="5384"/>
          <a:stretch>
            <a:fillRect/>
          </a:stretch>
        </p:blipFill>
        <p:spPr>
          <a:xfrm>
            <a:off x="5109052" y="1600200"/>
            <a:ext cx="3577747" cy="4009496"/>
          </a:xfrm>
        </p:spPr>
      </p:pic>
    </p:spTree>
    <p:extLst>
      <p:ext uri="{BB962C8B-B14F-4D97-AF65-F5344CB8AC3E}">
        <p14:creationId xmlns:p14="http://schemas.microsoft.com/office/powerpoint/2010/main" val="1166169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3789363"/>
          </a:xfrm>
        </p:spPr>
        <p:txBody>
          <a:bodyPr/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608667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Merkl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&amp;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Kelsen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Aby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klauzule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věčnosti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dávaly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smysl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musí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být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neměnitelné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nezrušitelné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164666" y="1600200"/>
            <a:ext cx="3522133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Ale:</a:t>
            </a:r>
          </a:p>
          <a:p>
            <a:pPr marL="0" indent="0">
              <a:buNone/>
            </a:pPr>
            <a:r>
              <a:rPr lang="en-US" dirty="0" err="1" smtClean="0"/>
              <a:t>Zkušenosti</a:t>
            </a:r>
            <a:r>
              <a:rPr lang="en-US" dirty="0" smtClean="0"/>
              <a:t> s </a:t>
            </a:r>
            <a:r>
              <a:rPr lang="en-US" dirty="0" err="1" smtClean="0"/>
              <a:t>totalitními</a:t>
            </a:r>
            <a:r>
              <a:rPr lang="en-US" dirty="0" smtClean="0"/>
              <a:t> </a:t>
            </a:r>
            <a:r>
              <a:rPr lang="en-US" dirty="0" err="1" smtClean="0"/>
              <a:t>režimy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842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Knapp: </a:t>
            </a:r>
          </a:p>
          <a:p>
            <a:pPr marL="0" indent="0">
              <a:buNone/>
            </a:pPr>
            <a:r>
              <a:rPr lang="en-US" i="1" dirty="0" err="1" smtClean="0"/>
              <a:t>Žádný</a:t>
            </a:r>
            <a:r>
              <a:rPr lang="en-US" i="1" dirty="0" smtClean="0"/>
              <a:t> </a:t>
            </a:r>
            <a:r>
              <a:rPr lang="en-US" i="1" dirty="0" err="1"/>
              <a:t>zákonodárce</a:t>
            </a:r>
            <a:r>
              <a:rPr lang="en-US" i="1" dirty="0"/>
              <a:t> </a:t>
            </a:r>
            <a:r>
              <a:rPr lang="en-US" i="1" dirty="0" err="1"/>
              <a:t>nemůže</a:t>
            </a:r>
            <a:r>
              <a:rPr lang="en-US" i="1" dirty="0"/>
              <a:t> </a:t>
            </a:r>
            <a:r>
              <a:rPr lang="en-US" i="1" dirty="0" err="1"/>
              <a:t>zavázat</a:t>
            </a:r>
            <a:r>
              <a:rPr lang="en-US" i="1" dirty="0"/>
              <a:t> </a:t>
            </a:r>
            <a:r>
              <a:rPr lang="en-US" i="1" dirty="0" err="1"/>
              <a:t>příštího</a:t>
            </a:r>
            <a:r>
              <a:rPr lang="en-US" i="1" dirty="0"/>
              <a:t> </a:t>
            </a:r>
            <a:r>
              <a:rPr lang="en-US" i="1" dirty="0" err="1"/>
              <a:t>zákonodárce</a:t>
            </a:r>
            <a:r>
              <a:rPr lang="en-US" i="1" dirty="0"/>
              <a:t>, </a:t>
            </a:r>
            <a:r>
              <a:rPr lang="en-US" i="1" dirty="0" err="1"/>
              <a:t>aby</a:t>
            </a:r>
            <a:r>
              <a:rPr lang="en-US" i="1" dirty="0"/>
              <a:t> </a:t>
            </a:r>
            <a:r>
              <a:rPr lang="en-US" i="1" dirty="0" err="1"/>
              <a:t>neměnil</a:t>
            </a:r>
            <a:r>
              <a:rPr lang="en-US" i="1" dirty="0"/>
              <a:t> </a:t>
            </a:r>
            <a:r>
              <a:rPr lang="en-US" i="1" dirty="0" err="1"/>
              <a:t>normu</a:t>
            </a:r>
            <a:r>
              <a:rPr lang="en-US" i="1" dirty="0"/>
              <a:t> </a:t>
            </a:r>
            <a:r>
              <a:rPr lang="en-US" i="1" dirty="0" err="1"/>
              <a:t>téže</a:t>
            </a:r>
            <a:r>
              <a:rPr lang="en-US" i="1" dirty="0"/>
              <a:t> </a:t>
            </a:r>
            <a:r>
              <a:rPr lang="en-US" i="1" dirty="0" err="1"/>
              <a:t>právní</a:t>
            </a:r>
            <a:r>
              <a:rPr lang="en-US" i="1" dirty="0"/>
              <a:t> </a:t>
            </a:r>
            <a:r>
              <a:rPr lang="en-US" i="1" dirty="0" err="1"/>
              <a:t>síly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“</a:t>
            </a:r>
            <a:r>
              <a:rPr lang="en-US" i="1" dirty="0"/>
              <a:t>...</a:t>
            </a:r>
            <a:r>
              <a:rPr lang="en-US" i="1" dirty="0" err="1"/>
              <a:t>ústavní</a:t>
            </a:r>
            <a:r>
              <a:rPr lang="en-US" i="1" dirty="0"/>
              <a:t> </a:t>
            </a:r>
            <a:r>
              <a:rPr lang="en-US" i="1" dirty="0" err="1"/>
              <a:t>zákon</a:t>
            </a:r>
            <a:r>
              <a:rPr lang="en-US" i="1" dirty="0"/>
              <a:t> </a:t>
            </a:r>
            <a:r>
              <a:rPr lang="en-US" i="1" dirty="0" err="1"/>
              <a:t>nemůže</a:t>
            </a:r>
            <a:r>
              <a:rPr lang="en-US" i="1" dirty="0"/>
              <a:t> </a:t>
            </a:r>
            <a:r>
              <a:rPr lang="en-US" i="1" dirty="0" err="1"/>
              <a:t>být</a:t>
            </a:r>
            <a:r>
              <a:rPr lang="en-US" i="1" dirty="0"/>
              <a:t> </a:t>
            </a:r>
            <a:r>
              <a:rPr lang="en-US" i="1" dirty="0" err="1"/>
              <a:t>neústavní</a:t>
            </a:r>
            <a:r>
              <a:rPr lang="en-US" i="1" dirty="0"/>
              <a:t>...</a:t>
            </a:r>
            <a:r>
              <a:rPr lang="en-US" i="1" dirty="0" smtClean="0"/>
              <a:t>”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err="1" smtClean="0"/>
              <a:t>Klokočka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i="1" dirty="0" err="1" smtClean="0"/>
              <a:t>Některé</a:t>
            </a:r>
            <a:r>
              <a:rPr lang="en-US" i="1" dirty="0" smtClean="0"/>
              <a:t> </a:t>
            </a:r>
            <a:r>
              <a:rPr lang="en-US" i="1" dirty="0" err="1" smtClean="0"/>
              <a:t>fundamentální</a:t>
            </a:r>
            <a:r>
              <a:rPr lang="en-US" i="1" dirty="0" smtClean="0"/>
              <a:t> </a:t>
            </a:r>
            <a:r>
              <a:rPr lang="en-US" i="1" dirty="0" err="1" smtClean="0"/>
              <a:t>principy</a:t>
            </a:r>
            <a:r>
              <a:rPr lang="en-US" i="1" dirty="0" smtClean="0"/>
              <a:t> by </a:t>
            </a:r>
            <a:r>
              <a:rPr lang="en-US" i="1" dirty="0" err="1" smtClean="0"/>
              <a:t>mělý</a:t>
            </a:r>
            <a:r>
              <a:rPr lang="en-US" i="1" dirty="0" smtClean="0"/>
              <a:t> </a:t>
            </a:r>
            <a:r>
              <a:rPr lang="en-US" i="1" dirty="0" err="1" smtClean="0"/>
              <a:t>být</a:t>
            </a:r>
            <a:r>
              <a:rPr lang="en-US" i="1" dirty="0" smtClean="0"/>
              <a:t> </a:t>
            </a:r>
            <a:r>
              <a:rPr lang="en-US" i="1" dirty="0" err="1" smtClean="0"/>
              <a:t>postaveny</a:t>
            </a:r>
            <a:r>
              <a:rPr lang="en-US" i="1" dirty="0" smtClean="0"/>
              <a:t> </a:t>
            </a:r>
            <a:r>
              <a:rPr lang="en-US" i="1" dirty="0" err="1" smtClean="0"/>
              <a:t>mimo</a:t>
            </a:r>
            <a:r>
              <a:rPr lang="en-US" i="1" dirty="0" smtClean="0"/>
              <a:t> </a:t>
            </a:r>
            <a:r>
              <a:rPr lang="en-US" i="1" dirty="0" err="1" smtClean="0"/>
              <a:t>kompetenci</a:t>
            </a:r>
            <a:r>
              <a:rPr lang="en-US" i="1" dirty="0" smtClean="0"/>
              <a:t> </a:t>
            </a:r>
            <a:r>
              <a:rPr lang="en-US" i="1" dirty="0" err="1" smtClean="0"/>
              <a:t>ústavodárce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31216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Materiální</a:t>
            </a:r>
            <a:r>
              <a:rPr lang="en-US" dirty="0" smtClean="0"/>
              <a:t> </a:t>
            </a:r>
            <a:r>
              <a:rPr lang="en-US" dirty="0" err="1" smtClean="0"/>
              <a:t>jádro</a:t>
            </a:r>
            <a:r>
              <a:rPr lang="en-US" dirty="0" smtClean="0"/>
              <a:t> </a:t>
            </a:r>
            <a:r>
              <a:rPr lang="en-US" dirty="0" err="1" smtClean="0"/>
              <a:t>ústavy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podstatné</a:t>
            </a:r>
            <a:r>
              <a:rPr lang="en-US" dirty="0" smtClean="0"/>
              <a:t> </a:t>
            </a:r>
            <a:r>
              <a:rPr lang="en-US" dirty="0" err="1" smtClean="0"/>
              <a:t>náležitosti</a:t>
            </a:r>
            <a:r>
              <a:rPr lang="en-US" dirty="0" smtClean="0"/>
              <a:t> </a:t>
            </a:r>
            <a:r>
              <a:rPr lang="en-US" dirty="0" err="1" smtClean="0"/>
              <a:t>demokratického</a:t>
            </a:r>
            <a:r>
              <a:rPr lang="en-US" dirty="0" smtClean="0"/>
              <a:t> </a:t>
            </a:r>
            <a:r>
              <a:rPr lang="en-US" dirty="0" err="1" smtClean="0"/>
              <a:t>právního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 to je? </a:t>
            </a:r>
          </a:p>
          <a:p>
            <a:pPr marL="0" indent="0">
              <a:buNone/>
            </a:pPr>
            <a:r>
              <a:rPr lang="en-US" dirty="0" err="1" smtClean="0"/>
              <a:t>Kdo</a:t>
            </a:r>
            <a:r>
              <a:rPr lang="en-US" dirty="0" smtClean="0"/>
              <a:t> se </a:t>
            </a:r>
            <a:r>
              <a:rPr lang="en-US" dirty="0" err="1" smtClean="0"/>
              <a:t>podílí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formulaci</a:t>
            </a:r>
            <a:r>
              <a:rPr lang="en-US" dirty="0" smtClean="0"/>
              <a:t> </a:t>
            </a:r>
            <a:r>
              <a:rPr lang="en-US" dirty="0" err="1" smtClean="0"/>
              <a:t>toho</a:t>
            </a:r>
            <a:r>
              <a:rPr lang="en-US" dirty="0" smtClean="0"/>
              <a:t>, co to je?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67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soud</a:t>
            </a:r>
            <a:r>
              <a:rPr lang="en-US" dirty="0" smtClean="0"/>
              <a:t> a </a:t>
            </a:r>
            <a:r>
              <a:rPr lang="en-US" dirty="0" err="1" smtClean="0"/>
              <a:t>materiální</a:t>
            </a:r>
            <a:r>
              <a:rPr lang="en-US" dirty="0" smtClean="0"/>
              <a:t> </a:t>
            </a:r>
            <a:r>
              <a:rPr lang="en-US" dirty="0" err="1" smtClean="0"/>
              <a:t>jádro</a:t>
            </a:r>
            <a:r>
              <a:rPr lang="en-US" dirty="0" smtClean="0"/>
              <a:t> </a:t>
            </a:r>
            <a:r>
              <a:rPr lang="en-US" dirty="0" err="1" smtClean="0"/>
              <a:t>ústavy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Pl. </a:t>
            </a:r>
            <a:r>
              <a:rPr lang="en-US" dirty="0" smtClean="0"/>
              <a:t>ÚS 19/93 – </a:t>
            </a:r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principy</a:t>
            </a:r>
            <a:r>
              <a:rPr lang="en-US" dirty="0" smtClean="0"/>
              <a:t> </a:t>
            </a:r>
            <a:r>
              <a:rPr lang="en-US" dirty="0" err="1" smtClean="0"/>
              <a:t>demokratické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by </a:t>
            </a:r>
            <a:r>
              <a:rPr lang="en-US" dirty="0" err="1" smtClean="0"/>
              <a:t>měly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postaveny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kompetenci</a:t>
            </a:r>
            <a:r>
              <a:rPr lang="en-US" dirty="0" smtClean="0"/>
              <a:t> </a:t>
            </a:r>
            <a:r>
              <a:rPr lang="en-US" dirty="0" err="1" smtClean="0"/>
              <a:t>parlamentu</a:t>
            </a:r>
            <a:endParaRPr lang="en-US" dirty="0" smtClean="0"/>
          </a:p>
          <a:p>
            <a:r>
              <a:rPr lang="en-US" dirty="0" smtClean="0"/>
              <a:t>III. ÚS 31/97 – </a:t>
            </a:r>
            <a:r>
              <a:rPr lang="en-US" dirty="0" err="1" smtClean="0"/>
              <a:t>dovozuje</a:t>
            </a:r>
            <a:r>
              <a:rPr lang="en-US" dirty="0" smtClean="0"/>
              <a:t> </a:t>
            </a:r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soud</a:t>
            </a:r>
            <a:r>
              <a:rPr lang="en-US" dirty="0" smtClean="0"/>
              <a:t> a </a:t>
            </a:r>
            <a:r>
              <a:rPr lang="en-US" dirty="0" err="1" smtClean="0"/>
              <a:t>doktrína</a:t>
            </a:r>
            <a:endParaRPr lang="en-US" dirty="0" smtClean="0"/>
          </a:p>
          <a:p>
            <a:r>
              <a:rPr lang="en-US" dirty="0" smtClean="0"/>
              <a:t>Pl. ÚS 36/01 – </a:t>
            </a:r>
            <a:r>
              <a:rPr lang="en-US" dirty="0" err="1" smtClean="0"/>
              <a:t>žádnou</a:t>
            </a:r>
            <a:r>
              <a:rPr lang="en-US" dirty="0" smtClean="0"/>
              <a:t> </a:t>
            </a:r>
            <a:r>
              <a:rPr lang="en-US" dirty="0" err="1" smtClean="0"/>
              <a:t>novelu</a:t>
            </a:r>
            <a:r>
              <a:rPr lang="en-US" dirty="0" smtClean="0"/>
              <a:t> </a:t>
            </a:r>
            <a:r>
              <a:rPr lang="en-US" dirty="0" err="1" smtClean="0"/>
              <a:t>ústavy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interpretovat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v </a:t>
            </a:r>
            <a:r>
              <a:rPr lang="en-US" dirty="0" err="1" smtClean="0"/>
              <a:t>důsledku</a:t>
            </a:r>
            <a:r>
              <a:rPr lang="en-US" dirty="0" smtClean="0"/>
              <a:t> </a:t>
            </a:r>
            <a:r>
              <a:rPr lang="en-US" dirty="0" err="1" smtClean="0"/>
              <a:t>omezila</a:t>
            </a:r>
            <a:r>
              <a:rPr lang="en-US" dirty="0" smtClean="0"/>
              <a:t> </a:t>
            </a:r>
            <a:r>
              <a:rPr lang="en-US" dirty="0" err="1" smtClean="0"/>
              <a:t>dosaženou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r>
              <a:rPr lang="en-US" dirty="0" smtClean="0"/>
              <a:t> </a:t>
            </a:r>
            <a:r>
              <a:rPr lang="en-US" dirty="0" err="1" smtClean="0"/>
              <a:t>základních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66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měnit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/>
              <a:t>?</a:t>
            </a:r>
          </a:p>
        </p:txBody>
      </p:sp>
      <p:pic>
        <p:nvPicPr>
          <p:cNvPr id="6" name="Content Placeholder 5" descr="duh-1315402195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891" b="-55891"/>
          <a:stretch>
            <a:fillRect/>
          </a:stretch>
        </p:blipFill>
        <p:spPr/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92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závěr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charset="0"/>
              <a:buChar char="Ø"/>
            </a:pPr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soud</a:t>
            </a:r>
            <a:r>
              <a:rPr lang="en-US" dirty="0" smtClean="0"/>
              <a:t> se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přiklání</a:t>
            </a:r>
            <a:r>
              <a:rPr lang="en-US" dirty="0" smtClean="0"/>
              <a:t> k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/>
              <a:t>m</a:t>
            </a:r>
            <a:r>
              <a:rPr lang="en-US" dirty="0" err="1" smtClean="0"/>
              <a:t>ateriálnímu</a:t>
            </a:r>
            <a:r>
              <a:rPr lang="en-US" dirty="0" smtClean="0"/>
              <a:t> </a:t>
            </a:r>
            <a:r>
              <a:rPr lang="en-US" dirty="0" err="1" smtClean="0"/>
              <a:t>pojetí</a:t>
            </a:r>
            <a:r>
              <a:rPr lang="en-US" dirty="0" smtClean="0"/>
              <a:t> </a:t>
            </a:r>
            <a:r>
              <a:rPr lang="en-US" dirty="0" err="1" smtClean="0"/>
              <a:t>právního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endParaRPr lang="en-US" dirty="0" smtClean="0"/>
          </a:p>
          <a:p>
            <a:pPr>
              <a:buFont typeface="Wingdings" charset="0"/>
              <a:buChar char="Ø"/>
            </a:pPr>
            <a:endParaRPr lang="en-US" dirty="0" smtClean="0"/>
          </a:p>
          <a:p>
            <a:pPr>
              <a:buFont typeface="Wingdings" charset="0"/>
              <a:buChar char="Ø"/>
            </a:pPr>
            <a:r>
              <a:rPr lang="en-US" dirty="0" err="1" smtClean="0"/>
              <a:t>Schmittův</a:t>
            </a:r>
            <a:r>
              <a:rPr lang="en-US" dirty="0" smtClean="0"/>
              <a:t> </a:t>
            </a:r>
            <a:r>
              <a:rPr lang="en-US" dirty="0" err="1" smtClean="0"/>
              <a:t>pohled</a:t>
            </a:r>
            <a:r>
              <a:rPr lang="en-US" dirty="0" smtClean="0"/>
              <a:t> v </a:t>
            </a:r>
            <a:r>
              <a:rPr lang="en-US" dirty="0" err="1" smtClean="0"/>
              <a:t>rozhodovací</a:t>
            </a:r>
            <a:r>
              <a:rPr lang="en-US" dirty="0" smtClean="0"/>
              <a:t> </a:t>
            </a:r>
            <a:r>
              <a:rPr lang="en-US" dirty="0" err="1" smtClean="0"/>
              <a:t>praxi</a:t>
            </a:r>
            <a:r>
              <a:rPr lang="en-US" dirty="0" smtClean="0"/>
              <a:t> </a:t>
            </a:r>
            <a:r>
              <a:rPr lang="en-US" dirty="0" smtClean="0"/>
              <a:t>ÚS:</a:t>
            </a:r>
          </a:p>
          <a:p>
            <a:pPr marL="0" indent="0">
              <a:buNone/>
            </a:pPr>
            <a:r>
              <a:rPr lang="en-US" dirty="0" err="1"/>
              <a:t>t</a:t>
            </a:r>
            <a:r>
              <a:rPr lang="en-US" dirty="0" err="1" smtClean="0"/>
              <a:t>zv</a:t>
            </a:r>
            <a:r>
              <a:rPr lang="en-US" dirty="0" smtClean="0"/>
              <a:t>. </a:t>
            </a:r>
            <a:r>
              <a:rPr lang="en-US" dirty="0" err="1" smtClean="0"/>
              <a:t>auza</a:t>
            </a:r>
            <a:r>
              <a:rPr lang="en-US" dirty="0" smtClean="0"/>
              <a:t> </a:t>
            </a:r>
            <a:r>
              <a:rPr lang="en-US" dirty="0" err="1" smtClean="0"/>
              <a:t>Melčák</a:t>
            </a:r>
            <a:endParaRPr lang="en-US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charset="0"/>
              <a:buChar char="Ø"/>
            </a:pPr>
            <a:r>
              <a:rPr lang="en-US" dirty="0" err="1" smtClean="0"/>
              <a:t>čl</a:t>
            </a:r>
            <a:r>
              <a:rPr lang="en-US" dirty="0" smtClean="0"/>
              <a:t>. 9 </a:t>
            </a:r>
            <a:r>
              <a:rPr lang="en-US" dirty="0" err="1" smtClean="0"/>
              <a:t>odst</a:t>
            </a:r>
            <a:r>
              <a:rPr lang="en-US" dirty="0" smtClean="0"/>
              <a:t>. 2 v </a:t>
            </a:r>
            <a:r>
              <a:rPr lang="en-US" dirty="0" err="1" smtClean="0"/>
              <a:t>kontextu</a:t>
            </a:r>
            <a:r>
              <a:rPr lang="en-US" dirty="0" smtClean="0"/>
              <a:t> </a:t>
            </a:r>
            <a:r>
              <a:rPr lang="en-US" dirty="0" err="1" smtClean="0"/>
              <a:t>Kelsena</a:t>
            </a:r>
            <a:r>
              <a:rPr lang="en-US" dirty="0" smtClean="0"/>
              <a:t>: </a:t>
            </a:r>
            <a:r>
              <a:rPr lang="en-US" dirty="0" err="1" smtClean="0"/>
              <a:t>chybí</a:t>
            </a:r>
            <a:r>
              <a:rPr lang="en-US" dirty="0" smtClean="0"/>
              <a:t> </a:t>
            </a:r>
            <a:r>
              <a:rPr lang="en-US" dirty="0" err="1" smtClean="0"/>
              <a:t>zmocnění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/>
              <a:t>o</a:t>
            </a:r>
            <a:r>
              <a:rPr lang="en-US" dirty="0" err="1" smtClean="0"/>
              <a:t>bsahové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diskrece</a:t>
            </a:r>
            <a:r>
              <a:rPr lang="en-US" dirty="0" smtClean="0"/>
              <a:t> </a:t>
            </a:r>
            <a:r>
              <a:rPr lang="en-US" dirty="0" err="1" smtClean="0"/>
              <a:t>ústavodárce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472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Změna</a:t>
            </a:r>
            <a:r>
              <a:rPr lang="en-US" dirty="0" smtClean="0"/>
              <a:t> </a:t>
            </a:r>
            <a:r>
              <a:rPr lang="en-US" dirty="0" err="1" smtClean="0"/>
              <a:t>ústavy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Čl </a:t>
            </a:r>
            <a:r>
              <a:rPr lang="sk-SK" dirty="0" smtClean="0"/>
              <a:t>9</a:t>
            </a:r>
            <a:r>
              <a:rPr lang="sk-SK" dirty="0"/>
              <a:t>  </a:t>
            </a:r>
          </a:p>
          <a:p>
            <a:pPr marL="0" indent="0">
              <a:buNone/>
            </a:pPr>
            <a:r>
              <a:rPr lang="sk-SK" dirty="0" smtClean="0"/>
              <a:t>(1</a:t>
            </a:r>
            <a:r>
              <a:rPr lang="sk-SK" dirty="0"/>
              <a:t>) Ústava může být doplňována či měněna pouze ústavními zákony.  (2) Změna podstatných náležitostí demokratického právního státu je nepřípustná.  (3) Výkladem právních norem nelze oprávnit odstranění nebo ohrožení základů demokratického státu.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008533" y="44365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-&gt; je </a:t>
            </a:r>
            <a:r>
              <a:rPr lang="en-US" dirty="0" err="1" smtClean="0"/>
              <a:t>vůbec</a:t>
            </a:r>
            <a:r>
              <a:rPr lang="en-US" dirty="0" smtClean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měnit</a:t>
            </a:r>
            <a:r>
              <a:rPr lang="en-US" dirty="0"/>
              <a:t> </a:t>
            </a:r>
            <a:r>
              <a:rPr lang="en-US" dirty="0" err="1"/>
              <a:t>podstatné</a:t>
            </a:r>
            <a:r>
              <a:rPr lang="en-US" dirty="0"/>
              <a:t> </a:t>
            </a:r>
            <a:r>
              <a:rPr lang="en-US" dirty="0" err="1"/>
              <a:t>náležitosti</a:t>
            </a:r>
            <a:r>
              <a:rPr lang="en-US" dirty="0"/>
              <a:t> </a:t>
            </a:r>
            <a:r>
              <a:rPr lang="en-US" dirty="0" err="1"/>
              <a:t>demokratického</a:t>
            </a:r>
            <a:r>
              <a:rPr lang="en-US" dirty="0"/>
              <a:t> </a:t>
            </a:r>
            <a:r>
              <a:rPr lang="en-US" dirty="0" err="1"/>
              <a:t>právního</a:t>
            </a:r>
            <a:r>
              <a:rPr lang="en-US" dirty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zmizí</a:t>
            </a:r>
            <a:r>
              <a:rPr lang="en-US" dirty="0" smtClean="0"/>
              <a:t> </a:t>
            </a:r>
            <a:r>
              <a:rPr lang="en-US" dirty="0" err="1" smtClean="0"/>
              <a:t>toto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tím</a:t>
            </a:r>
            <a:r>
              <a:rPr lang="en-US" dirty="0" smtClean="0"/>
              <a:t>, </a:t>
            </a:r>
            <a:r>
              <a:rPr lang="en-US" dirty="0" err="1" smtClean="0"/>
              <a:t>kdybychom</a:t>
            </a:r>
            <a:r>
              <a:rPr lang="en-US" dirty="0" smtClean="0"/>
              <a:t> </a:t>
            </a:r>
            <a:r>
              <a:rPr lang="en-US" dirty="0" err="1" smtClean="0"/>
              <a:t>zrušili</a:t>
            </a:r>
            <a:r>
              <a:rPr lang="en-US" dirty="0" smtClean="0"/>
              <a:t> </a:t>
            </a:r>
            <a:r>
              <a:rPr lang="en-US" dirty="0" err="1" smtClean="0"/>
              <a:t>čl</a:t>
            </a:r>
            <a:r>
              <a:rPr lang="en-US" dirty="0"/>
              <a:t>. 9 </a:t>
            </a:r>
            <a:r>
              <a:rPr lang="en-US" dirty="0" err="1"/>
              <a:t>naší</a:t>
            </a:r>
            <a:r>
              <a:rPr lang="en-US" dirty="0"/>
              <a:t> </a:t>
            </a:r>
            <a:r>
              <a:rPr lang="en-US" dirty="0" err="1" smtClean="0"/>
              <a:t>Ústavy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můžeme</a:t>
            </a:r>
            <a:r>
              <a:rPr lang="en-US" dirty="0" smtClean="0"/>
              <a:t> </a:t>
            </a:r>
            <a:r>
              <a:rPr lang="en-US" dirty="0" err="1" smtClean="0"/>
              <a:t>vůbec</a:t>
            </a:r>
            <a:r>
              <a:rPr lang="en-US" dirty="0" smtClean="0"/>
              <a:t> </a:t>
            </a:r>
            <a:r>
              <a:rPr lang="en-US" dirty="0" err="1" smtClean="0"/>
              <a:t>tento</a:t>
            </a:r>
            <a:r>
              <a:rPr lang="en-US" dirty="0" smtClean="0"/>
              <a:t> </a:t>
            </a:r>
            <a:r>
              <a:rPr lang="en-US" dirty="0" err="1" smtClean="0"/>
              <a:t>článek</a:t>
            </a:r>
            <a:r>
              <a:rPr lang="en-US" dirty="0" smtClean="0"/>
              <a:t> </a:t>
            </a:r>
            <a:r>
              <a:rPr lang="en-US" dirty="0" err="1" smtClean="0"/>
              <a:t>zrušit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7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charset="0"/>
              <a:buChar char="Ø"/>
            </a:pPr>
            <a:r>
              <a:rPr lang="en-US" dirty="0" err="1" smtClean="0"/>
              <a:t>materiální</a:t>
            </a:r>
            <a:r>
              <a:rPr lang="en-US" dirty="0" smtClean="0"/>
              <a:t> </a:t>
            </a:r>
            <a:r>
              <a:rPr lang="en-US" dirty="0" err="1" smtClean="0"/>
              <a:t>jádro</a:t>
            </a:r>
            <a:r>
              <a:rPr lang="en-US" dirty="0" smtClean="0"/>
              <a:t>/</a:t>
            </a:r>
            <a:r>
              <a:rPr lang="en-US" dirty="0" err="1" smtClean="0"/>
              <a:t>ohnisko</a:t>
            </a:r>
            <a:r>
              <a:rPr lang="en-US" dirty="0" smtClean="0"/>
              <a:t> </a:t>
            </a:r>
            <a:r>
              <a:rPr lang="en-US" dirty="0" err="1" smtClean="0"/>
              <a:t>ústavy</a:t>
            </a:r>
            <a:endParaRPr lang="en-US" dirty="0" smtClean="0"/>
          </a:p>
          <a:p>
            <a:pPr>
              <a:buFont typeface="Wingdings" charset="0"/>
              <a:buChar char="Ø"/>
            </a:pPr>
            <a:endParaRPr lang="en-US" dirty="0"/>
          </a:p>
          <a:p>
            <a:pPr>
              <a:buFont typeface="Wingdings" charset="0"/>
              <a:buChar char="Ø"/>
            </a:pPr>
            <a:r>
              <a:rPr lang="en-US" dirty="0" err="1"/>
              <a:t>i</a:t>
            </a:r>
            <a:r>
              <a:rPr lang="en-US" dirty="0" err="1" smtClean="0"/>
              <a:t>mperativ</a:t>
            </a:r>
            <a:r>
              <a:rPr lang="en-US" dirty="0" smtClean="0"/>
              <a:t> </a:t>
            </a:r>
            <a:r>
              <a:rPr lang="en-US" dirty="0" err="1" smtClean="0"/>
              <a:t>nezměnitelnosti</a:t>
            </a:r>
            <a:r>
              <a:rPr lang="en-US" dirty="0" smtClean="0"/>
              <a:t> / </a:t>
            </a:r>
            <a:r>
              <a:rPr lang="en-US" dirty="0" err="1" smtClean="0"/>
              <a:t>klauzule</a:t>
            </a:r>
            <a:r>
              <a:rPr lang="en-US" dirty="0" smtClean="0"/>
              <a:t> </a:t>
            </a:r>
            <a:r>
              <a:rPr lang="en-US" dirty="0" err="1" smtClean="0"/>
              <a:t>věčnosti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607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Problematika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ústavní</a:t>
            </a:r>
            <a:r>
              <a:rPr lang="en-US" dirty="0" smtClean="0"/>
              <a:t> </a:t>
            </a:r>
            <a:r>
              <a:rPr lang="en-US" dirty="0" err="1" smtClean="0"/>
              <a:t>diskrece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Ø"/>
            </a:pPr>
            <a:endParaRPr lang="en-US" dirty="0" smtClean="0"/>
          </a:p>
          <a:p>
            <a:pPr>
              <a:buFont typeface="Wingdings" charset="0"/>
              <a:buChar char="Ø"/>
            </a:pPr>
            <a:endParaRPr lang="en-US" dirty="0"/>
          </a:p>
          <a:p>
            <a:pPr>
              <a:buFont typeface="Wingdings" charset="0"/>
              <a:buChar char="Ø"/>
            </a:pPr>
            <a:r>
              <a:rPr lang="en-US" dirty="0" err="1" smtClean="0"/>
              <a:t>čl</a:t>
            </a:r>
            <a:r>
              <a:rPr lang="en-US" dirty="0"/>
              <a:t>. V </a:t>
            </a:r>
            <a:r>
              <a:rPr lang="en-US" dirty="0" err="1"/>
              <a:t>francouzského</a:t>
            </a:r>
            <a:r>
              <a:rPr lang="en-US" dirty="0"/>
              <a:t> </a:t>
            </a:r>
            <a:r>
              <a:rPr lang="en-US" dirty="0" err="1"/>
              <a:t>ústavního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 </a:t>
            </a:r>
            <a:r>
              <a:rPr lang="en-US" dirty="0" smtClean="0"/>
              <a:t>(1884): </a:t>
            </a:r>
          </a:p>
          <a:p>
            <a:pPr marL="0" indent="0">
              <a:buNone/>
            </a:pPr>
            <a:r>
              <a:rPr lang="en-US" i="1" dirty="0" smtClean="0"/>
              <a:t>	“</a:t>
            </a:r>
            <a:r>
              <a:rPr lang="en-US" i="1" dirty="0" err="1" smtClean="0"/>
              <a:t>Republikánská</a:t>
            </a:r>
            <a:r>
              <a:rPr lang="en-US" i="1" dirty="0" smtClean="0"/>
              <a:t> </a:t>
            </a:r>
            <a:r>
              <a:rPr lang="en-US" i="1" dirty="0"/>
              <a:t>forma </a:t>
            </a:r>
            <a:r>
              <a:rPr lang="en-US" i="1" dirty="0" err="1"/>
              <a:t>vlády</a:t>
            </a:r>
            <a:r>
              <a:rPr lang="en-US" i="1" dirty="0"/>
              <a:t> </a:t>
            </a:r>
            <a:r>
              <a:rPr lang="en-US" i="1" dirty="0" err="1"/>
              <a:t>nemůže</a:t>
            </a:r>
            <a:r>
              <a:rPr lang="en-US" i="1" dirty="0"/>
              <a:t> </a:t>
            </a:r>
            <a:r>
              <a:rPr lang="en-US" i="1" dirty="0" err="1"/>
              <a:t>být</a:t>
            </a:r>
            <a:r>
              <a:rPr lang="en-US" i="1" dirty="0"/>
              <a:t> </a:t>
            </a:r>
            <a:r>
              <a:rPr lang="en-US" i="1" dirty="0" smtClean="0"/>
              <a:t>	</a:t>
            </a:r>
            <a:r>
              <a:rPr lang="en-US" i="1" dirty="0" err="1" smtClean="0"/>
              <a:t>předmětem</a:t>
            </a:r>
            <a:r>
              <a:rPr lang="en-US" i="1" dirty="0" smtClean="0"/>
              <a:t> </a:t>
            </a:r>
            <a:r>
              <a:rPr lang="en-US" i="1" dirty="0" err="1" smtClean="0"/>
              <a:t>revize</a:t>
            </a:r>
            <a:r>
              <a:rPr lang="en-US" i="1" dirty="0" smtClean="0"/>
              <a:t>.”</a:t>
            </a:r>
            <a:r>
              <a:rPr lang="en-US" i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9632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charset="0"/>
              <a:buChar char="Ø"/>
            </a:pPr>
            <a:r>
              <a:rPr lang="en-US" dirty="0" smtClean="0"/>
              <a:t>„</a:t>
            </a:r>
            <a:r>
              <a:rPr lang="en-US" i="1" dirty="0" err="1"/>
              <a:t>Svrchovanost</a:t>
            </a:r>
            <a:r>
              <a:rPr lang="en-US" i="1" dirty="0"/>
              <a:t> </a:t>
            </a:r>
            <a:r>
              <a:rPr lang="en-US" i="1" dirty="0" err="1"/>
              <a:t>není</a:t>
            </a:r>
            <a:r>
              <a:rPr lang="en-US" i="1" dirty="0"/>
              <a:t> </a:t>
            </a:r>
            <a:r>
              <a:rPr lang="en-US" i="1" dirty="0" err="1"/>
              <a:t>státní</a:t>
            </a:r>
            <a:r>
              <a:rPr lang="en-US" i="1" dirty="0"/>
              <a:t> </a:t>
            </a:r>
            <a:r>
              <a:rPr lang="en-US" i="1" dirty="0" err="1"/>
              <a:t>všemohoucností</a:t>
            </a:r>
            <a:r>
              <a:rPr lang="en-US" i="1" dirty="0"/>
              <a:t>. Jest </a:t>
            </a:r>
            <a:r>
              <a:rPr lang="en-US" i="1" dirty="0" err="1"/>
              <a:t>právní</a:t>
            </a:r>
            <a:r>
              <a:rPr lang="en-US" i="1" dirty="0"/>
              <a:t> </a:t>
            </a:r>
            <a:r>
              <a:rPr lang="en-US" i="1" dirty="0" err="1"/>
              <a:t>mocí</a:t>
            </a:r>
            <a:r>
              <a:rPr lang="en-US" i="1" dirty="0"/>
              <a:t> a jest </a:t>
            </a:r>
            <a:r>
              <a:rPr lang="en-US" i="1" dirty="0" err="1"/>
              <a:t>tudíž</a:t>
            </a:r>
            <a:r>
              <a:rPr lang="en-US" i="1" dirty="0"/>
              <a:t> </a:t>
            </a:r>
            <a:r>
              <a:rPr lang="en-US" i="1" dirty="0" err="1"/>
              <a:t>právem</a:t>
            </a:r>
            <a:r>
              <a:rPr lang="en-US" i="1" dirty="0"/>
              <a:t> </a:t>
            </a:r>
            <a:r>
              <a:rPr lang="en-US" i="1" dirty="0" err="1"/>
              <a:t>vázána</a:t>
            </a:r>
            <a:r>
              <a:rPr lang="en-US" dirty="0"/>
              <a:t>.“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dirty="0" err="1" smtClean="0"/>
              <a:t>Jellinek</a:t>
            </a:r>
            <a:r>
              <a:rPr lang="en-US" dirty="0" smtClean="0"/>
              <a:t>, G. </a:t>
            </a:r>
            <a:r>
              <a:rPr lang="en-US" dirty="0" err="1" smtClean="0"/>
              <a:t>Všeobecná</a:t>
            </a:r>
            <a:r>
              <a:rPr lang="en-US" dirty="0" smtClean="0"/>
              <a:t> </a:t>
            </a:r>
            <a:r>
              <a:rPr lang="en-US" dirty="0" err="1" smtClean="0"/>
              <a:t>státověda</a:t>
            </a:r>
            <a:r>
              <a:rPr lang="en-US" dirty="0" smtClean="0"/>
              <a:t>. 1906.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8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i="1" dirty="0" err="1"/>
              <a:t>Juristische</a:t>
            </a:r>
            <a:r>
              <a:rPr lang="en-US" i="1" dirty="0"/>
              <a:t> </a:t>
            </a:r>
            <a:r>
              <a:rPr lang="en-US" i="1" dirty="0" err="1" smtClean="0"/>
              <a:t>Blätter</a:t>
            </a:r>
            <a:r>
              <a:rPr lang="en-US" i="1" dirty="0" smtClean="0"/>
              <a:t>: </a:t>
            </a:r>
            <a:br>
              <a:rPr lang="en-US" i="1" dirty="0" smtClean="0"/>
            </a:br>
            <a:r>
              <a:rPr lang="en-US" i="1" dirty="0" err="1" smtClean="0"/>
              <a:t>Verdross</a:t>
            </a:r>
            <a:r>
              <a:rPr lang="en-US" i="1" dirty="0" smtClean="0"/>
              <a:t>, </a:t>
            </a:r>
            <a:r>
              <a:rPr lang="en-US" i="1" dirty="0" err="1" smtClean="0"/>
              <a:t>Weyr</a:t>
            </a:r>
            <a:r>
              <a:rPr lang="en-US" i="1" dirty="0" smtClean="0"/>
              <a:t>, </a:t>
            </a:r>
            <a:r>
              <a:rPr lang="en-US" i="1" dirty="0" err="1" smtClean="0"/>
              <a:t>Merkl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Verdross</a:t>
            </a:r>
            <a:r>
              <a:rPr lang="en-US" dirty="0" smtClean="0"/>
              <a:t>: </a:t>
            </a:r>
            <a:r>
              <a:rPr lang="en-US" i="1" dirty="0" err="1" smtClean="0"/>
              <a:t>Stát</a:t>
            </a:r>
            <a:r>
              <a:rPr lang="en-US" i="1" dirty="0" smtClean="0"/>
              <a:t> </a:t>
            </a:r>
            <a:r>
              <a:rPr lang="en-US" i="1" dirty="0" err="1" smtClean="0"/>
              <a:t>zaváže</a:t>
            </a:r>
            <a:r>
              <a:rPr lang="en-US" i="1" dirty="0" smtClean="0"/>
              <a:t> </a:t>
            </a:r>
            <a:r>
              <a:rPr lang="en-US" i="1" dirty="0" err="1" smtClean="0"/>
              <a:t>sám</a:t>
            </a:r>
            <a:r>
              <a:rPr lang="en-US" i="1" dirty="0" smtClean="0"/>
              <a:t> </a:t>
            </a:r>
            <a:r>
              <a:rPr lang="en-US" i="1" dirty="0" err="1" smtClean="0"/>
              <a:t>sebe</a:t>
            </a:r>
            <a:r>
              <a:rPr lang="en-US" i="1" dirty="0" smtClean="0"/>
              <a:t>, </a:t>
            </a:r>
            <a:r>
              <a:rPr lang="en-US" i="1" dirty="0" err="1" smtClean="0"/>
              <a:t>např</a:t>
            </a:r>
            <a:r>
              <a:rPr lang="en-US" i="1" dirty="0" smtClean="0"/>
              <a:t>. </a:t>
            </a:r>
            <a:r>
              <a:rPr lang="en-US" i="1" dirty="0" err="1" smtClean="0"/>
              <a:t>tak</a:t>
            </a:r>
            <a:r>
              <a:rPr lang="en-US" i="1" dirty="0" smtClean="0"/>
              <a:t>, </a:t>
            </a:r>
            <a:r>
              <a:rPr lang="en-US" i="1" dirty="0" err="1" smtClean="0"/>
              <a:t>že</a:t>
            </a:r>
            <a:r>
              <a:rPr lang="en-US" i="1" dirty="0" smtClean="0"/>
              <a:t> </a:t>
            </a:r>
            <a:r>
              <a:rPr lang="en-US" i="1" dirty="0" err="1" smtClean="0"/>
              <a:t>obsahuje</a:t>
            </a:r>
            <a:r>
              <a:rPr lang="en-US" i="1" dirty="0" smtClean="0"/>
              <a:t> </a:t>
            </a:r>
            <a:r>
              <a:rPr lang="en-US" i="1" dirty="0" err="1" smtClean="0"/>
              <a:t>klauzuli</a:t>
            </a:r>
            <a:r>
              <a:rPr lang="en-US" i="1" dirty="0" smtClean="0"/>
              <a:t> </a:t>
            </a:r>
            <a:r>
              <a:rPr lang="en-US" i="1" dirty="0" err="1" smtClean="0"/>
              <a:t>nezměnitelnosti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err="1" smtClean="0"/>
              <a:t>Weyr</a:t>
            </a:r>
            <a:r>
              <a:rPr lang="en-US" dirty="0" smtClean="0"/>
              <a:t>: </a:t>
            </a:r>
            <a:r>
              <a:rPr lang="en-US" i="1" dirty="0" err="1" smtClean="0"/>
              <a:t>Stát</a:t>
            </a:r>
            <a:r>
              <a:rPr lang="en-US" i="1" dirty="0" smtClean="0"/>
              <a:t> ale </a:t>
            </a:r>
            <a:r>
              <a:rPr lang="en-US" i="1" dirty="0" err="1" smtClean="0"/>
              <a:t>může</a:t>
            </a:r>
            <a:r>
              <a:rPr lang="en-US" i="1" dirty="0" smtClean="0"/>
              <a:t> </a:t>
            </a:r>
            <a:r>
              <a:rPr lang="en-US" i="1" dirty="0" err="1" smtClean="0"/>
              <a:t>zrušit</a:t>
            </a:r>
            <a:r>
              <a:rPr lang="en-US" i="1" dirty="0" smtClean="0"/>
              <a:t> </a:t>
            </a:r>
            <a:r>
              <a:rPr lang="en-US" i="1" dirty="0" err="1" smtClean="0"/>
              <a:t>klauzuli</a:t>
            </a:r>
            <a:r>
              <a:rPr lang="en-US" i="1" dirty="0" smtClean="0"/>
              <a:t> </a:t>
            </a:r>
            <a:r>
              <a:rPr lang="en-US" i="1" dirty="0" err="1" smtClean="0"/>
              <a:t>nezměnitelnosti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err="1" smtClean="0"/>
              <a:t>Verdross</a:t>
            </a:r>
            <a:r>
              <a:rPr lang="en-US" dirty="0" smtClean="0"/>
              <a:t>: </a:t>
            </a:r>
            <a:r>
              <a:rPr lang="en-US" i="1" dirty="0" err="1" smtClean="0"/>
              <a:t>Suverenita</a:t>
            </a:r>
            <a:r>
              <a:rPr lang="en-US" i="1" dirty="0" smtClean="0"/>
              <a:t> </a:t>
            </a:r>
            <a:r>
              <a:rPr lang="en-US" i="1" dirty="0" err="1" smtClean="0"/>
              <a:t>státu</a:t>
            </a:r>
            <a:r>
              <a:rPr lang="en-US" i="1" dirty="0" smtClean="0"/>
              <a:t> se </a:t>
            </a:r>
            <a:r>
              <a:rPr lang="en-US" i="1" dirty="0" err="1" smtClean="0"/>
              <a:t>projevuje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se k </a:t>
            </a:r>
            <a:r>
              <a:rPr lang="en-US" i="1" dirty="0" err="1" smtClean="0"/>
              <a:t>něčemu</a:t>
            </a:r>
            <a:r>
              <a:rPr lang="en-US" i="1" dirty="0" smtClean="0"/>
              <a:t> </a:t>
            </a:r>
            <a:r>
              <a:rPr lang="en-US" i="1" dirty="0" err="1" smtClean="0"/>
              <a:t>zaváže</a:t>
            </a:r>
            <a:r>
              <a:rPr lang="en-US" i="1" dirty="0" smtClean="0"/>
              <a:t> v </a:t>
            </a:r>
            <a:r>
              <a:rPr lang="en-US" i="1" dirty="0" err="1" smtClean="0"/>
              <a:t>ústavě</a:t>
            </a:r>
            <a:r>
              <a:rPr lang="en-US" i="1" dirty="0" smtClean="0"/>
              <a:t>.	</a:t>
            </a:r>
          </a:p>
          <a:p>
            <a:pPr marL="0" indent="0">
              <a:buNone/>
            </a:pPr>
            <a:r>
              <a:rPr lang="en-US" i="1" dirty="0" smtClean="0"/>
              <a:t>															(1916)</a:t>
            </a:r>
          </a:p>
          <a:p>
            <a:pPr marL="0" indent="0">
              <a:buNone/>
            </a:pPr>
            <a:r>
              <a:rPr lang="en-US" dirty="0" err="1" smtClean="0"/>
              <a:t>Merkl</a:t>
            </a:r>
            <a:r>
              <a:rPr lang="en-US" dirty="0" smtClean="0"/>
              <a:t>: </a:t>
            </a:r>
            <a:r>
              <a:rPr lang="en-US" i="1" dirty="0" err="1" smtClean="0"/>
              <a:t>Bez</a:t>
            </a:r>
            <a:r>
              <a:rPr lang="en-US" i="1" dirty="0" smtClean="0"/>
              <a:t> </a:t>
            </a:r>
            <a:r>
              <a:rPr lang="en-US" i="1" dirty="0" err="1" smtClean="0"/>
              <a:t>zmocnění</a:t>
            </a:r>
            <a:r>
              <a:rPr lang="en-US" i="1" dirty="0" smtClean="0"/>
              <a:t> </a:t>
            </a:r>
            <a:r>
              <a:rPr lang="en-US" i="1" dirty="0" err="1" smtClean="0"/>
              <a:t>ústavou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možná</a:t>
            </a:r>
            <a:r>
              <a:rPr lang="en-US" i="1" dirty="0" smtClean="0"/>
              <a:t> </a:t>
            </a:r>
            <a:r>
              <a:rPr lang="en-US" i="1" dirty="0" err="1" smtClean="0"/>
              <a:t>žádná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změna</a:t>
            </a:r>
            <a:r>
              <a:rPr lang="en-US" i="1" dirty="0" smtClean="0"/>
              <a:t>.													(1917)</a:t>
            </a:r>
            <a:endParaRPr lang="en-US" dirty="0" smtClean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99077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i="1" dirty="0" err="1" smtClean="0"/>
              <a:t>Mezi</a:t>
            </a:r>
            <a:r>
              <a:rPr lang="en-US" i="1" dirty="0" smtClean="0"/>
              <a:t> </a:t>
            </a:r>
            <a:r>
              <a:rPr lang="en-US" i="1" dirty="0" err="1" smtClean="0"/>
              <a:t>válkami</a:t>
            </a:r>
            <a:r>
              <a:rPr lang="en-US" i="1" dirty="0" smtClean="0"/>
              <a:t>: Schmitt a </a:t>
            </a:r>
            <a:r>
              <a:rPr lang="en-US" i="1" dirty="0" err="1" smtClean="0"/>
              <a:t>Kelsen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Schmitt: </a:t>
            </a:r>
          </a:p>
          <a:p>
            <a:pPr marL="0" indent="0">
              <a:buNone/>
            </a:pPr>
            <a:r>
              <a:rPr lang="en-US" i="1" dirty="0" err="1"/>
              <a:t>Stát</a:t>
            </a:r>
            <a:r>
              <a:rPr lang="en-US" i="1" dirty="0"/>
              <a:t> </a:t>
            </a:r>
            <a:r>
              <a:rPr lang="en-US" i="1" dirty="0" err="1"/>
              <a:t>tedy</a:t>
            </a:r>
            <a:r>
              <a:rPr lang="en-US" i="1" dirty="0"/>
              <a:t> </a:t>
            </a:r>
            <a:r>
              <a:rPr lang="en-US" i="1" dirty="0" err="1"/>
              <a:t>může</a:t>
            </a:r>
            <a:r>
              <a:rPr lang="en-US" i="1" dirty="0"/>
              <a:t> </a:t>
            </a:r>
            <a:r>
              <a:rPr lang="en-US" i="1" dirty="0" err="1"/>
              <a:t>měnit</a:t>
            </a:r>
            <a:r>
              <a:rPr lang="en-US" i="1" dirty="0"/>
              <a:t> </a:t>
            </a:r>
            <a:r>
              <a:rPr lang="en-US" i="1" dirty="0" err="1"/>
              <a:t>ústavu</a:t>
            </a:r>
            <a:r>
              <a:rPr lang="en-US" i="1" dirty="0"/>
              <a:t> </a:t>
            </a:r>
            <a:r>
              <a:rPr lang="en-US" i="1" dirty="0" err="1"/>
              <a:t>potud</a:t>
            </a:r>
            <a:r>
              <a:rPr lang="en-US" i="1" dirty="0"/>
              <a:t>, </a:t>
            </a:r>
            <a:r>
              <a:rPr lang="en-US" i="1" dirty="0" err="1"/>
              <a:t>pokud</a:t>
            </a:r>
            <a:r>
              <a:rPr lang="en-US" i="1" dirty="0"/>
              <a:t> </a:t>
            </a:r>
            <a:r>
              <a:rPr lang="en-US" i="1" dirty="0" err="1" smtClean="0"/>
              <a:t>zůstane</a:t>
            </a:r>
            <a:r>
              <a:rPr lang="en-US" i="1" dirty="0" smtClean="0"/>
              <a:t> </a:t>
            </a:r>
            <a:r>
              <a:rPr lang="en-US" i="1" dirty="0" err="1" smtClean="0"/>
              <a:t>zachována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/>
              <a:t>identita</a:t>
            </a:r>
            <a:r>
              <a:rPr lang="en-US" i="1" dirty="0"/>
              <a:t> a </a:t>
            </a:r>
            <a:r>
              <a:rPr lang="en-US" i="1" dirty="0" err="1" smtClean="0"/>
              <a:t>kontinuita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 smtClean="0"/>
              <a:t>Likvidace</a:t>
            </a:r>
            <a:r>
              <a:rPr lang="en-US" sz="2400" dirty="0" smtClean="0"/>
              <a:t> x </a:t>
            </a:r>
            <a:r>
              <a:rPr lang="en-US" sz="2400" dirty="0" err="1" smtClean="0"/>
              <a:t>odstranění</a:t>
            </a:r>
            <a:r>
              <a:rPr lang="en-US" sz="2400" dirty="0" smtClean="0"/>
              <a:t> x </a:t>
            </a:r>
            <a:r>
              <a:rPr lang="en-US" sz="2400" dirty="0" err="1" smtClean="0"/>
              <a:t>prolomení</a:t>
            </a:r>
            <a:r>
              <a:rPr lang="en-US" sz="2400" dirty="0" smtClean="0"/>
              <a:t> x </a:t>
            </a:r>
            <a:r>
              <a:rPr lang="en-US" sz="2400" dirty="0" err="1" smtClean="0"/>
              <a:t>suspendování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ústavy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x</a:t>
            </a:r>
          </a:p>
          <a:p>
            <a:pPr marL="0" indent="0">
              <a:buNone/>
            </a:pPr>
            <a:r>
              <a:rPr lang="en-US" sz="2400" dirty="0" err="1" smtClean="0"/>
              <a:t>Přípustná</a:t>
            </a:r>
            <a:r>
              <a:rPr lang="en-US" sz="2400" dirty="0" smtClean="0"/>
              <a:t> </a:t>
            </a:r>
            <a:r>
              <a:rPr lang="en-US" sz="2400" dirty="0" err="1" smtClean="0"/>
              <a:t>změna</a:t>
            </a:r>
            <a:r>
              <a:rPr lang="en-US" sz="2400" dirty="0" smtClean="0"/>
              <a:t> </a:t>
            </a:r>
            <a:r>
              <a:rPr lang="en-US" sz="2400" dirty="0" err="1" smtClean="0"/>
              <a:t>ústavy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05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480</Words>
  <Application>Microsoft Macintosh PowerPoint</Application>
  <PresentationFormat>On-screen Show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Změnitelnost práva</vt:lpstr>
      <vt:lpstr>Je možné měnit právo?</vt:lpstr>
      <vt:lpstr>Změna ústavy</vt:lpstr>
      <vt:lpstr>PowerPoint Presentation</vt:lpstr>
      <vt:lpstr>PowerPoint Presentation</vt:lpstr>
      <vt:lpstr>Problematika omezení ústavní diskrece</vt:lpstr>
      <vt:lpstr>PowerPoint Presentation</vt:lpstr>
      <vt:lpstr>Juristische Blätter:  Verdross, Weyr, Merkl</vt:lpstr>
      <vt:lpstr>Mezi válkami: Schmitt a Kelsen</vt:lpstr>
      <vt:lpstr>PowerPoint Presentation</vt:lpstr>
      <vt:lpstr>Můžeme zrušit imperativ nezměnitelnosti? </vt:lpstr>
      <vt:lpstr>Po 2. světové válce</vt:lpstr>
      <vt:lpstr>Imperativ nezměnitelnosti</vt:lpstr>
      <vt:lpstr>Pojetí klauzule věčnosti: </vt:lpstr>
      <vt:lpstr>X</vt:lpstr>
      <vt:lpstr>X</vt:lpstr>
      <vt:lpstr>PowerPoint Presentation</vt:lpstr>
      <vt:lpstr>Materiální jádro ústavy</vt:lpstr>
      <vt:lpstr>Ústavní soud a materiální jádro ústavy</vt:lpstr>
      <vt:lpstr>Na závěr: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Změnitelnost práva</dc:title>
  <dc:creator>Terezie Smejkalova</dc:creator>
  <cp:lastModifiedBy>Terezie Smejkalova</cp:lastModifiedBy>
  <cp:revision>7</cp:revision>
  <dcterms:created xsi:type="dcterms:W3CDTF">2020-03-23T15:07:43Z</dcterms:created>
  <dcterms:modified xsi:type="dcterms:W3CDTF">2020-03-23T16:03:20Z</dcterms:modified>
</cp:coreProperties>
</file>