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257" r:id="rId2"/>
    <p:sldId id="258" r:id="rId3"/>
    <p:sldId id="266" r:id="rId4"/>
    <p:sldId id="293" r:id="rId5"/>
    <p:sldId id="267" r:id="rId6"/>
    <p:sldId id="285" r:id="rId7"/>
    <p:sldId id="261" r:id="rId8"/>
    <p:sldId id="275" r:id="rId9"/>
    <p:sldId id="287" r:id="rId10"/>
    <p:sldId id="298" r:id="rId11"/>
    <p:sldId id="286" r:id="rId12"/>
    <p:sldId id="264" r:id="rId13"/>
    <p:sldId id="281" r:id="rId14"/>
    <p:sldId id="291" r:id="rId15"/>
    <p:sldId id="292" r:id="rId16"/>
    <p:sldId id="294" r:id="rId17"/>
    <p:sldId id="295" r:id="rId18"/>
    <p:sldId id="282" r:id="rId19"/>
    <p:sldId id="283" r:id="rId20"/>
    <p:sldId id="296" r:id="rId21"/>
    <p:sldId id="297" r:id="rId22"/>
    <p:sldId id="288" r:id="rId23"/>
    <p:sldId id="271" r:id="rId24"/>
    <p:sldId id="273" r:id="rId25"/>
    <p:sldId id="272" r:id="rId26"/>
    <p:sldId id="289" r:id="rId27"/>
    <p:sldId id="290" r:id="rId28"/>
    <p:sldId id="279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>
        <p:scale>
          <a:sx n="114" d="100"/>
          <a:sy n="114" d="100"/>
        </p:scale>
        <p:origin x="414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B060641-A1B0-4054-92A6-26576A041D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dirty="0"/>
              <a:t>Trestná součinnost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8F7C803-35A8-419F-80C0-0219BE5F7D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cs-CZ" altLang="cs-CZ" sz="3200" dirty="0"/>
              <a:t>Trestní právo I</a:t>
            </a:r>
          </a:p>
          <a:p>
            <a:pPr algn="ctr" eaLnBrk="1" hangingPunct="1"/>
            <a:endParaRPr lang="cs-CZ" altLang="cs-CZ" dirty="0"/>
          </a:p>
          <a:p>
            <a:pPr algn="ctr" eaLnBrk="1" hangingPunct="1"/>
            <a:r>
              <a:rPr lang="cs-CZ" altLang="cs-CZ" dirty="0"/>
              <a:t>jaro 2020</a:t>
            </a:r>
          </a:p>
          <a:p>
            <a:pPr algn="ctr" eaLnBrk="1" hangingPunct="1"/>
            <a:r>
              <a:rPr lang="cs-CZ" altLang="cs-CZ" dirty="0"/>
              <a:t>Přednáškou provází J. Provazník</a:t>
            </a:r>
          </a:p>
          <a:p>
            <a:pPr algn="ctr" eaLnBrk="1" hangingPunct="1"/>
            <a:r>
              <a:rPr lang="cs-CZ" altLang="cs-CZ" i="1" dirty="0"/>
              <a:t>Pozn. k přednášce byl do stejné složky v </a:t>
            </a:r>
            <a:r>
              <a:rPr lang="cs-CZ" altLang="cs-CZ" i="1" dirty="0" err="1"/>
              <a:t>ISu</a:t>
            </a:r>
            <a:r>
              <a:rPr lang="cs-CZ" altLang="cs-CZ" i="1" dirty="0"/>
              <a:t> nahrán i zvukový komentář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B9252964-4739-4A09-941F-85B5B5D77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723" y="124382"/>
            <a:ext cx="10753200" cy="451576"/>
          </a:xfrm>
        </p:spPr>
        <p:txBody>
          <a:bodyPr/>
          <a:lstStyle/>
          <a:p>
            <a:r>
              <a:rPr lang="cs-CZ" altLang="cs-CZ" dirty="0"/>
              <a:t>Exces hlavního pachatele 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ED53B4F3-F26E-4EBC-A218-A8554FD69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575958"/>
            <a:ext cx="10753200" cy="5256042"/>
          </a:xfrm>
        </p:spPr>
        <p:txBody>
          <a:bodyPr/>
          <a:lstStyle/>
          <a:p>
            <a:r>
              <a:rPr lang="cs-CZ" altLang="cs-CZ" dirty="0"/>
              <a:t>mezi skutkovými podstatami</a:t>
            </a:r>
          </a:p>
          <a:p>
            <a:pPr lvl="1"/>
            <a:r>
              <a:rPr lang="cs-CZ" altLang="cs-CZ" sz="2400" dirty="0"/>
              <a:t>účastník k základní, pachatel kvalifikovaná -&gt; účastenství k základní </a:t>
            </a:r>
          </a:p>
          <a:p>
            <a:pPr lvl="1"/>
            <a:r>
              <a:rPr lang="cs-CZ" altLang="cs-CZ" sz="2400" dirty="0"/>
              <a:t>účastník ke kvalifikované, pachatel základní -&gt; příprava ke kvalifikované a nelze-li účastenství k základní</a:t>
            </a:r>
          </a:p>
          <a:p>
            <a:r>
              <a:rPr lang="cs-CZ" altLang="cs-CZ" dirty="0"/>
              <a:t>mezi trestnými činy lišícími se intenzitou </a:t>
            </a:r>
          </a:p>
          <a:p>
            <a:pPr lvl="1"/>
            <a:r>
              <a:rPr lang="cs-CZ" altLang="cs-CZ" sz="2400" dirty="0"/>
              <a:t>např. ublížení na zdraví vs. těžké ublížení na zdraví vs. vražda </a:t>
            </a:r>
          </a:p>
          <a:p>
            <a:pPr lvl="1"/>
            <a:r>
              <a:rPr lang="cs-CZ" altLang="cs-CZ" sz="2400" dirty="0"/>
              <a:t>účastník k méně závažnému, pachatel závažnější -&gt; účastenství k méně závažnému</a:t>
            </a:r>
          </a:p>
          <a:p>
            <a:pPr lvl="1"/>
            <a:r>
              <a:rPr lang="cs-CZ" altLang="cs-CZ" sz="2400" dirty="0"/>
              <a:t>účastník k závažnějšímu, pachatel méně závažný -&gt; příprava k závažnějšímu, nelze-li účastenství na méně závažném</a:t>
            </a:r>
          </a:p>
          <a:p>
            <a:pPr marL="252000" lvl="1">
              <a:lnSpc>
                <a:spcPct val="150000"/>
              </a:lnSpc>
            </a:pPr>
            <a:r>
              <a:rPr lang="cs-CZ" altLang="cs-CZ" sz="2800" dirty="0">
                <a:ea typeface="+mn-ea"/>
                <a:cs typeface="+mn-cs"/>
              </a:rPr>
              <a:t>mezi trestnými činy lišícími se svou podstatou</a:t>
            </a:r>
            <a:endParaRPr lang="cs-CZ" altLang="cs-CZ" sz="2400" dirty="0"/>
          </a:p>
          <a:p>
            <a:pPr lvl="1"/>
            <a:r>
              <a:rPr lang="cs-CZ" altLang="cs-CZ" sz="2400" dirty="0"/>
              <a:t>účastník k méně závažnému, pachatel závažnější -&gt; příprava k méně závažnému, jinak beztrestnost</a:t>
            </a:r>
          </a:p>
          <a:p>
            <a:pPr lvl="1"/>
            <a:r>
              <a:rPr lang="cs-CZ" altLang="cs-CZ" sz="2400" dirty="0"/>
              <a:t>účastník k závažnějšímu, pachatel méně závažný -&gt; příprava k závažnějšímu, jinak beztrestnost</a:t>
            </a:r>
          </a:p>
          <a:p>
            <a:pPr marL="252000" lvl="1">
              <a:lnSpc>
                <a:spcPct val="150000"/>
              </a:lnSpc>
            </a:pPr>
            <a:endParaRPr lang="cs-CZ" altLang="cs-CZ" sz="2800" dirty="0">
              <a:ea typeface="+mn-ea"/>
              <a:cs typeface="+mn-cs"/>
            </a:endParaRPr>
          </a:p>
          <a:p>
            <a:pPr marL="662400" lvl="2">
              <a:lnSpc>
                <a:spcPct val="150000"/>
              </a:lnSpc>
            </a:pPr>
            <a:endParaRPr lang="cs-CZ" altLang="cs-CZ" sz="2300" dirty="0">
              <a:ea typeface="+mn-ea"/>
              <a:cs typeface="+mn-cs"/>
            </a:endParaRPr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152990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DDDB871D-F668-4973-BE54-881F2013C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Zánik trestnosti účastníka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62149C74-CC83-4E43-8EFB-77C4D0BCCF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§24 odst. 3 dobrovolné upuštění od dalšího účastenství a </a:t>
            </a:r>
          </a:p>
          <a:p>
            <a:r>
              <a:rPr lang="cs-CZ" altLang="cs-CZ" dirty="0"/>
              <a:t>odstranění nebezpečí</a:t>
            </a:r>
          </a:p>
          <a:p>
            <a:pPr marL="72000" indent="0">
              <a:buNone/>
            </a:pPr>
            <a:r>
              <a:rPr lang="cs-CZ" altLang="cs-CZ" dirty="0"/>
              <a:t>nebo </a:t>
            </a:r>
          </a:p>
          <a:p>
            <a:r>
              <a:rPr lang="cs-CZ" altLang="cs-CZ" dirty="0"/>
              <a:t>učinění oznámení státnímu zástupci, policejnímu orgánu (voják může i nadřízenému) v době, kdy mohlo být nebezpečí odstraněno </a:t>
            </a:r>
          </a:p>
          <a:p>
            <a:r>
              <a:rPr lang="cs-CZ" altLang="cs-CZ" dirty="0"/>
              <a:t>nezaniká TO účastníka za jiný trestný čin, který již účastenstvím spáchal 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E92926EE-495A-4F78-832A-0E503C7CEA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Zvláštní formy trestné součinnosti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7B132EC-4A45-485C-89C6-53653044FF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Hlava X, díl 8 zvl. části TrZ</a:t>
            </a:r>
          </a:p>
          <a:p>
            <a:pPr eaLnBrk="1" hangingPunct="1"/>
            <a:r>
              <a:rPr lang="cs-CZ" altLang="cs-CZ"/>
              <a:t>Podněcování - § 364</a:t>
            </a:r>
          </a:p>
          <a:p>
            <a:pPr eaLnBrk="1" hangingPunct="1"/>
            <a:r>
              <a:rPr lang="cs-CZ" altLang="cs-CZ"/>
              <a:t>Schvalování - § 365 </a:t>
            </a:r>
          </a:p>
          <a:p>
            <a:pPr eaLnBrk="1" hangingPunct="1"/>
            <a:r>
              <a:rPr lang="cs-CZ" altLang="cs-CZ"/>
              <a:t>Nadržování -  § 366</a:t>
            </a:r>
          </a:p>
          <a:p>
            <a:pPr eaLnBrk="1" hangingPunct="1"/>
            <a:r>
              <a:rPr lang="cs-CZ" altLang="cs-CZ"/>
              <a:t>Nepřekažení - § 367</a:t>
            </a:r>
          </a:p>
          <a:p>
            <a:pPr eaLnBrk="1" hangingPunct="1"/>
            <a:r>
              <a:rPr lang="cs-CZ" altLang="cs-CZ"/>
              <a:t>Neoznámení - § 368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382A1986-0AF5-42B3-B708-4C62B5E8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Podněcování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6528C6C-91C2-414C-B07E-054008B4D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u="sng" dirty="0"/>
              <a:t>Podněcování versus návod  </a:t>
            </a:r>
            <a:r>
              <a:rPr lang="cs-CZ" altLang="cs-CZ" dirty="0"/>
              <a:t>- </a:t>
            </a:r>
            <a:r>
              <a:rPr lang="cs-CZ" altLang="cs-CZ" i="1" dirty="0"/>
              <a:t>kdo </a:t>
            </a:r>
            <a:r>
              <a:rPr lang="cs-CZ" altLang="cs-CZ" b="1" i="1" dirty="0"/>
              <a:t>veřejně </a:t>
            </a:r>
            <a:r>
              <a:rPr lang="cs-CZ" altLang="cs-CZ" i="1" dirty="0"/>
              <a:t> podněcuje </a:t>
            </a:r>
            <a:r>
              <a:rPr lang="cs-CZ" altLang="cs-CZ" b="1" i="1" dirty="0"/>
              <a:t>k trestnému činu </a:t>
            </a:r>
          </a:p>
          <a:p>
            <a:pPr lvl="1"/>
            <a:r>
              <a:rPr lang="cs-CZ" altLang="cs-CZ" sz="2400" dirty="0"/>
              <a:t>konkrétní osobu k neurčitému trestnému činu</a:t>
            </a:r>
          </a:p>
          <a:p>
            <a:pPr lvl="1"/>
            <a:r>
              <a:rPr lang="cs-CZ" altLang="cs-CZ" sz="2400" dirty="0"/>
              <a:t>neurčité osoby k určitému trestnému činu</a:t>
            </a:r>
          </a:p>
          <a:p>
            <a:pPr lvl="1"/>
            <a:r>
              <a:rPr lang="cs-CZ" altLang="cs-CZ" sz="2400" dirty="0"/>
              <a:t>neurčité osoby k neurčitému trestnému činu</a:t>
            </a:r>
            <a:r>
              <a:rPr lang="cs-CZ" altLang="cs-CZ" i="1" dirty="0"/>
              <a:t>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382A1986-0AF5-42B3-B708-4C62B5E8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Schvalování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6528C6C-91C2-414C-B07E-054008B4D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i="1" dirty="0"/>
              <a:t>kdo </a:t>
            </a:r>
            <a:r>
              <a:rPr lang="cs-CZ" altLang="cs-CZ" b="1" i="1" dirty="0"/>
              <a:t>veřejně </a:t>
            </a:r>
            <a:r>
              <a:rPr lang="cs-CZ" i="1" dirty="0"/>
              <a:t>schvaluje spáchaný </a:t>
            </a:r>
            <a:r>
              <a:rPr lang="cs-CZ" b="1" i="1" dirty="0"/>
              <a:t>zločin </a:t>
            </a:r>
            <a:r>
              <a:rPr lang="cs-CZ" i="1" dirty="0"/>
              <a:t>nebo kdo </a:t>
            </a:r>
            <a:r>
              <a:rPr lang="cs-CZ" b="1" i="1" dirty="0"/>
              <a:t>veřejně </a:t>
            </a:r>
            <a:r>
              <a:rPr lang="cs-CZ" i="1" dirty="0"/>
              <a:t>vychvaluje pro zločin jeho </a:t>
            </a:r>
            <a:r>
              <a:rPr lang="cs-CZ" b="1" i="1" dirty="0"/>
              <a:t>pachatele</a:t>
            </a:r>
          </a:p>
          <a:p>
            <a:pPr marL="72000" indent="0">
              <a:buNone/>
            </a:pPr>
            <a:r>
              <a:rPr lang="cs-CZ" altLang="cs-CZ" dirty="0"/>
              <a:t>nebo</a:t>
            </a:r>
          </a:p>
          <a:p>
            <a:r>
              <a:rPr lang="cs-CZ" altLang="cs-CZ" dirty="0"/>
              <a:t>Kdo v úmyslu </a:t>
            </a:r>
            <a:r>
              <a:rPr lang="cs-CZ" altLang="cs-CZ" b="1" dirty="0"/>
              <a:t>projevit souhlas </a:t>
            </a:r>
            <a:r>
              <a:rPr lang="cs-CZ" altLang="cs-CZ" dirty="0"/>
              <a:t>s </a:t>
            </a:r>
            <a:r>
              <a:rPr lang="cs-CZ" altLang="cs-CZ" b="1" dirty="0"/>
              <a:t>trestným činem</a:t>
            </a:r>
            <a:r>
              <a:rPr lang="cs-CZ" altLang="cs-CZ" dirty="0"/>
              <a:t> </a:t>
            </a:r>
          </a:p>
          <a:p>
            <a:pPr lvl="1">
              <a:buFontTx/>
              <a:buChar char="-"/>
            </a:pPr>
            <a:r>
              <a:rPr lang="cs-CZ" sz="2400" dirty="0"/>
              <a:t>pachatele nebo osobu jemu blízkou odmění nebo odškodní za trest</a:t>
            </a:r>
          </a:p>
          <a:p>
            <a:pPr lvl="1">
              <a:buFontTx/>
              <a:buChar char="-"/>
            </a:pPr>
            <a:r>
              <a:rPr lang="cs-CZ" sz="2400" dirty="0"/>
              <a:t>na takovou odměnu nebo odškodnění pořádá sbírku</a:t>
            </a:r>
            <a:endParaRPr lang="cs-CZ" altLang="cs-CZ" sz="2400" dirty="0"/>
          </a:p>
          <a:p>
            <a:endParaRPr lang="cs-CZ" altLang="cs-CZ" sz="2400" dirty="0"/>
          </a:p>
          <a:p>
            <a:r>
              <a:rPr lang="cs-CZ" altLang="cs-CZ" dirty="0"/>
              <a:t>Schvalování je možné až </a:t>
            </a:r>
            <a:r>
              <a:rPr lang="cs-CZ" altLang="cs-CZ" b="1" dirty="0"/>
              <a:t>po spáchání </a:t>
            </a:r>
            <a:r>
              <a:rPr lang="cs-CZ" altLang="cs-CZ" dirty="0"/>
              <a:t>činu </a:t>
            </a:r>
          </a:p>
          <a:p>
            <a:pPr lvl="1"/>
            <a:r>
              <a:rPr lang="cs-CZ" altLang="cs-CZ" sz="2400" dirty="0"/>
              <a:t>ev. po ukončení pokusu či přípravy, v nichž dále pachatel nepokračoval</a:t>
            </a:r>
          </a:p>
          <a:p>
            <a:pPr lvl="1"/>
            <a:r>
              <a:rPr lang="cs-CZ" altLang="cs-CZ" sz="2400" dirty="0"/>
              <a:t>jinak jde zpravidla o pomoc </a:t>
            </a:r>
          </a:p>
        </p:txBody>
      </p:sp>
    </p:spTree>
    <p:extLst>
      <p:ext uri="{BB962C8B-B14F-4D97-AF65-F5344CB8AC3E}">
        <p14:creationId xmlns:p14="http://schemas.microsoft.com/office/powerpoint/2010/main" val="4284990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382A1986-0AF5-42B3-B708-4C62B5E8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Nadržování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6528C6C-91C2-414C-B07E-054008B4D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i="1" dirty="0"/>
              <a:t>kdo pomáhá pachateli </a:t>
            </a:r>
            <a:r>
              <a:rPr lang="cs-CZ" altLang="cs-CZ" b="1" i="1" dirty="0"/>
              <a:t>trestného činu </a:t>
            </a:r>
            <a:r>
              <a:rPr lang="cs-CZ" altLang="cs-CZ" i="1" dirty="0"/>
              <a:t>v úmyslu umožnit mu, aby </a:t>
            </a:r>
            <a:r>
              <a:rPr lang="cs-CZ" altLang="cs-CZ" b="1" i="1" dirty="0"/>
              <a:t>unikl trestnímu stíhání</a:t>
            </a:r>
            <a:r>
              <a:rPr lang="cs-CZ" altLang="cs-CZ" i="1" dirty="0"/>
              <a:t>,  </a:t>
            </a:r>
            <a:r>
              <a:rPr lang="cs-CZ" altLang="cs-CZ" b="1" i="1" dirty="0"/>
              <a:t>trestu </a:t>
            </a:r>
            <a:r>
              <a:rPr lang="cs-CZ" altLang="cs-CZ" i="1" dirty="0"/>
              <a:t>nebo </a:t>
            </a:r>
            <a:r>
              <a:rPr lang="cs-CZ" altLang="cs-CZ" b="1" i="1" dirty="0"/>
              <a:t>ochrannému opatření </a:t>
            </a:r>
            <a:r>
              <a:rPr lang="cs-CZ" altLang="cs-CZ" i="1" dirty="0"/>
              <a:t>nebo jejich </a:t>
            </a:r>
            <a:r>
              <a:rPr lang="cs-CZ" altLang="cs-CZ" b="1" i="1" dirty="0"/>
              <a:t>výkonu</a:t>
            </a:r>
          </a:p>
          <a:p>
            <a:pPr lvl="1"/>
            <a:r>
              <a:rPr lang="cs-CZ" altLang="cs-CZ" sz="2400" dirty="0"/>
              <a:t>velmi široce vykládaná skutková podstata </a:t>
            </a:r>
          </a:p>
          <a:p>
            <a:pPr lvl="1"/>
            <a:r>
              <a:rPr lang="cs-CZ" altLang="cs-CZ" sz="2400" dirty="0"/>
              <a:t>v podstatě pokrývá stejné formy jednání, jako pomoc</a:t>
            </a:r>
          </a:p>
          <a:p>
            <a:pPr lvl="1"/>
            <a:r>
              <a:rPr lang="cs-CZ" altLang="cs-CZ" sz="2400" dirty="0"/>
              <a:t>připadá do úvahy až </a:t>
            </a:r>
            <a:r>
              <a:rPr lang="cs-CZ" altLang="cs-CZ" sz="2400" b="1" dirty="0"/>
              <a:t>po spáchání činu</a:t>
            </a:r>
            <a:r>
              <a:rPr lang="cs-CZ" altLang="cs-CZ" sz="2400" dirty="0"/>
              <a:t> </a:t>
            </a:r>
          </a:p>
          <a:p>
            <a:pPr lvl="1"/>
            <a:r>
              <a:rPr lang="cs-CZ" altLang="cs-CZ" sz="2400" dirty="0"/>
              <a:t>nesmí zde být předchozí domluva mezi pachatelem nadržování a pachatelem predikativního trestného činu -&gt; realizace předem slíbené pomoci k činu konzumuje nadržování </a:t>
            </a:r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92655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382A1986-0AF5-42B3-B708-4C62B5E8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Nepřekažení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6528C6C-91C2-414C-B07E-054008B4D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i="1" dirty="0"/>
              <a:t>Kdo se </a:t>
            </a:r>
            <a:r>
              <a:rPr lang="cs-CZ" altLang="cs-CZ" b="1" i="1" dirty="0"/>
              <a:t>hodnověrným způsobem </a:t>
            </a:r>
            <a:r>
              <a:rPr lang="cs-CZ" altLang="cs-CZ" i="1" dirty="0"/>
              <a:t>dozví, že </a:t>
            </a:r>
            <a:r>
              <a:rPr lang="cs-CZ" altLang="cs-CZ" b="1" i="1" dirty="0"/>
              <a:t>jiný připravuje či páchá </a:t>
            </a:r>
            <a:r>
              <a:rPr lang="cs-CZ" altLang="cs-CZ" dirty="0"/>
              <a:t>jeden z taxativního výčtu trestných činů </a:t>
            </a:r>
            <a:r>
              <a:rPr lang="cs-CZ" altLang="cs-CZ" i="1" dirty="0"/>
              <a:t>a spáchání či přípravu nepřekazí… </a:t>
            </a:r>
            <a:endParaRPr lang="cs-CZ" altLang="cs-CZ" dirty="0"/>
          </a:p>
          <a:p>
            <a:pPr marL="252000" lvl="1"/>
            <a:endParaRPr lang="cs-CZ" altLang="cs-CZ" sz="2800" dirty="0">
              <a:ea typeface="+mn-ea"/>
              <a:cs typeface="+mn-cs"/>
            </a:endParaRPr>
          </a:p>
          <a:p>
            <a:pPr marL="252000" lvl="1"/>
            <a:r>
              <a:rPr lang="cs-CZ" altLang="cs-CZ" sz="2800" dirty="0">
                <a:ea typeface="+mn-ea"/>
                <a:cs typeface="+mn-cs"/>
              </a:rPr>
              <a:t>beztrestnost, ohrozil-li by sebe či osobu blízkou či by sobě či osobě blízké přivodil riziko trestního stíhání  </a:t>
            </a:r>
          </a:p>
          <a:p>
            <a:pPr marL="252000" lvl="1"/>
            <a:endParaRPr lang="cs-CZ" altLang="cs-CZ" sz="2800" dirty="0">
              <a:ea typeface="+mn-ea"/>
              <a:cs typeface="+mn-cs"/>
            </a:endParaRPr>
          </a:p>
          <a:p>
            <a:pPr marL="252000" lvl="1"/>
            <a:r>
              <a:rPr lang="cs-CZ" altLang="cs-CZ" sz="2800" dirty="0">
                <a:ea typeface="+mn-ea"/>
                <a:cs typeface="+mn-cs"/>
              </a:rPr>
              <a:t>překazit je možné i </a:t>
            </a:r>
            <a:r>
              <a:rPr lang="cs-CZ" altLang="cs-CZ" sz="2800" b="1" dirty="0">
                <a:ea typeface="+mn-ea"/>
                <a:cs typeface="+mn-cs"/>
              </a:rPr>
              <a:t>oznámením </a:t>
            </a:r>
            <a:r>
              <a:rPr lang="cs-CZ" altLang="cs-CZ" sz="2800" dirty="0">
                <a:ea typeface="+mn-ea"/>
                <a:cs typeface="+mn-cs"/>
              </a:rPr>
              <a:t>příslušným orgánům </a:t>
            </a:r>
          </a:p>
          <a:p>
            <a:pPr lvl="1"/>
            <a:r>
              <a:rPr lang="cs-CZ" altLang="cs-CZ" sz="2400" dirty="0"/>
              <a:t>jako u účastenství, přípravy či pokusu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pravý omisivní delikt</a:t>
            </a:r>
          </a:p>
          <a:p>
            <a:pPr lvl="1"/>
            <a:r>
              <a:rPr lang="cs-CZ" altLang="cs-CZ" sz="2400" dirty="0"/>
              <a:t>povinnost konat založena přímo </a:t>
            </a:r>
            <a:r>
              <a:rPr lang="cs-CZ" altLang="cs-CZ" sz="2400" dirty="0" err="1"/>
              <a:t>TrZ</a:t>
            </a:r>
            <a:endParaRPr lang="cs-CZ" altLang="cs-CZ" sz="2400" dirty="0"/>
          </a:p>
          <a:p>
            <a:pPr lvl="1"/>
            <a:endParaRPr lang="cs-CZ" altLang="cs-CZ" sz="2400" dirty="0"/>
          </a:p>
          <a:p>
            <a:pPr lvl="1"/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0127145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382A1986-0AF5-42B3-B708-4C62B5E8B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Neoznámení</a:t>
            </a:r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16528C6C-91C2-414C-B07E-054008B4D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/>
            <a:r>
              <a:rPr lang="cs-CZ" altLang="cs-CZ" sz="2800" dirty="0">
                <a:ea typeface="+mn-ea"/>
                <a:cs typeface="+mn-cs"/>
              </a:rPr>
              <a:t>obdobná formulace i důvody beztrestnosti jako u nepřekažení </a:t>
            </a:r>
          </a:p>
          <a:p>
            <a:pPr marL="252000" lvl="1"/>
            <a:r>
              <a:rPr lang="cs-CZ" altLang="cs-CZ" sz="2800" dirty="0">
                <a:ea typeface="+mn-ea"/>
                <a:cs typeface="+mn-cs"/>
              </a:rPr>
              <a:t>ve vztahu </a:t>
            </a:r>
            <a:r>
              <a:rPr lang="cs-CZ" altLang="cs-CZ" sz="2800" b="1" dirty="0">
                <a:ea typeface="+mn-ea"/>
                <a:cs typeface="+mn-cs"/>
              </a:rPr>
              <a:t>k činu již spáchanému</a:t>
            </a:r>
          </a:p>
          <a:p>
            <a:pPr marL="252000" lvl="1"/>
            <a:r>
              <a:rPr lang="cs-CZ" altLang="cs-CZ" sz="2800" b="1" dirty="0">
                <a:ea typeface="+mn-ea"/>
                <a:cs typeface="+mn-cs"/>
              </a:rPr>
              <a:t>užší </a:t>
            </a:r>
            <a:r>
              <a:rPr lang="cs-CZ" altLang="cs-CZ" sz="2800" dirty="0">
                <a:ea typeface="+mn-ea"/>
                <a:cs typeface="+mn-cs"/>
              </a:rPr>
              <a:t>taxativní výčet trestných činů</a:t>
            </a:r>
          </a:p>
          <a:p>
            <a:pPr marL="252000" lvl="1"/>
            <a:r>
              <a:rPr lang="cs-CZ" altLang="cs-CZ" sz="2800" b="1" dirty="0">
                <a:ea typeface="+mn-ea"/>
                <a:cs typeface="+mn-cs"/>
              </a:rPr>
              <a:t>imunita </a:t>
            </a:r>
          </a:p>
          <a:p>
            <a:pPr lvl="1"/>
            <a:r>
              <a:rPr lang="cs-CZ" altLang="cs-CZ" sz="2400" dirty="0"/>
              <a:t>advokáta a jeho zaměstnance v souvislosti s výkonem advokacie či právní praxe</a:t>
            </a:r>
          </a:p>
          <a:p>
            <a:pPr lvl="1"/>
            <a:r>
              <a:rPr lang="cs-CZ" altLang="cs-CZ" sz="2400" dirty="0"/>
              <a:t>duchovního registrované církve či náboženské společnosti v souvislosti s výkonem zpovědního či obdobného tajemství</a:t>
            </a:r>
          </a:p>
          <a:p>
            <a:pPr lvl="1"/>
            <a:r>
              <a:rPr lang="cs-CZ" altLang="cs-CZ" sz="2400" dirty="0"/>
              <a:t>osoby poskytující pomoc obětem u trestných činů obchodování s  lidmi dle § 168 odst. 2 a zbavení osobní svobody </a:t>
            </a:r>
          </a:p>
          <a:p>
            <a:pPr marL="252000" lvl="1"/>
            <a:r>
              <a:rPr lang="cs-CZ" altLang="cs-CZ" sz="2800" b="1" dirty="0">
                <a:ea typeface="+mn-ea"/>
                <a:cs typeface="+mn-cs"/>
              </a:rPr>
              <a:t>imunitu nemá</a:t>
            </a:r>
          </a:p>
          <a:p>
            <a:pPr lvl="1"/>
            <a:r>
              <a:rPr lang="cs-CZ" altLang="cs-CZ" sz="2400" dirty="0"/>
              <a:t>zdravotnický pracovník v souvislosti s lékařským tajemstvím</a:t>
            </a:r>
          </a:p>
          <a:p>
            <a:pPr lvl="1"/>
            <a:r>
              <a:rPr lang="cs-CZ" altLang="cs-CZ" sz="2400" dirty="0"/>
              <a:t>novinář v souvislosti s ochranou novinářského zdroje</a:t>
            </a:r>
          </a:p>
        </p:txBody>
      </p:sp>
    </p:spTree>
    <p:extLst>
      <p:ext uri="{BB962C8B-B14F-4D97-AF65-F5344CB8AC3E}">
        <p14:creationId xmlns:p14="http://schemas.microsoft.com/office/powerpoint/2010/main" val="2962026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DFF347F9-401F-43C0-AF25-0B20E40B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Obecné formy trestné součinnosti zdánlivé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A7FB517E-ED97-4E0A-B421-D4BC42880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altLang="en-US" dirty="0"/>
              <a:t>chybí některý z pojmových znaků účastenství</a:t>
            </a:r>
          </a:p>
          <a:p>
            <a:pPr>
              <a:buFontTx/>
              <a:buChar char="-"/>
            </a:pPr>
            <a:r>
              <a:rPr lang="cs-CZ" altLang="en-US" dirty="0" err="1"/>
              <a:t>quasispolupachatelství</a:t>
            </a:r>
            <a:endParaRPr lang="cs-CZ" altLang="en-US" dirty="0"/>
          </a:p>
          <a:p>
            <a:pPr>
              <a:buFontTx/>
              <a:buChar char="-"/>
            </a:pPr>
            <a:r>
              <a:rPr lang="cs-CZ" altLang="en-US" dirty="0" err="1"/>
              <a:t>quasiúčastenství</a:t>
            </a:r>
            <a:r>
              <a:rPr lang="cs-CZ" altLang="en-US" dirty="0"/>
              <a:t> </a:t>
            </a:r>
            <a:r>
              <a:rPr lang="cs-CZ" altLang="en-US" i="1" dirty="0" err="1"/>
              <a:t>sui</a:t>
            </a:r>
            <a:r>
              <a:rPr lang="cs-CZ" altLang="en-US" i="1" dirty="0"/>
              <a:t> generis</a:t>
            </a:r>
            <a:endParaRPr lang="cs-CZ" altLang="en-US" dirty="0"/>
          </a:p>
          <a:p>
            <a:pPr>
              <a:buFontTx/>
              <a:buChar char="-"/>
            </a:pPr>
            <a:r>
              <a:rPr lang="cs-CZ" altLang="en-US" dirty="0"/>
              <a:t>souběžné (paralelní) pachatelství</a:t>
            </a:r>
          </a:p>
          <a:p>
            <a:pPr>
              <a:buFontTx/>
              <a:buChar char="-"/>
            </a:pPr>
            <a:r>
              <a:rPr lang="cs-CZ" altLang="en-US" dirty="0"/>
              <a:t>postupné (sukcesivní) pachatelství </a:t>
            </a:r>
          </a:p>
          <a:p>
            <a:pPr>
              <a:buFontTx/>
              <a:buChar char="-"/>
            </a:pPr>
            <a:r>
              <a:rPr lang="cs-CZ" altLang="en-US" dirty="0"/>
              <a:t>nepřímé pachatelství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en-US" dirty="0"/>
          </a:p>
          <a:p>
            <a:pPr>
              <a:buFont typeface="Wingdings" panose="05000000000000000000" pitchFamily="2" charset="2"/>
              <a:buNone/>
            </a:pPr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endParaRPr lang="cs-CZ" altLang="en-US" dirty="0"/>
          </a:p>
          <a:p>
            <a:pPr>
              <a:buFont typeface="Wingdings" panose="05000000000000000000" pitchFamily="2" charset="2"/>
              <a:buNone/>
            </a:pPr>
            <a:endParaRPr lang="cs-CZ" altLang="en-U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F475C27A-114C-4D9B-9020-175164BDC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Zvláštní formy trestné součinnosti zdánlivé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8D38AD3-6F31-4EA4-A0F7-0F811012A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26" y="1367406"/>
            <a:ext cx="11906774" cy="4464594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dirty="0"/>
              <a:t>Účastenství k něčemu, co samo o sobě trestné není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zásada </a:t>
            </a:r>
            <a:r>
              <a:rPr lang="cs-CZ" sz="2400" dirty="0" err="1"/>
              <a:t>akcesority</a:t>
            </a:r>
            <a:r>
              <a:rPr lang="cs-CZ" sz="2400" dirty="0"/>
              <a:t> účastenství by zde vylučovala trestní odpovědnost „účastníka“</a:t>
            </a:r>
            <a:endParaRPr lang="cs-CZ" dirty="0"/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dirty="0"/>
              <a:t>Např.</a:t>
            </a:r>
            <a:endParaRPr lang="cs-CZ" sz="2400" dirty="0"/>
          </a:p>
          <a:p>
            <a:pPr lvl="1">
              <a:buFontTx/>
              <a:buChar char="-"/>
              <a:defRPr/>
            </a:pPr>
            <a:r>
              <a:rPr lang="cs-CZ" sz="2400" dirty="0"/>
              <a:t>§ 144/1 (účast na sebevraždě) – </a:t>
            </a:r>
            <a:r>
              <a:rPr lang="cs-CZ" sz="2400" i="1" dirty="0"/>
              <a:t>jiného k sebevraždě pohne nebo jinému pomáhá 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 § 161/1, § 162/1 (neoprávněné přerušení těhotenství) – </a:t>
            </a:r>
            <a:r>
              <a:rPr lang="cs-CZ" sz="2400" i="1" dirty="0"/>
              <a:t>těhotné ženě pomáhá nebo svádí … + § 163 – beztrestnost těhotné ženy 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§ 189/1 (kuplířství) – </a:t>
            </a:r>
            <a:r>
              <a:rPr lang="cs-CZ" sz="2400" i="1" dirty="0"/>
              <a:t>svede k provozování prostituce 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§ 202/1</a:t>
            </a:r>
            <a:r>
              <a:rPr lang="cs-CZ" sz="2400" i="1" dirty="0"/>
              <a:t>(svádění k pohlavnímu styku) + § 203 beztrestnost dítěte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§ 287/1 (šíření toxikomanie) – </a:t>
            </a:r>
            <a:r>
              <a:rPr lang="cs-CZ" sz="2400" i="1" dirty="0"/>
              <a:t>svádí ke zneužívání jiné návykové látky než alkoholu nebo podporuje 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§ 340/1 (organizování a umožnění nedovoleného překročení státních hranic – </a:t>
            </a:r>
            <a:r>
              <a:rPr lang="cs-CZ" sz="2400" i="1" dirty="0"/>
              <a:t>pro jiného organizuje nebo umožní nebo pomáhá …</a:t>
            </a:r>
          </a:p>
          <a:p>
            <a:pPr lvl="1">
              <a:buFontTx/>
              <a:buChar char="-"/>
              <a:defRPr/>
            </a:pPr>
            <a:r>
              <a:rPr lang="cs-CZ" sz="2400" dirty="0"/>
              <a:t>§ 341/1 (napomáhání k neoprávněnému pobytu na území republiky) – </a:t>
            </a:r>
            <a:r>
              <a:rPr lang="cs-CZ" sz="2400" i="1" dirty="0"/>
              <a:t>pomáhá jinému k neoprávněnému pobytu …   </a:t>
            </a:r>
          </a:p>
          <a:p>
            <a:pPr>
              <a:buFontTx/>
              <a:buChar char="-"/>
              <a:defRPr/>
            </a:pPr>
            <a:endParaRPr lang="cs-CZ" sz="2400" i="1" dirty="0"/>
          </a:p>
          <a:p>
            <a:pPr>
              <a:buFontTx/>
              <a:buChar char="-"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3200" dirty="0"/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B5D0314-91B4-47F6-954A-EA1756772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Pojem trestné součinnosti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33E551B-67F9-43D5-A4CC-0FA04E15AC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Kvalifikovaná forma trestné činnosti</a:t>
            </a:r>
          </a:p>
          <a:p>
            <a:pPr eaLnBrk="1" hangingPunct="1"/>
            <a:r>
              <a:rPr lang="cs-CZ" altLang="cs-CZ"/>
              <a:t>Dva a více subjektů</a:t>
            </a:r>
          </a:p>
          <a:p>
            <a:pPr eaLnBrk="1" hangingPunct="1"/>
            <a:r>
              <a:rPr lang="cs-CZ" altLang="cs-CZ"/>
              <a:t>Společný trestný čin</a:t>
            </a:r>
          </a:p>
          <a:p>
            <a:pPr eaLnBrk="1" hangingPunct="1"/>
            <a:r>
              <a:rPr lang="cs-CZ" altLang="cs-CZ"/>
              <a:t>Propojenost objektivních a subjektivních stránek </a:t>
            </a:r>
          </a:p>
          <a:p>
            <a:pPr eaLnBrk="1" hangingPunct="1"/>
            <a:r>
              <a:rPr lang="cs-CZ" altLang="cs-CZ"/>
              <a:t>Trestná součinnost skutečná a zdánlivá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/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9DD42A-0A65-48A2-8685-A7E0225C89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2B90EF-364F-41AC-9C34-30D64B3C7A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814C86-0984-4347-B0D3-854B21275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Organizovaná kriminalita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C99FE-2A53-4927-8B1C-5CE0378F3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organizovaný způsob spáchání značně zvyšuje společenskou škodlivost činu</a:t>
            </a:r>
          </a:p>
          <a:p>
            <a:pPr>
              <a:lnSpc>
                <a:spcPct val="100000"/>
              </a:lnSpc>
            </a:pPr>
            <a:r>
              <a:rPr lang="cs-CZ" dirty="0"/>
              <a:t>organizovaná kriminalita je proto na jedné straně velmi společensky škodlivá </a:t>
            </a:r>
          </a:p>
          <a:p>
            <a:pPr lvl="1"/>
            <a:r>
              <a:rPr lang="cs-CZ" sz="2400" dirty="0"/>
              <a:t>zvyšuje efektivitu páchání, následky, je zpravidla dlouhodobá atd.</a:t>
            </a:r>
          </a:p>
          <a:p>
            <a:pPr marL="252000" lvl="1"/>
            <a:r>
              <a:rPr lang="cs-CZ" sz="2800" dirty="0">
                <a:ea typeface="+mn-ea"/>
                <a:cs typeface="+mn-cs"/>
              </a:rPr>
              <a:t>na straně druhé se její členové obtížně stíhají </a:t>
            </a:r>
          </a:p>
          <a:p>
            <a:pPr lvl="1"/>
            <a:r>
              <a:rPr lang="cs-CZ" sz="2400" dirty="0"/>
              <a:t>typický je konspirativní charakter, přísný kodex mlčení, obtížné prokazování naplnění všech znaků trestného činu konkrétnímu pachateli atd. </a:t>
            </a:r>
          </a:p>
          <a:p>
            <a:pPr marL="252000" lvl="1"/>
            <a:r>
              <a:rPr lang="cs-CZ" sz="2800" dirty="0">
                <a:ea typeface="+mn-ea"/>
                <a:cs typeface="+mn-cs"/>
              </a:rPr>
              <a:t>byl tak vytvořen soubor pragmatických institutů umožňujících účinný boj proti organizovanému zločinu </a:t>
            </a:r>
          </a:p>
        </p:txBody>
      </p:sp>
    </p:spTree>
    <p:extLst>
      <p:ext uri="{BB962C8B-B14F-4D97-AF65-F5344CB8AC3E}">
        <p14:creationId xmlns:p14="http://schemas.microsoft.com/office/powerpoint/2010/main" val="19696060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9DD42A-0A65-48A2-8685-A7E0225C89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2B90EF-364F-41AC-9C34-30D64B3C7A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7814C86-0984-4347-B0D3-854B21275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Instituty proti organizované kriminalitě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C99FE-2A53-4927-8B1C-5CE0378F3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25461"/>
            <a:ext cx="10753200" cy="450653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Rovina trestní odpovědnosti</a:t>
            </a:r>
          </a:p>
          <a:p>
            <a:pPr lvl="1"/>
            <a:r>
              <a:rPr lang="cs-CZ" sz="2400" dirty="0"/>
              <a:t>samostatné trestné činy dle § 312a </a:t>
            </a:r>
            <a:r>
              <a:rPr lang="cs-CZ" sz="2400" dirty="0" err="1"/>
              <a:t>TrZ</a:t>
            </a:r>
            <a:r>
              <a:rPr lang="cs-CZ" sz="2400" dirty="0"/>
              <a:t> a § 361 </a:t>
            </a:r>
            <a:r>
              <a:rPr lang="cs-CZ" sz="2400" dirty="0" err="1"/>
              <a:t>TrZ</a:t>
            </a:r>
            <a:endParaRPr lang="cs-CZ" sz="2400" dirty="0"/>
          </a:p>
          <a:p>
            <a:pPr lvl="1"/>
            <a:r>
              <a:rPr lang="cs-CZ" sz="2400" dirty="0"/>
              <a:t>kvalifikované skutkové podstaty operující s organizovanou skupinou</a:t>
            </a:r>
          </a:p>
          <a:p>
            <a:pPr>
              <a:lnSpc>
                <a:spcPct val="100000"/>
              </a:lnSpc>
            </a:pPr>
            <a:r>
              <a:rPr lang="cs-CZ" dirty="0"/>
              <a:t>Rovina trestních sankcí</a:t>
            </a:r>
          </a:p>
          <a:p>
            <a:pPr lvl="1"/>
            <a:r>
              <a:rPr lang="cs-CZ" sz="2400" dirty="0"/>
              <a:t>spáchání trestného činu ve prospěch organizované zločinecké skupiny dle § 108 </a:t>
            </a:r>
            <a:r>
              <a:rPr lang="cs-CZ" sz="2400" dirty="0" err="1"/>
              <a:t>TrZ</a:t>
            </a:r>
            <a:r>
              <a:rPr lang="cs-CZ" sz="2400" dirty="0"/>
              <a:t> (přísnější trest)</a:t>
            </a:r>
          </a:p>
          <a:p>
            <a:pPr lvl="1"/>
            <a:r>
              <a:rPr lang="cs-CZ" sz="2400" dirty="0"/>
              <a:t>přitěžující okolnost dle § 42 písm. o) </a:t>
            </a:r>
            <a:r>
              <a:rPr lang="cs-CZ" sz="2400" dirty="0" err="1"/>
              <a:t>TrZ</a:t>
            </a:r>
            <a:endParaRPr lang="cs-CZ" sz="2400" dirty="0"/>
          </a:p>
          <a:p>
            <a:pPr lvl="1"/>
            <a:r>
              <a:rPr lang="cs-CZ" sz="2400" dirty="0"/>
              <a:t>polehčující okolnost dle § 41 písm. m) </a:t>
            </a:r>
            <a:r>
              <a:rPr lang="cs-CZ" sz="2400" dirty="0" err="1"/>
              <a:t>TrZ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dirty="0"/>
              <a:t>Procesní rovina</a:t>
            </a:r>
          </a:p>
          <a:p>
            <a:pPr lvl="1"/>
            <a:r>
              <a:rPr lang="cs-CZ" sz="2400" dirty="0"/>
              <a:t>institut spolupracujícího obviněného </a:t>
            </a:r>
          </a:p>
          <a:p>
            <a:pPr lvl="1"/>
            <a:r>
              <a:rPr lang="cs-CZ" sz="2400" dirty="0"/>
              <a:t>motivace vypovídat proti ostatním příslušníkům organizované zločinecké skupiny </a:t>
            </a:r>
          </a:p>
          <a:p>
            <a:pPr lvl="1"/>
            <a:r>
              <a:rPr lang="cs-CZ" sz="2400" dirty="0"/>
              <a:t>důsledky z hlediska právního následku – upuštění od potrestání dle § 46 odst. 2 </a:t>
            </a:r>
            <a:r>
              <a:rPr lang="cs-CZ" sz="2400" dirty="0" err="1"/>
              <a:t>TrZ</a:t>
            </a:r>
            <a:r>
              <a:rPr lang="cs-CZ" sz="2400" dirty="0"/>
              <a:t>, ukládání trestu pod dolní hranici trestní sazby dle § 58 odst. 4</a:t>
            </a:r>
          </a:p>
        </p:txBody>
      </p:sp>
    </p:spTree>
    <p:extLst>
      <p:ext uri="{BB962C8B-B14F-4D97-AF65-F5344CB8AC3E}">
        <p14:creationId xmlns:p14="http://schemas.microsoft.com/office/powerpoint/2010/main" val="16720227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6E5BA26-3188-40B1-BA41-256C29D9A8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Organizovaná zločinecká skupina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C661647D-B1F5-441F-B6B0-615824FBB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3949" y="1628776"/>
            <a:ext cx="9877964" cy="4525963"/>
          </a:xfrm>
        </p:spPr>
        <p:txBody>
          <a:bodyPr/>
          <a:lstStyle/>
          <a:p>
            <a:pPr>
              <a:buFontTx/>
              <a:buChar char="-"/>
            </a:pPr>
            <a:r>
              <a:rPr lang="cs-CZ" altLang="cs-CZ" dirty="0"/>
              <a:t>účast trestná dle § 361 </a:t>
            </a:r>
            <a:r>
              <a:rPr lang="cs-CZ" altLang="cs-CZ" dirty="0" err="1"/>
              <a:t>TrZ</a:t>
            </a:r>
            <a:r>
              <a:rPr lang="cs-CZ" altLang="cs-CZ" dirty="0"/>
              <a:t> jako samostatný trestný čin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altLang="cs-CZ" dirty="0"/>
              <a:t>spáchání ve prospěch OZS vyvolává obligatorní zvýšení horní hranice trestní sazby (§ 108 </a:t>
            </a:r>
            <a:r>
              <a:rPr lang="cs-CZ" altLang="cs-CZ" dirty="0" err="1"/>
              <a:t>TrZ</a:t>
            </a:r>
            <a:r>
              <a:rPr lang="cs-CZ" altLang="cs-CZ" dirty="0"/>
              <a:t>)</a:t>
            </a:r>
          </a:p>
          <a:p>
            <a:pPr>
              <a:buFontTx/>
              <a:buChar char="-"/>
            </a:pPr>
            <a:r>
              <a:rPr lang="cs-CZ" altLang="cs-CZ" dirty="0"/>
              <a:t>legální definice § 129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společenství alespoň tří trestně odpovědných osob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vnitřní organizační struktura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rozdělení funkcí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dělba činností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zaměření na soustavné páchání trestné činnosti</a:t>
            </a:r>
          </a:p>
          <a:p>
            <a:pPr eaLnBrk="1" hangingPunct="1">
              <a:buFontTx/>
              <a:buChar char="-"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D5FAF4A5-07C0-41A0-B97F-DA1630F577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Organizovaná skupina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9BB551A-662F-4F14-91DF-5118D7616A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725" y="1593908"/>
            <a:ext cx="9926463" cy="4373505"/>
          </a:xfrm>
        </p:spPr>
        <p:txBody>
          <a:bodyPr/>
          <a:lstStyle/>
          <a:p>
            <a:pPr>
              <a:buFontTx/>
              <a:buChar char="-"/>
            </a:pPr>
            <a:r>
              <a:rPr lang="cs-CZ" altLang="cs-CZ" dirty="0"/>
              <a:t>znak některých skutkových podstat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altLang="cs-CZ" dirty="0"/>
              <a:t>menší míra organizovanosti a sofistikovanosti než u organizované zločinecké skupiny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sdružení více osob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dělba činností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plánovitost a koordinovanost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1">
              <a:buFontTx/>
              <a:buChar char="-"/>
            </a:pPr>
            <a:r>
              <a:rPr lang="cs-CZ" altLang="cs-CZ" sz="2400" dirty="0"/>
              <a:t>organizovaná skupina působící ve více státech = nejméně ve dvou státech včetně ČR (R34/2005)</a:t>
            </a:r>
            <a:endParaRPr lang="cs-CZ" altLang="cs-CZ" dirty="0"/>
          </a:p>
          <a:p>
            <a:pPr>
              <a:buFontTx/>
              <a:buChar char="-"/>
            </a:pPr>
            <a:r>
              <a:rPr lang="cs-CZ" altLang="cs-CZ" dirty="0"/>
              <a:t>může mít i </a:t>
            </a:r>
            <a:r>
              <a:rPr lang="cs-CZ" altLang="cs-CZ" i="1" dirty="0"/>
              <a:t>ad hoc </a:t>
            </a:r>
            <a:r>
              <a:rPr lang="cs-CZ" altLang="cs-CZ" dirty="0"/>
              <a:t>charakter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altLang="cs-CZ" dirty="0"/>
              <a:t>nevylučuje současné postižení jako pachatele činu spáchaného ve prospěch organizované zločinecké skupiny (§ 107 odst. 2 </a:t>
            </a:r>
            <a:r>
              <a:rPr lang="cs-CZ" altLang="cs-CZ" dirty="0" err="1"/>
              <a:t>TrZ</a:t>
            </a:r>
            <a:r>
              <a:rPr lang="cs-CZ" altLang="cs-CZ" dirty="0"/>
              <a:t>)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2EF3E96D-F72C-4539-A559-720670A3E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dirty="0"/>
              <a:t>Pachatel TČ spáchaného ve prospěch organizované zločinecké skupiny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5429073-5B0F-4E6A-BA41-38F4406505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893338"/>
            <a:ext cx="10753200" cy="4139998"/>
          </a:xfrm>
        </p:spPr>
        <p:txBody>
          <a:bodyPr/>
          <a:lstStyle/>
          <a:p>
            <a:pPr eaLnBrk="1" hangingPunct="1"/>
            <a:r>
              <a:rPr lang="cs-CZ" altLang="cs-CZ" dirty="0"/>
              <a:t>legální definice v § 107: </a:t>
            </a:r>
          </a:p>
          <a:p>
            <a:pPr marL="252000" lvl="1"/>
            <a:r>
              <a:rPr lang="cs-CZ" altLang="cs-CZ" sz="2800" dirty="0">
                <a:ea typeface="+mn-ea"/>
                <a:cs typeface="+mn-cs"/>
              </a:rPr>
              <a:t>ten, kdo spáchal </a:t>
            </a:r>
            <a:r>
              <a:rPr lang="cs-CZ" altLang="cs-CZ" sz="2800" b="1" dirty="0">
                <a:ea typeface="+mn-ea"/>
                <a:cs typeface="+mn-cs"/>
              </a:rPr>
              <a:t>úmyslný trestný čin</a:t>
            </a:r>
          </a:p>
          <a:p>
            <a:pPr lvl="1">
              <a:buFontTx/>
              <a:buChar char="-"/>
            </a:pPr>
            <a:r>
              <a:rPr lang="cs-CZ" altLang="cs-CZ" sz="2800" dirty="0"/>
              <a:t>jako člen zločinecké organizované skupiny</a:t>
            </a:r>
          </a:p>
          <a:p>
            <a:pPr lvl="1">
              <a:buFontTx/>
              <a:buChar char="-"/>
            </a:pPr>
            <a:r>
              <a:rPr lang="cs-CZ" altLang="cs-CZ" sz="2800" dirty="0"/>
              <a:t>vědomě se členem organizované zločinecké skupiny</a:t>
            </a:r>
          </a:p>
          <a:p>
            <a:pPr lvl="1">
              <a:buFontTx/>
              <a:buChar char="-"/>
            </a:pPr>
            <a:r>
              <a:rPr lang="cs-CZ" altLang="cs-CZ" sz="2800" dirty="0"/>
              <a:t>v úmyslu organizované zločinecké skupině  napomáhat</a:t>
            </a:r>
            <a:r>
              <a:rPr lang="cs-CZ" altLang="cs-CZ" sz="2800" b="1" dirty="0">
                <a:ea typeface="+mn-ea"/>
                <a:cs typeface="+mn-cs"/>
              </a:rPr>
              <a:t> </a:t>
            </a:r>
          </a:p>
          <a:p>
            <a:pPr marL="252000" lvl="1"/>
            <a:r>
              <a:rPr lang="cs-CZ" altLang="cs-CZ" sz="2800" dirty="0">
                <a:ea typeface="+mn-ea"/>
                <a:cs typeface="+mn-cs"/>
              </a:rPr>
              <a:t>následkem je obligatorní zvýšení horní hranice trestní sazby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BC858530-5257-41D9-BB53-AB78CF0CCC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Účast na organizované zločinecké skupině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68FC273-A30C-4BA2-9CE7-1978EA4B1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300294"/>
            <a:ext cx="10753200" cy="4531706"/>
          </a:xfrm>
        </p:spPr>
        <p:txBody>
          <a:bodyPr/>
          <a:lstStyle/>
          <a:p>
            <a:pPr eaLnBrk="1" hangingPunct="1"/>
            <a:r>
              <a:rPr lang="cs-CZ" altLang="cs-CZ" dirty="0"/>
              <a:t>samostatný trestný čin dle § 361 </a:t>
            </a:r>
            <a:r>
              <a:rPr lang="cs-CZ" altLang="cs-CZ" dirty="0" err="1"/>
              <a:t>TrZ</a:t>
            </a:r>
            <a:endParaRPr lang="cs-CZ" altLang="cs-CZ" dirty="0"/>
          </a:p>
          <a:p>
            <a:pPr eaLnBrk="1" hangingPunct="1">
              <a:buFontTx/>
              <a:buChar char="-"/>
            </a:pPr>
            <a:r>
              <a:rPr lang="cs-CZ" altLang="cs-CZ" sz="2400" dirty="0"/>
              <a:t>založení organizované zločinecké skupiny</a:t>
            </a:r>
          </a:p>
          <a:p>
            <a:pPr eaLnBrk="1" hangingPunct="1">
              <a:buFontTx/>
              <a:buChar char="-"/>
            </a:pPr>
            <a:r>
              <a:rPr lang="cs-CZ" altLang="cs-CZ" sz="2400" dirty="0"/>
              <a:t>účast na činnosti organizované zločinecké skupiny </a:t>
            </a:r>
          </a:p>
          <a:p>
            <a:pPr eaLnBrk="1" hangingPunct="1">
              <a:buFontTx/>
              <a:buChar char="-"/>
            </a:pPr>
            <a:r>
              <a:rPr lang="cs-CZ" altLang="cs-CZ" sz="2400" dirty="0"/>
              <a:t>podpora organizované zločinecké skupiny</a:t>
            </a:r>
          </a:p>
          <a:p>
            <a:r>
              <a:rPr lang="cs-CZ" altLang="cs-CZ" dirty="0"/>
              <a:t>účinná lítost dle § 362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400" dirty="0"/>
              <a:t>učinil-li o organizované zločinecké skupině </a:t>
            </a:r>
            <a:r>
              <a:rPr lang="cs-CZ" sz="2400" b="1" dirty="0"/>
              <a:t>oznámení</a:t>
            </a:r>
            <a:r>
              <a:rPr lang="cs-CZ" sz="2400" dirty="0"/>
              <a:t> státnímu zástupci nebo policejnímu orgánu v době, </a:t>
            </a:r>
            <a:r>
              <a:rPr lang="cs-CZ" sz="2400" b="1" dirty="0"/>
              <a:t>kdy nebezpečí</a:t>
            </a:r>
            <a:r>
              <a:rPr lang="cs-CZ" sz="2400" dirty="0"/>
              <a:t>, které vzniklo zájmu chráněnému tímto zákonem </a:t>
            </a:r>
            <a:r>
              <a:rPr lang="cs-CZ" sz="2400" b="1" dirty="0"/>
              <a:t>z jiného činu organizované zločinecké skupiny</a:t>
            </a:r>
            <a:r>
              <a:rPr lang="cs-CZ" sz="2400" dirty="0"/>
              <a:t>, než je uveden v § 361, </a:t>
            </a:r>
            <a:r>
              <a:rPr lang="cs-CZ" sz="2400" b="1" dirty="0"/>
              <a:t>mohlo být ještě odstraněno</a:t>
            </a:r>
            <a:r>
              <a:rPr lang="cs-CZ" sz="2400" dirty="0"/>
              <a:t>. </a:t>
            </a:r>
          </a:p>
          <a:p>
            <a:r>
              <a:rPr lang="cs-CZ" altLang="cs-CZ" dirty="0"/>
              <a:t>beztrestnost agenta dle § 363</a:t>
            </a:r>
          </a:p>
          <a:p>
            <a:r>
              <a:rPr lang="cs-CZ" altLang="cs-CZ" dirty="0"/>
              <a:t>vylučuje postup dle § 108 </a:t>
            </a:r>
            <a:r>
              <a:rPr lang="cs-CZ" altLang="cs-CZ" dirty="0" err="1"/>
              <a:t>TrZ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0355A50E-A243-42BE-816E-A6FA64A3A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Teroristická skupina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763F59-D26A-4537-9E4C-7378CD374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57110"/>
            <a:ext cx="10753200" cy="4139998"/>
          </a:xfrm>
        </p:spPr>
        <p:txBody>
          <a:bodyPr/>
          <a:lstStyle/>
          <a:p>
            <a:pPr>
              <a:buFontTx/>
              <a:buChar char="-"/>
              <a:defRPr/>
            </a:pPr>
            <a:r>
              <a:rPr lang="cs-CZ" dirty="0"/>
              <a:t>legální definice v §129a </a:t>
            </a:r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sz="2400" dirty="0"/>
              <a:t>společenství nejméně tří osob</a:t>
            </a:r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sz="2400" dirty="0"/>
              <a:t>trvalejší charakter</a:t>
            </a:r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sz="2400" dirty="0"/>
              <a:t>dělba činností</a:t>
            </a:r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sz="2400" dirty="0"/>
              <a:t>plánovitost,  koordinovanost</a:t>
            </a:r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sz="2400" dirty="0"/>
              <a:t>zaměření na vlastizradu spáchanou  formou teroristického útoku nebo teroru (§ 309), TČ teroristického útoku (§ 311) nebo teroru (§ 312)</a:t>
            </a:r>
          </a:p>
          <a:p>
            <a:pPr>
              <a:lnSpc>
                <a:spcPct val="100000"/>
              </a:lnSpc>
              <a:buFontTx/>
              <a:buChar char="-"/>
              <a:defRPr/>
            </a:pPr>
            <a:endParaRPr lang="cs-CZ" dirty="0"/>
          </a:p>
          <a:p>
            <a:pPr>
              <a:lnSpc>
                <a:spcPct val="100000"/>
              </a:lnSpc>
              <a:buFontTx/>
              <a:buChar char="-"/>
              <a:defRPr/>
            </a:pPr>
            <a:r>
              <a:rPr lang="cs-CZ" dirty="0"/>
              <a:t>naplnění znaků nebrání použití ustanovení o organizované skupině nebo organizované zločinecké skupině; nepoužije se § 361 a 362. </a:t>
            </a:r>
          </a:p>
          <a:p>
            <a:pPr>
              <a:buFontTx/>
              <a:buChar char="-"/>
              <a:defRPr/>
            </a:pPr>
            <a:endParaRPr lang="cs-CZ" dirty="0"/>
          </a:p>
          <a:p>
            <a:pPr>
              <a:buFontTx/>
              <a:buChar char="-"/>
              <a:defRPr/>
            </a:pPr>
            <a:endParaRPr lang="cs-CZ" dirty="0"/>
          </a:p>
          <a:p>
            <a:pPr marL="7200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ABEFF382-D4A5-4111-9AB0-83091E500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Účast na teroristické skupině 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63E1D811-12D9-4480-A4E7-ECA2004DD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Samostatný trestný čin dle § 312a </a:t>
            </a:r>
            <a:r>
              <a:rPr lang="cs-CZ" altLang="cs-CZ" dirty="0" err="1"/>
              <a:t>TrZ</a:t>
            </a:r>
            <a:r>
              <a:rPr lang="cs-CZ" altLang="cs-CZ" dirty="0"/>
              <a:t> </a:t>
            </a:r>
          </a:p>
          <a:p>
            <a:r>
              <a:rPr lang="cs-CZ" altLang="cs-CZ" i="1" dirty="0"/>
              <a:t>Kdo založí teroristickou skupinu nebo kdo se činnosti teroristické skupiny  účastní …. </a:t>
            </a:r>
          </a:p>
          <a:p>
            <a:r>
              <a:rPr lang="cs-CZ" altLang="cs-CZ" dirty="0"/>
              <a:t>Zvláštní ustanovení o účinné lítosti dle § 312b </a:t>
            </a:r>
            <a:r>
              <a:rPr lang="cs-CZ" altLang="cs-CZ" dirty="0" err="1"/>
              <a:t>TrZ</a:t>
            </a:r>
            <a:r>
              <a:rPr lang="cs-CZ" altLang="cs-CZ" dirty="0"/>
              <a:t> </a:t>
            </a:r>
          </a:p>
          <a:p>
            <a:r>
              <a:rPr lang="cs-CZ" altLang="cs-CZ" dirty="0"/>
              <a:t>Beztrestnost agenta dle § 312c </a:t>
            </a:r>
            <a:r>
              <a:rPr lang="cs-CZ" altLang="cs-CZ" dirty="0" err="1"/>
              <a:t>TrZ</a:t>
            </a:r>
            <a:endParaRPr lang="cs-CZ" altLang="cs-CZ" dirty="0"/>
          </a:p>
          <a:p>
            <a:pPr marL="324000" lvl="1" indent="0">
              <a:buNone/>
            </a:pPr>
            <a:endParaRPr lang="cs-CZ" altLang="cs-CZ" i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>
            <a:extLst>
              <a:ext uri="{FF2B5EF4-FFF2-40B4-BE49-F238E27FC236}">
                <a16:creationId xmlns:a16="http://schemas.microsoft.com/office/drawing/2014/main" id="{237BEC3C-55F7-4D76-88C0-F65A581D5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To je vše, děkuji Vám za pozornost!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0C8389FE-7FEA-4330-A014-BB68711A8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altLang="cs-CZ" dirty="0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26959A0-B6B4-465E-8CFF-8D49250185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/>
              <a:t>Formy trestné součinnosti skutečné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3FD2F33-B9B6-4ED5-B087-26FA84AD1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altLang="cs-CZ" dirty="0"/>
              <a:t>Obecné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spolupachatelství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organizátorství, návod, pomoc 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spolčení, srocení</a:t>
            </a:r>
          </a:p>
          <a:p>
            <a:pPr>
              <a:buFontTx/>
              <a:buChar char="-"/>
            </a:pPr>
            <a:r>
              <a:rPr lang="cs-CZ" altLang="cs-CZ" dirty="0"/>
              <a:t>Zvláštní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některé další formy trestné součinnosti – hl. X, díl 8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další skutkové podstaty ve zvl. č. </a:t>
            </a:r>
            <a:r>
              <a:rPr lang="cs-CZ" altLang="cs-CZ" sz="2400" dirty="0" err="1"/>
              <a:t>TrZ</a:t>
            </a:r>
            <a:r>
              <a:rPr lang="cs-CZ" altLang="cs-CZ" sz="2400" dirty="0"/>
              <a:t> - např. § 170 odst. 1,2 písm. a) – člen organizované skupiny, § 178 odst. 1,3 – nejméně se dvěma osobami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trestný čin legalizace výnosů z trestné činnosti dle § 216 </a:t>
            </a:r>
            <a:r>
              <a:rPr lang="cs-CZ" altLang="cs-CZ" sz="2400" dirty="0" err="1"/>
              <a:t>TrZ</a:t>
            </a:r>
            <a:endParaRPr lang="cs-CZ" altLang="cs-CZ" dirty="0"/>
          </a:p>
          <a:p>
            <a:pPr>
              <a:buFontTx/>
              <a:buChar char="-"/>
            </a:pPr>
            <a:r>
              <a:rPr lang="cs-CZ" altLang="cs-CZ" dirty="0"/>
              <a:t>Instituty boje proti organizované kriminalitě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účast na organizované zločinecké skupině – § 361 </a:t>
            </a:r>
            <a:r>
              <a:rPr lang="cs-CZ" altLang="cs-CZ" sz="2400" dirty="0" err="1"/>
              <a:t>TrZ</a:t>
            </a:r>
            <a:endParaRPr lang="cs-CZ" altLang="cs-CZ" sz="2400" dirty="0"/>
          </a:p>
          <a:p>
            <a:pPr lvl="1">
              <a:buFontTx/>
              <a:buChar char="-"/>
            </a:pPr>
            <a:r>
              <a:rPr lang="cs-CZ" altLang="cs-CZ" sz="2400" dirty="0"/>
              <a:t>účast na teroristické skupině -  § 321a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000" dirty="0"/>
              <a:t>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26959A0-B6B4-465E-8CFF-8D49250185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400" dirty="0"/>
              <a:t>Hierarchie trestné součinnosti skutečné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3FD2F33-B9B6-4ED5-B087-26FA84AD19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20000" y="1442906"/>
            <a:ext cx="10753200" cy="4389094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Char char="-"/>
            </a:pPr>
            <a:r>
              <a:rPr lang="cs-CZ" altLang="cs-CZ" dirty="0"/>
              <a:t>Subsidiarita „níže postavené“ formy součinnosti vůči té „výše postavené“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důvod vyloučení souběhu</a:t>
            </a:r>
            <a:endParaRPr lang="cs-CZ" altLang="cs-CZ" sz="2800" dirty="0"/>
          </a:p>
          <a:p>
            <a:pPr lvl="8">
              <a:lnSpc>
                <a:spcPct val="100000"/>
              </a:lnSpc>
              <a:buFontTx/>
              <a:buChar char="-"/>
            </a:pPr>
            <a:r>
              <a:rPr lang="cs-CZ" altLang="cs-CZ" sz="3200" dirty="0"/>
              <a:t>Spolupachatelství</a:t>
            </a:r>
          </a:p>
          <a:p>
            <a:pPr lvl="8">
              <a:lnSpc>
                <a:spcPct val="100000"/>
              </a:lnSpc>
              <a:buFontTx/>
              <a:buChar char="-"/>
            </a:pPr>
            <a:r>
              <a:rPr lang="cs-CZ" altLang="cs-CZ" sz="2800" dirty="0"/>
              <a:t>Organizátorství</a:t>
            </a:r>
          </a:p>
          <a:p>
            <a:pPr lvl="8">
              <a:lnSpc>
                <a:spcPct val="100000"/>
              </a:lnSpc>
              <a:buFontTx/>
              <a:buChar char="-"/>
            </a:pPr>
            <a:r>
              <a:rPr lang="cs-CZ" altLang="cs-CZ" sz="2400" dirty="0"/>
              <a:t>Návod</a:t>
            </a:r>
          </a:p>
          <a:p>
            <a:pPr lvl="8">
              <a:lnSpc>
                <a:spcPct val="100000"/>
              </a:lnSpc>
              <a:buFontTx/>
              <a:buChar char="-"/>
            </a:pPr>
            <a:r>
              <a:rPr lang="cs-CZ" altLang="cs-CZ" sz="2000" dirty="0"/>
              <a:t>Pomoc</a:t>
            </a:r>
            <a:endParaRPr lang="cs-CZ" altLang="cs-CZ" sz="2800" dirty="0"/>
          </a:p>
          <a:p>
            <a:pPr lvl="8">
              <a:lnSpc>
                <a:spcPct val="100000"/>
              </a:lnSpc>
              <a:buFontTx/>
              <a:buChar char="-"/>
            </a:pPr>
            <a:r>
              <a:rPr lang="cs-CZ" altLang="cs-CZ" dirty="0"/>
              <a:t>Zvláštní formy trestné součinnosti 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altLang="cs-CZ" dirty="0"/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altLang="cs-CZ" dirty="0"/>
              <a:t>Instituty boje proti organizované kriminalitě stojí „bokem“ této hierarchie</a:t>
            </a:r>
          </a:p>
        </p:txBody>
      </p:sp>
    </p:spTree>
    <p:extLst>
      <p:ext uri="{BB962C8B-B14F-4D97-AF65-F5344CB8AC3E}">
        <p14:creationId xmlns:p14="http://schemas.microsoft.com/office/powerpoint/2010/main" val="34258874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76864A9-1528-4FF8-9D5A-69E7B62F42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Spolupachatelství - § 23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1E14067-0C24-42C0-96CD-963870DE3B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-"/>
              <a:defRPr/>
            </a:pPr>
            <a:r>
              <a:rPr lang="cs-CZ" altLang="cs-CZ" dirty="0"/>
              <a:t>Dva a více </a:t>
            </a:r>
            <a:r>
              <a:rPr lang="cs-CZ" altLang="cs-CZ" b="1" dirty="0"/>
              <a:t>trestně odpovědných</a:t>
            </a:r>
            <a:r>
              <a:rPr lang="cs-CZ" altLang="cs-CZ" dirty="0"/>
              <a:t> pachatelů</a:t>
            </a:r>
          </a:p>
          <a:p>
            <a:pPr lvl="1">
              <a:buFontTx/>
              <a:buChar char="-"/>
              <a:defRPr/>
            </a:pPr>
            <a:r>
              <a:rPr lang="cs-CZ" altLang="cs-CZ" dirty="0"/>
              <a:t>zásadně ne u vlastnoručních trestných činů</a:t>
            </a:r>
          </a:p>
          <a:p>
            <a:pPr lvl="1">
              <a:buFontTx/>
              <a:buChar char="-"/>
              <a:defRPr/>
            </a:pPr>
            <a:r>
              <a:rPr lang="cs-CZ" altLang="cs-CZ" dirty="0"/>
              <a:t>jde-li o trestný čin se zúženým okruhem pachatelů, musí do něj patřit všichni spolupachatelé</a:t>
            </a:r>
          </a:p>
          <a:p>
            <a:pPr>
              <a:buFontTx/>
              <a:buChar char="-"/>
              <a:defRPr/>
            </a:pPr>
            <a:r>
              <a:rPr lang="cs-CZ" altLang="cs-CZ" dirty="0"/>
              <a:t>Společný úmysl</a:t>
            </a:r>
          </a:p>
          <a:p>
            <a:pPr lvl="1">
              <a:buFontTx/>
              <a:buChar char="-"/>
              <a:defRPr/>
            </a:pPr>
            <a:r>
              <a:rPr lang="cs-CZ" altLang="cs-CZ" sz="2400" dirty="0"/>
              <a:t>spáchat trestný čin a zároveň spáchat jej ve spolupachatelství </a:t>
            </a:r>
          </a:p>
          <a:p>
            <a:pPr>
              <a:buFontTx/>
              <a:buChar char="-"/>
              <a:defRPr/>
            </a:pPr>
            <a:r>
              <a:rPr lang="cs-CZ" altLang="cs-CZ" dirty="0"/>
              <a:t>Společné jednání </a:t>
            </a:r>
          </a:p>
          <a:p>
            <a:pPr lvl="1">
              <a:buFontTx/>
              <a:buChar char="-"/>
              <a:defRPr/>
            </a:pPr>
            <a:r>
              <a:rPr lang="cs-CZ" altLang="cs-CZ" sz="2400" dirty="0"/>
              <a:t>každý naplní všechny znaky objektivní stránky </a:t>
            </a:r>
          </a:p>
          <a:p>
            <a:pPr lvl="1">
              <a:buFontTx/>
              <a:buChar char="-"/>
              <a:defRPr/>
            </a:pPr>
            <a:r>
              <a:rPr lang="cs-CZ" altLang="cs-CZ" sz="2400" dirty="0"/>
              <a:t>každý naplní jen některý z dílčích znaků  objektivní stránky          </a:t>
            </a:r>
          </a:p>
          <a:p>
            <a:pPr lvl="1">
              <a:buFontTx/>
              <a:buChar char="-"/>
              <a:defRPr/>
            </a:pPr>
            <a:r>
              <a:rPr lang="cs-CZ" altLang="cs-CZ" sz="2400" dirty="0"/>
              <a:t>jednání každého je alespoň článkem řetězu, přičemž jednotlivé články působí  současně nebo postupně ve vzájemné návaznosti, směřují k přímému vykonání TČ a jen ve svém celku tvoří jeho skutkovou podstatu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3254AEA6-916D-40A3-A486-234B23F8A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Spolupachatelství</a:t>
            </a:r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2C2E1E42-C176-44A8-998A-80E996351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Vina</a:t>
            </a:r>
          </a:p>
          <a:p>
            <a:pPr lvl="1"/>
            <a:r>
              <a:rPr lang="cs-CZ" altLang="cs-CZ" sz="2400" dirty="0"/>
              <a:t>každý spolupachatel, jako kdyby čin spáchal sám</a:t>
            </a:r>
          </a:p>
          <a:p>
            <a:pPr lvl="1"/>
            <a:r>
              <a:rPr lang="cs-CZ" altLang="cs-CZ" sz="2400" dirty="0"/>
              <a:t>„jeden za všechny a všichni za jednoho“</a:t>
            </a:r>
          </a:p>
          <a:p>
            <a:r>
              <a:rPr lang="cs-CZ" altLang="cs-CZ" dirty="0"/>
              <a:t>Exces jednoho ze spolupachatelů  – vybočení z rámce společné dohody – odpovídá sám za to, co zaviněně způsobil, ostatní  jen za trestnou činnost  v rámci dohody </a:t>
            </a:r>
          </a:p>
          <a:p>
            <a:r>
              <a:rPr lang="cs-CZ" altLang="cs-CZ" dirty="0"/>
              <a:t> Trest </a:t>
            </a:r>
          </a:p>
          <a:p>
            <a:pPr lvl="1"/>
            <a:r>
              <a:rPr lang="cs-CZ" altLang="cs-CZ" sz="2400" dirty="0"/>
              <a:t>každý sám za sebe</a:t>
            </a:r>
          </a:p>
          <a:p>
            <a:pPr lvl="1"/>
            <a:r>
              <a:rPr lang="cs-CZ" altLang="cs-CZ" sz="2400" dirty="0"/>
              <a:t>obecná kritéria + jakou měrou jednání každého z nich přispělo ke spáchání TČ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B6B22EB-350C-4AF7-96FC-028A4383FC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Účastenství v užším smyslu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000A2D5-9DD4-4DEA-8025-D6DD874CA0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§ 24  odst. 1 TZ – účastník na dokonaném TČ nebo jeho pokusu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nedojde-li ani k pokusu -&gt; účastenství může být kvalifikováno jen jako příprava</a:t>
            </a:r>
          </a:p>
          <a:p>
            <a:pPr marL="324000" lvl="1" indent="0">
              <a:lnSpc>
                <a:spcPct val="90000"/>
              </a:lnSpc>
              <a:buNone/>
            </a:pPr>
            <a:r>
              <a:rPr lang="cs-CZ" alt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Formy účastenství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Organizátor (zosnoval nebo řídil)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Návodce (vzbudil v jiném rozhodnutí spáchat trestný čin)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Pomocník (umožnil nebo usnadnil jinému spáchání trestného činu)</a:t>
            </a:r>
          </a:p>
          <a:p>
            <a:pPr lvl="1">
              <a:buFontTx/>
              <a:buChar char="-"/>
            </a:pPr>
            <a:endParaRPr lang="cs-CZ" altLang="cs-CZ" sz="2400" dirty="0"/>
          </a:p>
          <a:p>
            <a:pPr>
              <a:buFontTx/>
              <a:buChar char="-"/>
            </a:pPr>
            <a:r>
              <a:rPr lang="cs-CZ" altLang="cs-CZ" dirty="0"/>
              <a:t>Zásada </a:t>
            </a:r>
            <a:r>
              <a:rPr lang="cs-CZ" altLang="cs-CZ" dirty="0" err="1"/>
              <a:t>akcesority</a:t>
            </a:r>
            <a:r>
              <a:rPr lang="cs-CZ" altLang="cs-CZ" dirty="0"/>
              <a:t> účastenství!!!</a:t>
            </a:r>
            <a:r>
              <a:rPr lang="cs-CZ" altLang="cs-CZ" sz="1600" i="1" dirty="0"/>
              <a:t>  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nikoli zásada osamostatnění – např. </a:t>
            </a:r>
            <a:r>
              <a:rPr lang="cs-CZ" altLang="cs-CZ" sz="2400" dirty="0" err="1"/>
              <a:t>tr</a:t>
            </a:r>
            <a:r>
              <a:rPr lang="cs-CZ" altLang="cs-CZ" sz="2400" dirty="0"/>
              <a:t>. zák. č. 86/1950 Sb. 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marL="72000" indent="0">
              <a:buNone/>
            </a:pPr>
            <a:r>
              <a:rPr lang="cs-CZ" altLang="cs-CZ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AEC2E4E-7662-4074-BF44-B12EA9EF5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Formy pomoci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B6ED63E-1F4B-4D5E-94E8-08C5682D01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/>
              <a:t>Demonstrativní výčet - § 24 odst. 1 písm. c) </a:t>
            </a:r>
            <a:r>
              <a:rPr lang="cs-CZ" altLang="cs-CZ" dirty="0" err="1"/>
              <a:t>TrZ</a:t>
            </a:r>
            <a:endParaRPr lang="cs-CZ" altLang="cs-CZ" dirty="0"/>
          </a:p>
          <a:p>
            <a:pPr lvl="1">
              <a:buFontTx/>
              <a:buChar char="-"/>
            </a:pPr>
            <a:r>
              <a:rPr lang="cs-CZ" altLang="cs-CZ" sz="2400" dirty="0"/>
              <a:t>opatření prostředků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odstranění překážek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vylákání poškozeného na místo činu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hlídání při činu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rada, utvrzování v předsevzetí</a:t>
            </a:r>
          </a:p>
          <a:p>
            <a:pPr lvl="1">
              <a:buFontTx/>
              <a:buChar char="-"/>
            </a:pPr>
            <a:r>
              <a:rPr lang="cs-CZ" altLang="cs-CZ" sz="2400" dirty="0"/>
              <a:t>slib přispět po činu </a:t>
            </a:r>
          </a:p>
          <a:p>
            <a:pPr lvl="1">
              <a:buFontTx/>
              <a:buChar char="-"/>
            </a:pPr>
            <a:r>
              <a:rPr lang="cs-CZ" altLang="cs-CZ" sz="2400" dirty="0" err="1"/>
              <a:t>etc</a:t>
            </a:r>
            <a:r>
              <a:rPr lang="cs-CZ" altLang="cs-CZ" sz="2400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B9252964-4739-4A09-941F-85B5B5D77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Účastenství 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ED53B4F3-F26E-4EBC-A218-A8554FD69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Vina </a:t>
            </a:r>
          </a:p>
          <a:p>
            <a:pPr lvl="1"/>
            <a:r>
              <a:rPr lang="cs-CZ" altLang="cs-CZ" sz="2400" dirty="0"/>
              <a:t>zásada </a:t>
            </a:r>
            <a:r>
              <a:rPr lang="cs-CZ" altLang="cs-CZ" sz="2400" dirty="0" err="1"/>
              <a:t>akcesority</a:t>
            </a:r>
            <a:r>
              <a:rPr lang="cs-CZ" altLang="cs-CZ" sz="2400" dirty="0"/>
              <a:t> </a:t>
            </a:r>
          </a:p>
          <a:p>
            <a:pPr lvl="1"/>
            <a:r>
              <a:rPr lang="cs-CZ" altLang="cs-CZ" sz="2400" dirty="0"/>
              <a:t>užije se ustanovení o trestní odpovědnosti a trestnosti  hlavního pachatele, nestanoví-li trestní zákon jinak  </a:t>
            </a:r>
          </a:p>
          <a:p>
            <a:r>
              <a:rPr lang="cs-CZ" altLang="cs-CZ" dirty="0"/>
              <a:t>Trest</a:t>
            </a:r>
          </a:p>
          <a:p>
            <a:pPr lvl="1"/>
            <a:r>
              <a:rPr lang="cs-CZ" altLang="cs-CZ" sz="2400" dirty="0"/>
              <a:t>přihlédne se k významu a povaze účasti na spáchání trestného činu</a:t>
            </a:r>
          </a:p>
          <a:p>
            <a:pPr lvl="1"/>
            <a:r>
              <a:rPr lang="cs-CZ" altLang="cs-CZ" sz="2400" dirty="0"/>
              <a:t>např. organizátorství vs. pomoc spočívající jen v usnadnění spáchání činu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399</TotalTime>
  <Words>1729</Words>
  <Application>Microsoft Office PowerPoint</Application>
  <PresentationFormat>Širokoúhlá obrazovka</PresentationFormat>
  <Paragraphs>253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2" baseType="lpstr">
      <vt:lpstr>Arial</vt:lpstr>
      <vt:lpstr>Tahoma</vt:lpstr>
      <vt:lpstr>Wingdings</vt:lpstr>
      <vt:lpstr>Prezentace_MU_CZ</vt:lpstr>
      <vt:lpstr>Trestná součinnost</vt:lpstr>
      <vt:lpstr>Pojem trestné součinnosti</vt:lpstr>
      <vt:lpstr>Formy trestné součinnosti skutečné</vt:lpstr>
      <vt:lpstr>Hierarchie trestné součinnosti skutečné</vt:lpstr>
      <vt:lpstr>Spolupachatelství - § 23</vt:lpstr>
      <vt:lpstr>Spolupachatelství</vt:lpstr>
      <vt:lpstr>Účastenství v užším smyslu</vt:lpstr>
      <vt:lpstr>Formy pomoci</vt:lpstr>
      <vt:lpstr>Účastenství </vt:lpstr>
      <vt:lpstr>Exces hlavního pachatele </vt:lpstr>
      <vt:lpstr>Zánik trestnosti účastníka</vt:lpstr>
      <vt:lpstr>Zvláštní formy trestné součinnosti </vt:lpstr>
      <vt:lpstr>Podněcování</vt:lpstr>
      <vt:lpstr>Schvalování</vt:lpstr>
      <vt:lpstr>Nadržování</vt:lpstr>
      <vt:lpstr>Nepřekažení</vt:lpstr>
      <vt:lpstr>Neoznámení</vt:lpstr>
      <vt:lpstr>Obecné formy trestné součinnosti zdánlivé</vt:lpstr>
      <vt:lpstr>Zvláštní formy trestné součinnosti zdánlivé </vt:lpstr>
      <vt:lpstr>Organizovaná kriminalita</vt:lpstr>
      <vt:lpstr>Instituty proti organizované kriminalitě</vt:lpstr>
      <vt:lpstr>Organizovaná zločinecká skupina</vt:lpstr>
      <vt:lpstr>Organizovaná skupina</vt:lpstr>
      <vt:lpstr>Pachatel TČ spáchaného ve prospěch organizované zločinecké skupiny</vt:lpstr>
      <vt:lpstr>Účast na organizované zločinecké skupině</vt:lpstr>
      <vt:lpstr>Teroristická skupina </vt:lpstr>
      <vt:lpstr>Účast na teroristické skupině </vt:lpstr>
      <vt:lpstr>To je vše, děkuji Vám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Trestná součinnost</dc:title>
  <dc:creator>Uživatel</dc:creator>
  <cp:lastModifiedBy>Uživatel</cp:lastModifiedBy>
  <cp:revision>16</cp:revision>
  <cp:lastPrinted>1601-01-01T00:00:00Z</cp:lastPrinted>
  <dcterms:created xsi:type="dcterms:W3CDTF">2020-04-27T12:49:31Z</dcterms:created>
  <dcterms:modified xsi:type="dcterms:W3CDTF">2020-04-27T19:28:36Z</dcterms:modified>
</cp:coreProperties>
</file>