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0"/>
  </p:notesMasterIdLst>
  <p:sldIdLst>
    <p:sldId id="256" r:id="rId2"/>
    <p:sldId id="257" r:id="rId3"/>
    <p:sldId id="258" r:id="rId4"/>
    <p:sldId id="260" r:id="rId5"/>
    <p:sldId id="261" r:id="rId6"/>
    <p:sldId id="262" r:id="rId7"/>
    <p:sldId id="263" r:id="rId8"/>
    <p:sldId id="265" r:id="rId9"/>
    <p:sldId id="264" r:id="rId10"/>
    <p:sldId id="266" r:id="rId11"/>
    <p:sldId id="270" r:id="rId12"/>
    <p:sldId id="267" r:id="rId13"/>
    <p:sldId id="268" r:id="rId14"/>
    <p:sldId id="269" r:id="rId15"/>
    <p:sldId id="271" r:id="rId16"/>
    <p:sldId id="272" r:id="rId17"/>
    <p:sldId id="275" r:id="rId18"/>
    <p:sldId id="276" r:id="rId19"/>
    <p:sldId id="278" r:id="rId20"/>
    <p:sldId id="279" r:id="rId21"/>
    <p:sldId id="282" r:id="rId22"/>
    <p:sldId id="280" r:id="rId23"/>
    <p:sldId id="283" r:id="rId24"/>
    <p:sldId id="281" r:id="rId25"/>
    <p:sldId id="274" r:id="rId26"/>
    <p:sldId id="277" r:id="rId27"/>
    <p:sldId id="284" r:id="rId28"/>
    <p:sldId id="287" r:id="rId29"/>
    <p:sldId id="291" r:id="rId30"/>
    <p:sldId id="292" r:id="rId31"/>
    <p:sldId id="290" r:id="rId32"/>
    <p:sldId id="288" r:id="rId33"/>
    <p:sldId id="285" r:id="rId34"/>
    <p:sldId id="286" r:id="rId35"/>
    <p:sldId id="259" r:id="rId36"/>
    <p:sldId id="289" r:id="rId37"/>
    <p:sldId id="293" r:id="rId38"/>
    <p:sldId id="273"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C1651A-A188-43F4-ACCC-C0DC215BA479}" type="datetimeFigureOut">
              <a:rPr lang="cs-CZ" smtClean="0"/>
              <a:t>13.05.2020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A37195-81C1-4040-B66C-3AC996062469}" type="slidenum">
              <a:rPr lang="cs-CZ" smtClean="0"/>
              <a:t>‹#›</a:t>
            </a:fld>
            <a:endParaRPr lang="cs-CZ"/>
          </a:p>
        </p:txBody>
      </p:sp>
    </p:spTree>
    <p:extLst>
      <p:ext uri="{BB962C8B-B14F-4D97-AF65-F5344CB8AC3E}">
        <p14:creationId xmlns:p14="http://schemas.microsoft.com/office/powerpoint/2010/main" val="136862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B0E0AF7-9BFB-490F-AB8A-FC7437EC0359}" type="datetime1">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216943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B4B1F8E-17C2-4AB2-8742-37DE1156A224}" type="datetime1">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117774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886DF6-5554-4E43-A78C-B2A4814C939A}" type="datetime1">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14575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93C607-21A2-4C32-A601-644BBD9A17C4}" type="datetime1">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4269735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B0C7193-406B-4AC2-9775-254DDA917585}" type="datetime1">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834516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7986D07-E174-458E-BE6C-3F347BE1DC04}" type="datetime1">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61434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1221CF6-6D90-48FD-A8B3-C1679EB4E9FA}" type="datetime1">
              <a:rPr lang="cs-CZ" smtClean="0"/>
              <a:t>13.05.2020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2368210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89621A7-4080-4946-8840-8925CEB9F21C}" type="datetime1">
              <a:rPr lang="cs-CZ" smtClean="0"/>
              <a:t>13.05.2020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318058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B6809E0-E2AB-4512-94B0-BEDAFD42D3A7}" type="datetime1">
              <a:rPr lang="cs-CZ" smtClean="0"/>
              <a:t>13.05.2020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148510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16B905C-E02A-41EE-8C4B-3674885D3E1D}" type="datetime1">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1891901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368F36-5ED3-4605-8707-8ECBD0299AFF}" type="datetime1">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407363-7C0C-4423-B083-3780A68CDD8D}" type="slidenum">
              <a:rPr lang="cs-CZ" smtClean="0"/>
              <a:t>‹#›</a:t>
            </a:fld>
            <a:endParaRPr lang="cs-CZ"/>
          </a:p>
        </p:txBody>
      </p:sp>
    </p:spTree>
    <p:extLst>
      <p:ext uri="{BB962C8B-B14F-4D97-AF65-F5344CB8AC3E}">
        <p14:creationId xmlns:p14="http://schemas.microsoft.com/office/powerpoint/2010/main" val="1600215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1E1D3-3AAF-4FAC-A621-73F0BDD1FE4E}" type="datetime1">
              <a:rPr lang="cs-CZ" smtClean="0"/>
              <a:t>13.05.2020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07363-7C0C-4423-B083-3780A68CDD8D}" type="slidenum">
              <a:rPr lang="cs-CZ" smtClean="0"/>
              <a:t>‹#›</a:t>
            </a:fld>
            <a:endParaRPr lang="cs-CZ"/>
          </a:p>
        </p:txBody>
      </p:sp>
    </p:spTree>
    <p:extLst>
      <p:ext uri="{BB962C8B-B14F-4D97-AF65-F5344CB8AC3E}">
        <p14:creationId xmlns:p14="http://schemas.microsoft.com/office/powerpoint/2010/main" val="331583042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Subjekty insolvenčního řízení</a:t>
            </a:r>
            <a:endParaRPr lang="cs-CZ" dirty="0"/>
          </a:p>
        </p:txBody>
      </p:sp>
      <p:sp>
        <p:nvSpPr>
          <p:cNvPr id="3" name="Podnadpis 2"/>
          <p:cNvSpPr>
            <a:spLocks noGrp="1"/>
          </p:cNvSpPr>
          <p:nvPr>
            <p:ph type="subTitle" idx="1"/>
          </p:nvPr>
        </p:nvSpPr>
        <p:spPr/>
        <p:txBody>
          <a:bodyPr/>
          <a:lstStyle/>
          <a:p>
            <a:r>
              <a:rPr lang="cs-CZ" dirty="0" smtClean="0"/>
              <a:t>Mgr. Miloslav Hrdlička</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a:t>
            </a:fld>
            <a:endParaRPr lang="cs-CZ"/>
          </a:p>
        </p:txBody>
      </p:sp>
    </p:spTree>
    <p:extLst>
      <p:ext uri="{BB962C8B-B14F-4D97-AF65-F5344CB8AC3E}">
        <p14:creationId xmlns:p14="http://schemas.microsoft.com/office/powerpoint/2010/main" val="1916889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90666"/>
          </a:xfrm>
        </p:spPr>
        <p:txBody>
          <a:bodyPr/>
          <a:lstStyle/>
          <a:p>
            <a:r>
              <a:rPr lang="cs-CZ" dirty="0" smtClean="0"/>
              <a:t>Účastníci insolvenčního řízení</a:t>
            </a:r>
            <a:endParaRPr lang="cs-CZ" dirty="0"/>
          </a:p>
        </p:txBody>
      </p:sp>
      <p:sp>
        <p:nvSpPr>
          <p:cNvPr id="3" name="Zástupný symbol pro obsah 2"/>
          <p:cNvSpPr>
            <a:spLocks noGrp="1"/>
          </p:cNvSpPr>
          <p:nvPr>
            <p:ph idx="1"/>
          </p:nvPr>
        </p:nvSpPr>
        <p:spPr>
          <a:xfrm>
            <a:off x="457200" y="5517232"/>
            <a:ext cx="8229600" cy="608931"/>
          </a:xfrm>
        </p:spPr>
        <p:txBody>
          <a:bodyPr/>
          <a:lstStyle/>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10</a:t>
            </a:fld>
            <a:endParaRPr lang="cs-CZ"/>
          </a:p>
        </p:txBody>
      </p:sp>
    </p:spTree>
    <p:extLst>
      <p:ext uri="{BB962C8B-B14F-4D97-AF65-F5344CB8AC3E}">
        <p14:creationId xmlns:p14="http://schemas.microsoft.com/office/powerpoint/2010/main" val="3624313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Účastníci insolvenčního řízení - přehled</a:t>
            </a:r>
            <a:endParaRPr lang="cs-CZ" dirty="0"/>
          </a:p>
        </p:txBody>
      </p:sp>
      <p:sp>
        <p:nvSpPr>
          <p:cNvPr id="3" name="Zástupný symbol pro obsah 2"/>
          <p:cNvSpPr>
            <a:spLocks noGrp="1"/>
          </p:cNvSpPr>
          <p:nvPr>
            <p:ph idx="1"/>
          </p:nvPr>
        </p:nvSpPr>
        <p:spPr/>
        <p:txBody>
          <a:bodyPr>
            <a:normAutofit/>
          </a:bodyPr>
          <a:lstStyle/>
          <a:p>
            <a:r>
              <a:rPr lang="cs-CZ" dirty="0" smtClean="0"/>
              <a:t>Účastníkem insolvenčního řízení </a:t>
            </a:r>
            <a:r>
              <a:rPr lang="cs-CZ" u="sng" dirty="0" smtClean="0"/>
              <a:t>jsou dlužník, věřitelé, kteří uplatňují své právo vůči dlužníku </a:t>
            </a:r>
            <a:r>
              <a:rPr lang="cs-CZ" dirty="0" smtClean="0"/>
              <a:t>- § 14 IZ.</a:t>
            </a:r>
          </a:p>
          <a:p>
            <a:endParaRPr lang="cs-CZ" dirty="0" smtClean="0"/>
          </a:p>
          <a:p>
            <a:pPr lvl="1"/>
            <a:r>
              <a:rPr lang="cs-CZ" dirty="0" smtClean="0"/>
              <a:t>Účastník pro určitý úsek řízení</a:t>
            </a:r>
            <a:endParaRPr lang="cs-CZ" dirty="0"/>
          </a:p>
          <a:p>
            <a:pPr lvl="2"/>
            <a:r>
              <a:rPr lang="cs-CZ" dirty="0" smtClean="0"/>
              <a:t>Dle § 15 IZ Nejde-li o přihlášené věřitele, jsou jiné osoby uplatňující své právo v insolvenčním řízení účastníky tohoto řízení jen po dobu, po kterou insolvenční soud o tomto právu jedná a rozhoduje</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11</a:t>
            </a:fld>
            <a:endParaRPr lang="cs-CZ"/>
          </a:p>
        </p:txBody>
      </p:sp>
    </p:spTree>
    <p:extLst>
      <p:ext uri="{BB962C8B-B14F-4D97-AF65-F5344CB8AC3E}">
        <p14:creationId xmlns:p14="http://schemas.microsoft.com/office/powerpoint/2010/main" val="3766020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Dlužník jako účastník řízení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Dle § 14 odst. 1 IZ je v první řadě dlužník účastníkem řízení – tedy náleží mu procesní práva, povinnosti a může vykonávat vliv na průběh insolvenčního řízení zejména svými procesními úkony</a:t>
            </a:r>
          </a:p>
          <a:p>
            <a:endParaRPr lang="cs-CZ" dirty="0"/>
          </a:p>
          <a:p>
            <a:r>
              <a:rPr lang="cs-CZ" dirty="0" smtClean="0"/>
              <a:t>Obecně platí, </a:t>
            </a:r>
            <a:r>
              <a:rPr lang="cs-CZ" u="sng" dirty="0" smtClean="0"/>
              <a:t>že dlužníkem může být jakákoli právnická nebo fyzická osoba</a:t>
            </a:r>
          </a:p>
          <a:p>
            <a:pPr lvl="1"/>
            <a:r>
              <a:rPr lang="cs-CZ" dirty="0" smtClean="0"/>
              <a:t>K uvedenému je nutné konstatovat:</a:t>
            </a:r>
          </a:p>
          <a:p>
            <a:pPr lvl="2"/>
            <a:r>
              <a:rPr lang="cs-CZ" dirty="0" smtClean="0"/>
              <a:t>§ 6 IZ obsahuje výčet subjektů, které jsou vyňaty z působnosti insolvenčního zákona (např. stát, Česká národní banka a další).</a:t>
            </a:r>
          </a:p>
          <a:p>
            <a:pPr lvl="2"/>
            <a:r>
              <a:rPr lang="cs-CZ" dirty="0" smtClean="0"/>
              <a:t>Jednotlivé formy úpadku mohou nastat jen u některých subjektů – např. k předlužení ve smyslu § 3 odst. 4 může dojít pouze u právnických osob a fyzických osob – podnikatelů</a:t>
            </a:r>
          </a:p>
          <a:p>
            <a:pPr lvl="2"/>
            <a:r>
              <a:rPr lang="cs-CZ" dirty="0" smtClean="0"/>
              <a:t>Jednotlivé způsoby řešení úpadku mohou být použitelné pouze pro konkrétní subjekty – např. dle § 316 odst. 2 IZ je možné reorganizací řešit pouze úpadek dlužníka, který je podnikatelem a úpadek se týká jeho podniku</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12</a:t>
            </a:fld>
            <a:endParaRPr lang="cs-CZ"/>
          </a:p>
        </p:txBody>
      </p:sp>
    </p:spTree>
    <p:extLst>
      <p:ext uri="{BB962C8B-B14F-4D97-AF65-F5344CB8AC3E}">
        <p14:creationId xmlns:p14="http://schemas.microsoft.com/office/powerpoint/2010/main" val="337470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Vyloučení některých institutů civilního procesu spojených s účastenstvím v řízení</a:t>
            </a:r>
            <a:endParaRPr lang="cs-CZ" dirty="0"/>
          </a:p>
        </p:txBody>
      </p:sp>
      <p:sp>
        <p:nvSpPr>
          <p:cNvPr id="3" name="Zástupný symbol pro obsah 2"/>
          <p:cNvSpPr>
            <a:spLocks noGrp="1"/>
          </p:cNvSpPr>
          <p:nvPr>
            <p:ph idx="1"/>
          </p:nvPr>
        </p:nvSpPr>
        <p:spPr/>
        <p:txBody>
          <a:bodyPr>
            <a:normAutofit/>
          </a:bodyPr>
          <a:lstStyle/>
          <a:p>
            <a:r>
              <a:rPr lang="cs-CZ" dirty="0" smtClean="0"/>
              <a:t>V insolvenčním řízení </a:t>
            </a:r>
            <a:r>
              <a:rPr lang="cs-CZ" u="sng" dirty="0" smtClean="0"/>
              <a:t>není přípustná tzv. vedlejší intervence</a:t>
            </a:r>
            <a:r>
              <a:rPr lang="cs-CZ" dirty="0" smtClean="0"/>
              <a:t> dle § 93 IZ - § 14 odst. 2 IZ</a:t>
            </a:r>
          </a:p>
          <a:p>
            <a:pPr lvl="1"/>
            <a:r>
              <a:rPr lang="cs-CZ" dirty="0" smtClean="0"/>
              <a:t>Výjimka</a:t>
            </a:r>
          </a:p>
          <a:p>
            <a:pPr lvl="2"/>
            <a:r>
              <a:rPr lang="cs-CZ" dirty="0" smtClean="0"/>
              <a:t>§ 16 odst. 2 IZ – možné v incidenčních sporech</a:t>
            </a:r>
          </a:p>
          <a:p>
            <a:r>
              <a:rPr lang="cs-CZ" u="sng" dirty="0" smtClean="0"/>
              <a:t>Není možné přistoupení účastníka do řízení ve smyslu § 92 odst. 1 OSŘ</a:t>
            </a:r>
          </a:p>
          <a:p>
            <a:r>
              <a:rPr lang="cs-CZ" u="sng" dirty="0" smtClean="0"/>
              <a:t>Není možná záměna účastníků ve smyslu § 92 odst. 2 OSŘ</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13</a:t>
            </a:fld>
            <a:endParaRPr lang="cs-CZ"/>
          </a:p>
        </p:txBody>
      </p:sp>
    </p:spTree>
    <p:extLst>
      <p:ext uri="{BB962C8B-B14F-4D97-AF65-F5344CB8AC3E}">
        <p14:creationId xmlns:p14="http://schemas.microsoft.com/office/powerpoint/2010/main" val="1199629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Účastenství v incidenčních sporech - § 16 IZ</a:t>
            </a:r>
            <a:endParaRPr lang="cs-CZ" dirty="0"/>
          </a:p>
        </p:txBody>
      </p:sp>
      <p:sp>
        <p:nvSpPr>
          <p:cNvPr id="3" name="Zástupný symbol pro obsah 2"/>
          <p:cNvSpPr>
            <a:spLocks noGrp="1"/>
          </p:cNvSpPr>
          <p:nvPr>
            <p:ph idx="1"/>
          </p:nvPr>
        </p:nvSpPr>
        <p:spPr/>
        <p:txBody>
          <a:bodyPr/>
          <a:lstStyle/>
          <a:p>
            <a:r>
              <a:rPr lang="cs-CZ" b="1" dirty="0" smtClean="0"/>
              <a:t>Účastníkem incidenčních sporů je žalobce a žalovaný</a:t>
            </a:r>
          </a:p>
          <a:p>
            <a:r>
              <a:rPr lang="cs-CZ" dirty="0" smtClean="0"/>
              <a:t>V incidenčních sporech může vystupovat vedlejší intervenient.</a:t>
            </a:r>
          </a:p>
          <a:p>
            <a:pPr lvl="1"/>
            <a:endParaRPr lang="cs-CZ" dirty="0" smtClean="0"/>
          </a:p>
          <a:p>
            <a:pPr marL="457200" lvl="1" indent="0">
              <a:buNone/>
            </a:pPr>
            <a:r>
              <a:rPr lang="cs-CZ" dirty="0" smtClean="0"/>
              <a:t>	(Samotný výčet incidenčních sporů je upraven v § 	159 IZ a pravidla řešení obsahuje § 159 a násl. IZ)</a:t>
            </a:r>
          </a:p>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14</a:t>
            </a:fld>
            <a:endParaRPr lang="cs-CZ"/>
          </a:p>
        </p:txBody>
      </p:sp>
    </p:spTree>
    <p:extLst>
      <p:ext uri="{BB962C8B-B14F-4D97-AF65-F5344CB8AC3E}">
        <p14:creationId xmlns:p14="http://schemas.microsoft.com/office/powerpoint/2010/main" val="62454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Věřitel, který uplatňuje své právo vůči dlužníku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Dle 14 IZ účastník řízení se všemi právy a povinnostmi</a:t>
            </a:r>
          </a:p>
          <a:p>
            <a:r>
              <a:rPr lang="cs-CZ" dirty="0" smtClean="0"/>
              <a:t>Věřitelem mohou být jakékoli právnické, či fyzické osoby </a:t>
            </a:r>
          </a:p>
          <a:p>
            <a:endParaRPr lang="cs-CZ" dirty="0"/>
          </a:p>
          <a:p>
            <a:pPr>
              <a:buNone/>
            </a:pPr>
            <a:r>
              <a:rPr lang="cs-CZ" sz="2800" dirty="0" smtClean="0"/>
              <a:t>Možné členění</a:t>
            </a:r>
            <a:r>
              <a:rPr lang="cs-CZ" sz="2800" dirty="0"/>
              <a:t>:</a:t>
            </a:r>
          </a:p>
          <a:p>
            <a:pPr>
              <a:buNone/>
            </a:pPr>
            <a:r>
              <a:rPr lang="cs-CZ" sz="2800" dirty="0"/>
              <a:t>	 Dle způsobu uplatnění pohledávek</a:t>
            </a:r>
          </a:p>
          <a:p>
            <a:pPr lvl="1"/>
            <a:r>
              <a:rPr lang="cs-CZ" sz="2600" dirty="0"/>
              <a:t> přihláškou</a:t>
            </a:r>
          </a:p>
          <a:p>
            <a:pPr lvl="1"/>
            <a:r>
              <a:rPr lang="cs-CZ" sz="2600" dirty="0"/>
              <a:t> vůči osobě s dispozičními oprávněními (z titulu pohledávek za majetkovou podstatou a jim na roveň postavených)	</a:t>
            </a:r>
          </a:p>
          <a:p>
            <a:pPr lvl="1"/>
            <a:endParaRPr lang="cs-CZ" sz="2600" dirty="0"/>
          </a:p>
          <a:p>
            <a:pPr lvl="1">
              <a:buNone/>
            </a:pPr>
            <a:r>
              <a:rPr lang="cs-CZ" dirty="0"/>
              <a:t>Dle zajištění pohledávky</a:t>
            </a:r>
          </a:p>
          <a:p>
            <a:pPr lvl="1"/>
            <a:r>
              <a:rPr lang="cs-CZ" sz="2600" dirty="0"/>
              <a:t>zajištění</a:t>
            </a:r>
          </a:p>
          <a:p>
            <a:pPr lvl="1"/>
            <a:r>
              <a:rPr lang="cs-CZ" sz="2600" dirty="0" smtClean="0"/>
              <a:t>nezajištění</a:t>
            </a:r>
            <a:endParaRPr lang="cs-CZ" dirty="0" smtClean="0"/>
          </a:p>
          <a:p>
            <a:r>
              <a:rPr lang="cs-CZ" dirty="0" smtClean="0"/>
              <a:t>Pojem uplatnění práva - vzhledem k textu § 109 IZ je možné uplatnit  pohledávku vůči dlužníku zejména podáním přihlášky pohledávky (§ 165 a násl. IZ) případně jinak(§ 203 a násl. IZ)</a:t>
            </a:r>
          </a:p>
          <a:p>
            <a:r>
              <a:rPr lang="cs-CZ" dirty="0" smtClean="0"/>
              <a:t>Účastníkem je pak věřitel od podání své přihlášky až obecně po skončení insolvenčního řízení</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15</a:t>
            </a:fld>
            <a:endParaRPr lang="cs-CZ"/>
          </a:p>
        </p:txBody>
      </p:sp>
    </p:spTree>
    <p:extLst>
      <p:ext uri="{BB962C8B-B14F-4D97-AF65-F5344CB8AC3E}">
        <p14:creationId xmlns:p14="http://schemas.microsoft.com/office/powerpoint/2010/main" val="132630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Postavení osob dle § 15 IZ</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Nejde-li </a:t>
            </a:r>
            <a:r>
              <a:rPr lang="cs-CZ" u="sng" dirty="0" smtClean="0"/>
              <a:t>o přihlášené věřitele</a:t>
            </a:r>
            <a:r>
              <a:rPr lang="cs-CZ" dirty="0" smtClean="0"/>
              <a:t>, jsou jiné osoby uplatňující své právo v insolvenčním řízení </a:t>
            </a:r>
            <a:r>
              <a:rPr lang="cs-CZ" u="sng" dirty="0" smtClean="0"/>
              <a:t>účastníky tohoto řízení jen po dobu, po kterou insolvenční soud o tomto právu jedná a rozhoduje.</a:t>
            </a:r>
          </a:p>
          <a:p>
            <a:r>
              <a:rPr lang="cs-CZ" dirty="0" smtClean="0"/>
              <a:t>Ustanovení dopadá na skupinu osob, které neuplatňují své právo přihláškou. Takovou osobou může být např. znalec oceňující majetkovou podstatu. </a:t>
            </a:r>
          </a:p>
          <a:p>
            <a:r>
              <a:rPr lang="cs-CZ" dirty="0" smtClean="0"/>
              <a:t>Z pohledu procesní teorie lze tyto subjekty označit i jako účastníky pro určitý úsek řízení.</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16</a:t>
            </a:fld>
            <a:endParaRPr lang="cs-CZ"/>
          </a:p>
        </p:txBody>
      </p:sp>
    </p:spTree>
    <p:extLst>
      <p:ext uri="{BB962C8B-B14F-4D97-AF65-F5344CB8AC3E}">
        <p14:creationId xmlns:p14="http://schemas.microsoft.com/office/powerpoint/2010/main" val="3224859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Procesní nástupnictví v insolvenčním řízení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Možné ovšem za podmínek § 18 a § 19 IZ (je to speciální úprava k § 107a OSŘ, takže má přednost).</a:t>
            </a:r>
          </a:p>
          <a:p>
            <a:r>
              <a:rPr lang="cs-CZ" dirty="0" smtClean="0"/>
              <a:t>Pouze v případě, </a:t>
            </a:r>
            <a:r>
              <a:rPr lang="cs-CZ" u="sng" dirty="0" smtClean="0"/>
              <a:t>že nedochází ke ztrátě způsobilosti být účastníkem řízení</a:t>
            </a:r>
          </a:p>
          <a:p>
            <a:r>
              <a:rPr lang="cs-CZ" dirty="0" smtClean="0"/>
              <a:t>Pouze na návrh podaný na formuláři, který musí splňovat náležitosti dle vyhlášky 191/2017 Sb.</a:t>
            </a:r>
          </a:p>
          <a:p>
            <a:r>
              <a:rPr lang="cs-CZ" dirty="0" smtClean="0"/>
              <a:t>Pokud přechod nebo převod nevyplývá přímo z právního předpisu, je nutné doložit veřejnou listinou nebo listinou, kde jsou úředně ověřeny podpisy osob</a:t>
            </a:r>
          </a:p>
          <a:p>
            <a:r>
              <a:rPr lang="cs-CZ" dirty="0" smtClean="0"/>
              <a:t>Soud rozhodne do 3 dnů od doby, kdy takový návrh </a:t>
            </a:r>
            <a:r>
              <a:rPr lang="cs-CZ" dirty="0" smtClean="0"/>
              <a:t>došel, pokud nerozhodne ve lhůtě – postup dle § 18 odst. 2 IZ </a:t>
            </a:r>
            <a:endParaRPr lang="cs-CZ" dirty="0" smtClean="0"/>
          </a:p>
          <a:p>
            <a:r>
              <a:rPr lang="cs-CZ" dirty="0" smtClean="0"/>
              <a:t>Nabyvatel pohledávky se stává účastníkem od okamžiku, kdy soud o nástupnictví rozhodne a platí pro něj stav řízení v době, kdy se stal </a:t>
            </a:r>
            <a:r>
              <a:rPr lang="cs-CZ" dirty="0" smtClean="0"/>
              <a:t>účastníkem</a:t>
            </a:r>
          </a:p>
          <a:p>
            <a:endParaRPr lang="cs-CZ" dirty="0"/>
          </a:p>
          <a:p>
            <a:pPr marL="0" indent="0">
              <a:buNone/>
            </a:pPr>
            <a:endParaRPr lang="cs-CZ" dirty="0" smtClean="0"/>
          </a:p>
          <a:p>
            <a:r>
              <a:rPr lang="cs-CZ" dirty="0" smtClean="0"/>
              <a:t>Procesní nástupnictví při univerzální sukcesi možné, ale IZ nemá zvláštní úpravu – proto je třeba využít § 107 OSŘ</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17</a:t>
            </a:fld>
            <a:endParaRPr lang="cs-CZ"/>
          </a:p>
        </p:txBody>
      </p:sp>
    </p:spTree>
    <p:extLst>
      <p:ext uri="{BB962C8B-B14F-4D97-AF65-F5344CB8AC3E}">
        <p14:creationId xmlns:p14="http://schemas.microsoft.com/office/powerpoint/2010/main" val="534232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Věřitelské orgány - § 46 a násl. IZ</a:t>
            </a:r>
            <a:endParaRPr lang="cs-CZ" dirty="0"/>
          </a:p>
        </p:txBody>
      </p:sp>
      <p:sp>
        <p:nvSpPr>
          <p:cNvPr id="3" name="Zástupný symbol pro obsah 2"/>
          <p:cNvSpPr>
            <a:spLocks noGrp="1"/>
          </p:cNvSpPr>
          <p:nvPr>
            <p:ph idx="1"/>
          </p:nvPr>
        </p:nvSpPr>
        <p:spPr/>
        <p:txBody>
          <a:bodyPr/>
          <a:lstStyle/>
          <a:p>
            <a:r>
              <a:rPr lang="cs-CZ" dirty="0" smtClean="0"/>
              <a:t>Důležitým pojmem s řadou pravomocí v insolvenčním řízení jsou tzv. věřitelské orgány</a:t>
            </a:r>
          </a:p>
          <a:p>
            <a:endParaRPr lang="cs-CZ" dirty="0"/>
          </a:p>
          <a:p>
            <a:r>
              <a:rPr lang="cs-CZ" u="sng" dirty="0" smtClean="0"/>
              <a:t>Věřitelskými orgány jsou schůze věřitelů a věřitelský výbor nebo zástupce věřitelů </a:t>
            </a:r>
            <a:r>
              <a:rPr lang="cs-CZ" dirty="0" smtClean="0"/>
              <a:t>(§ 46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18</a:t>
            </a:fld>
            <a:endParaRPr lang="cs-CZ"/>
          </a:p>
        </p:txBody>
      </p:sp>
    </p:spTree>
    <p:extLst>
      <p:ext uri="{BB962C8B-B14F-4D97-AF65-F5344CB8AC3E}">
        <p14:creationId xmlns:p14="http://schemas.microsoft.com/office/powerpoint/2010/main" val="124575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Schůze věřitelů</a:t>
            </a:r>
            <a:endParaRPr lang="cs-CZ" dirty="0"/>
          </a:p>
        </p:txBody>
      </p:sp>
      <p:sp>
        <p:nvSpPr>
          <p:cNvPr id="3" name="Zástupný symbol pro obsah 2"/>
          <p:cNvSpPr>
            <a:spLocks noGrp="1"/>
          </p:cNvSpPr>
          <p:nvPr>
            <p:ph idx="1"/>
          </p:nvPr>
        </p:nvSpPr>
        <p:spPr/>
        <p:txBody>
          <a:bodyPr>
            <a:normAutofit fontScale="55000" lnSpcReduction="20000"/>
          </a:bodyPr>
          <a:lstStyle/>
          <a:p>
            <a:pPr lvl="1"/>
            <a:r>
              <a:rPr lang="cs-CZ" dirty="0"/>
              <a:t>Svolání</a:t>
            </a:r>
          </a:p>
          <a:p>
            <a:pPr lvl="2"/>
            <a:r>
              <a:rPr lang="cs-CZ" dirty="0" smtClean="0"/>
              <a:t>Soud – ex offo, </a:t>
            </a:r>
            <a:r>
              <a:rPr lang="cs-CZ" dirty="0"/>
              <a:t>nebo na </a:t>
            </a:r>
            <a:r>
              <a:rPr lang="cs-CZ" dirty="0" smtClean="0"/>
              <a:t>návrh</a:t>
            </a:r>
          </a:p>
          <a:p>
            <a:pPr lvl="2"/>
            <a:r>
              <a:rPr lang="cs-CZ" dirty="0"/>
              <a:t>§ 47 IZ: Schůzi věřitelů svolává a řídí insolvenční soud. Svolá ji z vlastní iniciativy, nebo na návrh insolvenčního správce, věřitelského výboru anebo, není-li způsobem řešení úpadku oddlužení, alespoň 2 věřitelů, jejichž pohledávky počítané podle výše (§ 49 odst. 1) činí alespoň desetinu přihlášených pohledávek; je-li způsobem řešení úpadku oddlužení, svolá ji na návrh nadpoloviční většiny všech věřitelů, jejichž pohledávky počítané podle výše (§ 49 odst. 1) činí zároveň nadpoloviční většinu přihlášených pohledávek. Insolvenční soud svolá schůzi věřitelů tak, aby se konala do 30 dnů poté, co byl o její svolání požádán, není-li navržen pozdější termín konání.</a:t>
            </a:r>
          </a:p>
          <a:p>
            <a:pPr lvl="1">
              <a:buNone/>
            </a:pPr>
            <a:endParaRPr lang="cs-CZ" dirty="0"/>
          </a:p>
          <a:p>
            <a:pPr lvl="1"/>
            <a:r>
              <a:rPr lang="cs-CZ" dirty="0"/>
              <a:t>Účast</a:t>
            </a:r>
          </a:p>
          <a:p>
            <a:pPr lvl="2"/>
            <a:r>
              <a:rPr lang="cs-CZ" dirty="0"/>
              <a:t>Přihlášení věřitelé, dlužník, </a:t>
            </a:r>
            <a:r>
              <a:rPr lang="cs-CZ" dirty="0" err="1"/>
              <a:t>is</a:t>
            </a:r>
            <a:r>
              <a:rPr lang="cs-CZ" dirty="0"/>
              <a:t>, státní zastupitelství, odborová organizace </a:t>
            </a:r>
            <a:r>
              <a:rPr lang="cs-CZ" dirty="0" smtClean="0"/>
              <a:t>dlužníka</a:t>
            </a:r>
          </a:p>
          <a:p>
            <a:pPr lvl="2"/>
            <a:r>
              <a:rPr lang="cs-CZ" dirty="0"/>
              <a:t>§ 47 IZ - Právo zúčastnit se schůze věřitelů mají přihlášení věřitelé, dlužník, insolvenční správce a státní zastupitelství, pokud se účastní insolvenčního řízení. Má-li dlužník zaměstnance, má právo zúčastnit se schůze věřitelů také odborová organizace, která u dlužníka působí. Působí-li u dlužníka vedle sebe více odborových organizací, má toto právo odborová organizace s největším počtem členů nebo sdružení odborových organizací s největším počtem členů, nedohodnou-li se odborové organizace působící u dlužníka jinak. </a:t>
            </a:r>
          </a:p>
          <a:p>
            <a:pPr lvl="2">
              <a:buNone/>
            </a:pPr>
            <a:endParaRPr lang="cs-CZ" dirty="0"/>
          </a:p>
          <a:p>
            <a:pPr lvl="1"/>
            <a:r>
              <a:rPr lang="cs-CZ" dirty="0" smtClean="0"/>
              <a:t>Hlasování – obecně postup podle § 49 a násl. IZ</a:t>
            </a:r>
            <a:endParaRPr lang="cs-CZ" dirty="0"/>
          </a:p>
          <a:p>
            <a:pPr lvl="2"/>
            <a:r>
              <a:rPr lang="cs-CZ" dirty="0"/>
              <a:t>Prostou většinou přítomných věřitelů (nestanoví- </a:t>
            </a:r>
            <a:r>
              <a:rPr lang="cs-CZ" dirty="0" err="1"/>
              <a:t>li</a:t>
            </a:r>
            <a:r>
              <a:rPr lang="cs-CZ" dirty="0"/>
              <a:t> zákon jinak) dle výše jejich pohledávek</a:t>
            </a:r>
          </a:p>
          <a:p>
            <a:pPr lvl="2"/>
            <a:r>
              <a:rPr lang="cs-CZ" dirty="0"/>
              <a:t>1kč= 1 </a:t>
            </a:r>
            <a:r>
              <a:rPr lang="cs-CZ" dirty="0" smtClean="0"/>
              <a:t>hlas</a:t>
            </a:r>
          </a:p>
          <a:p>
            <a:pPr marL="914400" lvl="2" indent="0">
              <a:buNone/>
            </a:pPr>
            <a:endParaRPr lang="cs-CZ" dirty="0"/>
          </a:p>
          <a:p>
            <a:pPr lvl="2">
              <a:buNone/>
            </a:pPr>
            <a:r>
              <a:rPr lang="cs-CZ" sz="2000" dirty="0" smtClean="0"/>
              <a:t>Insolvenční </a:t>
            </a:r>
            <a:r>
              <a:rPr lang="cs-CZ" sz="2000" dirty="0"/>
              <a:t>soud může zrušit usnesení schůze věřitelů, pokud neodpovídá společnému zájmu </a:t>
            </a:r>
            <a:r>
              <a:rPr lang="cs-CZ" sz="2000" dirty="0" smtClean="0"/>
              <a:t>věřitelů! - §  54 IZ</a:t>
            </a:r>
            <a:endParaRPr lang="cs-CZ" sz="2000"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19</a:t>
            </a:fld>
            <a:endParaRPr lang="cs-CZ"/>
          </a:p>
        </p:txBody>
      </p:sp>
    </p:spTree>
    <p:extLst>
      <p:ext uri="{BB962C8B-B14F-4D97-AF65-F5344CB8AC3E}">
        <p14:creationId xmlns:p14="http://schemas.microsoft.com/office/powerpoint/2010/main" val="1835700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Pojem subjektů insolvenčního řízení – základní </a:t>
            </a:r>
            <a:r>
              <a:rPr lang="cs-CZ" dirty="0"/>
              <a:t>v</a:t>
            </a:r>
            <a:r>
              <a:rPr lang="cs-CZ" dirty="0" smtClean="0"/>
              <a:t>ýchodiska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Nutné si uvědomit:</a:t>
            </a:r>
          </a:p>
          <a:p>
            <a:r>
              <a:rPr lang="cs-CZ" dirty="0" smtClean="0"/>
              <a:t>Insolvenční řízení (dále jen „IŘ“) je </a:t>
            </a:r>
            <a:r>
              <a:rPr lang="cs-CZ" b="1" u="sng" dirty="0" smtClean="0"/>
              <a:t>druhem civilního procesu </a:t>
            </a:r>
            <a:r>
              <a:rPr lang="cs-CZ" dirty="0" smtClean="0"/>
              <a:t>– proto řadu věcí již znáte z civilního procesu a jsou použitelné i pro IŘ (např. teoretické vymezení pojmu procesní subjekty – ne konkrétní určení, kdo je procesním subjektem, ale definice pojmu - je stejné v celém civilním procesu)</a:t>
            </a:r>
          </a:p>
          <a:p>
            <a:r>
              <a:rPr lang="cs-CZ" dirty="0" smtClean="0"/>
              <a:t>Na druhou stranu </a:t>
            </a:r>
            <a:r>
              <a:rPr lang="cs-CZ" b="1" u="sng" dirty="0" smtClean="0"/>
              <a:t>IŘ má řadu specifik</a:t>
            </a:r>
            <a:r>
              <a:rPr lang="cs-CZ" dirty="0" smtClean="0"/>
              <a:t>, na které je třeba pamatovat – např. speciálně stanovený okamžik zahájení IŘ v § 97 odst. 1 IZ (oproti úpravě nalézacího řízení v OSŘ), vyloučení některých institutů (např. vedlejšího účastenství).</a:t>
            </a:r>
          </a:p>
          <a:p>
            <a:endParaRPr lang="cs-CZ" dirty="0"/>
          </a:p>
          <a:p>
            <a:r>
              <a:rPr lang="cs-CZ" dirty="0" smtClean="0"/>
              <a:t>Obecně také vycházejte ze vztahu IZ a OSŘ - </a:t>
            </a:r>
            <a:r>
              <a:rPr lang="cs-CZ" b="1" u="sng" dirty="0" smtClean="0"/>
              <a:t>§ 7 IZ výslovně upravuje</a:t>
            </a:r>
          </a:p>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a:t>
            </a:fld>
            <a:endParaRPr lang="cs-CZ"/>
          </a:p>
        </p:txBody>
      </p:sp>
    </p:spTree>
    <p:extLst>
      <p:ext uri="{BB962C8B-B14F-4D97-AF65-F5344CB8AC3E}">
        <p14:creationId xmlns:p14="http://schemas.microsoft.com/office/powerpoint/2010/main" val="3798652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Schůze věřitelů - činnost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Jedná se o nejdůležitější věřitelský orgán s velice širokou působností</a:t>
            </a:r>
          </a:p>
          <a:p>
            <a:r>
              <a:rPr lang="cs-CZ" dirty="0" smtClean="0"/>
              <a:t>Schůze věřitelů </a:t>
            </a:r>
            <a:r>
              <a:rPr lang="cs-CZ" u="sng" dirty="0" smtClean="0"/>
              <a:t>zejména:</a:t>
            </a:r>
          </a:p>
          <a:p>
            <a:pPr lvl="1"/>
            <a:r>
              <a:rPr lang="cs-CZ" dirty="0" smtClean="0"/>
              <a:t>Volí </a:t>
            </a:r>
            <a:r>
              <a:rPr lang="cs-CZ" dirty="0"/>
              <a:t>a odvolává </a:t>
            </a:r>
            <a:r>
              <a:rPr lang="cs-CZ" dirty="0" smtClean="0"/>
              <a:t>členy </a:t>
            </a:r>
            <a:r>
              <a:rPr lang="cs-CZ" dirty="0"/>
              <a:t>věřitelského výboru a jeho náhradníků nebo zástupce věřitelů; rozhoduje též o tom, zda ponechá ve funkci prozatímní věřitelský výbor. </a:t>
            </a:r>
            <a:r>
              <a:rPr lang="cs-CZ" dirty="0" smtClean="0"/>
              <a:t>(§ 46 odst. 2 IZ)</a:t>
            </a:r>
          </a:p>
          <a:p>
            <a:pPr lvl="1"/>
            <a:r>
              <a:rPr lang="cs-CZ" dirty="0" smtClean="0"/>
              <a:t>Schůze </a:t>
            </a:r>
            <a:r>
              <a:rPr lang="cs-CZ" dirty="0"/>
              <a:t>věřitelů si může vyhradit cokoli, co patří do působnosti věřitelských orgánů. </a:t>
            </a:r>
            <a:r>
              <a:rPr lang="cs-CZ" dirty="0" smtClean="0"/>
              <a:t>(§ 46 odst. 2 IZ)</a:t>
            </a:r>
          </a:p>
          <a:p>
            <a:pPr lvl="1"/>
            <a:r>
              <a:rPr lang="cs-CZ" dirty="0" smtClean="0"/>
              <a:t>O odvolání insolvenčního správce</a:t>
            </a:r>
          </a:p>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20</a:t>
            </a:fld>
            <a:endParaRPr lang="cs-CZ"/>
          </a:p>
        </p:txBody>
      </p:sp>
    </p:spTree>
    <p:extLst>
      <p:ext uri="{BB962C8B-B14F-4D97-AF65-F5344CB8AC3E}">
        <p14:creationId xmlns:p14="http://schemas.microsoft.com/office/powerpoint/2010/main" val="739289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Věřitelský výbor x Zástupce věřitelů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Věřitelská schůze je „vrcholným orgánem věřitelů“</a:t>
            </a:r>
          </a:p>
          <a:p>
            <a:endParaRPr lang="cs-CZ" dirty="0" smtClean="0"/>
          </a:p>
          <a:p>
            <a:r>
              <a:rPr lang="cs-CZ" dirty="0" smtClean="0"/>
              <a:t>Obecně úkolem ochrana zájmů věřitelů</a:t>
            </a:r>
          </a:p>
          <a:p>
            <a:endParaRPr lang="cs-CZ" dirty="0"/>
          </a:p>
          <a:p>
            <a:r>
              <a:rPr lang="cs-CZ" dirty="0" smtClean="0"/>
              <a:t>Věřitelská schůze po svém svolání v rámci své činnosti volí „výkonné orgány“:</a:t>
            </a:r>
          </a:p>
          <a:p>
            <a:pPr lvl="1"/>
            <a:r>
              <a:rPr lang="cs-CZ" dirty="0" smtClean="0"/>
              <a:t>Věřitelský výbor</a:t>
            </a:r>
          </a:p>
          <a:p>
            <a:pPr marL="857250" lvl="2" indent="0">
              <a:buNone/>
            </a:pPr>
            <a:r>
              <a:rPr lang="cs-CZ" dirty="0" smtClean="0"/>
              <a:t>Nebo</a:t>
            </a:r>
          </a:p>
          <a:p>
            <a:pPr lvl="1"/>
            <a:r>
              <a:rPr lang="cs-CZ" dirty="0" smtClean="0"/>
              <a:t>Zástupce věřitelů</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21</a:t>
            </a:fld>
            <a:endParaRPr lang="cs-CZ"/>
          </a:p>
        </p:txBody>
      </p:sp>
    </p:spTree>
    <p:extLst>
      <p:ext uri="{BB962C8B-B14F-4D97-AF65-F5344CB8AC3E}">
        <p14:creationId xmlns:p14="http://schemas.microsoft.com/office/powerpoint/2010/main" val="1126485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Věřitelský výbor - § 56 a násl. IZ</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Je obligatorně volen věřitelskou schůzí v případě, že je více než 50 přihlášených věřitelů</a:t>
            </a:r>
          </a:p>
          <a:p>
            <a:r>
              <a:rPr lang="cs-CZ" dirty="0" smtClean="0"/>
              <a:t>Věřitelský </a:t>
            </a:r>
            <a:r>
              <a:rPr lang="cs-CZ" dirty="0"/>
              <a:t>výbor má nejméně </a:t>
            </a:r>
            <a:r>
              <a:rPr lang="cs-CZ" u="sng" dirty="0"/>
              <a:t>3 a nejvýše 7 členů. </a:t>
            </a:r>
            <a:r>
              <a:rPr lang="cs-CZ" dirty="0"/>
              <a:t>O počtu členů rozhoduje schůze věřitelů. Schůze věřitelů se může usnést, že každý člen věřitelského výboru má svého náhradníka; schůze věřitelů může rozhodnout o vyšším počtu náhradníků členů věřitelského výboru</a:t>
            </a:r>
            <a:r>
              <a:rPr lang="cs-CZ" dirty="0" smtClean="0"/>
              <a:t>.</a:t>
            </a:r>
            <a:endParaRPr lang="cs-CZ" dirty="0"/>
          </a:p>
          <a:p>
            <a:r>
              <a:rPr lang="cs-CZ" dirty="0"/>
              <a:t>	</a:t>
            </a:r>
            <a:r>
              <a:rPr lang="cs-CZ" dirty="0" smtClean="0"/>
              <a:t>Je-li </a:t>
            </a:r>
            <a:r>
              <a:rPr lang="cs-CZ" dirty="0"/>
              <a:t>způsobem řešení </a:t>
            </a:r>
            <a:r>
              <a:rPr lang="cs-CZ" u="sng" dirty="0"/>
              <a:t>úpadku nepatrný konkurs nebo oddlužení</a:t>
            </a:r>
            <a:r>
              <a:rPr lang="cs-CZ" dirty="0"/>
              <a:t>, není volba věřitelského výboru povinná</a:t>
            </a:r>
            <a:r>
              <a:rPr lang="cs-CZ" dirty="0" smtClean="0"/>
              <a:t>.</a:t>
            </a:r>
          </a:p>
          <a:p>
            <a:r>
              <a:rPr lang="cs-CZ" dirty="0" smtClean="0"/>
              <a:t>Zastoupeni zajištění i nezajištění věřitelé</a:t>
            </a:r>
          </a:p>
          <a:p>
            <a:r>
              <a:rPr lang="cs-CZ" dirty="0" smtClean="0"/>
              <a:t>Při jeho jednání rozhoduje většina (případně hlas předsedy věřitelského výboru) - § 58 odst. 3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22</a:t>
            </a:fld>
            <a:endParaRPr lang="cs-CZ"/>
          </a:p>
        </p:txBody>
      </p:sp>
    </p:spTree>
    <p:extLst>
      <p:ext uri="{BB962C8B-B14F-4D97-AF65-F5344CB8AC3E}">
        <p14:creationId xmlns:p14="http://schemas.microsoft.com/office/powerpoint/2010/main" val="2809581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Činnost věřitelského výboru</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Práva a povinnosti věřitelského výboru obecně vymezuje § 58 - § 60 IZ</a:t>
            </a:r>
          </a:p>
          <a:p>
            <a:endParaRPr lang="cs-CZ" dirty="0" smtClean="0"/>
          </a:p>
          <a:p>
            <a:r>
              <a:rPr lang="cs-CZ" u="sng" dirty="0" smtClean="0"/>
              <a:t>Dle § 58 odst. 2 IZ zejména:</a:t>
            </a:r>
          </a:p>
          <a:p>
            <a:endParaRPr lang="cs-CZ" dirty="0" smtClean="0"/>
          </a:p>
          <a:p>
            <a:pPr lvl="1"/>
            <a:r>
              <a:rPr lang="cs-CZ" dirty="0"/>
              <a:t>a) dohlíží na činnost insolvenčního správce</a:t>
            </a:r>
            <a:r>
              <a:rPr lang="cs-CZ" dirty="0" smtClean="0"/>
              <a:t>,</a:t>
            </a:r>
            <a:endParaRPr lang="cs-CZ" dirty="0"/>
          </a:p>
          <a:p>
            <a:pPr lvl="1"/>
            <a:r>
              <a:rPr lang="cs-CZ" dirty="0"/>
              <a:t>b) poskytuje insolvenčnímu správci podporu při jeho činnosti</a:t>
            </a:r>
            <a:r>
              <a:rPr lang="cs-CZ" dirty="0" smtClean="0"/>
              <a:t>,</a:t>
            </a:r>
            <a:endParaRPr lang="cs-CZ" dirty="0"/>
          </a:p>
          <a:p>
            <a:pPr lvl="1"/>
            <a:r>
              <a:rPr lang="cs-CZ" dirty="0"/>
              <a:t>c) uděluje insolvenčnímu správci nebo dlužníku s dispozičními oprávněními souhlas k uzavírání smluv o úvěrovém financování</a:t>
            </a:r>
            <a:r>
              <a:rPr lang="cs-CZ" dirty="0" smtClean="0"/>
              <a:t>,</a:t>
            </a:r>
            <a:endParaRPr lang="cs-CZ" dirty="0"/>
          </a:p>
          <a:p>
            <a:pPr lvl="1"/>
            <a:r>
              <a:rPr lang="cs-CZ" dirty="0"/>
              <a:t>d) schvaluje průběžně výši a správnost hotových výdajů insolvenčního správce a nákladů spojených s udržováním a správou majetkové podstaty</a:t>
            </a:r>
            <a:r>
              <a:rPr lang="cs-CZ" dirty="0" smtClean="0"/>
              <a:t>,</a:t>
            </a:r>
            <a:endParaRPr lang="cs-CZ" dirty="0"/>
          </a:p>
          <a:p>
            <a:pPr lvl="1"/>
            <a:r>
              <a:rPr lang="cs-CZ" dirty="0"/>
              <a:t>e) může nahlížet do dlužníkova účetnictví nebo evidence vedené podle zvláštního právního předpisu13) </a:t>
            </a:r>
            <a:r>
              <a:rPr lang="cs-CZ" dirty="0" smtClean="0"/>
              <a:t>,</a:t>
            </a:r>
            <a:endParaRPr lang="cs-CZ" dirty="0"/>
          </a:p>
          <a:p>
            <a:pPr lvl="1"/>
            <a:r>
              <a:rPr lang="cs-CZ" dirty="0"/>
              <a:t>f) může rozhodnout o ověření řádné účetní závěrky nebo mimořádné účetní závěrky auditorem</a:t>
            </a:r>
            <a:r>
              <a:rPr lang="cs-CZ" dirty="0" smtClean="0"/>
              <a:t>,</a:t>
            </a:r>
            <a:endParaRPr lang="cs-CZ" dirty="0"/>
          </a:p>
          <a:p>
            <a:pPr lvl="1"/>
            <a:r>
              <a:rPr lang="cs-CZ" dirty="0"/>
              <a:t>g) může nahlížet do dlužníkových písemností ve stejném rozsahu jako insolvenční správce</a:t>
            </a:r>
            <a:r>
              <a:rPr lang="cs-CZ" dirty="0" smtClean="0"/>
              <a:t>,</a:t>
            </a:r>
            <a:endParaRPr lang="cs-CZ" dirty="0"/>
          </a:p>
          <a:p>
            <a:pPr lvl="1"/>
            <a:r>
              <a:rPr lang="cs-CZ" dirty="0"/>
              <a:t>h) plní úkoly stanovené tímto zákonem nebo uložené mu insolvenčním soudem</a:t>
            </a:r>
            <a:r>
              <a:rPr lang="cs-CZ" dirty="0" smtClean="0"/>
              <a:t>,</a:t>
            </a:r>
            <a:endParaRPr lang="cs-CZ" dirty="0"/>
          </a:p>
          <a:p>
            <a:pPr lvl="1"/>
            <a:r>
              <a:rPr lang="cs-CZ" dirty="0"/>
              <a:t>i) je oprávněn podávat insolvenčnímu soudu návrhy týkající se průběhu insolvenčního řízení, včetně návrhů na uložení procesních sankcí.</a:t>
            </a:r>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23</a:t>
            </a:fld>
            <a:endParaRPr lang="cs-CZ"/>
          </a:p>
        </p:txBody>
      </p:sp>
    </p:spTree>
    <p:extLst>
      <p:ext uri="{BB962C8B-B14F-4D97-AF65-F5344CB8AC3E}">
        <p14:creationId xmlns:p14="http://schemas.microsoft.com/office/powerpoint/2010/main" val="4127330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Zástupce věřitelů - § 68 IZ</a:t>
            </a:r>
            <a:endParaRPr lang="cs-CZ" dirty="0"/>
          </a:p>
        </p:txBody>
      </p:sp>
      <p:sp>
        <p:nvSpPr>
          <p:cNvPr id="3" name="Zástupný symbol pro obsah 2"/>
          <p:cNvSpPr>
            <a:spLocks noGrp="1"/>
          </p:cNvSpPr>
          <p:nvPr>
            <p:ph idx="1"/>
          </p:nvPr>
        </p:nvSpPr>
        <p:spPr/>
        <p:txBody>
          <a:bodyPr>
            <a:normAutofit fontScale="92500"/>
          </a:bodyPr>
          <a:lstStyle/>
          <a:p>
            <a:r>
              <a:rPr lang="cs-CZ" dirty="0" smtClean="0"/>
              <a:t>Není-li </a:t>
            </a:r>
            <a:r>
              <a:rPr lang="cs-CZ" u="sng" dirty="0"/>
              <a:t>volba věřitelského výboru </a:t>
            </a:r>
            <a:r>
              <a:rPr lang="cs-CZ" u="sng" dirty="0" smtClean="0"/>
              <a:t>povinná (tedy zejména v případech méně než 50 přihlášených věřitelů), </a:t>
            </a:r>
            <a:r>
              <a:rPr lang="cs-CZ" b="1" u="sng" dirty="0"/>
              <a:t>může</a:t>
            </a:r>
            <a:r>
              <a:rPr lang="cs-CZ" u="sng" dirty="0"/>
              <a:t> schůze věřitelů místo něho zvolit zástupce věřitelů a jeho náhradníka</a:t>
            </a:r>
            <a:r>
              <a:rPr lang="cs-CZ" dirty="0"/>
              <a:t>.</a:t>
            </a:r>
          </a:p>
          <a:p>
            <a:endParaRPr lang="cs-CZ" dirty="0"/>
          </a:p>
          <a:p>
            <a:r>
              <a:rPr lang="cs-CZ" dirty="0"/>
              <a:t>	</a:t>
            </a:r>
            <a:r>
              <a:rPr lang="cs-CZ" dirty="0" smtClean="0"/>
              <a:t>Ustanovení </a:t>
            </a:r>
            <a:r>
              <a:rPr lang="cs-CZ" dirty="0"/>
              <a:t>o věřitelském výboru platí pro zástupce věřitelů a jeho náhradníka </a:t>
            </a:r>
            <a:r>
              <a:rPr lang="cs-CZ" u="sng" dirty="0" smtClean="0"/>
              <a:t>obdobně </a:t>
            </a:r>
            <a:r>
              <a:rPr lang="cs-CZ" dirty="0" smtClean="0"/>
              <a:t>(zejména stejná práva a povinnosti jako věřitelský výbor dle § 58 -§ 60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24</a:t>
            </a:fld>
            <a:endParaRPr lang="cs-CZ"/>
          </a:p>
        </p:txBody>
      </p:sp>
    </p:spTree>
    <p:extLst>
      <p:ext uri="{BB962C8B-B14F-4D97-AF65-F5344CB8AC3E}">
        <p14:creationId xmlns:p14="http://schemas.microsoft.com/office/powerpoint/2010/main" val="2928456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90666"/>
          </a:xfrm>
        </p:spPr>
        <p:txBody>
          <a:bodyPr/>
          <a:lstStyle/>
          <a:p>
            <a:r>
              <a:rPr lang="cs-CZ" dirty="0" smtClean="0"/>
              <a:t>Insolvenční správce a další správce</a:t>
            </a:r>
            <a:endParaRPr lang="cs-CZ" dirty="0"/>
          </a:p>
        </p:txBody>
      </p:sp>
      <p:sp>
        <p:nvSpPr>
          <p:cNvPr id="3" name="Zástupný symbol pro obsah 2"/>
          <p:cNvSpPr>
            <a:spLocks noGrp="1"/>
          </p:cNvSpPr>
          <p:nvPr>
            <p:ph idx="1"/>
          </p:nvPr>
        </p:nvSpPr>
        <p:spPr>
          <a:xfrm>
            <a:off x="457200" y="5661248"/>
            <a:ext cx="8229600" cy="464915"/>
          </a:xfrm>
        </p:spPr>
        <p:txBody>
          <a:bodyPr>
            <a:normAutofit fontScale="92500" lnSpcReduction="20000"/>
          </a:bodyPr>
          <a:lstStyle/>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25</a:t>
            </a:fld>
            <a:endParaRPr lang="cs-CZ"/>
          </a:p>
        </p:txBody>
      </p:sp>
    </p:spTree>
    <p:extLst>
      <p:ext uri="{BB962C8B-B14F-4D97-AF65-F5344CB8AC3E}">
        <p14:creationId xmlns:p14="http://schemas.microsoft.com/office/powerpoint/2010/main" val="3129547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Insolvenční správce</a:t>
            </a:r>
            <a:endParaRPr lang="cs-CZ" dirty="0"/>
          </a:p>
        </p:txBody>
      </p:sp>
      <p:sp>
        <p:nvSpPr>
          <p:cNvPr id="3" name="Zástupný symbol pro obsah 2"/>
          <p:cNvSpPr>
            <a:spLocks noGrp="1"/>
          </p:cNvSpPr>
          <p:nvPr>
            <p:ph idx="1"/>
          </p:nvPr>
        </p:nvSpPr>
        <p:spPr/>
        <p:txBody>
          <a:bodyPr>
            <a:normAutofit/>
          </a:bodyPr>
          <a:lstStyle/>
          <a:p>
            <a:r>
              <a:rPr lang="cs-CZ" dirty="0" smtClean="0"/>
              <a:t>Právní úprava:</a:t>
            </a:r>
          </a:p>
          <a:p>
            <a:pPr lvl="1"/>
            <a:r>
              <a:rPr lang="cs-CZ" dirty="0" smtClean="0"/>
              <a:t>Zejména § 21 a násl. IZ</a:t>
            </a:r>
          </a:p>
          <a:p>
            <a:pPr lvl="1"/>
            <a:r>
              <a:rPr lang="cs-CZ" dirty="0" smtClean="0"/>
              <a:t>Zákon č. 312/2006 Sb., o insolvenčních správcích</a:t>
            </a:r>
          </a:p>
          <a:p>
            <a:pPr lvl="1"/>
            <a:r>
              <a:rPr lang="cs-CZ" dirty="0" smtClean="0"/>
              <a:t>Vyhláška min. spravedlnosti č. 313/2007 Sb., o odměně insolvenčního správce</a:t>
            </a:r>
          </a:p>
          <a:p>
            <a:pPr lvl="1"/>
            <a:r>
              <a:rPr lang="cs-CZ" dirty="0"/>
              <a:t>Vyhláška min. spravedlnosti č. </a:t>
            </a:r>
            <a:r>
              <a:rPr lang="cs-CZ" dirty="0" smtClean="0"/>
              <a:t>312/2007 </a:t>
            </a:r>
            <a:r>
              <a:rPr lang="cs-CZ" dirty="0"/>
              <a:t>Sb., </a:t>
            </a:r>
            <a:r>
              <a:rPr lang="cs-CZ" dirty="0" smtClean="0"/>
              <a:t>o </a:t>
            </a:r>
            <a:r>
              <a:rPr lang="cs-CZ" dirty="0"/>
              <a:t>obsahu a dalších náležitostech zkoušek insolvenčních správců</a:t>
            </a:r>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26</a:t>
            </a:fld>
            <a:endParaRPr lang="cs-CZ"/>
          </a:p>
        </p:txBody>
      </p:sp>
    </p:spTree>
    <p:extLst>
      <p:ext uri="{BB962C8B-B14F-4D97-AF65-F5344CB8AC3E}">
        <p14:creationId xmlns:p14="http://schemas.microsoft.com/office/powerpoint/2010/main" val="102855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Insolvenční správce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Insolvenční správce může vykonávat </a:t>
            </a:r>
            <a:r>
              <a:rPr lang="cs-CZ" dirty="0"/>
              <a:t>svou činnost </a:t>
            </a:r>
            <a:r>
              <a:rPr lang="cs-CZ" dirty="0" smtClean="0"/>
              <a:t>dnem nabytí </a:t>
            </a:r>
            <a:r>
              <a:rPr lang="cs-CZ" dirty="0"/>
              <a:t>právní moci povolení vykonávat činnost insolvenčního </a:t>
            </a:r>
            <a:r>
              <a:rPr lang="cs-CZ" dirty="0" smtClean="0"/>
              <a:t>správce - § 3 zákona č. 312/2006 Sb.</a:t>
            </a:r>
          </a:p>
          <a:p>
            <a:r>
              <a:rPr lang="cs-CZ" dirty="0" smtClean="0"/>
              <a:t>Insolvenčního správce </a:t>
            </a:r>
            <a:r>
              <a:rPr lang="cs-CZ" u="sng" dirty="0" smtClean="0"/>
              <a:t>pro konkrétní IŘ ustanovuje soud (§ 25 IZ) – přípustné odvolání za podmínek § 26 IZ</a:t>
            </a:r>
            <a:endParaRPr lang="cs-CZ" dirty="0" smtClean="0"/>
          </a:p>
          <a:p>
            <a:r>
              <a:rPr lang="cs-CZ" dirty="0" smtClean="0"/>
              <a:t>Insolvenční správce musí být ustanoven nejpozději v rozhodnutí o úpadku (§ 27 IZ)</a:t>
            </a:r>
          </a:p>
          <a:p>
            <a:r>
              <a:rPr lang="cs-CZ" dirty="0" smtClean="0"/>
              <a:t>Dle § 24 nesmí být insolvenční </a:t>
            </a:r>
            <a:r>
              <a:rPr lang="cs-CZ" u="sng" dirty="0" smtClean="0"/>
              <a:t>správce podjatý</a:t>
            </a:r>
          </a:p>
          <a:p>
            <a:r>
              <a:rPr lang="cs-CZ" dirty="0"/>
              <a:t>N</a:t>
            </a:r>
            <a:r>
              <a:rPr lang="cs-CZ" dirty="0" smtClean="0"/>
              <a:t>áplní činnosti je dozor nad plněním a průběhem IŘ ze strany dlužníka a spolupráce s insolvenčním soudem</a:t>
            </a:r>
          </a:p>
          <a:p>
            <a:r>
              <a:rPr lang="cs-CZ" dirty="0"/>
              <a:t>Dle § 36 IZ </a:t>
            </a:r>
            <a:r>
              <a:rPr lang="cs-CZ" dirty="0" smtClean="0"/>
              <a:t>je insolvenční správce povinen </a:t>
            </a:r>
            <a:r>
              <a:rPr lang="cs-CZ" dirty="0"/>
              <a:t>při výkonu funkce postupovat </a:t>
            </a:r>
            <a:r>
              <a:rPr lang="cs-CZ" u="sng" dirty="0"/>
              <a:t>svědomitě a s odbornou péčí; je povinen vyvinout veškeré úsilí, které lze po něm spravedlivě požadovat, aby věřitelé byli uspokojeni v co nejvyšší míře. </a:t>
            </a:r>
            <a:r>
              <a:rPr lang="cs-CZ" dirty="0"/>
              <a:t>Společnému zájmu věřitelů je povinen dát při výkonu funkce přednost před zájmy vlastními i před zájmy jiných osob.</a:t>
            </a:r>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27</a:t>
            </a:fld>
            <a:endParaRPr lang="cs-CZ"/>
          </a:p>
        </p:txBody>
      </p:sp>
    </p:spTree>
    <p:extLst>
      <p:ext uri="{BB962C8B-B14F-4D97-AF65-F5344CB8AC3E}">
        <p14:creationId xmlns:p14="http://schemas.microsoft.com/office/powerpoint/2010/main" val="25559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Insolvenční správce</a:t>
            </a:r>
            <a:endParaRPr lang="cs-CZ" dirty="0"/>
          </a:p>
        </p:txBody>
      </p:sp>
      <p:sp>
        <p:nvSpPr>
          <p:cNvPr id="3" name="Zástupný symbol pro obsah 2"/>
          <p:cNvSpPr>
            <a:spLocks noGrp="1"/>
          </p:cNvSpPr>
          <p:nvPr>
            <p:ph idx="1"/>
          </p:nvPr>
        </p:nvSpPr>
        <p:spPr/>
        <p:txBody>
          <a:bodyPr/>
          <a:lstStyle/>
          <a:p>
            <a:r>
              <a:rPr lang="cs-CZ" dirty="0" smtClean="0"/>
              <a:t>Rozhodování o insolvenčním správci ze strany věřitelů - § 28 a násl. IZ</a:t>
            </a:r>
          </a:p>
          <a:p>
            <a:endParaRPr lang="cs-CZ" dirty="0" smtClean="0"/>
          </a:p>
          <a:p>
            <a:r>
              <a:rPr lang="cs-CZ" dirty="0" smtClean="0"/>
              <a:t>Dle § 29 IZ – možnost odvolání soudem ustanoveného insolvenčního správce věřitelskou schůzí, která nejblíže následuje po přezkumném jednání</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28</a:t>
            </a:fld>
            <a:endParaRPr lang="cs-CZ"/>
          </a:p>
        </p:txBody>
      </p:sp>
    </p:spTree>
    <p:extLst>
      <p:ext uri="{BB962C8B-B14F-4D97-AF65-F5344CB8AC3E}">
        <p14:creationId xmlns:p14="http://schemas.microsoft.com/office/powerpoint/2010/main" val="605918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Odvolání insolvenčního správce - § 31 IZ</a:t>
            </a:r>
            <a:endParaRPr lang="cs-CZ" dirty="0"/>
          </a:p>
        </p:txBody>
      </p:sp>
      <p:sp>
        <p:nvSpPr>
          <p:cNvPr id="3" name="Zástupný symbol pro obsah 2"/>
          <p:cNvSpPr>
            <a:spLocks noGrp="1"/>
          </p:cNvSpPr>
          <p:nvPr>
            <p:ph idx="1"/>
          </p:nvPr>
        </p:nvSpPr>
        <p:spPr>
          <a:xfrm>
            <a:off x="457200" y="1556792"/>
            <a:ext cx="8229600" cy="4525963"/>
          </a:xfrm>
        </p:spPr>
        <p:txBody>
          <a:bodyPr>
            <a:normAutofit fontScale="77500" lnSpcReduction="20000"/>
          </a:bodyPr>
          <a:lstStyle/>
          <a:p>
            <a:r>
              <a:rPr lang="cs-CZ" dirty="0" smtClean="0"/>
              <a:t>Možnost odvolat na návrh (samotného správce nebo věřitelských orgánů) insolvenčního </a:t>
            </a:r>
            <a:r>
              <a:rPr lang="cs-CZ" u="sng" dirty="0" smtClean="0"/>
              <a:t>správce z důvodů, které nemají původ v prosušení povinností insolvenčního správce </a:t>
            </a:r>
            <a:r>
              <a:rPr lang="cs-CZ" dirty="0" smtClean="0"/>
              <a:t>– např. podjatost, zdravotní důvody a další.</a:t>
            </a:r>
          </a:p>
          <a:p>
            <a:r>
              <a:rPr lang="cs-CZ" dirty="0"/>
              <a:t>Odvolá-li insolvenční soud insolvenčního správce z funkce, </a:t>
            </a:r>
            <a:r>
              <a:rPr lang="cs-CZ" u="sng" dirty="0"/>
              <a:t>ustanoví současně nového insolvenčního správce. </a:t>
            </a:r>
            <a:r>
              <a:rPr lang="cs-CZ" dirty="0"/>
              <a:t>Odvolání proti tomuto rozhodnutí je přípustné; proti výroku o ustanovení nového insolvenčního správce se však lze samostatně odvolat jen z důvodů uvedených v § 26.</a:t>
            </a:r>
          </a:p>
          <a:p>
            <a:r>
              <a:rPr lang="cs-CZ" dirty="0"/>
              <a:t> </a:t>
            </a:r>
            <a:r>
              <a:rPr lang="cs-CZ" dirty="0" smtClean="0"/>
              <a:t>Odvolaný </a:t>
            </a:r>
            <a:r>
              <a:rPr lang="cs-CZ" dirty="0"/>
              <a:t>insolvenční správce </a:t>
            </a:r>
            <a:r>
              <a:rPr lang="cs-CZ" u="sng" dirty="0"/>
              <a:t>je povinen bez zbytečného odkladu řádně informovat nového insolvenčního správce o své dosavadní činnosti a předá mu všechny doklady souvisící s výkonem jeho funkce</a:t>
            </a:r>
            <a:r>
              <a:rPr lang="cs-CZ" b="1" u="sng" dirty="0"/>
              <a:t>; jeho odpovědnost za dobu výkonu funkce nezaniká. </a:t>
            </a:r>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29</a:t>
            </a:fld>
            <a:endParaRPr lang="cs-CZ"/>
          </a:p>
        </p:txBody>
      </p:sp>
    </p:spTree>
    <p:extLst>
      <p:ext uri="{BB962C8B-B14F-4D97-AF65-F5344CB8AC3E}">
        <p14:creationId xmlns:p14="http://schemas.microsoft.com/office/powerpoint/2010/main" val="344111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Členění subjektů</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Základní přehled uveden přímo v zákoně – dle § </a:t>
            </a:r>
            <a:r>
              <a:rPr lang="cs-CZ" dirty="0"/>
              <a:t>9</a:t>
            </a:r>
            <a:r>
              <a:rPr lang="cs-CZ" dirty="0" smtClean="0"/>
              <a:t> </a:t>
            </a:r>
            <a:r>
              <a:rPr lang="cs-CZ" dirty="0" smtClean="0"/>
              <a:t>insolvenčního zákona(dále jen „IZ“)platí, že:</a:t>
            </a:r>
          </a:p>
          <a:p>
            <a:r>
              <a:rPr lang="cs-CZ" b="1" u="sng" dirty="0" smtClean="0"/>
              <a:t>Procesními subjekty podle tohoto zákona jsou</a:t>
            </a:r>
          </a:p>
          <a:p>
            <a:pPr marL="0" indent="0">
              <a:buNone/>
            </a:pPr>
            <a:endParaRPr lang="cs-CZ" dirty="0" smtClean="0"/>
          </a:p>
          <a:p>
            <a:pPr lvl="1"/>
            <a:r>
              <a:rPr lang="cs-CZ" dirty="0" smtClean="0"/>
              <a:t>a) insolvenční soud,</a:t>
            </a:r>
          </a:p>
          <a:p>
            <a:pPr marL="400050" lvl="1" indent="0">
              <a:buNone/>
            </a:pPr>
            <a:endParaRPr lang="cs-CZ" dirty="0" smtClean="0"/>
          </a:p>
          <a:p>
            <a:pPr lvl="1"/>
            <a:r>
              <a:rPr lang="cs-CZ" dirty="0" smtClean="0"/>
              <a:t>b) dlužník,</a:t>
            </a:r>
          </a:p>
          <a:p>
            <a:pPr marL="400050" lvl="1" indent="0">
              <a:buNone/>
            </a:pPr>
            <a:endParaRPr lang="cs-CZ" dirty="0" smtClean="0"/>
          </a:p>
          <a:p>
            <a:pPr lvl="1"/>
            <a:r>
              <a:rPr lang="cs-CZ" dirty="0" smtClean="0"/>
              <a:t>c) věřitelé, kteří uplatňují svá práva vůči dlužníku,</a:t>
            </a:r>
          </a:p>
          <a:p>
            <a:pPr marL="400050" lvl="1" indent="0">
              <a:buNone/>
            </a:pPr>
            <a:endParaRPr lang="cs-CZ" dirty="0" smtClean="0"/>
          </a:p>
          <a:p>
            <a:pPr lvl="1"/>
            <a:r>
              <a:rPr lang="cs-CZ" dirty="0" smtClean="0"/>
              <a:t>d) insolvenční správce, popřípadě další správce,</a:t>
            </a:r>
          </a:p>
          <a:p>
            <a:pPr marL="400050" lvl="1" indent="0">
              <a:buNone/>
            </a:pPr>
            <a:endParaRPr lang="cs-CZ" dirty="0" smtClean="0"/>
          </a:p>
          <a:p>
            <a:pPr lvl="1"/>
            <a:r>
              <a:rPr lang="cs-CZ" dirty="0" smtClean="0"/>
              <a:t>e) státní zastupitelství, které vstoupilo do insolvenčního řízení nebo do incidenčního sporu, a</a:t>
            </a:r>
          </a:p>
          <a:p>
            <a:pPr marL="400050" lvl="1" indent="0">
              <a:buNone/>
            </a:pPr>
            <a:endParaRPr lang="cs-CZ" dirty="0" smtClean="0"/>
          </a:p>
          <a:p>
            <a:pPr lvl="1"/>
            <a:r>
              <a:rPr lang="cs-CZ" dirty="0" smtClean="0"/>
              <a:t>f) likvidátor dlužníka.</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a:t>
            </a:fld>
            <a:endParaRPr lang="cs-CZ"/>
          </a:p>
        </p:txBody>
      </p:sp>
    </p:spTree>
    <p:extLst>
      <p:ext uri="{BB962C8B-B14F-4D97-AF65-F5344CB8AC3E}">
        <p14:creationId xmlns:p14="http://schemas.microsoft.com/office/powerpoint/2010/main" val="3999689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Zproštění insolvenčního správce – 32 IZ</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Insolvenční soud může zprostit insolvenčního správce na správce na základě návrhu (dlužníka nebo věřitelských orgánů) nebo i bez návrhu. </a:t>
            </a:r>
          </a:p>
          <a:p>
            <a:r>
              <a:rPr lang="cs-CZ" dirty="0" smtClean="0"/>
              <a:t>Důvod zproštění: Insolvenčního </a:t>
            </a:r>
            <a:r>
              <a:rPr lang="cs-CZ" dirty="0"/>
              <a:t>správce</a:t>
            </a:r>
            <a:r>
              <a:rPr lang="cs-CZ" u="sng" dirty="0"/>
              <a:t>, který neplní řádně své povinnosti nebo který nepostupuje při výkonu své funkce s odbornou péčí anebo který závažně porušil důležitou povinnost,</a:t>
            </a:r>
            <a:r>
              <a:rPr lang="cs-CZ" dirty="0"/>
              <a:t> uloženou mu zákonem nebo </a:t>
            </a:r>
            <a:r>
              <a:rPr lang="cs-CZ" dirty="0" smtClean="0"/>
              <a:t>soudem – např. při prodeji majetku z majetkové podstaty bez jeho předchozího soupisu do majetkové podstaty.</a:t>
            </a:r>
          </a:p>
          <a:p>
            <a:r>
              <a:rPr lang="cs-CZ" dirty="0" smtClean="0"/>
              <a:t>Učiní </a:t>
            </a:r>
            <a:r>
              <a:rPr lang="cs-CZ" dirty="0"/>
              <a:t>tak zpravidla </a:t>
            </a:r>
            <a:r>
              <a:rPr lang="cs-CZ" u="sng" dirty="0"/>
              <a:t>po slyšení insolvenčního správce</a:t>
            </a:r>
            <a:r>
              <a:rPr lang="cs-CZ" dirty="0"/>
              <a:t>; o podaném návrhu rozhodne neprodleně</a:t>
            </a:r>
            <a:r>
              <a:rPr lang="cs-CZ" dirty="0" smtClean="0"/>
              <a:t>.</a:t>
            </a:r>
          </a:p>
          <a:p>
            <a:r>
              <a:rPr lang="cs-CZ" dirty="0" smtClean="0"/>
              <a:t>Možnost </a:t>
            </a:r>
            <a:r>
              <a:rPr lang="cs-CZ" u="sng" dirty="0" smtClean="0"/>
              <a:t>odvolán</a:t>
            </a:r>
            <a:r>
              <a:rPr lang="cs-CZ" dirty="0" smtClean="0"/>
              <a:t>í proti tomuto rozhodnutí dle § 32 odst. 2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30</a:t>
            </a:fld>
            <a:endParaRPr lang="cs-CZ"/>
          </a:p>
        </p:txBody>
      </p:sp>
    </p:spTree>
    <p:extLst>
      <p:ext uri="{BB962C8B-B14F-4D97-AF65-F5344CB8AC3E}">
        <p14:creationId xmlns:p14="http://schemas.microsoft.com/office/powerpoint/2010/main" val="2829170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Předběžný správce - § 27 IZ</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Předběžný správce </a:t>
            </a:r>
            <a:r>
              <a:rPr lang="cs-CZ" u="sng" dirty="0"/>
              <a:t>vykonává před rozhodnutím o úpadku činnosti stanovené v tomto zákoně a uložené mu insolvenčním soudem </a:t>
            </a:r>
            <a:r>
              <a:rPr lang="cs-CZ" dirty="0"/>
              <a:t>a má práva a povinnosti, které mu tento soud vymezí. Tato práva a povinnosti nemůže insolvenční soud vymezit v širším rozsahu, než v jakém náleží insolvenčnímu správci po rozhodnutí o úpadku. Nestanoví-li insolvenční soud o osobě insolvenčního správce jinak v rozhodnutí o úpadku, stává se předběžný správce po tomto rozhodnutí insolvenčním správcem s plnou působností</a:t>
            </a:r>
            <a:r>
              <a:rPr lang="cs-CZ" dirty="0" smtClean="0"/>
              <a:t>.</a:t>
            </a:r>
          </a:p>
          <a:p>
            <a:r>
              <a:rPr lang="cs-CZ" dirty="0" smtClean="0"/>
              <a:t>Důvody pro ustavení – zejména omezení dispozičního oprávnění dle § 111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31</a:t>
            </a:fld>
            <a:endParaRPr lang="cs-CZ"/>
          </a:p>
        </p:txBody>
      </p:sp>
    </p:spTree>
    <p:extLst>
      <p:ext uri="{BB962C8B-B14F-4D97-AF65-F5344CB8AC3E}">
        <p14:creationId xmlns:p14="http://schemas.microsoft.com/office/powerpoint/2010/main" val="9711973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026570"/>
          </a:xfrm>
        </p:spPr>
        <p:txBody>
          <a:bodyPr/>
          <a:lstStyle/>
          <a:p>
            <a:r>
              <a:rPr lang="cs-CZ" dirty="0" smtClean="0"/>
              <a:t>Další subjekty</a:t>
            </a:r>
            <a:endParaRPr lang="cs-CZ" dirty="0"/>
          </a:p>
        </p:txBody>
      </p:sp>
      <p:sp>
        <p:nvSpPr>
          <p:cNvPr id="3" name="Zástupný symbol pro obsah 2"/>
          <p:cNvSpPr>
            <a:spLocks noGrp="1"/>
          </p:cNvSpPr>
          <p:nvPr>
            <p:ph idx="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32</a:t>
            </a:fld>
            <a:endParaRPr lang="cs-CZ"/>
          </a:p>
        </p:txBody>
      </p:sp>
    </p:spTree>
    <p:extLst>
      <p:ext uri="{BB962C8B-B14F-4D97-AF65-F5344CB8AC3E}">
        <p14:creationId xmlns:p14="http://schemas.microsoft.com/office/powerpoint/2010/main" val="3220501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Státní zastupitelství – § 7c a 69 IZ.</a:t>
            </a:r>
            <a:endParaRPr lang="cs-CZ" dirty="0"/>
          </a:p>
        </p:txBody>
      </p:sp>
      <p:sp>
        <p:nvSpPr>
          <p:cNvPr id="3" name="Zástupný symbol pro obsah 2"/>
          <p:cNvSpPr>
            <a:spLocks noGrp="1"/>
          </p:cNvSpPr>
          <p:nvPr>
            <p:ph idx="1"/>
          </p:nvPr>
        </p:nvSpPr>
        <p:spPr/>
        <p:txBody>
          <a:bodyPr>
            <a:normAutofit fontScale="92500" lnSpcReduction="20000"/>
          </a:bodyPr>
          <a:lstStyle/>
          <a:p>
            <a:r>
              <a:rPr lang="cs-CZ" u="sng" dirty="0" smtClean="0"/>
              <a:t>Obecná možnost státního zastupitelství vstoupit do IŘ vychází z § 35 OSŘ</a:t>
            </a:r>
          </a:p>
          <a:p>
            <a:r>
              <a:rPr lang="cs-CZ" dirty="0" smtClean="0"/>
              <a:t>Konkretizováno § 7c IZ</a:t>
            </a:r>
          </a:p>
          <a:p>
            <a:r>
              <a:rPr lang="cs-CZ" dirty="0" smtClean="0"/>
              <a:t>Nemůže zahájit IŘ, pouze do něj vstoupit</a:t>
            </a:r>
          </a:p>
          <a:p>
            <a:r>
              <a:rPr lang="cs-CZ" u="sng" dirty="0" smtClean="0"/>
              <a:t>Funkce – </a:t>
            </a:r>
            <a:r>
              <a:rPr lang="cs-CZ" dirty="0" smtClean="0"/>
              <a:t>ochrana veřejného zájmu v IŘ</a:t>
            </a:r>
          </a:p>
          <a:p>
            <a:r>
              <a:rPr lang="cs-CZ" u="sng" dirty="0"/>
              <a:t>M</a:t>
            </a:r>
            <a:r>
              <a:rPr lang="cs-CZ" u="sng" dirty="0" smtClean="0"/>
              <a:t>ožnost podávání opravných prostředků </a:t>
            </a:r>
            <a:r>
              <a:rPr lang="cs-CZ" dirty="0"/>
              <a:t>státním zastupitelstvím </a:t>
            </a:r>
            <a:r>
              <a:rPr lang="cs-CZ" dirty="0" smtClean="0"/>
              <a:t>(Dle § 69 IZ: </a:t>
            </a:r>
            <a:r>
              <a:rPr lang="cs-CZ" i="1" dirty="0" smtClean="0"/>
              <a:t>„Je-li </a:t>
            </a:r>
            <a:r>
              <a:rPr lang="cs-CZ" i="1" dirty="0"/>
              <a:t>proti rozhodnutí insolvenčního soudu přípustný opravný prostředek, může jej podat i státní zastupitelství, které vstoupilo do insolvenčního řízení, do incidenčního sporu nebo do </a:t>
            </a:r>
            <a:r>
              <a:rPr lang="cs-CZ" i="1" dirty="0" smtClean="0"/>
              <a:t>moratoria“</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33</a:t>
            </a:fld>
            <a:endParaRPr lang="cs-CZ"/>
          </a:p>
        </p:txBody>
      </p:sp>
    </p:spTree>
    <p:extLst>
      <p:ext uri="{BB962C8B-B14F-4D97-AF65-F5344CB8AC3E}">
        <p14:creationId xmlns:p14="http://schemas.microsoft.com/office/powerpoint/2010/main" val="3779950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Likvidátor dlužníka - § 70 IZ</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Postavení v IŘ je odrazem obecných činností likvidátora – často situace, kdy je dlužník v likvidaci před začátkem IŘ</a:t>
            </a:r>
          </a:p>
          <a:p>
            <a:r>
              <a:rPr lang="cs-CZ" dirty="0" smtClean="0"/>
              <a:t>Likvidátor </a:t>
            </a:r>
            <a:r>
              <a:rPr lang="cs-CZ" dirty="0"/>
              <a:t>dlužníka vykonává </a:t>
            </a:r>
            <a:r>
              <a:rPr lang="cs-CZ" u="sng" dirty="0"/>
              <a:t>v insolvenčním řízení svou působnost v rozsahu, v jakém nepřešla na insolvenčního správce</a:t>
            </a:r>
            <a:r>
              <a:rPr lang="cs-CZ" dirty="0"/>
              <a:t>; do jeho působnosti patří i součinnost s insolvenčním správcem uložená zákonem </a:t>
            </a:r>
            <a:r>
              <a:rPr lang="cs-CZ" dirty="0" smtClean="0"/>
              <a:t>dlužníkovi (§ 70 odst. 1 IZ).</a:t>
            </a:r>
          </a:p>
          <a:p>
            <a:r>
              <a:rPr lang="cs-CZ" dirty="0" smtClean="0"/>
              <a:t>Základní povinností je spolupráce s insolvenčním správcem</a:t>
            </a:r>
          </a:p>
          <a:p>
            <a:r>
              <a:rPr lang="cs-CZ" dirty="0" smtClean="0"/>
              <a:t>Právo na náhradu nutných výdajů a přiměřenou odměnu (§ 70 odst. 3 IZ)</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34</a:t>
            </a:fld>
            <a:endParaRPr lang="cs-CZ"/>
          </a:p>
        </p:txBody>
      </p:sp>
    </p:spTree>
    <p:extLst>
      <p:ext uri="{BB962C8B-B14F-4D97-AF65-F5344CB8AC3E}">
        <p14:creationId xmlns:p14="http://schemas.microsoft.com/office/powerpoint/2010/main" val="13538089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90666"/>
          </a:xfrm>
        </p:spPr>
        <p:txBody>
          <a:bodyPr>
            <a:normAutofit/>
          </a:bodyPr>
          <a:lstStyle/>
          <a:p>
            <a:r>
              <a:rPr lang="cs-CZ" dirty="0" smtClean="0"/>
              <a:t>Osoba s dispozičním oprávněním</a:t>
            </a:r>
            <a:endParaRPr lang="cs-CZ" dirty="0"/>
          </a:p>
        </p:txBody>
      </p:sp>
      <p:sp>
        <p:nvSpPr>
          <p:cNvPr id="3" name="Zástupný symbol pro obsah 2"/>
          <p:cNvSpPr>
            <a:spLocks noGrp="1"/>
          </p:cNvSpPr>
          <p:nvPr>
            <p:ph idx="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35</a:t>
            </a:fld>
            <a:endParaRPr lang="cs-CZ"/>
          </a:p>
        </p:txBody>
      </p:sp>
    </p:spTree>
    <p:extLst>
      <p:ext uri="{BB962C8B-B14F-4D97-AF65-F5344CB8AC3E}">
        <p14:creationId xmlns:p14="http://schemas.microsoft.com/office/powerpoint/2010/main" val="169693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Osoby s dispozičním oprávněním  -pojem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Zákonné vymezení - § 2 IZ</a:t>
            </a:r>
          </a:p>
          <a:p>
            <a:r>
              <a:rPr lang="cs-CZ" dirty="0"/>
              <a:t>osobou s dispozičními oprávněními osoba, </a:t>
            </a:r>
            <a:r>
              <a:rPr lang="cs-CZ" u="sng" dirty="0"/>
              <a:t>které v průběhu insolvenčního řízení přísluší právo nakládat s majetkovou podstatou ohledně všech oprávnění, ze kterých se </a:t>
            </a:r>
            <a:r>
              <a:rPr lang="cs-CZ" u="sng" dirty="0" smtClean="0"/>
              <a:t>skládá</a:t>
            </a:r>
          </a:p>
          <a:p>
            <a:endParaRPr lang="cs-CZ" u="sng" dirty="0" smtClean="0"/>
          </a:p>
          <a:p>
            <a:r>
              <a:rPr lang="cs-CZ" u="sng" dirty="0" smtClean="0"/>
              <a:t>Velice důležité pro praxi – např. otázky pro třetí osoby, komu plnit v průběhu IŘ dluh(přímo dlužníkovi, nebo poslat částku přímo insolvenčnímu správci?)</a:t>
            </a:r>
            <a:endParaRPr lang="cs-CZ" dirty="0" smtClean="0"/>
          </a:p>
          <a:p>
            <a:endParaRPr lang="cs-CZ" dirty="0"/>
          </a:p>
          <a:p>
            <a:r>
              <a:rPr lang="cs-CZ" dirty="0" smtClean="0"/>
              <a:t>Dispoziční oprávnění tak v průběhu řízení může náležet různým osobám</a:t>
            </a:r>
          </a:p>
          <a:p>
            <a:r>
              <a:rPr lang="cs-CZ" dirty="0" smtClean="0"/>
              <a:t>Rozdíly jsou i dle toho, jaký způsob řešení úpadku je realizován (pro přehlednost uveden stručný přehled na dalším straně)</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36</a:t>
            </a:fld>
            <a:endParaRPr lang="cs-CZ"/>
          </a:p>
        </p:txBody>
      </p:sp>
    </p:spTree>
    <p:extLst>
      <p:ext uri="{BB962C8B-B14F-4D97-AF65-F5344CB8AC3E}">
        <p14:creationId xmlns:p14="http://schemas.microsoft.com/office/powerpoint/2010/main" val="2087343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Osoby s dispozičním oprávněním  </a:t>
            </a:r>
            <a:r>
              <a:rPr lang="cs-CZ" dirty="0" smtClean="0"/>
              <a:t>§ 229 IZ-přehled</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Obecné pravidlo – ten kdo je stanoven zákonem – nutné zkoumat, zda není speciální úprava – pokud ne vyjít z § 229 a </a:t>
            </a:r>
            <a:r>
              <a:rPr lang="cs-CZ" b="1" u="sng" dirty="0" smtClean="0"/>
              <a:t>to zejména odst. 3 IZ:</a:t>
            </a:r>
          </a:p>
          <a:p>
            <a:endParaRPr lang="cs-CZ" dirty="0"/>
          </a:p>
          <a:p>
            <a:r>
              <a:rPr lang="cs-CZ" dirty="0" smtClean="0"/>
              <a:t>Dle 229 odst. 3 IZ:</a:t>
            </a:r>
          </a:p>
          <a:p>
            <a:pPr marL="0" indent="0">
              <a:buNone/>
            </a:pPr>
            <a:r>
              <a:rPr lang="cs-CZ" dirty="0" smtClean="0"/>
              <a:t>Nestanoví-li </a:t>
            </a:r>
            <a:r>
              <a:rPr lang="cs-CZ" dirty="0"/>
              <a:t>tento zákon jinak, je ve vztahu k majetkové podstatě osobou s dispozičními oprávněními</a:t>
            </a:r>
          </a:p>
          <a:p>
            <a:pPr marL="0" indent="0">
              <a:buNone/>
            </a:pPr>
            <a:r>
              <a:rPr lang="cs-CZ" dirty="0"/>
              <a:t> </a:t>
            </a:r>
          </a:p>
          <a:p>
            <a:r>
              <a:rPr lang="cs-CZ" dirty="0"/>
              <a:t>a) dlužník v době do rozhodnutí o úpadku</a:t>
            </a:r>
            <a:r>
              <a:rPr lang="cs-CZ" dirty="0" smtClean="0"/>
              <a:t>,</a:t>
            </a:r>
            <a:endParaRPr lang="cs-CZ" dirty="0"/>
          </a:p>
          <a:p>
            <a:r>
              <a:rPr lang="cs-CZ" dirty="0"/>
              <a:t>b) dlužník v době od rozhodnutí o úpadku do rozhodnutí o způsobu řešení úpadku</a:t>
            </a:r>
            <a:r>
              <a:rPr lang="cs-CZ" dirty="0" smtClean="0"/>
              <a:t>,</a:t>
            </a:r>
            <a:endParaRPr lang="cs-CZ" dirty="0"/>
          </a:p>
          <a:p>
            <a:r>
              <a:rPr lang="cs-CZ" dirty="0"/>
              <a:t>c) </a:t>
            </a:r>
            <a:r>
              <a:rPr lang="cs-CZ" b="1" u="sng" dirty="0"/>
              <a:t>insolvenční správce v době od prohlášení konkursu</a:t>
            </a:r>
            <a:r>
              <a:rPr lang="cs-CZ" b="1" u="sng" dirty="0" smtClean="0"/>
              <a:t>,</a:t>
            </a:r>
            <a:endParaRPr lang="cs-CZ" b="1" u="sng" dirty="0"/>
          </a:p>
          <a:p>
            <a:r>
              <a:rPr lang="cs-CZ" dirty="0"/>
              <a:t>d) dlužník v době od povolení reorganizace </a:t>
            </a:r>
            <a:r>
              <a:rPr lang="cs-CZ" dirty="0" smtClean="0"/>
              <a:t>a</a:t>
            </a:r>
            <a:endParaRPr lang="cs-CZ" dirty="0"/>
          </a:p>
          <a:p>
            <a:r>
              <a:rPr lang="cs-CZ" dirty="0"/>
              <a:t>e) dlužník v době od povolení oddlužení</a:t>
            </a:r>
            <a:r>
              <a:rPr lang="cs-CZ" dirty="0" smtClean="0"/>
              <a:t>.</a:t>
            </a:r>
          </a:p>
          <a:p>
            <a:endParaRPr lang="cs-CZ" dirty="0"/>
          </a:p>
          <a:p>
            <a:r>
              <a:rPr lang="cs-CZ" dirty="0" smtClean="0"/>
              <a:t>Z uvedeného mj. plyne, že často se jedná </a:t>
            </a:r>
            <a:r>
              <a:rPr lang="cs-CZ" u="sng" dirty="0" smtClean="0"/>
              <a:t>přímo o dlužníka</a:t>
            </a:r>
            <a:endParaRPr lang="cs-CZ" u="sng"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37</a:t>
            </a:fld>
            <a:endParaRPr lang="cs-CZ"/>
          </a:p>
        </p:txBody>
      </p:sp>
    </p:spTree>
    <p:extLst>
      <p:ext uri="{BB962C8B-B14F-4D97-AF65-F5344CB8AC3E}">
        <p14:creationId xmlns:p14="http://schemas.microsoft.com/office/powerpoint/2010/main" val="2568213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02634"/>
          </a:xfrm>
        </p:spPr>
        <p:txBody>
          <a:bodyPr/>
          <a:lstStyle/>
          <a:p>
            <a:r>
              <a:rPr lang="cs-CZ" dirty="0" smtClean="0"/>
              <a:t>Děkuji za pozornost</a:t>
            </a:r>
            <a:endParaRPr lang="cs-CZ" dirty="0"/>
          </a:p>
        </p:txBody>
      </p:sp>
      <p:sp>
        <p:nvSpPr>
          <p:cNvPr id="3" name="Zástupný symbol pro obsah 2"/>
          <p:cNvSpPr>
            <a:spLocks noGrp="1"/>
          </p:cNvSpPr>
          <p:nvPr>
            <p:ph idx="1"/>
          </p:nvPr>
        </p:nvSpPr>
        <p:spPr>
          <a:xfrm>
            <a:off x="457200" y="5661248"/>
            <a:ext cx="8229600" cy="464915"/>
          </a:xfrm>
        </p:spPr>
        <p:txBody>
          <a:bodyPr>
            <a:normAutofit fontScale="92500" lnSpcReduction="20000"/>
          </a:bodyPr>
          <a:lstStyle/>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38</a:t>
            </a:fld>
            <a:endParaRPr lang="cs-CZ"/>
          </a:p>
        </p:txBody>
      </p:sp>
    </p:spTree>
    <p:extLst>
      <p:ext uri="{BB962C8B-B14F-4D97-AF65-F5344CB8AC3E}">
        <p14:creationId xmlns:p14="http://schemas.microsoft.com/office/powerpoint/2010/main" val="142938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90666"/>
          </a:xfrm>
        </p:spPr>
        <p:txBody>
          <a:bodyPr/>
          <a:lstStyle/>
          <a:p>
            <a:r>
              <a:rPr lang="cs-CZ" dirty="0" smtClean="0"/>
              <a:t>Insolvenční soud</a:t>
            </a:r>
            <a:endParaRPr lang="cs-CZ" dirty="0"/>
          </a:p>
        </p:txBody>
      </p:sp>
      <p:sp>
        <p:nvSpPr>
          <p:cNvPr id="3" name="Zástupný symbol pro obsah 2"/>
          <p:cNvSpPr>
            <a:spLocks noGrp="1"/>
          </p:cNvSpPr>
          <p:nvPr>
            <p:ph idx="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4</a:t>
            </a:fld>
            <a:endParaRPr lang="cs-CZ"/>
          </a:p>
        </p:txBody>
      </p:sp>
    </p:spTree>
    <p:extLst>
      <p:ext uri="{BB962C8B-B14F-4D97-AF65-F5344CB8AC3E}">
        <p14:creationId xmlns:p14="http://schemas.microsoft.com/office/powerpoint/2010/main" val="906863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Věcná příslušnost insolvenčního soudu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Zvláštní úprava oproti OSŘ uvedena v § 7a IZ</a:t>
            </a:r>
          </a:p>
          <a:p>
            <a:endParaRPr lang="cs-CZ" dirty="0"/>
          </a:p>
          <a:p>
            <a:r>
              <a:rPr lang="cs-CZ" dirty="0" smtClean="0"/>
              <a:t>V prvním stupni rozhoduje v </a:t>
            </a:r>
            <a:r>
              <a:rPr lang="cs-CZ" u="sng" dirty="0" smtClean="0"/>
              <a:t>insolvenčním řízení krajský soud</a:t>
            </a:r>
          </a:p>
          <a:p>
            <a:endParaRPr lang="cs-CZ" dirty="0"/>
          </a:p>
          <a:p>
            <a:r>
              <a:rPr lang="cs-CZ" dirty="0" smtClean="0"/>
              <a:t>Dále krajský soud rozhoduje v prvním stupni:</a:t>
            </a:r>
          </a:p>
          <a:p>
            <a:pPr lvl="1"/>
            <a:r>
              <a:rPr lang="cs-CZ" dirty="0" smtClean="0"/>
              <a:t> v incidenčních sporech,</a:t>
            </a:r>
          </a:p>
          <a:p>
            <a:pPr lvl="1"/>
            <a:r>
              <a:rPr lang="cs-CZ" dirty="0" smtClean="0"/>
              <a:t> ve sporech o náhradu škody nebo jiné újmy, která vznikla porušením povinnosti podat insolvenční návrh,</a:t>
            </a:r>
          </a:p>
          <a:p>
            <a:pPr lvl="1"/>
            <a:r>
              <a:rPr lang="cs-CZ" dirty="0" smtClean="0"/>
              <a:t>ve sporech o náhradu škody nebo jiné újmy, která vznikla zahájením insolvenčního řízení a opatřeními přijatými v jeho průběhu,</a:t>
            </a:r>
          </a:p>
          <a:p>
            <a:pPr lvl="1"/>
            <a:r>
              <a:rPr lang="cs-CZ" dirty="0" smtClean="0"/>
              <a:t>ve věcech vyplývajících z právních vztahů mezi dlužníkem a insolvenčním správcem týkajících se majetku patřícího do dlužníkovy majetkové podstaty.</a:t>
            </a:r>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5</a:t>
            </a:fld>
            <a:endParaRPr lang="cs-CZ"/>
          </a:p>
        </p:txBody>
      </p:sp>
    </p:spTree>
    <p:extLst>
      <p:ext uri="{BB962C8B-B14F-4D97-AF65-F5344CB8AC3E}">
        <p14:creationId xmlns:p14="http://schemas.microsoft.com/office/powerpoint/2010/main" val="207281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Místní příslušnost insolvenčního soudu</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Zvláštní úprava - § 7b IZ</a:t>
            </a:r>
          </a:p>
          <a:p>
            <a:r>
              <a:rPr lang="cs-CZ" dirty="0" smtClean="0"/>
              <a:t>Nutné rozlišit, zda </a:t>
            </a:r>
            <a:r>
              <a:rPr lang="cs-CZ" i="1" dirty="0" smtClean="0"/>
              <a:t>je dlužník zapsán v obchodním rejstříku:</a:t>
            </a:r>
          </a:p>
          <a:p>
            <a:pPr lvl="1"/>
            <a:r>
              <a:rPr lang="cs-CZ" dirty="0" smtClean="0"/>
              <a:t>Není zapsán v OR:</a:t>
            </a:r>
          </a:p>
          <a:p>
            <a:pPr lvl="2"/>
            <a:r>
              <a:rPr lang="cs-CZ" dirty="0" smtClean="0"/>
              <a:t>Pro insolvenční řízení je příslušný soud, v jehož obvodu je obecný soud dlužníka.</a:t>
            </a:r>
          </a:p>
          <a:p>
            <a:pPr lvl="1"/>
            <a:r>
              <a:rPr lang="cs-CZ" dirty="0" smtClean="0"/>
              <a:t>Je zapsán v OR:</a:t>
            </a:r>
          </a:p>
          <a:p>
            <a:pPr lvl="2"/>
            <a:r>
              <a:rPr lang="cs-CZ" dirty="0" smtClean="0"/>
              <a:t>Pro insolvenční řízení proti dlužníku, který je zapsán v obchodním rejstříku, je příslušný soud, v jehož obvodu byl obecný soud dlužníka ke dni, který předchází o 6 měsíců okamžik zahájení insolvenčního řízení; není-li takový soud, je příslušný soud podle věty první.</a:t>
            </a:r>
          </a:p>
          <a:p>
            <a:endParaRPr lang="cs-CZ" dirty="0" smtClean="0"/>
          </a:p>
          <a:p>
            <a:r>
              <a:rPr lang="cs-CZ" dirty="0" smtClean="0"/>
              <a:t>Dále z hlediska místní příslušnosti:</a:t>
            </a:r>
          </a:p>
          <a:p>
            <a:pPr lvl="1"/>
            <a:r>
              <a:rPr lang="cs-CZ" dirty="0" smtClean="0"/>
              <a:t>Jde-li o insolvenční řízení, v němž se má řešit úpadek nebo hrozící úpadek osoby tvořící s dlužníkem koncern, je vedle soudu uvedeného v odstavci 1 k řízení příslušný také insolvenční soud, u něhož probíhá insolvenční řízení řešící úpadek nebo hrozící úpadek dlužníka, který s touto osobou tvoří koncern.</a:t>
            </a:r>
          </a:p>
          <a:p>
            <a:endParaRPr lang="cs-CZ" dirty="0" smtClean="0"/>
          </a:p>
          <a:p>
            <a:r>
              <a:rPr lang="cs-CZ" dirty="0" smtClean="0"/>
              <a:t>Vždy je také nutné brát v potaz </a:t>
            </a:r>
            <a:r>
              <a:rPr lang="cs-CZ" u="sng" dirty="0" smtClean="0"/>
              <a:t>možnost vydání nemeritorního rozhodnutí místně nepříslušným soudem - § 7b odst. 5 IZ:</a:t>
            </a:r>
          </a:p>
          <a:p>
            <a:pPr lvl="1"/>
            <a:r>
              <a:rPr lang="cs-CZ" dirty="0" smtClean="0"/>
              <a:t>Insolvenční soud, u něhož insolvenční řízení probíhá, učiní i před rozhodnutím o místní příslušnosti opatření, která nesnesou odkladu, a rozhodne o jmenování prozatímního věřitelského výboru, o jmenování předběžného správce, o tom, že se insolvenční návrh ani jiné dokumenty v insolvenčním rejstříku nezveřejňují, o odmítnutí insolvenčního návrhu nebo o odmítnutí insolvenčního návrhu pro zjevnou bezdůvodnost.</a:t>
            </a:r>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6</a:t>
            </a:fld>
            <a:endParaRPr lang="cs-CZ"/>
          </a:p>
        </p:txBody>
      </p:sp>
    </p:spTree>
    <p:extLst>
      <p:ext uri="{BB962C8B-B14F-4D97-AF65-F5344CB8AC3E}">
        <p14:creationId xmlns:p14="http://schemas.microsoft.com/office/powerpoint/2010/main" val="272236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Role insolvenčního soudu v insolvenčním řízení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Role soudu v rámci IŘ je možné charakterizovat jako</a:t>
            </a:r>
            <a:r>
              <a:rPr lang="cs-CZ" u="sng" dirty="0" smtClean="0"/>
              <a:t> řídící (rozhodovací) </a:t>
            </a:r>
            <a:r>
              <a:rPr lang="cs-CZ" dirty="0" smtClean="0"/>
              <a:t>a </a:t>
            </a:r>
            <a:r>
              <a:rPr lang="cs-CZ" u="sng" dirty="0" smtClean="0"/>
              <a:t>dohlédací </a:t>
            </a:r>
            <a:r>
              <a:rPr lang="cs-CZ" dirty="0" smtClean="0"/>
              <a:t>(samozřejmě i v rámci dohlédací činnosti soud vydává rozhodnutí)</a:t>
            </a:r>
            <a:endParaRPr lang="cs-CZ" u="sng" dirty="0" smtClean="0"/>
          </a:p>
          <a:p>
            <a:r>
              <a:rPr lang="cs-CZ" dirty="0" smtClean="0"/>
              <a:t>Konkrétně dle § 10 IZ soud:</a:t>
            </a:r>
          </a:p>
          <a:p>
            <a:pPr lvl="1"/>
            <a:r>
              <a:rPr lang="cs-CZ" dirty="0" smtClean="0"/>
              <a:t>a) vydává rozhodnutí, jejichž vydání zákon ukládá nebo předpokládá,</a:t>
            </a:r>
          </a:p>
          <a:p>
            <a:pPr lvl="1"/>
            <a:r>
              <a:rPr lang="cs-CZ" dirty="0" smtClean="0"/>
              <a:t>b) průběžně vykonává dohled nad postupem a činností ostatních procesních subjektů a rozhoduje o záležitostech s tím souvisejících (dále jen "dohlédací činnost").</a:t>
            </a:r>
          </a:p>
          <a:p>
            <a:r>
              <a:rPr lang="cs-CZ" dirty="0" smtClean="0"/>
              <a:t>Zejména ukládá </a:t>
            </a:r>
            <a:r>
              <a:rPr lang="cs-CZ" dirty="0"/>
              <a:t>povinnosti jednotlivým </a:t>
            </a:r>
            <a:r>
              <a:rPr lang="cs-CZ" dirty="0" smtClean="0"/>
              <a:t>subjektům aby byl naplněn účel IŘ</a:t>
            </a:r>
            <a:endParaRPr lang="cs-CZ" dirty="0"/>
          </a:p>
          <a:p>
            <a:r>
              <a:rPr lang="cs-CZ" dirty="0"/>
              <a:t>P</a:t>
            </a:r>
            <a:r>
              <a:rPr lang="cs-CZ" dirty="0" smtClean="0"/>
              <a:t>roti </a:t>
            </a:r>
            <a:r>
              <a:rPr lang="cs-CZ" dirty="0"/>
              <a:t>rozhodnutí v rámci dohlédací činnosti není </a:t>
            </a:r>
            <a:r>
              <a:rPr lang="cs-CZ" dirty="0" smtClean="0"/>
              <a:t>obecně přípustné odvolání</a:t>
            </a:r>
          </a:p>
          <a:p>
            <a:r>
              <a:rPr lang="cs-CZ" dirty="0" smtClean="0"/>
              <a:t>V IŘ se rozhoduje v zásadě usnesením</a:t>
            </a:r>
            <a:endParaRPr lang="cs-CZ" dirty="0"/>
          </a:p>
          <a:p>
            <a:pPr lvl="1"/>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7</a:t>
            </a:fld>
            <a:endParaRPr lang="cs-CZ"/>
          </a:p>
        </p:txBody>
      </p:sp>
    </p:spTree>
    <p:extLst>
      <p:ext uri="{BB962C8B-B14F-4D97-AF65-F5344CB8AC3E}">
        <p14:creationId xmlns:p14="http://schemas.microsoft.com/office/powerpoint/2010/main" val="3820786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Dohlédací činnost soudu - § 11 IZ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Při výkonu dohlédací činnosti insolvenční soud rozhoduje o záležitostech, které se týkají průběhu insolvenčního řízení, činí opatření potřebná k zajištění jeho účelu a ukládá povinnosti, týkající se činnosti jednotlivých subjektů řízení.</a:t>
            </a:r>
          </a:p>
          <a:p>
            <a:endParaRPr lang="cs-CZ" dirty="0" smtClean="0"/>
          </a:p>
          <a:p>
            <a:r>
              <a:rPr lang="cs-CZ" dirty="0" smtClean="0"/>
              <a:t>Insolvenční soud je oprávněn vyžadovat od insolvenčního správce zprávy a vysvětlení o jeho postupu, nahlížet do jeho účtů a konat potřebná šetření. Je oprávněn dávat insolvenčnímu správci pokyny a uložit mu, aby si vyžádal k určitým otázkám stanovisko věřitelského výboru.</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8</a:t>
            </a:fld>
            <a:endParaRPr lang="cs-CZ"/>
          </a:p>
        </p:txBody>
      </p:sp>
    </p:spTree>
    <p:extLst>
      <p:ext uri="{BB962C8B-B14F-4D97-AF65-F5344CB8AC3E}">
        <p14:creationId xmlns:p14="http://schemas.microsoft.com/office/powerpoint/2010/main" val="3562815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 jakém složení rozhoduje insolvenční soud</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Dle § 12 odst. 1 IZ rozhoduje krajský soud v </a:t>
            </a:r>
            <a:r>
              <a:rPr lang="cs-CZ" u="sng" dirty="0" smtClean="0"/>
              <a:t>insolvenčním řízení samosoudcem</a:t>
            </a:r>
          </a:p>
          <a:p>
            <a:r>
              <a:rPr lang="cs-CZ" dirty="0" smtClean="0"/>
              <a:t>Dle § 13 může též vykonávat v insolvenčním řízení asistent soudce úkony, ke kterým jej soudce pověří</a:t>
            </a:r>
          </a:p>
          <a:p>
            <a:r>
              <a:rPr lang="cs-CZ" dirty="0" smtClean="0"/>
              <a:t>Dle § 12 odst. 2 IZ činí určité zákonem stanovené úkony v insolvenčním řízení i vyšší soudní úředník – rozsah těchto úkonů stanovuje zákon č. 121/2008 Sb., o vyšších soudních úřednících </a:t>
            </a:r>
            <a:r>
              <a:rPr lang="cs-CZ" dirty="0" smtClean="0"/>
              <a:t> zejména </a:t>
            </a:r>
            <a:r>
              <a:rPr lang="cs-CZ" dirty="0" smtClean="0"/>
              <a:t>§ 11 </a:t>
            </a:r>
            <a:r>
              <a:rPr lang="cs-CZ" dirty="0"/>
              <a:t> </a:t>
            </a:r>
            <a:r>
              <a:rPr lang="cs-CZ" dirty="0" smtClean="0"/>
              <a:t>- pozor na výjimky dle § 11 písm. m)</a:t>
            </a:r>
            <a:endParaRPr lang="cs-CZ" dirty="0"/>
          </a:p>
        </p:txBody>
      </p:sp>
      <p:sp>
        <p:nvSpPr>
          <p:cNvPr id="4" name="Zástupný symbol pro číslo snímku 3"/>
          <p:cNvSpPr>
            <a:spLocks noGrp="1"/>
          </p:cNvSpPr>
          <p:nvPr>
            <p:ph type="sldNum" sz="quarter" idx="12"/>
          </p:nvPr>
        </p:nvSpPr>
        <p:spPr/>
        <p:txBody>
          <a:bodyPr/>
          <a:lstStyle/>
          <a:p>
            <a:fld id="{1A407363-7C0C-4423-B083-3780A68CDD8D}" type="slidenum">
              <a:rPr lang="cs-CZ" smtClean="0"/>
              <a:t>9</a:t>
            </a:fld>
            <a:endParaRPr lang="cs-CZ"/>
          </a:p>
        </p:txBody>
      </p:sp>
    </p:spTree>
    <p:extLst>
      <p:ext uri="{BB962C8B-B14F-4D97-AF65-F5344CB8AC3E}">
        <p14:creationId xmlns:p14="http://schemas.microsoft.com/office/powerpoint/2010/main" val="74946484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3066</Words>
  <Application>Microsoft Office PowerPoint</Application>
  <PresentationFormat>Předvádění na obrazovce (4:3)</PresentationFormat>
  <Paragraphs>276</Paragraphs>
  <Slides>38</Slides>
  <Notes>0</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Motiv systému Office</vt:lpstr>
      <vt:lpstr>Subjekty insolvenčního řízení</vt:lpstr>
      <vt:lpstr>Pojem subjektů insolvenčního řízení – základní východiska</vt:lpstr>
      <vt:lpstr>Členění subjektů</vt:lpstr>
      <vt:lpstr>Insolvenční soud</vt:lpstr>
      <vt:lpstr>Věcná příslušnost insolvenčního soudu</vt:lpstr>
      <vt:lpstr>Místní příslušnost insolvenčního soudu</vt:lpstr>
      <vt:lpstr>Role insolvenčního soudu v insolvenčním řízení</vt:lpstr>
      <vt:lpstr>Dohlédací činnost soudu - § 11 IZ </vt:lpstr>
      <vt:lpstr>V jakém složení rozhoduje insolvenční soud</vt:lpstr>
      <vt:lpstr>Účastníci insolvenčního řízení</vt:lpstr>
      <vt:lpstr>Účastníci insolvenčního řízení - přehled</vt:lpstr>
      <vt:lpstr>Dlužník jako účastník řízení </vt:lpstr>
      <vt:lpstr>Vyloučení některých institutů civilního procesu spojených s účastenstvím v řízení</vt:lpstr>
      <vt:lpstr>Účastenství v incidenčních sporech - § 16 IZ</vt:lpstr>
      <vt:lpstr>Věřitel, který uplatňuje své právo vůči dlužníku</vt:lpstr>
      <vt:lpstr>Postavení osob dle § 15 IZ</vt:lpstr>
      <vt:lpstr>Procesní nástupnictví v insolvenčním řízení</vt:lpstr>
      <vt:lpstr>Věřitelské orgány - § 46 a násl. IZ</vt:lpstr>
      <vt:lpstr>Schůze věřitelů</vt:lpstr>
      <vt:lpstr>Schůze věřitelů - činnost</vt:lpstr>
      <vt:lpstr>Věřitelský výbor x Zástupce věřitelů</vt:lpstr>
      <vt:lpstr>Věřitelský výbor - § 56 a násl. IZ</vt:lpstr>
      <vt:lpstr>Činnost věřitelského výboru</vt:lpstr>
      <vt:lpstr>Zástupce věřitelů - § 68 IZ</vt:lpstr>
      <vt:lpstr>Insolvenční správce a další správce</vt:lpstr>
      <vt:lpstr>Insolvenční správce</vt:lpstr>
      <vt:lpstr>Insolvenční správce</vt:lpstr>
      <vt:lpstr>Insolvenční správce</vt:lpstr>
      <vt:lpstr>Odvolání insolvenčního správce - § 31 IZ</vt:lpstr>
      <vt:lpstr>Zproštění insolvenčního správce – 32 IZ</vt:lpstr>
      <vt:lpstr>Předběžný správce - § 27 IZ</vt:lpstr>
      <vt:lpstr>Další subjekty</vt:lpstr>
      <vt:lpstr>Státní zastupitelství – § 7c a 69 IZ.</vt:lpstr>
      <vt:lpstr>Likvidátor dlužníka - § 70 IZ</vt:lpstr>
      <vt:lpstr>Osoba s dispozičním oprávněním</vt:lpstr>
      <vt:lpstr>Osoby s dispozičním oprávněním  -pojem</vt:lpstr>
      <vt:lpstr>Osoby s dispozičním oprávněním  § 229 IZ-přehled</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Subjekty insolvenčního řízení</dc:title>
  <dc:creator>Miloslav Hrdlicka</dc:creator>
  <cp:lastModifiedBy>Miloslav Hrdlicka</cp:lastModifiedBy>
  <cp:revision>53</cp:revision>
  <dcterms:created xsi:type="dcterms:W3CDTF">2020-04-21T04:41:47Z</dcterms:created>
  <dcterms:modified xsi:type="dcterms:W3CDTF">2020-05-13T09:19:56Z</dcterms:modified>
</cp:coreProperties>
</file>