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344" r:id="rId3"/>
    <p:sldId id="343" r:id="rId4"/>
    <p:sldId id="333" r:id="rId5"/>
    <p:sldId id="334" r:id="rId6"/>
    <p:sldId id="345" r:id="rId7"/>
    <p:sldId id="335" r:id="rId8"/>
    <p:sldId id="336" r:id="rId9"/>
    <p:sldId id="337" r:id="rId10"/>
    <p:sldId id="346" r:id="rId11"/>
    <p:sldId id="342" r:id="rId12"/>
    <p:sldId id="338" r:id="rId13"/>
    <p:sldId id="340" r:id="rId14"/>
    <p:sldId id="341" r:id="rId15"/>
    <p:sldId id="33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5" d="100"/>
          <a:sy n="115" d="100"/>
        </p:scale>
        <p:origin x="-1002" y="-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8FDCADA-16D0-41C3-AF00-7D3D91BC2C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3EC9285-7B33-4451-B9CE-B049E55079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  <a:endParaRPr lang="cs-CZ" altLang="cs-CZ" noProof="0" dirty="0" smtClean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8CB6B4C-77EC-4913-A796-EA53E687CA7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E8A67-CBAC-47AE-BEB7-FDBB46CD08B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AD4BE-0CF8-4221-AF79-F717450800B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83C86-B1C1-489A-966F-5E2D2BB7872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72ED4-E148-4B7C-907B-A6F9C43B7D2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AB83F-68CC-4AAD-AE37-14866EABE85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ACC7A-C139-4416-B916-24D7A069808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17447-9A49-4F73-A34B-4C420664FD3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88E0F-95D4-459E-A6DC-4077F1FD7EB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55E4A-B8D0-4A53-9FC9-603E94C458D7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D7D6C-2E04-4E11-ADF9-9FB154D1FAB4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77C31340-C70E-49D5-AC92-087AA5E9DF2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</p:spPr>
        <p:txBody>
          <a:bodyPr/>
          <a:lstStyle/>
          <a:p>
            <a:pPr>
              <a:defRPr/>
            </a:pPr>
            <a:fld id="{4B287E6C-715C-448C-8C7E-71112E173EAB}" type="slidenum">
              <a:rPr lang="cs-CZ" altLang="cs-CZ"/>
              <a:pPr>
                <a:defRPr/>
              </a:pPr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 smtClean="0">
                <a:solidFill>
                  <a:srgbClr val="7030A0"/>
                </a:solidFill>
              </a:rPr>
              <a:t/>
            </a:r>
            <a:br>
              <a:rPr lang="cs-CZ" altLang="cs-CZ" sz="2400" dirty="0" smtClean="0">
                <a:solidFill>
                  <a:srgbClr val="7030A0"/>
                </a:solidFill>
              </a:rPr>
            </a:br>
            <a:r>
              <a:rPr lang="cs-CZ" altLang="cs-CZ" sz="2400" dirty="0" smtClean="0">
                <a:solidFill>
                  <a:srgbClr val="7030A0"/>
                </a:solidFill>
              </a:rPr>
              <a:t>Profesní a zájmová samospráva</a:t>
            </a: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Správní právo I</a:t>
            </a:r>
            <a:b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Prezentace k tématu</a:t>
            </a:r>
            <a:endParaRPr lang="cs-CZ" altLang="cs-CZ" sz="2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Profesní komory s povinným členstvím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i="1" dirty="0" smtClean="0">
                <a:solidFill>
                  <a:srgbClr val="C00000"/>
                </a:solidFill>
              </a:rPr>
              <a:t>Česká </a:t>
            </a:r>
            <a:r>
              <a:rPr lang="cs-CZ" sz="1800" b="1" i="1" dirty="0" smtClean="0">
                <a:solidFill>
                  <a:srgbClr val="C00000"/>
                </a:solidFill>
              </a:rPr>
              <a:t>advokátní komora </a:t>
            </a:r>
            <a:r>
              <a:rPr lang="cs-CZ" sz="1800" dirty="0" smtClean="0">
                <a:solidFill>
                  <a:srgbClr val="C00000"/>
                </a:solidFill>
              </a:rPr>
              <a:t>podrobněji:</a:t>
            </a:r>
            <a:endParaRPr lang="cs-CZ" sz="1800" dirty="0" smtClean="0">
              <a:solidFill>
                <a:srgbClr val="C00000"/>
              </a:solidFill>
            </a:endParaRPr>
          </a:p>
          <a:p>
            <a:pPr lvl="1"/>
            <a:r>
              <a:rPr lang="cs-CZ" sz="1800" b="1" dirty="0" smtClean="0">
                <a:solidFill>
                  <a:srgbClr val="00287D"/>
                </a:solidFill>
              </a:rPr>
              <a:t>Orgány</a:t>
            </a:r>
            <a:r>
              <a:rPr lang="cs-CZ" sz="1800" dirty="0" smtClean="0"/>
              <a:t> (obligatorní): </a:t>
            </a:r>
          </a:p>
          <a:p>
            <a:pPr lvl="2"/>
            <a:r>
              <a:rPr lang="cs-CZ" sz="1400" i="1" dirty="0" smtClean="0">
                <a:solidFill>
                  <a:srgbClr val="00287D"/>
                </a:solidFill>
              </a:rPr>
              <a:t>a) </a:t>
            </a:r>
            <a:r>
              <a:rPr lang="cs-CZ" sz="1400" i="1" dirty="0" smtClean="0">
                <a:solidFill>
                  <a:srgbClr val="00287D"/>
                </a:solidFill>
              </a:rPr>
              <a:t>sněm </a:t>
            </a:r>
            <a:r>
              <a:rPr lang="cs-CZ" sz="1400" dirty="0" smtClean="0"/>
              <a:t>(nejvyšší orgán, mohou se účastnit všichni advokáti, zejm. volí představenstvo)</a:t>
            </a:r>
            <a:endParaRPr lang="cs-CZ" sz="1400" dirty="0" smtClean="0"/>
          </a:p>
          <a:p>
            <a:pPr lvl="2"/>
            <a:r>
              <a:rPr lang="cs-CZ" sz="1400" i="1" dirty="0" smtClean="0">
                <a:solidFill>
                  <a:srgbClr val="00287D"/>
                </a:solidFill>
              </a:rPr>
              <a:t>b) </a:t>
            </a:r>
            <a:r>
              <a:rPr lang="cs-CZ" sz="1400" i="1" dirty="0" smtClean="0">
                <a:solidFill>
                  <a:srgbClr val="00287D"/>
                </a:solidFill>
              </a:rPr>
              <a:t>představenstvo </a:t>
            </a:r>
            <a:r>
              <a:rPr lang="cs-CZ" sz="1400" dirty="0" smtClean="0"/>
              <a:t>(výkonný orgán, kolektivní, v některých příp</a:t>
            </a:r>
            <a:r>
              <a:rPr lang="cs-CZ" sz="1400" dirty="0" smtClean="0"/>
              <a:t>.</a:t>
            </a:r>
            <a:r>
              <a:rPr lang="cs-CZ" sz="1400" dirty="0" smtClean="0"/>
              <a:t> rozhoduje, volí předsedu)</a:t>
            </a:r>
            <a:endParaRPr lang="cs-CZ" sz="1400" dirty="0" smtClean="0"/>
          </a:p>
          <a:p>
            <a:pPr lvl="2"/>
            <a:r>
              <a:rPr lang="cs-CZ" sz="1400" i="1" dirty="0" smtClean="0">
                <a:solidFill>
                  <a:srgbClr val="00287D"/>
                </a:solidFill>
              </a:rPr>
              <a:t>c) </a:t>
            </a:r>
            <a:r>
              <a:rPr lang="cs-CZ" sz="1400" i="1" dirty="0" smtClean="0">
                <a:solidFill>
                  <a:srgbClr val="00287D"/>
                </a:solidFill>
              </a:rPr>
              <a:t>předseda </a:t>
            </a:r>
            <a:r>
              <a:rPr lang="cs-CZ" sz="1400" dirty="0" smtClean="0"/>
              <a:t>(jedná jménem komory v některých věcech)</a:t>
            </a:r>
            <a:endParaRPr lang="cs-CZ" sz="1400" dirty="0" smtClean="0"/>
          </a:p>
          <a:p>
            <a:pPr lvl="2"/>
            <a:r>
              <a:rPr lang="cs-CZ" sz="1400" i="1" dirty="0" smtClean="0">
                <a:solidFill>
                  <a:srgbClr val="00287D"/>
                </a:solidFill>
              </a:rPr>
              <a:t>d) kontrolní </a:t>
            </a:r>
            <a:r>
              <a:rPr lang="cs-CZ" sz="1400" i="1" dirty="0" smtClean="0">
                <a:solidFill>
                  <a:srgbClr val="00287D"/>
                </a:solidFill>
              </a:rPr>
              <a:t>rada </a:t>
            </a:r>
            <a:r>
              <a:rPr lang="cs-CZ" sz="1400" dirty="0" smtClean="0"/>
              <a:t>(kontrolní orgán)</a:t>
            </a:r>
            <a:endParaRPr lang="cs-CZ" sz="1400" dirty="0" smtClean="0"/>
          </a:p>
          <a:p>
            <a:pPr lvl="2"/>
            <a:r>
              <a:rPr lang="cs-CZ" sz="1400" i="1" dirty="0" smtClean="0">
                <a:solidFill>
                  <a:srgbClr val="00287D"/>
                </a:solidFill>
              </a:rPr>
              <a:t>e) </a:t>
            </a:r>
            <a:r>
              <a:rPr lang="cs-CZ" sz="1400" i="1" dirty="0" smtClean="0">
                <a:solidFill>
                  <a:srgbClr val="00287D"/>
                </a:solidFill>
              </a:rPr>
              <a:t>kárná komise </a:t>
            </a:r>
            <a:r>
              <a:rPr lang="cs-CZ" sz="1400" dirty="0" smtClean="0"/>
              <a:t>(</a:t>
            </a:r>
            <a:r>
              <a:rPr lang="cs-CZ" sz="1400" dirty="0" smtClean="0"/>
              <a:t>působnost </a:t>
            </a:r>
            <a:r>
              <a:rPr lang="cs-CZ" sz="1400" dirty="0" smtClean="0"/>
              <a:t>v </a:t>
            </a:r>
            <a:r>
              <a:rPr lang="cs-CZ" sz="1400" dirty="0" smtClean="0"/>
              <a:t>kárném </a:t>
            </a:r>
            <a:r>
              <a:rPr lang="cs-CZ" sz="1400" dirty="0" smtClean="0"/>
              <a:t>řízení)</a:t>
            </a:r>
            <a:endParaRPr lang="cs-CZ" sz="1400" dirty="0" smtClean="0"/>
          </a:p>
          <a:p>
            <a:pPr lvl="2"/>
            <a:r>
              <a:rPr lang="cs-CZ" sz="1400" i="1" dirty="0" smtClean="0">
                <a:solidFill>
                  <a:srgbClr val="00287D"/>
                </a:solidFill>
              </a:rPr>
              <a:t>f) odvolací </a:t>
            </a:r>
            <a:r>
              <a:rPr lang="cs-CZ" sz="1400" i="1" dirty="0" smtClean="0">
                <a:solidFill>
                  <a:srgbClr val="00287D"/>
                </a:solidFill>
              </a:rPr>
              <a:t>kárná komise </a:t>
            </a:r>
            <a:r>
              <a:rPr lang="cs-CZ" sz="1400" dirty="0" smtClean="0"/>
              <a:t>(působnost v kárném řízení)</a:t>
            </a:r>
          </a:p>
          <a:p>
            <a:pPr lvl="2"/>
            <a:r>
              <a:rPr lang="cs-CZ" sz="1400" i="1" dirty="0" smtClean="0">
                <a:solidFill>
                  <a:srgbClr val="00287D"/>
                </a:solidFill>
              </a:rPr>
              <a:t>g) </a:t>
            </a:r>
            <a:r>
              <a:rPr lang="cs-CZ" sz="1400" i="1" dirty="0" smtClean="0">
                <a:solidFill>
                  <a:srgbClr val="00287D"/>
                </a:solidFill>
              </a:rPr>
              <a:t>zkušební </a:t>
            </a:r>
            <a:r>
              <a:rPr lang="cs-CZ" sz="1400" i="1" dirty="0" smtClean="0">
                <a:solidFill>
                  <a:srgbClr val="00287D"/>
                </a:solidFill>
              </a:rPr>
              <a:t>komise </a:t>
            </a:r>
            <a:r>
              <a:rPr lang="cs-CZ" sz="1400" dirty="0" smtClean="0"/>
              <a:t>(</a:t>
            </a:r>
            <a:r>
              <a:rPr lang="cs-CZ" sz="1400" dirty="0" smtClean="0"/>
              <a:t>advokátní zkoušky, </a:t>
            </a:r>
            <a:r>
              <a:rPr lang="cs-CZ" sz="1400" dirty="0" err="1" smtClean="0"/>
              <a:t>zkoušky</a:t>
            </a:r>
            <a:r>
              <a:rPr lang="cs-CZ" sz="1400" dirty="0" smtClean="0"/>
              <a:t> způsobilosti a uznávací </a:t>
            </a:r>
            <a:r>
              <a:rPr lang="cs-CZ" sz="1400" dirty="0" smtClean="0"/>
              <a:t>zkoušky)</a:t>
            </a:r>
            <a:endParaRPr lang="cs-CZ" sz="1400" dirty="0" smtClean="0"/>
          </a:p>
          <a:p>
            <a:pPr lvl="1"/>
            <a:r>
              <a:rPr lang="cs-CZ" sz="1800" dirty="0" smtClean="0"/>
              <a:t>Vydávána řada </a:t>
            </a:r>
            <a:r>
              <a:rPr lang="cs-CZ" sz="1800" b="1" dirty="0" smtClean="0">
                <a:solidFill>
                  <a:srgbClr val="00287D"/>
                </a:solidFill>
              </a:rPr>
              <a:t>vnitřních (stavovských) </a:t>
            </a:r>
            <a:r>
              <a:rPr lang="cs-CZ" sz="1800" b="1" dirty="0" smtClean="0">
                <a:solidFill>
                  <a:srgbClr val="00287D"/>
                </a:solidFill>
              </a:rPr>
              <a:t>předpisů</a:t>
            </a:r>
          </a:p>
          <a:p>
            <a:pPr lvl="1"/>
            <a:r>
              <a:rPr lang="cs-CZ" sz="1800" dirty="0" smtClean="0"/>
              <a:t>Zřízena a upravena </a:t>
            </a:r>
            <a:r>
              <a:rPr lang="cs-CZ" sz="1800" dirty="0" smtClean="0">
                <a:solidFill>
                  <a:srgbClr val="00287D"/>
                </a:solidFill>
              </a:rPr>
              <a:t>zákonem </a:t>
            </a:r>
            <a:r>
              <a:rPr lang="pt-BR" sz="1800" dirty="0" smtClean="0">
                <a:solidFill>
                  <a:srgbClr val="00287D"/>
                </a:solidFill>
              </a:rPr>
              <a:t>č</a:t>
            </a:r>
            <a:r>
              <a:rPr lang="pt-BR" sz="1800" dirty="0" smtClean="0">
                <a:solidFill>
                  <a:srgbClr val="00287D"/>
                </a:solidFill>
              </a:rPr>
              <a:t>. 85/1996 Sb</a:t>
            </a:r>
            <a:r>
              <a:rPr lang="pt-BR" sz="1800" dirty="0" smtClean="0">
                <a:solidFill>
                  <a:srgbClr val="00287D"/>
                </a:solidFill>
              </a:rPr>
              <a:t>.</a:t>
            </a:r>
            <a:r>
              <a:rPr lang="cs-CZ" sz="1800" dirty="0" smtClean="0">
                <a:solidFill>
                  <a:srgbClr val="00287D"/>
                </a:solidFill>
              </a:rPr>
              <a:t>,</a:t>
            </a:r>
            <a:r>
              <a:rPr lang="pt-BR" sz="1800" i="1" dirty="0" smtClean="0">
                <a:solidFill>
                  <a:srgbClr val="00287D"/>
                </a:solidFill>
              </a:rPr>
              <a:t> </a:t>
            </a:r>
            <a:r>
              <a:rPr lang="pt-BR" sz="1800" dirty="0" smtClean="0">
                <a:solidFill>
                  <a:srgbClr val="00287D"/>
                </a:solidFill>
              </a:rPr>
              <a:t>o advokacii</a:t>
            </a:r>
          </a:p>
          <a:p>
            <a:pPr lvl="2"/>
            <a:r>
              <a:rPr lang="cs-CZ" sz="1600" dirty="0" smtClean="0"/>
              <a:t>Zde dále jako přestupek poskytování právních služeb bez oprávnění             (tzv. </a:t>
            </a:r>
            <a:r>
              <a:rPr lang="cs-CZ" sz="1600" dirty="0" err="1" smtClean="0"/>
              <a:t>vinklaření</a:t>
            </a:r>
            <a:r>
              <a:rPr lang="cs-CZ" sz="1600" dirty="0" smtClean="0"/>
              <a:t> či pokoutnictví) či neoprávněné užívání označení „advokát“</a:t>
            </a:r>
          </a:p>
          <a:p>
            <a:pPr lvl="1"/>
            <a:r>
              <a:rPr lang="cs-CZ" sz="1800" i="1" dirty="0" smtClean="0"/>
              <a:t>Pozn.: Výše uvedené je pouze </a:t>
            </a:r>
            <a:r>
              <a:rPr lang="cs-CZ" sz="1800" i="1" dirty="0" smtClean="0">
                <a:solidFill>
                  <a:srgbClr val="00287D"/>
                </a:solidFill>
              </a:rPr>
              <a:t>pro ilustraci fungování </a:t>
            </a:r>
            <a:r>
              <a:rPr lang="cs-CZ" sz="1800" i="1" dirty="0" smtClean="0"/>
              <a:t>komory s povinným členstvím</a:t>
            </a:r>
            <a:endParaRPr lang="cs-CZ" sz="1800" i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Profesní a zájmová samospráva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4) Profesní </a:t>
            </a:r>
            <a:r>
              <a:rPr lang="cs-CZ" dirty="0" smtClean="0"/>
              <a:t>komory s nepovinným členstvím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C00000"/>
                </a:solidFill>
              </a:rPr>
              <a:t>Z</a:t>
            </a:r>
            <a:r>
              <a:rPr lang="cs-CZ" sz="1800" b="1" dirty="0" smtClean="0">
                <a:solidFill>
                  <a:srgbClr val="C00000"/>
                </a:solidFill>
              </a:rPr>
              <a:t>ákladní </a:t>
            </a:r>
            <a:r>
              <a:rPr lang="cs-CZ" sz="1800" b="1" dirty="0" smtClean="0">
                <a:solidFill>
                  <a:srgbClr val="C00000"/>
                </a:solidFill>
              </a:rPr>
              <a:t>rozdíly </a:t>
            </a:r>
            <a:r>
              <a:rPr lang="cs-CZ" sz="1800" dirty="0" smtClean="0">
                <a:solidFill>
                  <a:srgbClr val="C00000"/>
                </a:solidFill>
              </a:rPr>
              <a:t>oproti komorám s povinným členstvím</a:t>
            </a:r>
          </a:p>
          <a:p>
            <a:pPr lvl="1"/>
            <a:r>
              <a:rPr lang="cs-CZ" sz="1800" b="1" dirty="0" smtClean="0">
                <a:solidFill>
                  <a:srgbClr val="00287D"/>
                </a:solidFill>
              </a:rPr>
              <a:t>N</a:t>
            </a:r>
            <a:r>
              <a:rPr lang="cs-CZ" sz="1800" b="1" dirty="0" smtClean="0">
                <a:solidFill>
                  <a:srgbClr val="00287D"/>
                </a:solidFill>
              </a:rPr>
              <a:t>evykonávají </a:t>
            </a:r>
            <a:r>
              <a:rPr lang="cs-CZ" sz="1800" dirty="0" smtClean="0">
                <a:solidFill>
                  <a:srgbClr val="00287D"/>
                </a:solidFill>
              </a:rPr>
              <a:t>veřejnou</a:t>
            </a:r>
            <a:r>
              <a:rPr lang="cs-CZ" sz="1800" b="1" dirty="0" smtClean="0">
                <a:solidFill>
                  <a:srgbClr val="00287D"/>
                </a:solidFill>
              </a:rPr>
              <a:t> moc </a:t>
            </a:r>
            <a:r>
              <a:rPr lang="cs-CZ" sz="1800" dirty="0" smtClean="0"/>
              <a:t>vůči svým členům</a:t>
            </a:r>
          </a:p>
          <a:p>
            <a:pPr lvl="1"/>
            <a:r>
              <a:rPr lang="cs-CZ" sz="1800" dirty="0" smtClean="0">
                <a:solidFill>
                  <a:srgbClr val="00287D"/>
                </a:solidFill>
              </a:rPr>
              <a:t>Č</a:t>
            </a:r>
            <a:r>
              <a:rPr lang="cs-CZ" sz="1800" dirty="0" smtClean="0">
                <a:solidFill>
                  <a:srgbClr val="00287D"/>
                </a:solidFill>
              </a:rPr>
              <a:t>lenství </a:t>
            </a:r>
            <a:r>
              <a:rPr lang="cs-CZ" sz="1800" b="1" dirty="0" smtClean="0">
                <a:solidFill>
                  <a:srgbClr val="00287D"/>
                </a:solidFill>
              </a:rPr>
              <a:t>není podmínkou </a:t>
            </a:r>
            <a:r>
              <a:rPr lang="cs-CZ" sz="1800" dirty="0" smtClean="0"/>
              <a:t>výkonu určité profese (</a:t>
            </a:r>
            <a:r>
              <a:rPr lang="cs-CZ" sz="1800" i="1" dirty="0" smtClean="0"/>
              <a:t>princip dobrovolnosti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Č</a:t>
            </a:r>
            <a:r>
              <a:rPr lang="cs-CZ" sz="1800" dirty="0" smtClean="0"/>
              <a:t>leny </a:t>
            </a:r>
            <a:r>
              <a:rPr lang="cs-CZ" sz="1800" dirty="0" smtClean="0"/>
              <a:t>mohou být </a:t>
            </a:r>
            <a:r>
              <a:rPr lang="cs-CZ" sz="1800" dirty="0" smtClean="0">
                <a:solidFill>
                  <a:srgbClr val="00287D"/>
                </a:solidFill>
              </a:rPr>
              <a:t>i právnické osoby</a:t>
            </a:r>
          </a:p>
          <a:p>
            <a:pPr>
              <a:buNone/>
            </a:pPr>
            <a:endParaRPr lang="cs-CZ" sz="1800" dirty="0" smtClean="0"/>
          </a:p>
          <a:p>
            <a:r>
              <a:rPr lang="cs-CZ" sz="1800" dirty="0" smtClean="0"/>
              <a:t>V</a:t>
            </a:r>
            <a:r>
              <a:rPr lang="cs-CZ" sz="1800" dirty="0" smtClean="0"/>
              <a:t> </a:t>
            </a:r>
            <a:r>
              <a:rPr lang="cs-CZ" sz="1800" dirty="0" smtClean="0"/>
              <a:t>současnosti sem spadají </a:t>
            </a:r>
            <a:r>
              <a:rPr lang="cs-CZ" sz="1800" dirty="0" smtClean="0">
                <a:solidFill>
                  <a:srgbClr val="C00000"/>
                </a:solidFill>
              </a:rPr>
              <a:t>dvě </a:t>
            </a:r>
            <a:r>
              <a:rPr lang="cs-CZ" sz="1800" dirty="0" smtClean="0">
                <a:solidFill>
                  <a:srgbClr val="C00000"/>
                </a:solidFill>
              </a:rPr>
              <a:t>komory:</a:t>
            </a:r>
            <a:endParaRPr lang="cs-CZ" sz="1800" dirty="0" smtClean="0">
              <a:solidFill>
                <a:srgbClr val="C00000"/>
              </a:solidFill>
            </a:endParaRP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Hospodářská komora </a:t>
            </a:r>
            <a:r>
              <a:rPr lang="cs-CZ" sz="1800" dirty="0" smtClean="0"/>
              <a:t>(se </a:t>
            </a:r>
            <a:r>
              <a:rPr lang="cs-CZ" sz="1800" dirty="0" smtClean="0"/>
              <a:t>sídlem v </a:t>
            </a:r>
            <a:r>
              <a:rPr lang="cs-CZ" sz="1800" dirty="0" smtClean="0"/>
              <a:t>Praze)</a:t>
            </a:r>
            <a:endParaRPr lang="cs-CZ" sz="1800" dirty="0" smtClean="0"/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Agrární komora </a:t>
            </a:r>
            <a:r>
              <a:rPr lang="cs-CZ" sz="1800" dirty="0" smtClean="0"/>
              <a:t>(se </a:t>
            </a:r>
            <a:r>
              <a:rPr lang="cs-CZ" sz="1800" dirty="0" smtClean="0"/>
              <a:t>sídlem v </a:t>
            </a:r>
            <a:r>
              <a:rPr lang="cs-CZ" sz="1800" dirty="0" smtClean="0"/>
              <a:t>Olomouci)</a:t>
            </a:r>
            <a:endParaRPr lang="cs-CZ" sz="1800" dirty="0" smtClean="0"/>
          </a:p>
          <a:p>
            <a:pPr lvl="1"/>
            <a:r>
              <a:rPr lang="cs-CZ" sz="1800" dirty="0" smtClean="0"/>
              <a:t>Obě zřízeny zákonem č</a:t>
            </a:r>
            <a:r>
              <a:rPr lang="cs-CZ" sz="1800" dirty="0" smtClean="0"/>
              <a:t>. 301/1992 </a:t>
            </a:r>
            <a:r>
              <a:rPr lang="cs-CZ" sz="1800" dirty="0" smtClean="0"/>
              <a:t>Sb.</a:t>
            </a:r>
            <a:r>
              <a:rPr lang="cs-CZ" sz="1800" i="1" dirty="0" smtClean="0"/>
              <a:t>, o </a:t>
            </a:r>
            <a:r>
              <a:rPr lang="cs-CZ" sz="1800" i="1" dirty="0" smtClean="0"/>
              <a:t>Hospodářské komoře České republiky a Agrární komoře České republiky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N</a:t>
            </a:r>
            <a:r>
              <a:rPr lang="cs-CZ" sz="1800" dirty="0" smtClean="0"/>
              <a:t>ěkdy </a:t>
            </a:r>
            <a:r>
              <a:rPr lang="cs-CZ" sz="1800" dirty="0" smtClean="0"/>
              <a:t>označovány také jako </a:t>
            </a:r>
            <a:r>
              <a:rPr lang="cs-CZ" sz="1800" b="1" dirty="0" smtClean="0">
                <a:solidFill>
                  <a:srgbClr val="00287D"/>
                </a:solidFill>
              </a:rPr>
              <a:t>„</a:t>
            </a:r>
            <a:r>
              <a:rPr lang="cs-CZ" sz="1800" b="1" i="1" dirty="0" smtClean="0">
                <a:solidFill>
                  <a:srgbClr val="00287D"/>
                </a:solidFill>
              </a:rPr>
              <a:t>společenstva“</a:t>
            </a:r>
            <a:endParaRPr lang="cs-CZ" sz="1800" b="1" i="1" dirty="0" smtClean="0">
              <a:solidFill>
                <a:srgbClr val="00287D"/>
              </a:solidFill>
            </a:endParaRPr>
          </a:p>
          <a:p>
            <a:endParaRPr lang="cs-CZ" sz="1800" dirty="0" smtClean="0"/>
          </a:p>
          <a:p>
            <a:pPr lvl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Profesní a zájmová samospráva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5) Vysoké </a:t>
            </a:r>
            <a:r>
              <a:rPr lang="cs-CZ" dirty="0" smtClean="0"/>
              <a:t>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R</a:t>
            </a:r>
            <a:r>
              <a:rPr lang="cs-CZ" sz="1800" dirty="0" smtClean="0"/>
              <a:t>egulovány </a:t>
            </a:r>
            <a:r>
              <a:rPr lang="cs-CZ" sz="1800" dirty="0" smtClean="0"/>
              <a:t>zákonem </a:t>
            </a:r>
            <a:r>
              <a:rPr lang="cs-CZ" sz="1800" b="1" dirty="0" smtClean="0">
                <a:solidFill>
                  <a:srgbClr val="00287D"/>
                </a:solidFill>
              </a:rPr>
              <a:t>č. 111/1998 Sb.,</a:t>
            </a:r>
            <a:r>
              <a:rPr lang="cs-CZ" sz="1800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o vysokých školách a o změně a doplnění dalších zákonů (</a:t>
            </a:r>
            <a:r>
              <a:rPr lang="cs-CZ" sz="1800" i="1" dirty="0" smtClean="0">
                <a:solidFill>
                  <a:srgbClr val="C00000"/>
                </a:solidFill>
              </a:rPr>
              <a:t>zákon o vysokých školách</a:t>
            </a:r>
            <a:r>
              <a:rPr lang="cs-CZ" sz="1800" dirty="0" smtClean="0"/>
              <a:t>)</a:t>
            </a:r>
          </a:p>
          <a:p>
            <a:endParaRPr lang="cs-CZ" sz="1800" dirty="0" smtClean="0"/>
          </a:p>
          <a:p>
            <a:r>
              <a:rPr lang="cs-CZ" sz="1800" b="1" dirty="0" smtClean="0">
                <a:solidFill>
                  <a:srgbClr val="C00000"/>
                </a:solidFill>
              </a:rPr>
              <a:t>Z</a:t>
            </a:r>
            <a:r>
              <a:rPr lang="cs-CZ" sz="1800" b="1" dirty="0" smtClean="0">
                <a:solidFill>
                  <a:srgbClr val="C00000"/>
                </a:solidFill>
              </a:rPr>
              <a:t>ákladní </a:t>
            </a:r>
            <a:r>
              <a:rPr lang="cs-CZ" sz="1800" b="1" dirty="0" smtClean="0">
                <a:solidFill>
                  <a:srgbClr val="C00000"/>
                </a:solidFill>
              </a:rPr>
              <a:t>znaky</a:t>
            </a:r>
          </a:p>
          <a:p>
            <a:pPr lvl="1"/>
            <a:r>
              <a:rPr lang="cs-CZ" sz="1800" dirty="0" smtClean="0"/>
              <a:t>J</a:t>
            </a:r>
            <a:r>
              <a:rPr lang="cs-CZ" sz="1800" dirty="0" smtClean="0"/>
              <a:t>sou </a:t>
            </a:r>
            <a:r>
              <a:rPr lang="cs-CZ" sz="1800" dirty="0" smtClean="0">
                <a:solidFill>
                  <a:srgbClr val="00287D"/>
                </a:solidFill>
              </a:rPr>
              <a:t>právnickými osobami </a:t>
            </a:r>
            <a:r>
              <a:rPr lang="cs-CZ" sz="1800" dirty="0" smtClean="0"/>
              <a:t>(zřizovanými zákonem, jde li o veřejné VŠ)</a:t>
            </a:r>
          </a:p>
          <a:p>
            <a:pPr lvl="1"/>
            <a:r>
              <a:rPr lang="cs-CZ" sz="1800" dirty="0" smtClean="0"/>
              <a:t>A</a:t>
            </a:r>
            <a:r>
              <a:rPr lang="cs-CZ" sz="1800" dirty="0" smtClean="0"/>
              <a:t> </a:t>
            </a:r>
            <a:r>
              <a:rPr lang="cs-CZ" sz="1800" dirty="0" smtClean="0"/>
              <a:t>to jako </a:t>
            </a:r>
            <a:r>
              <a:rPr lang="cs-CZ" sz="1800" b="1" dirty="0" smtClean="0">
                <a:solidFill>
                  <a:srgbClr val="00287D"/>
                </a:solidFill>
              </a:rPr>
              <a:t>nejvyšší článek vzdělávací soustavy </a:t>
            </a:r>
            <a:r>
              <a:rPr lang="cs-CZ" sz="1800" dirty="0" smtClean="0"/>
              <a:t>(doplňují tzv. </a:t>
            </a:r>
            <a:r>
              <a:rPr lang="cs-CZ" sz="1800" i="1" dirty="0" smtClean="0"/>
              <a:t>regionální školství</a:t>
            </a:r>
            <a:r>
              <a:rPr lang="cs-CZ" sz="1800" dirty="0" smtClean="0"/>
              <a:t>), </a:t>
            </a:r>
            <a:r>
              <a:rPr lang="cs-CZ" sz="1800" dirty="0" smtClean="0"/>
              <a:t>jsou vrcholnými </a:t>
            </a:r>
            <a:r>
              <a:rPr lang="cs-CZ" sz="1800" dirty="0" smtClean="0">
                <a:solidFill>
                  <a:srgbClr val="00287D"/>
                </a:solidFill>
              </a:rPr>
              <a:t>centry vzdělanosti</a:t>
            </a:r>
            <a:r>
              <a:rPr lang="cs-CZ" sz="1800" dirty="0" smtClean="0"/>
              <a:t>, </a:t>
            </a:r>
            <a:r>
              <a:rPr lang="cs-CZ" sz="1800" dirty="0" smtClean="0">
                <a:solidFill>
                  <a:srgbClr val="00287D"/>
                </a:solidFill>
              </a:rPr>
              <a:t>nezávislého poznání a tvůrčí činnosti</a:t>
            </a:r>
            <a:r>
              <a:rPr lang="cs-CZ" sz="1800" dirty="0" smtClean="0"/>
              <a:t> a mají klíčovou úlohu ve vědeckém, kulturním, sociálním a ekonomickém rozvoji společnosti</a:t>
            </a:r>
          </a:p>
          <a:p>
            <a:pPr lvl="1"/>
            <a:r>
              <a:rPr lang="cs-CZ" sz="1800" dirty="0" smtClean="0"/>
              <a:t>S</a:t>
            </a:r>
            <a:r>
              <a:rPr lang="cs-CZ" sz="1800" dirty="0" smtClean="0"/>
              <a:t>vědčí </a:t>
            </a:r>
            <a:r>
              <a:rPr lang="cs-CZ" sz="1800" dirty="0" smtClean="0"/>
              <a:t>jim </a:t>
            </a:r>
            <a:r>
              <a:rPr lang="cs-CZ" sz="1800" dirty="0" smtClean="0">
                <a:solidFill>
                  <a:srgbClr val="00287D"/>
                </a:solidFill>
              </a:rPr>
              <a:t>akademické svobody a práva</a:t>
            </a:r>
          </a:p>
          <a:p>
            <a:pPr lvl="1"/>
            <a:r>
              <a:rPr lang="cs-CZ" sz="1800" dirty="0" smtClean="0"/>
              <a:t>R</a:t>
            </a:r>
            <a:r>
              <a:rPr lang="cs-CZ" sz="1800" dirty="0" smtClean="0"/>
              <a:t>ealizují </a:t>
            </a:r>
            <a:r>
              <a:rPr lang="cs-CZ" sz="1800" dirty="0" smtClean="0">
                <a:solidFill>
                  <a:srgbClr val="00287D"/>
                </a:solidFill>
              </a:rPr>
              <a:t>vzdělávání na základě studijních programů</a:t>
            </a:r>
          </a:p>
          <a:p>
            <a:pPr lvl="1"/>
            <a:r>
              <a:rPr lang="cs-CZ" sz="1800" dirty="0" smtClean="0"/>
              <a:t>V</a:t>
            </a:r>
            <a:r>
              <a:rPr lang="cs-CZ" sz="1800" dirty="0" smtClean="0"/>
              <a:t>ydávají </a:t>
            </a:r>
            <a:r>
              <a:rPr lang="cs-CZ" sz="1800" dirty="0" smtClean="0">
                <a:solidFill>
                  <a:srgbClr val="00287D"/>
                </a:solidFill>
              </a:rPr>
              <a:t>vnitřní předpisy</a:t>
            </a:r>
          </a:p>
          <a:p>
            <a:pPr lvl="1"/>
            <a:r>
              <a:rPr lang="cs-CZ" sz="1800" dirty="0" smtClean="0"/>
              <a:t>O</a:t>
            </a:r>
            <a:r>
              <a:rPr lang="cs-CZ" sz="1800" dirty="0" smtClean="0"/>
              <a:t>becně </a:t>
            </a:r>
            <a:r>
              <a:rPr lang="cs-CZ" sz="1800" dirty="0" smtClean="0">
                <a:solidFill>
                  <a:srgbClr val="00287D"/>
                </a:solidFill>
              </a:rPr>
              <a:t>vykonávají veřejnou moc </a:t>
            </a:r>
            <a:r>
              <a:rPr lang="cs-CZ" sz="1800" dirty="0" smtClean="0"/>
              <a:t>vůči svým členům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Profesní a zájmová samospráva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5) Vysoké školy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C00000"/>
                </a:solidFill>
              </a:rPr>
              <a:t>A</a:t>
            </a:r>
            <a:r>
              <a:rPr lang="cs-CZ" sz="1800" b="1" dirty="0" smtClean="0">
                <a:solidFill>
                  <a:srgbClr val="C00000"/>
                </a:solidFill>
              </a:rPr>
              <a:t>kademické </a:t>
            </a:r>
            <a:r>
              <a:rPr lang="cs-CZ" sz="1800" b="1" dirty="0" smtClean="0">
                <a:solidFill>
                  <a:srgbClr val="C00000"/>
                </a:solidFill>
              </a:rPr>
              <a:t>svobody a práva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S</a:t>
            </a:r>
            <a:r>
              <a:rPr lang="cs-CZ" sz="1800" i="1" dirty="0" smtClean="0">
                <a:solidFill>
                  <a:srgbClr val="00287D"/>
                </a:solidFill>
              </a:rPr>
              <a:t>voboda </a:t>
            </a:r>
            <a:r>
              <a:rPr lang="cs-CZ" sz="1800" i="1" dirty="0" smtClean="0">
                <a:solidFill>
                  <a:srgbClr val="00287D"/>
                </a:solidFill>
              </a:rPr>
              <a:t>vědy, výzkumu a umělecké tvorby a zveřejňování jejich výsledků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S</a:t>
            </a:r>
            <a:r>
              <a:rPr lang="cs-CZ" sz="1800" i="1" dirty="0" smtClean="0">
                <a:solidFill>
                  <a:srgbClr val="00287D"/>
                </a:solidFill>
              </a:rPr>
              <a:t>voboda </a:t>
            </a:r>
            <a:r>
              <a:rPr lang="cs-CZ" sz="1800" i="1" dirty="0" smtClean="0">
                <a:solidFill>
                  <a:srgbClr val="00287D"/>
                </a:solidFill>
              </a:rPr>
              <a:t>výuky spočívající především v její otevřenosti různým vědeckým názorům, vědeckým a výzkumným metodám a uměleckým směrům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P</a:t>
            </a:r>
            <a:r>
              <a:rPr lang="cs-CZ" sz="1800" i="1" dirty="0" smtClean="0">
                <a:solidFill>
                  <a:srgbClr val="00287D"/>
                </a:solidFill>
              </a:rPr>
              <a:t>rávo </a:t>
            </a:r>
            <a:r>
              <a:rPr lang="cs-CZ" sz="1800" i="1" dirty="0" smtClean="0">
                <a:solidFill>
                  <a:srgbClr val="00287D"/>
                </a:solidFill>
              </a:rPr>
              <a:t>učit se zahrnující svobodnou volbu zaměření studia v rámci studijních programů a svobodu vyjadřovat vlastní názory ve výuce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P</a:t>
            </a:r>
            <a:r>
              <a:rPr lang="cs-CZ" sz="1800" i="1" dirty="0" smtClean="0">
                <a:solidFill>
                  <a:srgbClr val="00287D"/>
                </a:solidFill>
              </a:rPr>
              <a:t>rávo </a:t>
            </a:r>
            <a:r>
              <a:rPr lang="cs-CZ" sz="1800" i="1" dirty="0" smtClean="0">
                <a:solidFill>
                  <a:srgbClr val="00287D"/>
                </a:solidFill>
              </a:rPr>
              <a:t>členů akademické obce volit zastupitelské akademické orgány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P</a:t>
            </a:r>
            <a:r>
              <a:rPr lang="cs-CZ" sz="1800" i="1" dirty="0" smtClean="0">
                <a:solidFill>
                  <a:srgbClr val="00287D"/>
                </a:solidFill>
              </a:rPr>
              <a:t>rávo </a:t>
            </a:r>
            <a:r>
              <a:rPr lang="cs-CZ" sz="1800" i="1" dirty="0" smtClean="0">
                <a:solidFill>
                  <a:srgbClr val="00287D"/>
                </a:solidFill>
              </a:rPr>
              <a:t>používat akademické insignie a konat akademické obřady</a:t>
            </a:r>
          </a:p>
          <a:p>
            <a:pPr lvl="1"/>
            <a:endParaRPr lang="cs-CZ" sz="1800" dirty="0" smtClean="0"/>
          </a:p>
          <a:p>
            <a:r>
              <a:rPr lang="cs-CZ" sz="1800" i="1" dirty="0" smtClean="0">
                <a:solidFill>
                  <a:srgbClr val="C00000"/>
                </a:solidFill>
              </a:rPr>
              <a:t>A</a:t>
            </a:r>
            <a:r>
              <a:rPr lang="cs-CZ" sz="1800" i="1" dirty="0" smtClean="0">
                <a:solidFill>
                  <a:srgbClr val="C00000"/>
                </a:solidFill>
              </a:rPr>
              <a:t>kademická </a:t>
            </a:r>
            <a:r>
              <a:rPr lang="cs-CZ" sz="1800" i="1" dirty="0" smtClean="0">
                <a:solidFill>
                  <a:srgbClr val="C00000"/>
                </a:solidFill>
              </a:rPr>
              <a:t>obec</a:t>
            </a:r>
          </a:p>
          <a:p>
            <a:pPr lvl="1"/>
            <a:r>
              <a:rPr lang="cs-CZ" sz="1800" dirty="0" smtClean="0"/>
              <a:t>= akademičtí </a:t>
            </a:r>
            <a:r>
              <a:rPr lang="cs-CZ" sz="1800" dirty="0" smtClean="0">
                <a:solidFill>
                  <a:srgbClr val="00287D"/>
                </a:solidFill>
              </a:rPr>
              <a:t>pracovníci a studenti VŠ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Profesní a zájmová samospráva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5) Vysoké školy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C00000"/>
                </a:solidFill>
              </a:rPr>
              <a:t>Z</a:t>
            </a:r>
            <a:r>
              <a:rPr lang="cs-CZ" sz="1800" b="1" dirty="0" smtClean="0">
                <a:solidFill>
                  <a:srgbClr val="C00000"/>
                </a:solidFill>
              </a:rPr>
              <a:t>ákladní </a:t>
            </a:r>
            <a:r>
              <a:rPr lang="cs-CZ" sz="1800" b="1" dirty="0" smtClean="0">
                <a:solidFill>
                  <a:srgbClr val="C00000"/>
                </a:solidFill>
              </a:rPr>
              <a:t>dělení</a:t>
            </a: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V</a:t>
            </a:r>
            <a:r>
              <a:rPr lang="cs-CZ" sz="1800" b="1" i="1" dirty="0" smtClean="0">
                <a:solidFill>
                  <a:srgbClr val="00287D"/>
                </a:solidFill>
              </a:rPr>
              <a:t>eřejné </a:t>
            </a:r>
            <a:r>
              <a:rPr lang="cs-CZ" sz="1800" i="1" dirty="0" smtClean="0">
                <a:solidFill>
                  <a:srgbClr val="00287D"/>
                </a:solidFill>
              </a:rPr>
              <a:t>vysoké školy</a:t>
            </a: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S</a:t>
            </a:r>
            <a:r>
              <a:rPr lang="cs-CZ" sz="1800" b="1" i="1" dirty="0" smtClean="0">
                <a:solidFill>
                  <a:srgbClr val="00287D"/>
                </a:solidFill>
              </a:rPr>
              <a:t>oukromé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i="1" dirty="0" smtClean="0">
                <a:solidFill>
                  <a:srgbClr val="00287D"/>
                </a:solidFill>
              </a:rPr>
              <a:t>vysoké školy</a:t>
            </a: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St</a:t>
            </a:r>
            <a:r>
              <a:rPr lang="cs-CZ" sz="1800" b="1" i="1" dirty="0" smtClean="0">
                <a:solidFill>
                  <a:srgbClr val="00287D"/>
                </a:solidFill>
              </a:rPr>
              <a:t>átní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i="1" dirty="0" smtClean="0">
                <a:solidFill>
                  <a:srgbClr val="00287D"/>
                </a:solidFill>
              </a:rPr>
              <a:t>vysoké školy </a:t>
            </a:r>
            <a:r>
              <a:rPr lang="cs-CZ" sz="1800" dirty="0" smtClean="0"/>
              <a:t>(oblast bezpečnosti a obrany)</a:t>
            </a:r>
          </a:p>
          <a:p>
            <a:pPr lvl="1"/>
            <a:endParaRPr lang="cs-CZ" sz="1800" dirty="0" smtClean="0"/>
          </a:p>
          <a:p>
            <a:r>
              <a:rPr lang="cs-CZ" sz="1800" b="1" dirty="0" smtClean="0">
                <a:solidFill>
                  <a:srgbClr val="C00000"/>
                </a:solidFill>
              </a:rPr>
              <a:t>V</a:t>
            </a:r>
            <a:r>
              <a:rPr lang="cs-CZ" sz="1800" b="1" dirty="0" smtClean="0">
                <a:solidFill>
                  <a:srgbClr val="C00000"/>
                </a:solidFill>
              </a:rPr>
              <a:t>eřejné </a:t>
            </a:r>
            <a:r>
              <a:rPr lang="cs-CZ" sz="1800" b="1" dirty="0" smtClean="0">
                <a:solidFill>
                  <a:srgbClr val="C00000"/>
                </a:solidFill>
              </a:rPr>
              <a:t>vysoké školy</a:t>
            </a:r>
          </a:p>
          <a:p>
            <a:pPr lvl="1"/>
            <a:r>
              <a:rPr lang="cs-CZ" sz="1800" dirty="0" smtClean="0"/>
              <a:t>Z</a:t>
            </a:r>
            <a:r>
              <a:rPr lang="cs-CZ" sz="1800" dirty="0" smtClean="0"/>
              <a:t>akládané</a:t>
            </a:r>
            <a:r>
              <a:rPr lang="cs-CZ" sz="1800" dirty="0" smtClean="0">
                <a:solidFill>
                  <a:srgbClr val="00287D"/>
                </a:solidFill>
              </a:rPr>
              <a:t> </a:t>
            </a:r>
            <a:r>
              <a:rPr lang="cs-CZ" sz="1800" b="1" dirty="0" smtClean="0">
                <a:solidFill>
                  <a:srgbClr val="00287D"/>
                </a:solidFill>
              </a:rPr>
              <a:t>zákonem</a:t>
            </a:r>
          </a:p>
          <a:p>
            <a:pPr lvl="1"/>
            <a:r>
              <a:rPr lang="cs-CZ" sz="1800" dirty="0" smtClean="0"/>
              <a:t>M</a:t>
            </a:r>
            <a:r>
              <a:rPr lang="cs-CZ" sz="1800" dirty="0" smtClean="0"/>
              <a:t>ohou </a:t>
            </a:r>
            <a:r>
              <a:rPr lang="cs-CZ" sz="1800" dirty="0" smtClean="0">
                <a:solidFill>
                  <a:srgbClr val="00287D"/>
                </a:solidFill>
              </a:rPr>
              <a:t>mít </a:t>
            </a:r>
            <a:r>
              <a:rPr lang="cs-CZ" sz="1800" b="1" dirty="0" smtClean="0">
                <a:solidFill>
                  <a:srgbClr val="00287D"/>
                </a:solidFill>
              </a:rPr>
              <a:t>součásti</a:t>
            </a:r>
            <a:r>
              <a:rPr lang="cs-CZ" sz="1800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(zejména </a:t>
            </a:r>
            <a:r>
              <a:rPr lang="cs-CZ" sz="1800" i="1" dirty="0" smtClean="0">
                <a:solidFill>
                  <a:srgbClr val="00287D"/>
                </a:solidFill>
              </a:rPr>
              <a:t>fakulty</a:t>
            </a:r>
            <a:r>
              <a:rPr lang="cs-CZ" sz="1800" dirty="0" smtClean="0"/>
              <a:t> a </a:t>
            </a:r>
            <a:r>
              <a:rPr lang="cs-CZ" sz="1800" i="1" dirty="0" smtClean="0"/>
              <a:t>výzkumné ústavy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M</a:t>
            </a:r>
            <a:r>
              <a:rPr lang="cs-CZ" sz="1800" dirty="0" smtClean="0"/>
              <a:t>ají </a:t>
            </a:r>
            <a:r>
              <a:rPr lang="cs-CZ" sz="1800" dirty="0" smtClean="0">
                <a:solidFill>
                  <a:srgbClr val="00287D"/>
                </a:solidFill>
              </a:rPr>
              <a:t>specifické </a:t>
            </a:r>
            <a:r>
              <a:rPr lang="cs-CZ" sz="1800" b="1" dirty="0" smtClean="0">
                <a:solidFill>
                  <a:srgbClr val="00287D"/>
                </a:solidFill>
              </a:rPr>
              <a:t>orgány</a:t>
            </a:r>
            <a:r>
              <a:rPr lang="cs-CZ" sz="1800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(</a:t>
            </a:r>
            <a:r>
              <a:rPr lang="cs-CZ" sz="1800" i="1" dirty="0" smtClean="0">
                <a:solidFill>
                  <a:srgbClr val="00287D"/>
                </a:solidFill>
              </a:rPr>
              <a:t>akademický senát, rektor, vědecká rada </a:t>
            </a:r>
            <a:r>
              <a:rPr lang="cs-CZ" sz="1800" i="1" dirty="0" smtClean="0"/>
              <a:t>nebo umělecká rada, disciplinární komise, správní rada, kvestor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V</a:t>
            </a:r>
            <a:r>
              <a:rPr lang="cs-CZ" sz="1800" dirty="0" smtClean="0"/>
              <a:t> </a:t>
            </a:r>
            <a:r>
              <a:rPr lang="cs-CZ" sz="1800" dirty="0" smtClean="0"/>
              <a:t>případě dělení na fakulty mají orgány taktéž fakulty (</a:t>
            </a:r>
            <a:r>
              <a:rPr lang="cs-CZ" sz="1800" i="1" dirty="0" smtClean="0">
                <a:solidFill>
                  <a:srgbClr val="00287D"/>
                </a:solidFill>
              </a:rPr>
              <a:t>děkan</a:t>
            </a:r>
            <a:r>
              <a:rPr lang="cs-CZ" sz="1800" dirty="0" smtClean="0"/>
              <a:t>,…)</a:t>
            </a:r>
          </a:p>
          <a:p>
            <a:pPr lvl="1"/>
            <a:r>
              <a:rPr lang="cs-CZ" sz="1800" dirty="0" smtClean="0">
                <a:solidFill>
                  <a:srgbClr val="00287D"/>
                </a:solidFill>
              </a:rPr>
              <a:t>S</a:t>
            </a:r>
            <a:r>
              <a:rPr lang="cs-CZ" sz="1800" dirty="0" smtClean="0">
                <a:solidFill>
                  <a:srgbClr val="00287D"/>
                </a:solidFill>
              </a:rPr>
              <a:t>amosprávná působnost</a:t>
            </a:r>
            <a:r>
              <a:rPr lang="cs-CZ" sz="1800" dirty="0" smtClean="0"/>
              <a:t>, viz dále</a:t>
            </a:r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Profesní a zájmová samospráva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5) Vysoké školy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C00000"/>
                </a:solidFill>
              </a:rPr>
              <a:t>S</a:t>
            </a:r>
            <a:r>
              <a:rPr lang="cs-CZ" sz="1800" b="1" dirty="0" smtClean="0">
                <a:solidFill>
                  <a:srgbClr val="C00000"/>
                </a:solidFill>
              </a:rPr>
              <a:t>amosprávná </a:t>
            </a:r>
            <a:r>
              <a:rPr lang="cs-CZ" sz="1800" b="1" dirty="0" smtClean="0">
                <a:solidFill>
                  <a:srgbClr val="C00000"/>
                </a:solidFill>
              </a:rPr>
              <a:t>působnost </a:t>
            </a:r>
            <a:r>
              <a:rPr lang="cs-CZ" sz="1800" dirty="0" smtClean="0">
                <a:solidFill>
                  <a:srgbClr val="C00000"/>
                </a:solidFill>
              </a:rPr>
              <a:t>veřejné </a:t>
            </a:r>
            <a:r>
              <a:rPr lang="cs-CZ" sz="1800" dirty="0" smtClean="0">
                <a:solidFill>
                  <a:srgbClr val="C00000"/>
                </a:solidFill>
              </a:rPr>
              <a:t>VŠ podrobněji:</a:t>
            </a:r>
            <a:endParaRPr lang="cs-CZ" sz="1800" dirty="0" smtClean="0">
              <a:solidFill>
                <a:srgbClr val="C00000"/>
              </a:solidFill>
            </a:endParaRP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J</a:t>
            </a:r>
            <a:r>
              <a:rPr lang="cs-CZ" sz="1800" i="1" dirty="0" smtClean="0">
                <a:solidFill>
                  <a:srgbClr val="00287D"/>
                </a:solidFill>
              </a:rPr>
              <a:t>ejí </a:t>
            </a:r>
            <a:r>
              <a:rPr lang="cs-CZ" sz="1800" b="1" i="1" dirty="0" smtClean="0">
                <a:solidFill>
                  <a:srgbClr val="00287D"/>
                </a:solidFill>
              </a:rPr>
              <a:t>vnitřní organizace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U</a:t>
            </a:r>
            <a:r>
              <a:rPr lang="cs-CZ" sz="1800" i="1" dirty="0" smtClean="0">
                <a:solidFill>
                  <a:srgbClr val="00287D"/>
                </a:solidFill>
              </a:rPr>
              <a:t>rčování </a:t>
            </a:r>
            <a:r>
              <a:rPr lang="cs-CZ" sz="1800" b="1" i="1" dirty="0" smtClean="0">
                <a:solidFill>
                  <a:srgbClr val="00287D"/>
                </a:solidFill>
              </a:rPr>
              <a:t>počtu přijímaných uchazečů </a:t>
            </a:r>
            <a:r>
              <a:rPr lang="cs-CZ" sz="1800" i="1" dirty="0" smtClean="0">
                <a:solidFill>
                  <a:srgbClr val="00287D"/>
                </a:solidFill>
              </a:rPr>
              <a:t>o studium, </a:t>
            </a:r>
            <a:r>
              <a:rPr lang="cs-CZ" sz="1800" b="1" i="1" dirty="0" smtClean="0">
                <a:solidFill>
                  <a:srgbClr val="00287D"/>
                </a:solidFill>
              </a:rPr>
              <a:t>podmínek </a:t>
            </a:r>
            <a:r>
              <a:rPr lang="cs-CZ" sz="1800" i="1" dirty="0" smtClean="0">
                <a:solidFill>
                  <a:srgbClr val="00287D"/>
                </a:solidFill>
              </a:rPr>
              <a:t>pro přijetí ke studiu a </a:t>
            </a:r>
            <a:r>
              <a:rPr lang="cs-CZ" sz="1800" b="1" i="1" dirty="0" smtClean="0">
                <a:solidFill>
                  <a:srgbClr val="00287D"/>
                </a:solidFill>
              </a:rPr>
              <a:t>rozhodování v přijímacím řízení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T</a:t>
            </a:r>
            <a:r>
              <a:rPr lang="cs-CZ" sz="1800" i="1" dirty="0" smtClean="0">
                <a:solidFill>
                  <a:srgbClr val="00287D"/>
                </a:solidFill>
              </a:rPr>
              <a:t>vorba </a:t>
            </a:r>
            <a:r>
              <a:rPr lang="cs-CZ" sz="1800" i="1" dirty="0" smtClean="0">
                <a:solidFill>
                  <a:srgbClr val="00287D"/>
                </a:solidFill>
              </a:rPr>
              <a:t>a uskutečňování </a:t>
            </a:r>
            <a:r>
              <a:rPr lang="cs-CZ" sz="1800" b="1" i="1" dirty="0" smtClean="0">
                <a:solidFill>
                  <a:srgbClr val="00287D"/>
                </a:solidFill>
              </a:rPr>
              <a:t>studijních programů</a:t>
            </a:r>
            <a:r>
              <a:rPr lang="cs-CZ" sz="1800" i="1" dirty="0" smtClean="0">
                <a:solidFill>
                  <a:srgbClr val="00287D"/>
                </a:solidFill>
              </a:rPr>
              <a:t>, organizace studia, </a:t>
            </a: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R</a:t>
            </a:r>
            <a:r>
              <a:rPr lang="cs-CZ" sz="1800" b="1" i="1" dirty="0" smtClean="0">
                <a:solidFill>
                  <a:srgbClr val="00287D"/>
                </a:solidFill>
              </a:rPr>
              <a:t>ozhodování </a:t>
            </a:r>
            <a:r>
              <a:rPr lang="cs-CZ" sz="1800" b="1" i="1" dirty="0" smtClean="0">
                <a:solidFill>
                  <a:srgbClr val="00287D"/>
                </a:solidFill>
              </a:rPr>
              <a:t>o právech a povinnostech </a:t>
            </a:r>
            <a:r>
              <a:rPr lang="cs-CZ" sz="1800" i="1" dirty="0" smtClean="0">
                <a:solidFill>
                  <a:srgbClr val="00287D"/>
                </a:solidFill>
              </a:rPr>
              <a:t>studentů</a:t>
            </a: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Z</a:t>
            </a:r>
            <a:r>
              <a:rPr lang="cs-CZ" sz="1800" b="1" i="1" dirty="0" smtClean="0">
                <a:solidFill>
                  <a:srgbClr val="00287D"/>
                </a:solidFill>
              </a:rPr>
              <a:t>aměření </a:t>
            </a:r>
            <a:r>
              <a:rPr lang="cs-CZ" sz="1800" b="1" i="1" dirty="0" smtClean="0">
                <a:solidFill>
                  <a:srgbClr val="00287D"/>
                </a:solidFill>
              </a:rPr>
              <a:t>a organizace </a:t>
            </a:r>
            <a:r>
              <a:rPr lang="cs-CZ" sz="1800" i="1" dirty="0" smtClean="0">
                <a:solidFill>
                  <a:srgbClr val="00287D"/>
                </a:solidFill>
              </a:rPr>
              <a:t>vědecké, výzkumné, vývojové a inovační, umělecké nebo další tvůrčí </a:t>
            </a:r>
            <a:r>
              <a:rPr lang="cs-CZ" sz="1800" b="1" i="1" dirty="0" smtClean="0">
                <a:solidFill>
                  <a:srgbClr val="00287D"/>
                </a:solidFill>
              </a:rPr>
              <a:t>činnosti</a:t>
            </a: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P</a:t>
            </a:r>
            <a:r>
              <a:rPr lang="cs-CZ" sz="1800" b="1" i="1" dirty="0" smtClean="0">
                <a:solidFill>
                  <a:srgbClr val="00287D"/>
                </a:solidFill>
              </a:rPr>
              <a:t>racovněprávní </a:t>
            </a:r>
            <a:r>
              <a:rPr lang="cs-CZ" sz="1800" b="1" i="1" dirty="0" smtClean="0">
                <a:solidFill>
                  <a:srgbClr val="00287D"/>
                </a:solidFill>
              </a:rPr>
              <a:t>vztahy </a:t>
            </a:r>
            <a:r>
              <a:rPr lang="cs-CZ" sz="1800" i="1" dirty="0" smtClean="0">
                <a:solidFill>
                  <a:srgbClr val="00287D"/>
                </a:solidFill>
              </a:rPr>
              <a:t>a určování počtu akademických pracovníků a ostatních zaměstnanců, habilitační řízení a řízení ke jmenování </a:t>
            </a:r>
            <a:r>
              <a:rPr lang="cs-CZ" sz="1800" i="1" dirty="0" smtClean="0">
                <a:solidFill>
                  <a:srgbClr val="00287D"/>
                </a:solidFill>
              </a:rPr>
              <a:t>prof.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lvl="1"/>
            <a:r>
              <a:rPr lang="cs-CZ" sz="1800" dirty="0" smtClean="0"/>
              <a:t>D</a:t>
            </a:r>
            <a:r>
              <a:rPr lang="cs-CZ" sz="1800" dirty="0" smtClean="0"/>
              <a:t>ále </a:t>
            </a:r>
            <a:r>
              <a:rPr lang="cs-CZ" sz="1800" dirty="0" smtClean="0"/>
              <a:t>např. </a:t>
            </a:r>
            <a:r>
              <a:rPr lang="cs-CZ" sz="1800" i="1" dirty="0" smtClean="0">
                <a:solidFill>
                  <a:srgbClr val="00287D"/>
                </a:solidFill>
              </a:rPr>
              <a:t>spolupráce s jinými VŠ, zahraniční styky, ustavování samosprávných akademických orgánů vysoké školy, hospodaření vysoké školy s majetkem, stanovení výše </a:t>
            </a:r>
            <a:r>
              <a:rPr lang="cs-CZ" sz="1800" i="1" dirty="0" smtClean="0">
                <a:solidFill>
                  <a:srgbClr val="00287D"/>
                </a:solidFill>
              </a:rPr>
              <a:t>poplatků</a:t>
            </a:r>
          </a:p>
          <a:p>
            <a:pPr lvl="1"/>
            <a:r>
              <a:rPr lang="cs-CZ" sz="1800" dirty="0" smtClean="0"/>
              <a:t>Podrobněji v rámci správy školství (SPIII)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Profesní a zájmová samospráva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cs-CZ" sz="2000" i="1" dirty="0" smtClean="0">
                <a:solidFill>
                  <a:srgbClr val="00287D"/>
                </a:solidFill>
              </a:rPr>
              <a:t>Samospráva obecně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i="1" dirty="0" smtClean="0">
                <a:solidFill>
                  <a:srgbClr val="00287D"/>
                </a:solidFill>
              </a:rPr>
              <a:t>Zájmová samospráva obecně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i="1" dirty="0" smtClean="0">
                <a:solidFill>
                  <a:srgbClr val="00287D"/>
                </a:solidFill>
              </a:rPr>
              <a:t>Profesní komory s povinným členstvím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i="1" dirty="0" smtClean="0">
                <a:solidFill>
                  <a:srgbClr val="00287D"/>
                </a:solidFill>
              </a:rPr>
              <a:t>Profesní komory s nepovinným členstvím</a:t>
            </a:r>
            <a:endParaRPr lang="cs-CZ" sz="2000" i="1" dirty="0" smtClean="0">
              <a:solidFill>
                <a:srgbClr val="00287D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cs-CZ" sz="2000" i="1" dirty="0" smtClean="0">
                <a:solidFill>
                  <a:srgbClr val="00287D"/>
                </a:solidFill>
              </a:rPr>
              <a:t>Vysoké školy</a:t>
            </a:r>
            <a:endParaRPr lang="cs-CZ" sz="2000" i="1" dirty="0">
              <a:solidFill>
                <a:srgbClr val="00287D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Profesní a zájmová samospráva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1) Samospráva obecně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Samospráva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= VS uskutečňovaná </a:t>
            </a:r>
            <a:r>
              <a:rPr lang="cs-CZ" sz="1800" b="1" dirty="0" smtClean="0">
                <a:solidFill>
                  <a:srgbClr val="00287D"/>
                </a:solidFill>
              </a:rPr>
              <a:t>jinými subjekty </a:t>
            </a:r>
            <a:r>
              <a:rPr lang="cs-CZ" sz="1800" dirty="0" smtClean="0">
                <a:solidFill>
                  <a:srgbClr val="00287D"/>
                </a:solidFill>
              </a:rPr>
              <a:t>nežli státem </a:t>
            </a:r>
            <a:r>
              <a:rPr lang="cs-CZ" sz="1800" dirty="0" smtClean="0"/>
              <a:t>(státem aprobovanými veřejnoprávními subjekty) a vykonávána </a:t>
            </a:r>
            <a:r>
              <a:rPr lang="cs-CZ" sz="1800" dirty="0" smtClean="0">
                <a:solidFill>
                  <a:srgbClr val="00287D"/>
                </a:solidFill>
              </a:rPr>
              <a:t>jejich orgány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Je projevem </a:t>
            </a:r>
            <a:r>
              <a:rPr lang="cs-CZ" sz="1800" dirty="0" smtClean="0">
                <a:solidFill>
                  <a:srgbClr val="00287D"/>
                </a:solidFill>
              </a:rPr>
              <a:t>decentralizace státní </a:t>
            </a:r>
            <a:r>
              <a:rPr lang="cs-CZ" sz="1800" dirty="0" smtClean="0">
                <a:solidFill>
                  <a:srgbClr val="00287D"/>
                </a:solidFill>
              </a:rPr>
              <a:t>moci </a:t>
            </a:r>
            <a:r>
              <a:rPr lang="cs-CZ" sz="1800" dirty="0" smtClean="0"/>
              <a:t>(viz dále)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Taktéž </a:t>
            </a:r>
            <a:r>
              <a:rPr lang="cs-CZ" sz="1800" i="1" dirty="0" smtClean="0">
                <a:solidFill>
                  <a:srgbClr val="00287D"/>
                </a:solidFill>
              </a:rPr>
              <a:t>výkonný, nařizovací a podzákonný </a:t>
            </a:r>
            <a:r>
              <a:rPr lang="cs-CZ" sz="1800" dirty="0" smtClean="0"/>
              <a:t>charakter (jako v případě stání správy)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Úzká souvislost s demokracií</a:t>
            </a:r>
            <a:endParaRPr lang="cs-CZ" sz="1800" b="1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1800" dirty="0" smtClean="0"/>
              <a:t>Členěna na </a:t>
            </a:r>
            <a:r>
              <a:rPr lang="cs-CZ" sz="1800" b="1" i="1" dirty="0" smtClean="0">
                <a:solidFill>
                  <a:srgbClr val="00287D"/>
                </a:solidFill>
              </a:rPr>
              <a:t>územní</a:t>
            </a:r>
            <a:r>
              <a:rPr lang="cs-CZ" sz="1800" i="1" dirty="0" smtClean="0">
                <a:solidFill>
                  <a:srgbClr val="00287D"/>
                </a:solidFill>
              </a:rPr>
              <a:t> a </a:t>
            </a:r>
            <a:r>
              <a:rPr lang="cs-CZ" sz="1800" b="1" i="1" dirty="0" smtClean="0">
                <a:solidFill>
                  <a:srgbClr val="00287D"/>
                </a:solidFill>
              </a:rPr>
              <a:t>zájmovou</a:t>
            </a:r>
            <a:r>
              <a:rPr lang="cs-CZ" sz="1800" dirty="0" smtClean="0"/>
              <a:t> </a:t>
            </a:r>
            <a:r>
              <a:rPr lang="cs-CZ" sz="1800" dirty="0" smtClean="0"/>
              <a:t>(viz dále)</a:t>
            </a:r>
            <a:endParaRPr lang="cs-CZ" sz="1800" b="1" dirty="0" smtClean="0">
              <a:solidFill>
                <a:srgbClr val="00287D"/>
              </a:solidFill>
            </a:endParaRPr>
          </a:p>
          <a:p>
            <a:pPr eaLnBrk="1" hangingPunct="1"/>
            <a:endParaRPr lang="cs-CZ" sz="1800" b="1" dirty="0" smtClean="0">
              <a:solidFill>
                <a:srgbClr val="00287D"/>
              </a:solidFill>
            </a:endParaRPr>
          </a:p>
          <a:p>
            <a:pPr eaLnBrk="1" hangingPunct="1"/>
            <a:r>
              <a:rPr lang="cs-CZ" sz="1800" b="1" i="1" dirty="0" smtClean="0">
                <a:solidFill>
                  <a:srgbClr val="7030A0"/>
                </a:solidFill>
              </a:rPr>
              <a:t>(„Evropská“) Charta místní samosprávy</a:t>
            </a:r>
            <a:endParaRPr lang="cs-CZ" sz="1800" i="1" dirty="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sz="1800" dirty="0" smtClean="0"/>
              <a:t>MS (</a:t>
            </a:r>
            <a:r>
              <a:rPr lang="cs-CZ" sz="1800" i="1" dirty="0" smtClean="0">
                <a:solidFill>
                  <a:srgbClr val="00287D"/>
                </a:solidFill>
              </a:rPr>
              <a:t>Rada Evropy</a:t>
            </a:r>
            <a:r>
              <a:rPr lang="cs-CZ" sz="1800" dirty="0" smtClean="0"/>
              <a:t>), přijata 1985, ČR 1999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Základní principy místní samosprávy </a:t>
            </a:r>
            <a:r>
              <a:rPr lang="cs-CZ" sz="1800" dirty="0" smtClean="0"/>
              <a:t>(uznání místní samosprávy včetně odpovídajících práv), avšak velmi obecné</a:t>
            </a:r>
            <a:endParaRPr lang="cs-CZ" sz="1800" dirty="0" smtClean="0">
              <a:solidFill>
                <a:srgbClr val="00287D"/>
              </a:solidFill>
            </a:endParaRPr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Profesní a zájmová samospráva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8F0757-7629-484D-8FA8-3A48990495DD}" type="slidenum">
              <a:rPr lang="cs-CZ" altLang="cs-CZ" smtClean="0"/>
              <a:pPr>
                <a:defRPr/>
              </a:pPr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Samospráva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</a:t>
            </a:r>
            <a:r>
              <a:rPr lang="cs-CZ" sz="1800" dirty="0" smtClean="0"/>
              <a:t>tát </a:t>
            </a:r>
            <a:r>
              <a:rPr lang="cs-CZ" sz="1800" dirty="0" smtClean="0"/>
              <a:t>může </a:t>
            </a:r>
            <a:r>
              <a:rPr lang="cs-CZ" sz="1800" dirty="0" smtClean="0">
                <a:solidFill>
                  <a:srgbClr val="C00000"/>
                </a:solidFill>
              </a:rPr>
              <a:t>delegovat</a:t>
            </a:r>
            <a:r>
              <a:rPr lang="cs-CZ" sz="1800" b="1" dirty="0" smtClean="0"/>
              <a:t> </a:t>
            </a:r>
            <a:r>
              <a:rPr lang="cs-CZ" sz="1800" dirty="0" smtClean="0"/>
              <a:t>primární </a:t>
            </a:r>
            <a:r>
              <a:rPr lang="cs-CZ" sz="1800" dirty="0" smtClean="0"/>
              <a:t>státní </a:t>
            </a:r>
            <a:r>
              <a:rPr lang="cs-CZ" sz="1800" dirty="0" smtClean="0">
                <a:solidFill>
                  <a:srgbClr val="C00000"/>
                </a:solidFill>
              </a:rPr>
              <a:t>moc na jiné subjekty</a:t>
            </a:r>
            <a:r>
              <a:rPr lang="cs-CZ" sz="1800" dirty="0" smtClean="0"/>
              <a:t>                              </a:t>
            </a:r>
            <a:r>
              <a:rPr lang="cs-CZ" sz="1800" b="1" i="1" dirty="0" smtClean="0">
                <a:solidFill>
                  <a:srgbClr val="C00000"/>
                </a:solidFill>
              </a:rPr>
              <a:t>= decentralizace </a:t>
            </a:r>
            <a:r>
              <a:rPr lang="cs-CZ" sz="1800" b="1" i="1" dirty="0" smtClean="0">
                <a:solidFill>
                  <a:srgbClr val="C00000"/>
                </a:solidFill>
              </a:rPr>
              <a:t>moci</a:t>
            </a:r>
            <a:endParaRPr lang="cs-CZ" sz="1800" b="1" i="1" dirty="0" smtClean="0">
              <a:solidFill>
                <a:srgbClr val="00287D"/>
              </a:solidFill>
            </a:endParaRP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D</a:t>
            </a:r>
            <a:r>
              <a:rPr lang="cs-CZ" sz="1800" b="1" i="1" dirty="0" smtClean="0">
                <a:solidFill>
                  <a:srgbClr val="00287D"/>
                </a:solidFill>
              </a:rPr>
              <a:t>elegace </a:t>
            </a:r>
            <a:r>
              <a:rPr lang="cs-CZ" sz="1800" b="1" i="1" dirty="0" smtClean="0">
                <a:solidFill>
                  <a:srgbClr val="00287D"/>
                </a:solidFill>
              </a:rPr>
              <a:t>na územní celky</a:t>
            </a:r>
          </a:p>
          <a:p>
            <a:pPr lvl="1"/>
            <a:r>
              <a:rPr lang="cs-CZ" sz="1800" dirty="0" smtClean="0"/>
              <a:t>= </a:t>
            </a:r>
            <a:r>
              <a:rPr lang="cs-CZ" sz="1800" dirty="0" smtClean="0">
                <a:solidFill>
                  <a:srgbClr val="00287D"/>
                </a:solidFill>
              </a:rPr>
              <a:t>územní samospráva </a:t>
            </a:r>
          </a:p>
          <a:p>
            <a:pPr lvl="1"/>
            <a:r>
              <a:rPr lang="cs-CZ" sz="1800" dirty="0" smtClean="0"/>
              <a:t>P</a:t>
            </a:r>
            <a:r>
              <a:rPr lang="cs-CZ" sz="1800" dirty="0" smtClean="0"/>
              <a:t>rincip </a:t>
            </a:r>
            <a:r>
              <a:rPr lang="cs-CZ" sz="1800" dirty="0" smtClean="0"/>
              <a:t>teritoriality + ústavní </a:t>
            </a:r>
            <a:r>
              <a:rPr lang="cs-CZ" sz="1800" dirty="0" smtClean="0"/>
              <a:t>základ</a:t>
            </a:r>
          </a:p>
          <a:p>
            <a:pPr lvl="1"/>
            <a:r>
              <a:rPr lang="cs-CZ" sz="1800" dirty="0" smtClean="0"/>
              <a:t>Podrobněji v jiných prezentacích</a:t>
            </a:r>
            <a:endParaRPr lang="cs-CZ" sz="1800" b="1" dirty="0" smtClean="0"/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D</a:t>
            </a:r>
            <a:r>
              <a:rPr lang="cs-CZ" sz="1800" b="1" i="1" dirty="0" smtClean="0">
                <a:solidFill>
                  <a:srgbClr val="00287D"/>
                </a:solidFill>
              </a:rPr>
              <a:t>elegace </a:t>
            </a:r>
            <a:r>
              <a:rPr lang="cs-CZ" sz="1800" b="1" i="1" dirty="0" smtClean="0">
                <a:solidFill>
                  <a:srgbClr val="00287D"/>
                </a:solidFill>
              </a:rPr>
              <a:t>na organizace zájmové</a:t>
            </a:r>
          </a:p>
          <a:p>
            <a:pPr lvl="1"/>
            <a:r>
              <a:rPr lang="cs-CZ" sz="1800" dirty="0" smtClean="0"/>
              <a:t>= </a:t>
            </a:r>
            <a:r>
              <a:rPr lang="cs-CZ" sz="1800" dirty="0" smtClean="0">
                <a:solidFill>
                  <a:srgbClr val="00287D"/>
                </a:solidFill>
              </a:rPr>
              <a:t>zájmová samospráva </a:t>
            </a:r>
          </a:p>
          <a:p>
            <a:pPr lvl="1"/>
            <a:r>
              <a:rPr lang="cs-CZ" sz="1800" dirty="0" smtClean="0"/>
              <a:t>V</a:t>
            </a:r>
            <a:r>
              <a:rPr lang="cs-CZ" sz="1800" dirty="0" smtClean="0"/>
              <a:t>ěcný princip</a:t>
            </a:r>
          </a:p>
          <a:p>
            <a:pPr lvl="1"/>
            <a:r>
              <a:rPr lang="cs-CZ" sz="1800" dirty="0" smtClean="0"/>
              <a:t>Podrobněji dále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b="1" dirty="0" smtClean="0">
                <a:solidFill>
                  <a:srgbClr val="00287D"/>
                </a:solidFill>
              </a:rPr>
              <a:t>Pozor </a:t>
            </a:r>
            <a:r>
              <a:rPr lang="cs-CZ" sz="1800" dirty="0" smtClean="0"/>
              <a:t>na rozdíl mezi principy </a:t>
            </a:r>
            <a:r>
              <a:rPr lang="cs-CZ" sz="1800" i="1" dirty="0" smtClean="0">
                <a:solidFill>
                  <a:srgbClr val="00287D"/>
                </a:solidFill>
              </a:rPr>
              <a:t>decentralizace a dekoncentrace</a:t>
            </a:r>
            <a:r>
              <a:rPr lang="cs-CZ" sz="1800" dirty="0" smtClean="0"/>
              <a:t>!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Profesní a zájmová samospráva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Zájmová </a:t>
            </a:r>
            <a:r>
              <a:rPr lang="cs-CZ" dirty="0" smtClean="0"/>
              <a:t>samospráva </a:t>
            </a:r>
            <a:r>
              <a:rPr lang="cs-CZ" dirty="0" smtClean="0"/>
              <a:t>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C00000"/>
                </a:solidFill>
              </a:rPr>
              <a:t>Z</a:t>
            </a:r>
            <a:r>
              <a:rPr lang="cs-CZ" sz="1800" b="1" dirty="0" smtClean="0">
                <a:solidFill>
                  <a:srgbClr val="C00000"/>
                </a:solidFill>
              </a:rPr>
              <a:t>ákladní </a:t>
            </a:r>
            <a:r>
              <a:rPr lang="cs-CZ" sz="1800" b="1" dirty="0" smtClean="0">
                <a:solidFill>
                  <a:srgbClr val="C00000"/>
                </a:solidFill>
              </a:rPr>
              <a:t>dělení</a:t>
            </a: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P</a:t>
            </a:r>
            <a:r>
              <a:rPr lang="cs-CZ" sz="1800" b="1" i="1" dirty="0" smtClean="0">
                <a:solidFill>
                  <a:srgbClr val="00287D"/>
                </a:solidFill>
              </a:rPr>
              <a:t>rofesní </a:t>
            </a:r>
            <a:r>
              <a:rPr lang="cs-CZ" sz="1800" b="1" i="1" dirty="0" smtClean="0">
                <a:solidFill>
                  <a:srgbClr val="00287D"/>
                </a:solidFill>
              </a:rPr>
              <a:t>komory s povinným členstvím</a:t>
            </a: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K</a:t>
            </a:r>
            <a:r>
              <a:rPr lang="cs-CZ" sz="1800" b="1" i="1" dirty="0" smtClean="0">
                <a:solidFill>
                  <a:srgbClr val="00287D"/>
                </a:solidFill>
              </a:rPr>
              <a:t>omory </a:t>
            </a:r>
            <a:r>
              <a:rPr lang="cs-CZ" sz="1800" b="1" i="1" dirty="0" smtClean="0">
                <a:solidFill>
                  <a:srgbClr val="00287D"/>
                </a:solidFill>
              </a:rPr>
              <a:t>s nepovinným členstvím</a:t>
            </a: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V</a:t>
            </a:r>
            <a:r>
              <a:rPr lang="cs-CZ" sz="1800" b="1" i="1" dirty="0" smtClean="0">
                <a:solidFill>
                  <a:srgbClr val="00287D"/>
                </a:solidFill>
              </a:rPr>
              <a:t>ysokoškolská </a:t>
            </a:r>
            <a:r>
              <a:rPr lang="cs-CZ" sz="1800" b="1" i="1" dirty="0" smtClean="0">
                <a:solidFill>
                  <a:srgbClr val="00287D"/>
                </a:solidFill>
              </a:rPr>
              <a:t>samospráva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i="1" dirty="0" smtClean="0"/>
              <a:t>Pozn.: Někdy </a:t>
            </a:r>
            <a:r>
              <a:rPr lang="cs-CZ" sz="1800" i="1" dirty="0" smtClean="0"/>
              <a:t>ale i jiná </a:t>
            </a:r>
            <a:r>
              <a:rPr lang="cs-CZ" sz="1800" i="1" dirty="0" smtClean="0"/>
              <a:t>dělení (v závislosti na prameni)</a:t>
            </a:r>
            <a:endParaRPr lang="cs-CZ" sz="1800" i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Profesní a zájmová samospráva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Zájmová </a:t>
            </a:r>
            <a:r>
              <a:rPr lang="cs-CZ" dirty="0" smtClean="0"/>
              <a:t>samospráva </a:t>
            </a:r>
            <a:r>
              <a:rPr lang="cs-CZ" dirty="0" smtClean="0"/>
              <a:t>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C00000"/>
                </a:solidFill>
              </a:rPr>
              <a:t>C</a:t>
            </a:r>
            <a:r>
              <a:rPr lang="cs-CZ" sz="1800" b="1" dirty="0" smtClean="0">
                <a:solidFill>
                  <a:srgbClr val="C00000"/>
                </a:solidFill>
              </a:rPr>
              <a:t>harakteristické </a:t>
            </a:r>
            <a:r>
              <a:rPr lang="cs-CZ" sz="1800" b="1" dirty="0" smtClean="0">
                <a:solidFill>
                  <a:srgbClr val="C00000"/>
                </a:solidFill>
              </a:rPr>
              <a:t>rysy</a:t>
            </a: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Z</a:t>
            </a:r>
            <a:r>
              <a:rPr lang="cs-CZ" sz="1800" b="1" i="1" dirty="0" smtClean="0">
                <a:solidFill>
                  <a:srgbClr val="00287D"/>
                </a:solidFill>
              </a:rPr>
              <a:t>ákonný </a:t>
            </a:r>
            <a:r>
              <a:rPr lang="cs-CZ" sz="1800" b="1" i="1" dirty="0" smtClean="0">
                <a:solidFill>
                  <a:srgbClr val="00287D"/>
                </a:solidFill>
              </a:rPr>
              <a:t>základ </a:t>
            </a:r>
            <a:r>
              <a:rPr lang="cs-CZ" sz="1800" dirty="0" smtClean="0"/>
              <a:t>zřízení zájmové samosprávy </a:t>
            </a:r>
            <a:r>
              <a:rPr lang="cs-CZ" sz="1800" dirty="0" smtClean="0"/>
              <a:t>= </a:t>
            </a:r>
            <a:r>
              <a:rPr lang="cs-CZ" sz="1800" dirty="0" smtClean="0"/>
              <a:t>zřizovány zákonem (vyjma </a:t>
            </a:r>
            <a:r>
              <a:rPr lang="cs-CZ" sz="1800" dirty="0" smtClean="0"/>
              <a:t>soukromých VŠ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P</a:t>
            </a:r>
            <a:r>
              <a:rPr lang="cs-CZ" sz="1800" b="1" i="1" dirty="0" smtClean="0">
                <a:solidFill>
                  <a:srgbClr val="00287D"/>
                </a:solidFill>
              </a:rPr>
              <a:t>rávní </a:t>
            </a:r>
            <a:r>
              <a:rPr lang="cs-CZ" sz="1800" b="1" i="1" dirty="0" smtClean="0">
                <a:solidFill>
                  <a:srgbClr val="00287D"/>
                </a:solidFill>
              </a:rPr>
              <a:t>základ </a:t>
            </a:r>
            <a:r>
              <a:rPr lang="cs-CZ" sz="1800" dirty="0" smtClean="0"/>
              <a:t>= </a:t>
            </a:r>
          </a:p>
          <a:p>
            <a:pPr lvl="1"/>
            <a:r>
              <a:rPr lang="cs-CZ" sz="1800" dirty="0" smtClean="0"/>
              <a:t>Jednak </a:t>
            </a:r>
            <a:r>
              <a:rPr lang="cs-CZ" sz="1800" dirty="0" smtClean="0"/>
              <a:t>disponují </a:t>
            </a:r>
            <a:r>
              <a:rPr lang="cs-CZ" sz="1800" dirty="0" smtClean="0">
                <a:solidFill>
                  <a:srgbClr val="00287D"/>
                </a:solidFill>
              </a:rPr>
              <a:t>právní </a:t>
            </a:r>
            <a:r>
              <a:rPr lang="cs-CZ" sz="1800" dirty="0" smtClean="0">
                <a:solidFill>
                  <a:srgbClr val="00287D"/>
                </a:solidFill>
              </a:rPr>
              <a:t>subjektivitou</a:t>
            </a:r>
            <a:r>
              <a:rPr lang="cs-CZ" sz="1800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(jsou subjekty práva)</a:t>
            </a:r>
            <a:endParaRPr lang="cs-CZ" sz="1800" dirty="0" smtClean="0"/>
          </a:p>
          <a:p>
            <a:pPr lvl="1"/>
            <a:r>
              <a:rPr lang="cs-CZ" sz="1800" dirty="0" smtClean="0"/>
              <a:t>Jednak </a:t>
            </a:r>
            <a:r>
              <a:rPr lang="cs-CZ" sz="1800" dirty="0" smtClean="0"/>
              <a:t>mohou </a:t>
            </a:r>
            <a:r>
              <a:rPr lang="cs-CZ" sz="1800" dirty="0" smtClean="0"/>
              <a:t>vykonávat </a:t>
            </a:r>
            <a:r>
              <a:rPr lang="cs-CZ" sz="1800" dirty="0" smtClean="0">
                <a:solidFill>
                  <a:srgbClr val="00287D"/>
                </a:solidFill>
              </a:rPr>
              <a:t>veřejnou moc </a:t>
            </a:r>
            <a:r>
              <a:rPr lang="cs-CZ" sz="1800" dirty="0" smtClean="0"/>
              <a:t>vůči svým </a:t>
            </a:r>
            <a:r>
              <a:rPr lang="cs-CZ" sz="1800" dirty="0" smtClean="0"/>
              <a:t>členům</a:t>
            </a:r>
            <a:r>
              <a:rPr lang="cs-CZ" sz="1800" dirty="0" smtClean="0"/>
              <a:t>             </a:t>
            </a:r>
            <a:r>
              <a:rPr lang="cs-CZ" sz="1800" dirty="0" smtClean="0"/>
              <a:t> (vydávat </a:t>
            </a:r>
            <a:r>
              <a:rPr lang="cs-CZ" sz="1800" dirty="0" smtClean="0"/>
              <a:t>vlastní </a:t>
            </a:r>
            <a:r>
              <a:rPr lang="cs-CZ" sz="1800" dirty="0" smtClean="0"/>
              <a:t>předpisy ale i rozhodovat o právech a povinnostech)</a:t>
            </a:r>
            <a:endParaRPr lang="cs-CZ" sz="1800" dirty="0" smtClean="0"/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O</a:t>
            </a:r>
            <a:r>
              <a:rPr lang="cs-CZ" sz="1800" b="1" i="1" dirty="0" smtClean="0">
                <a:solidFill>
                  <a:srgbClr val="00287D"/>
                </a:solidFill>
              </a:rPr>
              <a:t>sobní </a:t>
            </a:r>
            <a:r>
              <a:rPr lang="cs-CZ" sz="1800" b="1" i="1" dirty="0" smtClean="0">
                <a:solidFill>
                  <a:srgbClr val="00287D"/>
                </a:solidFill>
              </a:rPr>
              <a:t>základ </a:t>
            </a:r>
            <a:r>
              <a:rPr lang="cs-CZ" sz="1800" dirty="0" smtClean="0"/>
              <a:t>= tvořen </a:t>
            </a:r>
            <a:r>
              <a:rPr lang="cs-CZ" sz="1800" dirty="0" smtClean="0">
                <a:solidFill>
                  <a:srgbClr val="00287D"/>
                </a:solidFill>
              </a:rPr>
              <a:t>personálním </a:t>
            </a:r>
            <a:r>
              <a:rPr lang="cs-CZ" sz="1800" dirty="0" smtClean="0">
                <a:solidFill>
                  <a:srgbClr val="00287D"/>
                </a:solidFill>
              </a:rPr>
              <a:t>(členským) substrátem</a:t>
            </a:r>
            <a:r>
              <a:rPr lang="cs-CZ" sz="1800" dirty="0" smtClean="0"/>
              <a:t>              (lze na ně zpravidla pohlížet jako na korporace)</a:t>
            </a:r>
            <a:endParaRPr lang="cs-CZ" sz="1800" dirty="0" smtClean="0">
              <a:solidFill>
                <a:srgbClr val="00287D"/>
              </a:solidFill>
            </a:endParaRP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E</a:t>
            </a:r>
            <a:r>
              <a:rPr lang="cs-CZ" sz="1800" b="1" i="1" dirty="0" smtClean="0">
                <a:solidFill>
                  <a:srgbClr val="00287D"/>
                </a:solidFill>
              </a:rPr>
              <a:t>konomický </a:t>
            </a:r>
            <a:r>
              <a:rPr lang="cs-CZ" sz="1800" b="1" i="1" dirty="0" smtClean="0">
                <a:solidFill>
                  <a:srgbClr val="00287D"/>
                </a:solidFill>
              </a:rPr>
              <a:t>základ </a:t>
            </a:r>
            <a:r>
              <a:rPr lang="cs-CZ" sz="1800" dirty="0" smtClean="0"/>
              <a:t>= </a:t>
            </a:r>
            <a:r>
              <a:rPr lang="cs-CZ" sz="1800" dirty="0" smtClean="0"/>
              <a:t>hospodaří </a:t>
            </a:r>
            <a:r>
              <a:rPr lang="cs-CZ" sz="1800" dirty="0" smtClean="0"/>
              <a:t>s </a:t>
            </a:r>
            <a:r>
              <a:rPr lang="cs-CZ" sz="1800" dirty="0" smtClean="0">
                <a:solidFill>
                  <a:srgbClr val="00287D"/>
                </a:solidFill>
              </a:rPr>
              <a:t>vlastním </a:t>
            </a:r>
            <a:r>
              <a:rPr lang="cs-CZ" sz="1800" dirty="0" smtClean="0">
                <a:solidFill>
                  <a:srgbClr val="00287D"/>
                </a:solidFill>
              </a:rPr>
              <a:t>(nikoli státním) majetkem</a:t>
            </a:r>
            <a:endParaRPr lang="cs-CZ" sz="1800" dirty="0" smtClean="0">
              <a:solidFill>
                <a:srgbClr val="00287D"/>
              </a:solidFill>
            </a:endParaRPr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Profesní a zájmová samospráva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Profesní </a:t>
            </a:r>
            <a:r>
              <a:rPr lang="cs-CZ" dirty="0" smtClean="0"/>
              <a:t>komory s povinným členstvím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C00000"/>
                </a:solidFill>
              </a:rPr>
              <a:t>Povinně sdružující </a:t>
            </a:r>
            <a:r>
              <a:rPr lang="cs-CZ" sz="1800" dirty="0" smtClean="0">
                <a:solidFill>
                  <a:srgbClr val="C00000"/>
                </a:solidFill>
              </a:rPr>
              <a:t>osoby určitého povolání</a:t>
            </a:r>
          </a:p>
          <a:p>
            <a:pPr lvl="1"/>
            <a:r>
              <a:rPr lang="cs-CZ" sz="1800" dirty="0" smtClean="0"/>
              <a:t>Na vstup do komory </a:t>
            </a:r>
            <a:r>
              <a:rPr lang="cs-CZ" sz="1800" dirty="0" smtClean="0">
                <a:solidFill>
                  <a:srgbClr val="00287D"/>
                </a:solidFill>
              </a:rPr>
              <a:t>existuje právní nárok </a:t>
            </a:r>
            <a:r>
              <a:rPr lang="cs-CZ" sz="1800" dirty="0" smtClean="0"/>
              <a:t>po splnění zákonných </a:t>
            </a:r>
            <a:r>
              <a:rPr lang="cs-CZ" sz="1800" dirty="0" smtClean="0">
                <a:solidFill>
                  <a:srgbClr val="00287D"/>
                </a:solidFill>
              </a:rPr>
              <a:t>předpokladů</a:t>
            </a:r>
            <a:r>
              <a:rPr lang="cs-CZ" sz="1800" dirty="0" smtClean="0"/>
              <a:t> (zejména potřebné odborné kvalifikace)</a:t>
            </a:r>
          </a:p>
          <a:p>
            <a:pPr lvl="1"/>
            <a:r>
              <a:rPr lang="cs-CZ" sz="1800" dirty="0" smtClean="0"/>
              <a:t>Současně předmětné profese </a:t>
            </a:r>
            <a:r>
              <a:rPr lang="cs-CZ" sz="1800" b="1" dirty="0" smtClean="0">
                <a:solidFill>
                  <a:srgbClr val="00287D"/>
                </a:solidFill>
              </a:rPr>
              <a:t>nelze vykonávat bez členství </a:t>
            </a:r>
            <a:r>
              <a:rPr lang="cs-CZ" sz="1800" dirty="0" smtClean="0"/>
              <a:t>v dané komoře (= regulační funkce komory </a:t>
            </a:r>
            <a:r>
              <a:rPr lang="cs-CZ" sz="1800" dirty="0" smtClean="0">
                <a:solidFill>
                  <a:srgbClr val="00287D"/>
                </a:solidFill>
              </a:rPr>
              <a:t>namísto státu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Sdružené osoby se mohou následně </a:t>
            </a:r>
            <a:r>
              <a:rPr lang="cs-CZ" sz="1800" dirty="0" smtClean="0">
                <a:solidFill>
                  <a:srgbClr val="00287D"/>
                </a:solidFill>
              </a:rPr>
              <a:t>podílet na chodu komory </a:t>
            </a:r>
            <a:r>
              <a:rPr lang="cs-CZ" sz="1800" dirty="0" smtClean="0"/>
              <a:t>skrze   její orgány (</a:t>
            </a:r>
            <a:r>
              <a:rPr lang="cs-CZ" sz="1800" b="1" dirty="0" smtClean="0">
                <a:solidFill>
                  <a:srgbClr val="00287D"/>
                </a:solidFill>
              </a:rPr>
              <a:t>samosprávná působnost</a:t>
            </a:r>
            <a:r>
              <a:rPr lang="cs-CZ" sz="1800" dirty="0" smtClean="0"/>
              <a:t>)</a:t>
            </a:r>
          </a:p>
          <a:p>
            <a:pPr>
              <a:buNone/>
            </a:pPr>
            <a:endParaRPr lang="cs-CZ" sz="1800" dirty="0" smtClean="0"/>
          </a:p>
          <a:p>
            <a:r>
              <a:rPr lang="cs-CZ" sz="1800" dirty="0" smtClean="0"/>
              <a:t>Zřízeny zákonem, členy </a:t>
            </a:r>
            <a:r>
              <a:rPr lang="cs-CZ" sz="1800" dirty="0" smtClean="0">
                <a:solidFill>
                  <a:srgbClr val="00287D"/>
                </a:solidFill>
              </a:rPr>
              <a:t>nemohou být právnické osoby</a:t>
            </a:r>
          </a:p>
          <a:p>
            <a:r>
              <a:rPr lang="cs-CZ" sz="1800" b="1" dirty="0" smtClean="0">
                <a:solidFill>
                  <a:srgbClr val="00287D"/>
                </a:solidFill>
              </a:rPr>
              <a:t>Územní působnost </a:t>
            </a:r>
            <a:r>
              <a:rPr lang="cs-CZ" sz="1800" dirty="0" smtClean="0"/>
              <a:t>= ČR</a:t>
            </a:r>
          </a:p>
          <a:p>
            <a:r>
              <a:rPr lang="cs-CZ" sz="1800" b="1" dirty="0" smtClean="0">
                <a:solidFill>
                  <a:srgbClr val="00287D"/>
                </a:solidFill>
              </a:rPr>
              <a:t>Věcná působnost </a:t>
            </a:r>
            <a:r>
              <a:rPr lang="cs-CZ" sz="1800" dirty="0" smtClean="0"/>
              <a:t>= </a:t>
            </a:r>
            <a:r>
              <a:rPr lang="cs-CZ" sz="1800" dirty="0" smtClean="0">
                <a:solidFill>
                  <a:srgbClr val="00287D"/>
                </a:solidFill>
              </a:rPr>
              <a:t>okruh činností </a:t>
            </a:r>
            <a:r>
              <a:rPr lang="cs-CZ" sz="1800" dirty="0" smtClean="0"/>
              <a:t>k nimž je komora ze zákona </a:t>
            </a:r>
            <a:r>
              <a:rPr lang="cs-CZ" sz="1800" dirty="0" smtClean="0">
                <a:solidFill>
                  <a:srgbClr val="00287D"/>
                </a:solidFill>
              </a:rPr>
              <a:t>zmocněna</a:t>
            </a:r>
            <a:r>
              <a:rPr lang="cs-CZ" sz="1800" dirty="0" smtClean="0"/>
              <a:t>, včetně oprávnění komory vykonávat nad členy </a:t>
            </a:r>
            <a:r>
              <a:rPr lang="cs-CZ" sz="1800" dirty="0" smtClean="0">
                <a:solidFill>
                  <a:srgbClr val="00287D"/>
                </a:solidFill>
              </a:rPr>
              <a:t>mocenská oprávnění s možností ukládaní sankcí</a:t>
            </a:r>
          </a:p>
          <a:p>
            <a:endParaRPr lang="cs-CZ" sz="1800" dirty="0" smtClean="0">
              <a:solidFill>
                <a:srgbClr val="00287D"/>
              </a:solidFill>
            </a:endParaRPr>
          </a:p>
          <a:p>
            <a:pPr lvl="1">
              <a:buNone/>
            </a:pP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Profesní a zájmová samospráva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P</a:t>
            </a:r>
            <a:r>
              <a:rPr lang="cs-CZ" dirty="0" smtClean="0"/>
              <a:t>rofesní </a:t>
            </a:r>
            <a:r>
              <a:rPr lang="cs-CZ" dirty="0" smtClean="0"/>
              <a:t>komory s povinným členstvím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</a:t>
            </a:r>
            <a:r>
              <a:rPr lang="cs-CZ" sz="1800" dirty="0" smtClean="0"/>
              <a:t> </a:t>
            </a:r>
            <a:r>
              <a:rPr lang="cs-CZ" sz="1800" dirty="0" smtClean="0"/>
              <a:t>současnosti </a:t>
            </a:r>
            <a:r>
              <a:rPr lang="cs-CZ" sz="1800" dirty="0" smtClean="0">
                <a:solidFill>
                  <a:srgbClr val="C00000"/>
                </a:solidFill>
              </a:rPr>
              <a:t>existují tyto </a:t>
            </a:r>
            <a:r>
              <a:rPr lang="cs-CZ" sz="1800" b="1" dirty="0" smtClean="0">
                <a:solidFill>
                  <a:srgbClr val="C00000"/>
                </a:solidFill>
              </a:rPr>
              <a:t>profesní </a:t>
            </a:r>
            <a:r>
              <a:rPr lang="cs-CZ" sz="1800" b="1" dirty="0" smtClean="0">
                <a:solidFill>
                  <a:srgbClr val="C00000"/>
                </a:solidFill>
              </a:rPr>
              <a:t>komory:</a:t>
            </a:r>
            <a:endParaRPr lang="cs-CZ" sz="1800" b="1" dirty="0" smtClean="0">
              <a:solidFill>
                <a:srgbClr val="C00000"/>
              </a:solidFill>
            </a:endParaRPr>
          </a:p>
          <a:p>
            <a:endParaRPr lang="cs-CZ" sz="1800" dirty="0" smtClean="0"/>
          </a:p>
          <a:p>
            <a:r>
              <a:rPr lang="cs-CZ" sz="1800" dirty="0" smtClean="0"/>
              <a:t>S</a:t>
            </a:r>
            <a:r>
              <a:rPr lang="cs-CZ" sz="1800" dirty="0" smtClean="0"/>
              <a:t>e </a:t>
            </a:r>
            <a:r>
              <a:rPr lang="cs-CZ" sz="1800" dirty="0" smtClean="0"/>
              <a:t>sídlem v </a:t>
            </a:r>
            <a:r>
              <a:rPr lang="cs-CZ" sz="1800" dirty="0" smtClean="0"/>
              <a:t>Brně:</a:t>
            </a:r>
            <a:endParaRPr lang="cs-CZ" sz="1800" dirty="0" smtClean="0"/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Exekutorská komora České republiky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Komora daňových poradců České republiky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Komora patentových zástupců České republiky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Komora veterinárních lékařů České republiky</a:t>
            </a:r>
          </a:p>
          <a:p>
            <a:endParaRPr lang="cs-CZ" sz="1800" dirty="0" smtClean="0"/>
          </a:p>
          <a:p>
            <a:r>
              <a:rPr lang="cs-CZ" sz="1800" dirty="0" smtClean="0"/>
              <a:t>S</a:t>
            </a:r>
            <a:r>
              <a:rPr lang="cs-CZ" sz="1800" dirty="0" smtClean="0"/>
              <a:t>e </a:t>
            </a:r>
            <a:r>
              <a:rPr lang="cs-CZ" sz="1800" dirty="0" smtClean="0"/>
              <a:t>sídlem v </a:t>
            </a:r>
            <a:r>
              <a:rPr lang="cs-CZ" sz="1800" dirty="0" smtClean="0"/>
              <a:t>Olomouci:</a:t>
            </a:r>
            <a:endParaRPr lang="cs-CZ" sz="1800" dirty="0" smtClean="0"/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Česká lékařská komora</a:t>
            </a:r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Profesní a zájmová samospráva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Profesní komory s povinným členstvím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</a:t>
            </a:r>
            <a:r>
              <a:rPr lang="cs-CZ" sz="1800" dirty="0" smtClean="0"/>
              <a:t> </a:t>
            </a:r>
            <a:r>
              <a:rPr lang="cs-CZ" sz="1800" dirty="0" smtClean="0"/>
              <a:t>současnosti </a:t>
            </a:r>
            <a:r>
              <a:rPr lang="cs-CZ" sz="1800" dirty="0" smtClean="0">
                <a:solidFill>
                  <a:srgbClr val="C00000"/>
                </a:solidFill>
              </a:rPr>
              <a:t>existují tyto </a:t>
            </a:r>
            <a:r>
              <a:rPr lang="cs-CZ" sz="1800" b="1" dirty="0" smtClean="0">
                <a:solidFill>
                  <a:srgbClr val="C00000"/>
                </a:solidFill>
              </a:rPr>
              <a:t>profesní komory:</a:t>
            </a:r>
            <a:endParaRPr lang="cs-CZ" sz="1800" dirty="0" smtClean="0">
              <a:solidFill>
                <a:srgbClr val="C00000"/>
              </a:solidFill>
            </a:endParaRPr>
          </a:p>
          <a:p>
            <a:endParaRPr lang="cs-CZ" sz="1800" dirty="0" smtClean="0"/>
          </a:p>
          <a:p>
            <a:r>
              <a:rPr lang="cs-CZ" sz="1800" dirty="0" smtClean="0"/>
              <a:t>S</a:t>
            </a:r>
            <a:r>
              <a:rPr lang="cs-CZ" sz="1800" dirty="0" smtClean="0"/>
              <a:t>e </a:t>
            </a:r>
            <a:r>
              <a:rPr lang="cs-CZ" sz="1800" dirty="0" smtClean="0"/>
              <a:t>sídlem v Praze:</a:t>
            </a: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Česká advokátní komora (s pobočkou v Brně)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Česká komora architektů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Česká komora autorizovaných inženýrů a techniků činných ve výstavbě 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Komora auditorů České republiky</a:t>
            </a: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Notářská komora České republiky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Česká stomatologická komora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Česká lékárnická komora</a:t>
            </a:r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Profesní a zájmová samospráva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69731</TotalTime>
  <Words>1018</Words>
  <Application>Microsoft Office PowerPoint</Application>
  <PresentationFormat>Předvádění na obrazovce (4:3)</PresentationFormat>
  <Paragraphs>173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law_sablona_cz (1)</vt:lpstr>
      <vt:lpstr> Profesní a zájmová samospráva Správní právo I Prezentace k tématu</vt:lpstr>
      <vt:lpstr>Osnova prezentace</vt:lpstr>
      <vt:lpstr>1) Samospráva obecně</vt:lpstr>
      <vt:lpstr>1) Samospráva obecně</vt:lpstr>
      <vt:lpstr>2) Zájmová samospráva obecně</vt:lpstr>
      <vt:lpstr>2) Zájmová samospráva obecně</vt:lpstr>
      <vt:lpstr>3) Profesní komory s povinným členstvím</vt:lpstr>
      <vt:lpstr>3) Profesní komory s povinným členstvím</vt:lpstr>
      <vt:lpstr>3) Profesní komory s povinným členstvím</vt:lpstr>
      <vt:lpstr>3) Profesní komory s povinným členstvím</vt:lpstr>
      <vt:lpstr>4) Profesní komory s nepovinným členstvím</vt:lpstr>
      <vt:lpstr>5) Vysoké školy</vt:lpstr>
      <vt:lpstr>5) Vysoké školy</vt:lpstr>
      <vt:lpstr>5) Vysoké školy</vt:lpstr>
      <vt:lpstr>5) Vysoké školy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Admin</cp:lastModifiedBy>
  <cp:revision>3448</cp:revision>
  <cp:lastPrinted>1601-01-01T00:00:00Z</cp:lastPrinted>
  <dcterms:created xsi:type="dcterms:W3CDTF">2016-03-09T14:49:29Z</dcterms:created>
  <dcterms:modified xsi:type="dcterms:W3CDTF">2020-05-13T15:21:01Z</dcterms:modified>
</cp:coreProperties>
</file>