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4"/>
  </p:notesMasterIdLst>
  <p:handoutMasterIdLst>
    <p:handoutMasterId r:id="rId35"/>
  </p:handoutMasterIdLst>
  <p:sldIdLst>
    <p:sldId id="256" r:id="rId2"/>
    <p:sldId id="312" r:id="rId3"/>
    <p:sldId id="357" r:id="rId4"/>
    <p:sldId id="353" r:id="rId5"/>
    <p:sldId id="313" r:id="rId6"/>
    <p:sldId id="314" r:id="rId7"/>
    <p:sldId id="315" r:id="rId8"/>
    <p:sldId id="316" r:id="rId9"/>
    <p:sldId id="354" r:id="rId10"/>
    <p:sldId id="317" r:id="rId11"/>
    <p:sldId id="319" r:id="rId12"/>
    <p:sldId id="320" r:id="rId13"/>
    <p:sldId id="326" r:id="rId14"/>
    <p:sldId id="333" r:id="rId15"/>
    <p:sldId id="335" r:id="rId16"/>
    <p:sldId id="336" r:id="rId17"/>
    <p:sldId id="339" r:id="rId18"/>
    <p:sldId id="355" r:id="rId19"/>
    <p:sldId id="338" r:id="rId20"/>
    <p:sldId id="341" r:id="rId21"/>
    <p:sldId id="342" r:id="rId22"/>
    <p:sldId id="344" r:id="rId23"/>
    <p:sldId id="345" r:id="rId24"/>
    <p:sldId id="334" r:id="rId25"/>
    <p:sldId id="321" r:id="rId26"/>
    <p:sldId id="348" r:id="rId27"/>
    <p:sldId id="332" r:id="rId28"/>
    <p:sldId id="350" r:id="rId29"/>
    <p:sldId id="347" r:id="rId30"/>
    <p:sldId id="356" r:id="rId31"/>
    <p:sldId id="323" r:id="rId32"/>
    <p:sldId id="358" r:id="rId3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Arial" charset="0"/>
      </a:defRPr>
    </a:lvl1pPr>
    <a:lvl2pPr marL="457200" algn="l" rtl="0" fontAlgn="base">
      <a:spcBef>
        <a:spcPct val="0"/>
      </a:spcBef>
      <a:spcAft>
        <a:spcPct val="0"/>
      </a:spcAft>
      <a:defRPr sz="2400" kern="1200">
        <a:solidFill>
          <a:schemeClr val="tx1"/>
        </a:solidFill>
        <a:latin typeface="Tahoma" pitchFamily="34" charset="0"/>
        <a:ea typeface="+mn-ea"/>
        <a:cs typeface="Arial" charset="0"/>
      </a:defRPr>
    </a:lvl2pPr>
    <a:lvl3pPr marL="914400" algn="l" rtl="0" fontAlgn="base">
      <a:spcBef>
        <a:spcPct val="0"/>
      </a:spcBef>
      <a:spcAft>
        <a:spcPct val="0"/>
      </a:spcAft>
      <a:defRPr sz="2400" kern="1200">
        <a:solidFill>
          <a:schemeClr val="tx1"/>
        </a:solidFill>
        <a:latin typeface="Tahoma" pitchFamily="34" charset="0"/>
        <a:ea typeface="+mn-ea"/>
        <a:cs typeface="Arial" charset="0"/>
      </a:defRPr>
    </a:lvl3pPr>
    <a:lvl4pPr marL="1371600" algn="l" rtl="0" fontAlgn="base">
      <a:spcBef>
        <a:spcPct val="0"/>
      </a:spcBef>
      <a:spcAft>
        <a:spcPct val="0"/>
      </a:spcAft>
      <a:defRPr sz="2400" kern="1200">
        <a:solidFill>
          <a:schemeClr val="tx1"/>
        </a:solidFill>
        <a:latin typeface="Tahoma" pitchFamily="34" charset="0"/>
        <a:ea typeface="+mn-ea"/>
        <a:cs typeface="Arial" charset="0"/>
      </a:defRPr>
    </a:lvl4pPr>
    <a:lvl5pPr marL="1828800" algn="l" rtl="0" fontAlgn="base">
      <a:spcBef>
        <a:spcPct val="0"/>
      </a:spcBef>
      <a:spcAft>
        <a:spcPct val="0"/>
      </a:spcAft>
      <a:defRPr sz="2400" kern="1200">
        <a:solidFill>
          <a:schemeClr val="tx1"/>
        </a:solidFill>
        <a:latin typeface="Tahoma" pitchFamily="34" charset="0"/>
        <a:ea typeface="+mn-ea"/>
        <a:cs typeface="Arial" charset="0"/>
      </a:defRPr>
    </a:lvl5pPr>
    <a:lvl6pPr marL="2286000" algn="l" defTabSz="914400" rtl="0" eaLnBrk="1" latinLnBrk="0" hangingPunct="1">
      <a:defRPr sz="2400" kern="1200">
        <a:solidFill>
          <a:schemeClr val="tx1"/>
        </a:solidFill>
        <a:latin typeface="Tahoma" pitchFamily="34" charset="0"/>
        <a:ea typeface="+mn-ea"/>
        <a:cs typeface="Arial" charset="0"/>
      </a:defRPr>
    </a:lvl6pPr>
    <a:lvl7pPr marL="2743200" algn="l" defTabSz="914400" rtl="0" eaLnBrk="1" latinLnBrk="0" hangingPunct="1">
      <a:defRPr sz="2400" kern="1200">
        <a:solidFill>
          <a:schemeClr val="tx1"/>
        </a:solidFill>
        <a:latin typeface="Tahoma" pitchFamily="34" charset="0"/>
        <a:ea typeface="+mn-ea"/>
        <a:cs typeface="Arial" charset="0"/>
      </a:defRPr>
    </a:lvl7pPr>
    <a:lvl8pPr marL="3200400" algn="l" defTabSz="914400" rtl="0" eaLnBrk="1" latinLnBrk="0" hangingPunct="1">
      <a:defRPr sz="2400" kern="1200">
        <a:solidFill>
          <a:schemeClr val="tx1"/>
        </a:solidFill>
        <a:latin typeface="Tahoma" pitchFamily="34" charset="0"/>
        <a:ea typeface="+mn-ea"/>
        <a:cs typeface="Arial" charset="0"/>
      </a:defRPr>
    </a:lvl8pPr>
    <a:lvl9pPr marL="3657600" algn="l" defTabSz="914400" rtl="0" eaLnBrk="1" latinLnBrk="0" hangingPunct="1">
      <a:defRPr sz="2400"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87D"/>
    <a:srgbClr val="969696"/>
  </p:clrMru>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4611" autoAdjust="0"/>
  </p:normalViewPr>
  <p:slideViewPr>
    <p:cSldViewPr snapToGrid="0">
      <p:cViewPr varScale="1">
        <p:scale>
          <a:sx n="115" d="100"/>
          <a:sy n="115" d="100"/>
        </p:scale>
        <p:origin x="-1002" y="-108"/>
      </p:cViewPr>
      <p:guideLst>
        <p:guide orient="horz" pos="1120"/>
        <p:guide orient="horz" pos="1272"/>
        <p:guide orient="horz" pos="715"/>
        <p:guide orient="horz" pos="3861"/>
        <p:guide orient="horz" pos="3944"/>
        <p:guide pos="321"/>
        <p:guide pos="5418"/>
        <p:guide pos="682"/>
        <p:guide pos="2766"/>
        <p:guide pos="2976"/>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D8FDCADA-16D0-41C3-AF00-7D3D91BC2C7C}"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cs-CZ" altLang="cs-CZ"/>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p>
            <a:pPr lvl="0"/>
            <a:r>
              <a:rPr lang="cs-CZ" altLang="cs-CZ" noProof="0" smtClean="0"/>
              <a:t>Klepnutím lze upravit styly předlohy textu.</a:t>
            </a:r>
          </a:p>
          <a:p>
            <a:pPr lvl="1"/>
            <a:r>
              <a:rPr lang="cs-CZ" altLang="cs-CZ" noProof="0" smtClean="0"/>
              <a:t>Druhá úroveň</a:t>
            </a:r>
          </a:p>
          <a:p>
            <a:pPr lvl="2"/>
            <a:r>
              <a:rPr lang="cs-CZ" altLang="cs-CZ" noProof="0" smtClean="0"/>
              <a:t>Třetí úroveň</a:t>
            </a:r>
          </a:p>
          <a:p>
            <a:pPr lvl="3"/>
            <a:r>
              <a:rPr lang="cs-CZ" altLang="cs-CZ" noProof="0" smtClean="0"/>
              <a:t>Čtvrtá úroveň</a:t>
            </a:r>
          </a:p>
          <a:p>
            <a:pPr lvl="4"/>
            <a:r>
              <a:rPr lang="cs-CZ" altLang="cs-CZ" noProof="0" smtClean="0"/>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B3EC9285-7B33-4451-B9CE-B049E5507985}"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65548" name="Rectangle 12"/>
          <p:cNvSpPr>
            <a:spLocks noGrp="1" noChangeArrowheads="1"/>
          </p:cNvSpPr>
          <p:nvPr>
            <p:ph type="ctrTitle"/>
          </p:nvPr>
        </p:nvSpPr>
        <p:spPr>
          <a:xfrm>
            <a:off x="1082675" y="2565401"/>
            <a:ext cx="7518400" cy="2663825"/>
          </a:xfrm>
        </p:spPr>
        <p:txBody>
          <a:bodyPr tIns="0" bIns="0" anchor="ctr"/>
          <a:lstStyle>
            <a:lvl1pPr>
              <a:defRPr sz="3200"/>
            </a:lvl1pPr>
          </a:lstStyle>
          <a:p>
            <a:pPr lvl="0"/>
            <a:r>
              <a:rPr lang="cs-CZ" altLang="cs-CZ" noProof="0" smtClean="0"/>
              <a:t>Klepnutím lze upravit styl předlohy nadpisů.</a:t>
            </a:r>
            <a:endParaRPr lang="cs-CZ" altLang="cs-CZ" noProof="0" dirty="0" smtClean="0"/>
          </a:p>
        </p:txBody>
      </p:sp>
      <p:sp>
        <p:nvSpPr>
          <p:cNvPr id="3" name="Rectangle 17"/>
          <p:cNvSpPr>
            <a:spLocks noGrp="1" noChangeArrowheads="1"/>
          </p:cNvSpPr>
          <p:nvPr>
            <p:ph type="ftr" sz="quarter" idx="10"/>
          </p:nvPr>
        </p:nvSpPr>
        <p:spPr/>
        <p:txBody>
          <a:bodyPr/>
          <a:lstStyle>
            <a:lvl1pPr>
              <a:defRPr sz="1200">
                <a:solidFill>
                  <a:srgbClr val="969696"/>
                </a:solidFill>
              </a:defRPr>
            </a:lvl1pPr>
          </a:lstStyle>
          <a:p>
            <a:pPr>
              <a:defRPr/>
            </a:pPr>
            <a:r>
              <a:rPr lang="cs-CZ" altLang="cs-CZ"/>
              <a:t>Definujte zápatí - název prezentace / pracoviště</a:t>
            </a:r>
          </a:p>
        </p:txBody>
      </p:sp>
      <p:sp>
        <p:nvSpPr>
          <p:cNvPr id="4" name="Rectangle 18"/>
          <p:cNvSpPr>
            <a:spLocks noGrp="1" noChangeArrowheads="1"/>
          </p:cNvSpPr>
          <p:nvPr>
            <p:ph type="sldNum" sz="quarter" idx="11"/>
          </p:nvPr>
        </p:nvSpPr>
        <p:spPr/>
        <p:txBody>
          <a:bodyPr/>
          <a:lstStyle>
            <a:lvl1pPr algn="r">
              <a:defRPr sz="1200">
                <a:solidFill>
                  <a:srgbClr val="969696"/>
                </a:solidFill>
              </a:defRPr>
            </a:lvl1pPr>
          </a:lstStyle>
          <a:p>
            <a:pPr>
              <a:defRPr/>
            </a:pPr>
            <a:fld id="{38CB6B4C-77EC-4913-A796-EA53E687CA7B}" type="slidenum">
              <a:rPr lang="cs-CZ" altLang="cs-CZ"/>
              <a:pPr>
                <a:defRPr/>
              </a:pPr>
              <a:t>‹#›</a:t>
            </a:fld>
            <a:endParaRPr lang="cs-CZ" altLang="cs-CZ"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C60E8A67-CBAC-47AE-BEB7-FDBB46CD08B6}" type="slidenum">
              <a:rPr lang="cs-CZ" altLang="cs-CZ"/>
              <a:pPr>
                <a:defRPr/>
              </a:pPr>
              <a:t>‹#›</a:t>
            </a:fld>
            <a:endParaRPr lang="cs-CZ" altLang="cs-CZ"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97689" y="1125539"/>
            <a:ext cx="1703387" cy="500697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509588" y="1125539"/>
            <a:ext cx="6037861" cy="5006975"/>
          </a:xfrm>
        </p:spPr>
        <p:txBody>
          <a:bodyPr vert="eaVert"/>
          <a:lstStyle/>
          <a:p>
            <a:pPr lvl="0"/>
            <a:r>
              <a:rPr lang="cs-CZ" smtClean="0"/>
              <a:t>Klepnutím lze upravit styly předlohy textu.</a:t>
            </a:r>
          </a:p>
          <a:p>
            <a:pPr lvl="1"/>
            <a:r>
              <a:rPr lang="cs-CZ" smtClean="0"/>
              <a:t>Druhá úroveň</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EDDAD4BE-0CF8-4221-AF79-F717450800B5}" type="slidenum">
              <a:rPr lang="cs-CZ" altLang="cs-CZ"/>
              <a:pPr>
                <a:defRPr/>
              </a:pPr>
              <a:t>‹#›</a:t>
            </a:fld>
            <a:endParaRPr lang="cs-CZ" altLang="cs-CZ"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smtClean="0"/>
              <a:t>Klepnutím lze upravit styly předlohy textu.</a:t>
            </a:r>
          </a:p>
          <a:p>
            <a:pPr lvl="1"/>
            <a:r>
              <a:rPr lang="cs-CZ" smtClean="0"/>
              <a:t>Druhá úroveň</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70283C86-B1C1-489A-966F-5E2D2BB78726}" type="slidenum">
              <a:rPr lang="cs-CZ" altLang="cs-CZ"/>
              <a:pPr>
                <a:defRPr/>
              </a:pPr>
              <a:t>‹#›</a:t>
            </a:fld>
            <a:endParaRPr lang="cs-CZ" altLang="cs-CZ"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509589" y="4406901"/>
            <a:ext cx="8091487" cy="1362075"/>
          </a:xfrm>
        </p:spPr>
        <p:txBody>
          <a:bodyPr anchor="t"/>
          <a:lstStyle>
            <a:lvl1pPr algn="l">
              <a:defRPr sz="4000" b="1" cap="all"/>
            </a:lvl1pPr>
          </a:lstStyle>
          <a:p>
            <a:r>
              <a:rPr lang="cs-CZ" smtClean="0"/>
              <a:t>Klepnutím lze upravit styl předlohy nadpisů.</a:t>
            </a:r>
            <a:endParaRPr lang="cs-CZ" dirty="0"/>
          </a:p>
        </p:txBody>
      </p:sp>
      <p:sp>
        <p:nvSpPr>
          <p:cNvPr id="3" name="Zástupný symbol pro text 2"/>
          <p:cNvSpPr>
            <a:spLocks noGrp="1"/>
          </p:cNvSpPr>
          <p:nvPr>
            <p:ph type="body" idx="1"/>
          </p:nvPr>
        </p:nvSpPr>
        <p:spPr>
          <a:xfrm>
            <a:off x="509589" y="2906713"/>
            <a:ext cx="80914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5" name="Rectangle 18"/>
          <p:cNvSpPr>
            <a:spLocks noGrp="1" noChangeArrowheads="1"/>
          </p:cNvSpPr>
          <p:nvPr>
            <p:ph type="sldNum" sz="quarter" idx="11"/>
          </p:nvPr>
        </p:nvSpPr>
        <p:spPr>
          <a:ln/>
        </p:spPr>
        <p:txBody>
          <a:bodyPr/>
          <a:lstStyle>
            <a:lvl1pPr>
              <a:defRPr/>
            </a:lvl1pPr>
          </a:lstStyle>
          <a:p>
            <a:pPr>
              <a:defRPr/>
            </a:pPr>
            <a:fld id="{D6072ED4-E148-4B7C-907B-A6F9C43B7D2D}" type="slidenum">
              <a:rPr lang="cs-CZ" altLang="cs-CZ"/>
              <a:pPr>
                <a:defRPr/>
              </a:pPr>
              <a:t>‹#›</a:t>
            </a:fld>
            <a:endParaRPr lang="cs-CZ" altLang="cs-CZ"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509588"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p:txBody>
      </p:sp>
      <p:sp>
        <p:nvSpPr>
          <p:cNvPr id="4" name="Zástupný symbol pro obsah 3"/>
          <p:cNvSpPr>
            <a:spLocks noGrp="1"/>
          </p:cNvSpPr>
          <p:nvPr>
            <p:ph sz="half" idx="2"/>
          </p:nvPr>
        </p:nvSpPr>
        <p:spPr>
          <a:xfrm>
            <a:off x="4724131" y="2019301"/>
            <a:ext cx="3876944" cy="41105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169AB83F-68CC-4AAD-AE37-14866EABE858}" type="slidenum">
              <a:rPr lang="cs-CZ" altLang="cs-CZ"/>
              <a:pPr>
                <a:defRPr/>
              </a:pPr>
              <a:t>‹#›</a:t>
            </a:fld>
            <a:endParaRPr lang="cs-CZ" altLang="cs-CZ"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9589" y="1134533"/>
            <a:ext cx="8091487" cy="643467"/>
          </a:xfrm>
        </p:spPr>
        <p:txBody>
          <a:bodyPr/>
          <a:lstStyle>
            <a:lvl1pPr>
              <a:defRPr/>
            </a:lvl1pPr>
          </a:lstStyle>
          <a:p>
            <a:r>
              <a:rPr lang="cs-CZ" smtClean="0"/>
              <a:t>Klepnutím lze upravit styl předlohy nadpisů.</a:t>
            </a:r>
            <a:endParaRPr lang="cs-CZ" dirty="0"/>
          </a:p>
        </p:txBody>
      </p:sp>
      <p:sp>
        <p:nvSpPr>
          <p:cNvPr id="3" name="Zástupný symbol pro text 2"/>
          <p:cNvSpPr>
            <a:spLocks noGrp="1"/>
          </p:cNvSpPr>
          <p:nvPr>
            <p:ph type="body" idx="1"/>
          </p:nvPr>
        </p:nvSpPr>
        <p:spPr>
          <a:xfrm>
            <a:off x="512369" y="2019300"/>
            <a:ext cx="38786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509588" y="2915728"/>
            <a:ext cx="3874282" cy="321043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p:txBody>
      </p:sp>
      <p:sp>
        <p:nvSpPr>
          <p:cNvPr id="5" name="Zástupný symbol pro text 4"/>
          <p:cNvSpPr>
            <a:spLocks noGrp="1"/>
          </p:cNvSpPr>
          <p:nvPr>
            <p:ph type="body" sz="quarter" idx="3"/>
          </p:nvPr>
        </p:nvSpPr>
        <p:spPr>
          <a:xfrm>
            <a:off x="4723119" y="2019300"/>
            <a:ext cx="387795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722963" y="2938734"/>
            <a:ext cx="3878113" cy="319113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p:txBody>
      </p:sp>
      <p:sp>
        <p:nvSpPr>
          <p:cNvPr id="7"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8" name="Rectangle 18"/>
          <p:cNvSpPr>
            <a:spLocks noGrp="1" noChangeArrowheads="1"/>
          </p:cNvSpPr>
          <p:nvPr>
            <p:ph type="sldNum" sz="quarter" idx="11"/>
          </p:nvPr>
        </p:nvSpPr>
        <p:spPr>
          <a:ln/>
        </p:spPr>
        <p:txBody>
          <a:bodyPr/>
          <a:lstStyle>
            <a:lvl1pPr>
              <a:defRPr/>
            </a:lvl1pPr>
          </a:lstStyle>
          <a:p>
            <a:pPr>
              <a:defRPr/>
            </a:pPr>
            <a:fld id="{7D3ACC7A-C139-4416-B916-24D7A0698089}" type="slidenum">
              <a:rPr lang="cs-CZ" altLang="cs-CZ"/>
              <a:pPr>
                <a:defRPr/>
              </a:pPr>
              <a:t>‹#›</a:t>
            </a:fld>
            <a:endParaRPr lang="cs-CZ" altLang="cs-CZ"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dirty="0"/>
          </a:p>
        </p:txBody>
      </p:sp>
      <p:sp>
        <p:nvSpPr>
          <p:cNvPr id="5" name="Zástupný symbol pro text 3"/>
          <p:cNvSpPr>
            <a:spLocks noGrp="1"/>
          </p:cNvSpPr>
          <p:nvPr>
            <p:ph type="body" sz="half" idx="2"/>
          </p:nvPr>
        </p:nvSpPr>
        <p:spPr>
          <a:xfrm>
            <a:off x="509588" y="2019300"/>
            <a:ext cx="8091487"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4"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8E317447-9A49-4F73-A34B-4C420664FD3D}" type="slidenum">
              <a:rPr lang="cs-CZ" altLang="cs-CZ"/>
              <a:pPr>
                <a:defRPr/>
              </a:pPr>
              <a:t>‹#›</a:t>
            </a:fld>
            <a:endParaRPr lang="cs-CZ" alt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3" name="Rectangle 18"/>
          <p:cNvSpPr>
            <a:spLocks noGrp="1" noChangeArrowheads="1"/>
          </p:cNvSpPr>
          <p:nvPr>
            <p:ph type="sldNum" sz="quarter" idx="11"/>
          </p:nvPr>
        </p:nvSpPr>
        <p:spPr>
          <a:ln/>
        </p:spPr>
        <p:txBody>
          <a:bodyPr/>
          <a:lstStyle>
            <a:lvl1pPr>
              <a:defRPr/>
            </a:lvl1pPr>
          </a:lstStyle>
          <a:p>
            <a:pPr>
              <a:defRPr/>
            </a:pPr>
            <a:fld id="{DC588E0F-95D4-459E-A6DC-4077F1FD7EB3}" type="slidenum">
              <a:rPr lang="cs-CZ" altLang="cs-CZ"/>
              <a:pPr>
                <a:defRPr/>
              </a:pPr>
              <a:t>‹#›</a:t>
            </a:fld>
            <a:endParaRPr lang="cs-CZ" alt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09588" y="1134534"/>
            <a:ext cx="8091487" cy="643465"/>
          </a:xfrm>
        </p:spPr>
        <p:txBody>
          <a:bodyPr/>
          <a:lstStyle>
            <a:lvl1pPr algn="l">
              <a:defRPr sz="2000" b="1"/>
            </a:lvl1pPr>
          </a:lstStyle>
          <a:p>
            <a:r>
              <a:rPr lang="cs-CZ" smtClean="0"/>
              <a:t>Klepnutím lze upravit styl předlohy nadpisů.</a:t>
            </a:r>
            <a:endParaRPr lang="cs-CZ" dirty="0"/>
          </a:p>
        </p:txBody>
      </p:sp>
      <p:sp>
        <p:nvSpPr>
          <p:cNvPr id="3" name="Zástupný symbol pro obsah 2"/>
          <p:cNvSpPr>
            <a:spLocks noGrp="1"/>
          </p:cNvSpPr>
          <p:nvPr>
            <p:ph idx="1"/>
          </p:nvPr>
        </p:nvSpPr>
        <p:spPr>
          <a:xfrm>
            <a:off x="3575051" y="2019300"/>
            <a:ext cx="5026025" cy="410686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p:txBody>
      </p:sp>
      <p:sp>
        <p:nvSpPr>
          <p:cNvPr id="4" name="Zástupný symbol pro text 3"/>
          <p:cNvSpPr>
            <a:spLocks noGrp="1"/>
          </p:cNvSpPr>
          <p:nvPr>
            <p:ph type="body" sz="half" idx="2"/>
          </p:nvPr>
        </p:nvSpPr>
        <p:spPr>
          <a:xfrm>
            <a:off x="509588" y="2019300"/>
            <a:ext cx="2746884" cy="41068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92955E4A-B8D0-4A53-9FC9-603E94C458D7}" type="slidenum">
              <a:rPr lang="cs-CZ" altLang="cs-CZ"/>
              <a:pPr>
                <a:defRPr/>
              </a:pPr>
              <a:t>‹#›</a:t>
            </a:fld>
            <a:endParaRPr lang="cs-CZ" altLang="cs-CZ"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5087507"/>
            <a:ext cx="5486400" cy="566739"/>
          </a:xfrm>
        </p:spPr>
        <p:txBody>
          <a:bodyPr/>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1134533"/>
            <a:ext cx="5486400" cy="38745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Klepnutím na ikonu přidáte obrázek.</a:t>
            </a:r>
            <a:endParaRPr lang="cs-CZ" noProof="0" dirty="0"/>
          </a:p>
        </p:txBody>
      </p:sp>
      <p:sp>
        <p:nvSpPr>
          <p:cNvPr id="4" name="Zástupný symbol pro text 3"/>
          <p:cNvSpPr>
            <a:spLocks noGrp="1"/>
          </p:cNvSpPr>
          <p:nvPr>
            <p:ph type="body" sz="half" idx="2"/>
          </p:nvPr>
        </p:nvSpPr>
        <p:spPr>
          <a:xfrm>
            <a:off x="1792288" y="5654246"/>
            <a:ext cx="5486400" cy="47562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Rectangle 17"/>
          <p:cNvSpPr>
            <a:spLocks noGrp="1" noChangeArrowheads="1"/>
          </p:cNvSpPr>
          <p:nvPr>
            <p:ph type="ftr" sz="quarter" idx="10"/>
          </p:nvPr>
        </p:nvSpPr>
        <p:spPr>
          <a:ln/>
        </p:spPr>
        <p:txBody>
          <a:bodyPr/>
          <a:lstStyle>
            <a:lvl1pPr>
              <a:defRPr/>
            </a:lvl1pPr>
          </a:lstStyle>
          <a:p>
            <a:pPr>
              <a:defRPr/>
            </a:pPr>
            <a:r>
              <a:rPr lang="cs-CZ" altLang="cs-CZ"/>
              <a:t>Definujte zápatí - název prezentace / pracoviště</a:t>
            </a:r>
          </a:p>
        </p:txBody>
      </p:sp>
      <p:sp>
        <p:nvSpPr>
          <p:cNvPr id="6" name="Rectangle 18"/>
          <p:cNvSpPr>
            <a:spLocks noGrp="1" noChangeArrowheads="1"/>
          </p:cNvSpPr>
          <p:nvPr>
            <p:ph type="sldNum" sz="quarter" idx="11"/>
          </p:nvPr>
        </p:nvSpPr>
        <p:spPr>
          <a:ln/>
        </p:spPr>
        <p:txBody>
          <a:bodyPr/>
          <a:lstStyle>
            <a:lvl1pPr>
              <a:defRPr/>
            </a:lvl1pPr>
          </a:lstStyle>
          <a:p>
            <a:pPr>
              <a:defRPr/>
            </a:pPr>
            <a:fld id="{07AD7D6C-2E04-4E11-ADF9-9FB154D1FAB4}" type="slidenum">
              <a:rPr lang="cs-CZ" altLang="cs-CZ"/>
              <a:pPr>
                <a:defRPr/>
              </a:pPr>
              <a:t>‹#›</a:t>
            </a:fld>
            <a:endParaRPr lang="cs-CZ" alt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9"/>
          <p:cNvSpPr>
            <a:spLocks noGrp="1" noChangeArrowheads="1"/>
          </p:cNvSpPr>
          <p:nvPr>
            <p:ph type="title"/>
          </p:nvPr>
        </p:nvSpPr>
        <p:spPr bwMode="auto">
          <a:xfrm>
            <a:off x="509588" y="1125538"/>
            <a:ext cx="8086725" cy="647700"/>
          </a:xfrm>
          <a:prstGeom prst="rect">
            <a:avLst/>
          </a:prstGeom>
          <a:noFill/>
          <a:ln w="9525">
            <a:noFill/>
            <a:miter lim="800000"/>
            <a:headEnd/>
            <a:tailEnd/>
          </a:ln>
        </p:spPr>
        <p:txBody>
          <a:bodyPr vert="horz" wrap="square" lIns="0" tIns="45720" rIns="0" bIns="45720" numCol="1" anchor="b" anchorCtr="0" compatLnSpc="1">
            <a:prstTxWarp prst="textNoShape">
              <a:avLst/>
            </a:prstTxWarp>
          </a:bodyPr>
          <a:lstStyle/>
          <a:p>
            <a:pPr lvl="0"/>
            <a:r>
              <a:rPr lang="cs-CZ" altLang="cs-CZ" smtClean="0"/>
              <a:t>Klepnutím lze upravit styl předlohy nadpisů.</a:t>
            </a:r>
          </a:p>
        </p:txBody>
      </p:sp>
      <p:sp>
        <p:nvSpPr>
          <p:cNvPr id="1027" name="Rectangle 10"/>
          <p:cNvSpPr>
            <a:spLocks noGrp="1" noChangeArrowheads="1"/>
          </p:cNvSpPr>
          <p:nvPr>
            <p:ph type="body" idx="1"/>
          </p:nvPr>
        </p:nvSpPr>
        <p:spPr bwMode="auto">
          <a:xfrm>
            <a:off x="509588" y="2017713"/>
            <a:ext cx="8081962" cy="4114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p:txBody>
      </p:sp>
      <p:sp>
        <p:nvSpPr>
          <p:cNvPr id="64529" name="Rectangle 17"/>
          <p:cNvSpPr>
            <a:spLocks noGrp="1" noChangeArrowheads="1"/>
          </p:cNvSpPr>
          <p:nvPr>
            <p:ph type="ftr" sz="quarter" idx="3"/>
          </p:nvPr>
        </p:nvSpPr>
        <p:spPr bwMode="auto">
          <a:xfrm>
            <a:off x="422275" y="6248400"/>
            <a:ext cx="630555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defRPr sz="1200">
                <a:solidFill>
                  <a:srgbClr val="969696"/>
                </a:solidFill>
                <a:latin typeface="+mj-lt"/>
                <a:cs typeface="+mn-cs"/>
              </a:defRPr>
            </a:lvl1pPr>
          </a:lstStyle>
          <a:p>
            <a:pPr>
              <a:defRPr/>
            </a:pPr>
            <a:r>
              <a:rPr lang="cs-CZ" altLang="cs-CZ"/>
              <a:t>Definujte zápatí - název prezentace / pracoviště</a:t>
            </a:r>
          </a:p>
        </p:txBody>
      </p:sp>
      <p:sp>
        <p:nvSpPr>
          <p:cNvPr id="64530" name="Rectangle 18"/>
          <p:cNvSpPr>
            <a:spLocks noGrp="1" noChangeArrowheads="1"/>
          </p:cNvSpPr>
          <p:nvPr>
            <p:ph type="sldNum" sz="quarter" idx="4"/>
          </p:nvPr>
        </p:nvSpPr>
        <p:spPr bwMode="auto">
          <a:xfrm>
            <a:off x="6858000" y="6248400"/>
            <a:ext cx="1841500" cy="45720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b" anchorCtr="0" compatLnSpc="1">
            <a:prstTxWarp prst="textNoShape">
              <a:avLst/>
            </a:prstTxWarp>
          </a:bodyPr>
          <a:lstStyle>
            <a:lvl1pPr algn="r">
              <a:defRPr sz="1200">
                <a:solidFill>
                  <a:srgbClr val="969696"/>
                </a:solidFill>
                <a:latin typeface="+mj-lt"/>
                <a:cs typeface="+mn-cs"/>
              </a:defRPr>
            </a:lvl1pPr>
          </a:lstStyle>
          <a:p>
            <a:pPr>
              <a:defRPr/>
            </a:pPr>
            <a:fld id="{77C31340-C70E-49D5-AC92-087AA5E9DF25}" type="slidenum">
              <a:rPr lang="cs-CZ" altLang="cs-CZ"/>
              <a:pPr>
                <a:defRPr/>
              </a:pPr>
              <a:t>‹#›</a:t>
            </a:fld>
            <a:endParaRPr lang="cs-CZ" altLang="cs-CZ" dirty="0"/>
          </a:p>
        </p:txBody>
      </p:sp>
    </p:spTree>
  </p:cSld>
  <p:clrMap bg1="lt1" tx1="dk1" bg2="lt2" tx2="dk2" accent1="accent1" accent2="accent2" accent3="accent3" accent4="accent4" accent5="accent5" accent6="accent6" hlink="hlink" folHlink="folHlink"/>
  <p:sldLayoutIdLst>
    <p:sldLayoutId id="2147483752"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iming>
    <p:tnLst>
      <p:par>
        <p:cTn id="1" dur="indefinite" restart="never" nodeType="tmRoot"/>
      </p:par>
    </p:tnLst>
  </p:timing>
  <p:hf hdr="0" dt="0"/>
  <p:txStyles>
    <p:titleStyle>
      <a:lvl1pPr algn="l" rtl="0" eaLnBrk="0" fontAlgn="base" hangingPunct="0">
        <a:spcBef>
          <a:spcPct val="0"/>
        </a:spcBef>
        <a:spcAft>
          <a:spcPct val="0"/>
        </a:spcAft>
        <a:defRPr sz="2400" b="1">
          <a:solidFill>
            <a:srgbClr val="00287D"/>
          </a:solidFill>
          <a:latin typeface="+mj-lt"/>
          <a:ea typeface="+mj-ea"/>
          <a:cs typeface="+mj-cs"/>
        </a:defRPr>
      </a:lvl1pPr>
      <a:lvl2pPr algn="l" rtl="0" eaLnBrk="0" fontAlgn="base" hangingPunct="0">
        <a:spcBef>
          <a:spcPct val="0"/>
        </a:spcBef>
        <a:spcAft>
          <a:spcPct val="0"/>
        </a:spcAft>
        <a:defRPr sz="2400" b="1">
          <a:solidFill>
            <a:srgbClr val="00287D"/>
          </a:solidFill>
          <a:latin typeface="Arial" charset="0"/>
        </a:defRPr>
      </a:lvl2pPr>
      <a:lvl3pPr algn="l" rtl="0" eaLnBrk="0" fontAlgn="base" hangingPunct="0">
        <a:spcBef>
          <a:spcPct val="0"/>
        </a:spcBef>
        <a:spcAft>
          <a:spcPct val="0"/>
        </a:spcAft>
        <a:defRPr sz="2400" b="1">
          <a:solidFill>
            <a:srgbClr val="00287D"/>
          </a:solidFill>
          <a:latin typeface="Arial" charset="0"/>
        </a:defRPr>
      </a:lvl3pPr>
      <a:lvl4pPr algn="l" rtl="0" eaLnBrk="0" fontAlgn="base" hangingPunct="0">
        <a:spcBef>
          <a:spcPct val="0"/>
        </a:spcBef>
        <a:spcAft>
          <a:spcPct val="0"/>
        </a:spcAft>
        <a:defRPr sz="2400" b="1">
          <a:solidFill>
            <a:srgbClr val="00287D"/>
          </a:solidFill>
          <a:latin typeface="Arial" charset="0"/>
        </a:defRPr>
      </a:lvl4pPr>
      <a:lvl5pPr algn="l" rtl="0" eaLnBrk="0" fontAlgn="base" hangingPunct="0">
        <a:spcBef>
          <a:spcPct val="0"/>
        </a:spcBef>
        <a:spcAft>
          <a:spcPct val="0"/>
        </a:spcAft>
        <a:defRPr sz="2400" b="1">
          <a:solidFill>
            <a:srgbClr val="00287D"/>
          </a:solidFill>
          <a:latin typeface="Arial"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342900" indent="-342900" algn="l" rtl="0" eaLnBrk="0" fontAlgn="base" hangingPunct="0">
        <a:spcBef>
          <a:spcPct val="20000"/>
        </a:spcBef>
        <a:spcAft>
          <a:spcPct val="0"/>
        </a:spcAft>
        <a:buClr>
          <a:srgbClr val="00287D"/>
        </a:buClr>
        <a:buSzPct val="100000"/>
        <a:buFont typeface="Wingdings"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00287D"/>
        </a:buClr>
        <a:buSzPct val="80000"/>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eaLnBrk="0" fontAlgn="base" hangingPunct="0">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6"/>
          <p:cNvSpPr>
            <a:spLocks noGrp="1" noChangeArrowheads="1"/>
          </p:cNvSpPr>
          <p:nvPr>
            <p:ph type="sldNum" sz="quarter" idx="11"/>
          </p:nvPr>
        </p:nvSpPr>
        <p:spPr>
          <a:xfrm>
            <a:off x="6858000" y="6248400"/>
            <a:ext cx="1833563" cy="457200"/>
          </a:xfrm>
        </p:spPr>
        <p:txBody>
          <a:bodyPr/>
          <a:lstStyle/>
          <a:p>
            <a:pPr>
              <a:defRPr/>
            </a:pPr>
            <a:fld id="{4B287E6C-715C-448C-8C7E-71112E173EAB}" type="slidenum">
              <a:rPr lang="cs-CZ" altLang="cs-CZ"/>
              <a:pPr>
                <a:defRPr/>
              </a:pPr>
              <a:t>1</a:t>
            </a:fld>
            <a:endParaRPr lang="cs-CZ" altLang="cs-CZ" dirty="0"/>
          </a:p>
        </p:txBody>
      </p:sp>
      <p:sp>
        <p:nvSpPr>
          <p:cNvPr id="95234" name="Rectangle 2"/>
          <p:cNvSpPr>
            <a:spLocks noGrp="1" noChangeArrowheads="1"/>
          </p:cNvSpPr>
          <p:nvPr>
            <p:ph type="ctrTitle"/>
          </p:nvPr>
        </p:nvSpPr>
        <p:spPr>
          <a:xfrm>
            <a:off x="1082675" y="2565400"/>
            <a:ext cx="7518400" cy="2663825"/>
          </a:xfrm>
        </p:spPr>
        <p:txBody>
          <a:bodyPr/>
          <a:lstStyle/>
          <a:p>
            <a:pPr eaLnBrk="1" hangingPunct="1">
              <a:defRPr/>
            </a:pPr>
            <a:r>
              <a:rPr lang="cs-CZ" altLang="cs-CZ" sz="2400" dirty="0" smtClean="0">
                <a:solidFill>
                  <a:srgbClr val="7030A0"/>
                </a:solidFill>
              </a:rPr>
              <a:t/>
            </a:r>
            <a:br>
              <a:rPr lang="cs-CZ" altLang="cs-CZ" sz="2400" dirty="0" smtClean="0">
                <a:solidFill>
                  <a:srgbClr val="7030A0"/>
                </a:solidFill>
              </a:rPr>
            </a:br>
            <a:r>
              <a:rPr lang="cs-CZ" altLang="cs-CZ" sz="2400" dirty="0" smtClean="0">
                <a:solidFill>
                  <a:srgbClr val="7030A0"/>
                </a:solidFill>
              </a:rPr>
              <a:t>Předmět </a:t>
            </a:r>
            <a:r>
              <a:rPr lang="cs-CZ" altLang="cs-CZ" sz="2400" dirty="0" smtClean="0">
                <a:solidFill>
                  <a:srgbClr val="7030A0"/>
                </a:solidFill>
              </a:rPr>
              <a:t>a systém správního práva jako právního odvětví, věda správního práva a správní věda</a:t>
            </a:r>
            <a:r>
              <a:rPr lang="cs-CZ" altLang="cs-CZ" b="0" dirty="0" smtClean="0">
                <a:solidFill>
                  <a:schemeClr val="tx1">
                    <a:lumMod val="75000"/>
                    <a:lumOff val="25000"/>
                  </a:schemeClr>
                </a:solidFill>
              </a:rPr>
              <a:t/>
            </a:r>
            <a:br>
              <a:rPr lang="cs-CZ" altLang="cs-CZ" b="0" dirty="0" smtClean="0">
                <a:solidFill>
                  <a:schemeClr val="tx1">
                    <a:lumMod val="75000"/>
                    <a:lumOff val="25000"/>
                  </a:schemeClr>
                </a:solidFill>
              </a:rPr>
            </a:br>
            <a:r>
              <a:rPr lang="cs-CZ" altLang="cs-CZ" sz="2400" dirty="0" smtClean="0">
                <a:solidFill>
                  <a:schemeClr val="tx1">
                    <a:lumMod val="75000"/>
                    <a:lumOff val="25000"/>
                  </a:schemeClr>
                </a:solidFill>
              </a:rPr>
              <a:t>Správní právo I</a:t>
            </a:r>
            <a:r>
              <a:rPr lang="cs-CZ" altLang="cs-CZ" sz="2400" dirty="0" smtClean="0">
                <a:solidFill>
                  <a:srgbClr val="7030A0"/>
                </a:solidFill>
              </a:rPr>
              <a:t/>
            </a:r>
            <a:br>
              <a:rPr lang="cs-CZ" altLang="cs-CZ" sz="2400" dirty="0" smtClean="0">
                <a:solidFill>
                  <a:srgbClr val="7030A0"/>
                </a:solidFill>
              </a:rPr>
            </a:br>
            <a:r>
              <a:rPr lang="cs-CZ" altLang="cs-CZ" sz="2400" b="0" dirty="0" smtClean="0">
                <a:solidFill>
                  <a:schemeClr val="tx1">
                    <a:lumMod val="75000"/>
                    <a:lumOff val="25000"/>
                  </a:schemeClr>
                </a:solidFill>
              </a:rPr>
              <a:t>Mgr. Tomáš Svoboda </a:t>
            </a:r>
            <a:r>
              <a:rPr lang="cs-CZ" altLang="cs-CZ" sz="2400" b="0" dirty="0" err="1" smtClean="0">
                <a:solidFill>
                  <a:schemeClr val="tx1">
                    <a:lumMod val="75000"/>
                    <a:lumOff val="25000"/>
                  </a:schemeClr>
                </a:solidFill>
              </a:rPr>
              <a:t>Ph.D</a:t>
            </a:r>
            <a:r>
              <a:rPr lang="cs-CZ" altLang="cs-CZ" sz="2400" b="0" dirty="0" smtClean="0">
                <a:solidFill>
                  <a:schemeClr val="tx1">
                    <a:lumMod val="75000"/>
                    <a:lumOff val="25000"/>
                  </a:schemeClr>
                </a:solidFill>
              </a:rPr>
              <a:t>.</a:t>
            </a:r>
            <a:endParaRPr lang="cs-CZ" altLang="cs-CZ" sz="2000" b="0"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2) Členění (systém) </a:t>
            </a:r>
            <a:r>
              <a:rPr lang="cs-CZ" dirty="0" smtClean="0"/>
              <a:t>správního práva</a:t>
            </a:r>
          </a:p>
        </p:txBody>
      </p:sp>
      <p:sp>
        <p:nvSpPr>
          <p:cNvPr id="5123" name="Zástupný symbol pro obsah 2"/>
          <p:cNvSpPr>
            <a:spLocks noGrp="1"/>
          </p:cNvSpPr>
          <p:nvPr>
            <p:ph idx="1"/>
          </p:nvPr>
        </p:nvSpPr>
        <p:spPr/>
        <p:txBody>
          <a:bodyPr/>
          <a:lstStyle/>
          <a:p>
            <a:pPr eaLnBrk="1" hangingPunct="1"/>
            <a:r>
              <a:rPr lang="cs-CZ" sz="1800" dirty="0" smtClean="0"/>
              <a:t>V</a:t>
            </a:r>
            <a:r>
              <a:rPr lang="cs-CZ" sz="1800" dirty="0" smtClean="0"/>
              <a:t>elké </a:t>
            </a:r>
            <a:r>
              <a:rPr lang="cs-CZ" sz="1800" dirty="0" smtClean="0"/>
              <a:t>množství speciálních právních předpisů a zde obsažených právních norem vyžaduje určité vnitřní členění na </a:t>
            </a:r>
            <a:r>
              <a:rPr lang="cs-CZ" sz="1800" b="1" dirty="0" smtClean="0">
                <a:solidFill>
                  <a:srgbClr val="7030A0"/>
                </a:solidFill>
              </a:rPr>
              <a:t>systémové prvky</a:t>
            </a:r>
          </a:p>
          <a:p>
            <a:pPr lvl="1" eaLnBrk="1" hangingPunct="1"/>
            <a:r>
              <a:rPr lang="cs-CZ" sz="1800" dirty="0" smtClean="0">
                <a:solidFill>
                  <a:srgbClr val="C00000"/>
                </a:solidFill>
              </a:rPr>
              <a:t>P</a:t>
            </a:r>
            <a:r>
              <a:rPr lang="cs-CZ" sz="1800" dirty="0" smtClean="0">
                <a:solidFill>
                  <a:srgbClr val="C00000"/>
                </a:solidFill>
              </a:rPr>
              <a:t>rameny</a:t>
            </a:r>
            <a:endParaRPr lang="cs-CZ" sz="1800" dirty="0" smtClean="0">
              <a:solidFill>
                <a:srgbClr val="C00000"/>
              </a:solidFill>
            </a:endParaRPr>
          </a:p>
          <a:p>
            <a:pPr lvl="1" eaLnBrk="1" hangingPunct="1"/>
            <a:r>
              <a:rPr lang="cs-CZ" sz="1800" dirty="0" smtClean="0">
                <a:solidFill>
                  <a:srgbClr val="C00000"/>
                </a:solidFill>
              </a:rPr>
              <a:t>N</a:t>
            </a:r>
            <a:r>
              <a:rPr lang="cs-CZ" sz="1800" dirty="0" smtClean="0">
                <a:solidFill>
                  <a:srgbClr val="C00000"/>
                </a:solidFill>
              </a:rPr>
              <a:t>ormy</a:t>
            </a:r>
            <a:endParaRPr lang="cs-CZ" sz="1800" dirty="0" smtClean="0">
              <a:solidFill>
                <a:srgbClr val="C00000"/>
              </a:solidFill>
            </a:endParaRPr>
          </a:p>
          <a:p>
            <a:pPr lvl="1" eaLnBrk="1" hangingPunct="1"/>
            <a:r>
              <a:rPr lang="cs-CZ" sz="1800" dirty="0" smtClean="0">
                <a:solidFill>
                  <a:srgbClr val="C00000"/>
                </a:solidFill>
              </a:rPr>
              <a:t>Z</a:t>
            </a:r>
            <a:r>
              <a:rPr lang="cs-CZ" sz="1800" dirty="0" smtClean="0">
                <a:solidFill>
                  <a:srgbClr val="C00000"/>
                </a:solidFill>
              </a:rPr>
              <a:t>ákladní </a:t>
            </a:r>
            <a:r>
              <a:rPr lang="cs-CZ" sz="1800" dirty="0" smtClean="0">
                <a:solidFill>
                  <a:srgbClr val="C00000"/>
                </a:solidFill>
              </a:rPr>
              <a:t>pojmy a instituty</a:t>
            </a:r>
          </a:p>
          <a:p>
            <a:pPr lvl="1" eaLnBrk="1" hangingPunct="1"/>
            <a:r>
              <a:rPr lang="cs-CZ" sz="1800" b="1" dirty="0" smtClean="0">
                <a:solidFill>
                  <a:srgbClr val="C00000"/>
                </a:solidFill>
              </a:rPr>
              <a:t>S</a:t>
            </a:r>
            <a:r>
              <a:rPr lang="cs-CZ" sz="1800" b="1" dirty="0" smtClean="0">
                <a:solidFill>
                  <a:srgbClr val="C00000"/>
                </a:solidFill>
              </a:rPr>
              <a:t>ubsystémy </a:t>
            </a:r>
            <a:r>
              <a:rPr lang="cs-CZ" sz="1800" b="1" dirty="0" smtClean="0">
                <a:solidFill>
                  <a:srgbClr val="C00000"/>
                </a:solidFill>
              </a:rPr>
              <a:t>správního </a:t>
            </a:r>
            <a:r>
              <a:rPr lang="cs-CZ" sz="1800" b="1" dirty="0" smtClean="0">
                <a:solidFill>
                  <a:srgbClr val="C00000"/>
                </a:solidFill>
              </a:rPr>
              <a:t>práva </a:t>
            </a:r>
            <a:r>
              <a:rPr lang="cs-CZ" sz="1800" dirty="0" smtClean="0">
                <a:solidFill>
                  <a:srgbClr val="C00000"/>
                </a:solidFill>
              </a:rPr>
              <a:t>(konkrétně):</a:t>
            </a:r>
            <a:endParaRPr lang="cs-CZ" sz="1800" dirty="0" smtClean="0">
              <a:solidFill>
                <a:srgbClr val="C00000"/>
              </a:solidFill>
            </a:endParaRPr>
          </a:p>
          <a:p>
            <a:pPr lvl="2" eaLnBrk="1" hangingPunct="1">
              <a:buFont typeface="Wingdings" pitchFamily="2" charset="2"/>
              <a:buChar char="Ø"/>
            </a:pPr>
            <a:r>
              <a:rPr lang="cs-CZ" sz="1800" dirty="0" smtClean="0">
                <a:solidFill>
                  <a:srgbClr val="C00000"/>
                </a:solidFill>
              </a:rPr>
              <a:t> </a:t>
            </a:r>
            <a:r>
              <a:rPr lang="cs-CZ" sz="1800" b="1" i="1" dirty="0" smtClean="0">
                <a:solidFill>
                  <a:srgbClr val="00287D"/>
                </a:solidFill>
              </a:rPr>
              <a:t>SP organizační </a:t>
            </a:r>
            <a:r>
              <a:rPr lang="cs-CZ" sz="1800" i="1" dirty="0" smtClean="0">
                <a:solidFill>
                  <a:srgbClr val="00287D"/>
                </a:solidFill>
              </a:rPr>
              <a:t>(= základní </a:t>
            </a:r>
            <a:r>
              <a:rPr lang="cs-CZ" sz="1800" i="1" dirty="0" smtClean="0">
                <a:solidFill>
                  <a:srgbClr val="00287D"/>
                </a:solidFill>
              </a:rPr>
              <a:t>zásady organizace, postavení, organizace, pravomoc a působnost subjektů VS)</a:t>
            </a:r>
          </a:p>
          <a:p>
            <a:pPr lvl="2" eaLnBrk="1" hangingPunct="1">
              <a:buFont typeface="Wingdings" pitchFamily="2" charset="2"/>
              <a:buChar char="Ø"/>
            </a:pPr>
            <a:r>
              <a:rPr lang="cs-CZ" sz="1800" i="1" dirty="0" smtClean="0">
                <a:solidFill>
                  <a:srgbClr val="00287D"/>
                </a:solidFill>
              </a:rPr>
              <a:t> </a:t>
            </a:r>
            <a:r>
              <a:rPr lang="cs-CZ" sz="1800" b="1" i="1" dirty="0" smtClean="0">
                <a:solidFill>
                  <a:srgbClr val="00287D"/>
                </a:solidFill>
              </a:rPr>
              <a:t>SP hmotné </a:t>
            </a:r>
            <a:r>
              <a:rPr lang="cs-CZ" sz="1800" i="1" dirty="0" smtClean="0">
                <a:solidFill>
                  <a:srgbClr val="00287D"/>
                </a:solidFill>
              </a:rPr>
              <a:t>(= </a:t>
            </a:r>
            <a:r>
              <a:rPr lang="cs-CZ" sz="1800" i="1" dirty="0" err="1" smtClean="0">
                <a:solidFill>
                  <a:srgbClr val="00287D"/>
                </a:solidFill>
              </a:rPr>
              <a:t>hmotněprávní</a:t>
            </a:r>
            <a:r>
              <a:rPr lang="cs-CZ" sz="1800" i="1" dirty="0" smtClean="0">
                <a:solidFill>
                  <a:srgbClr val="00287D"/>
                </a:solidFill>
              </a:rPr>
              <a:t> </a:t>
            </a:r>
            <a:r>
              <a:rPr lang="cs-CZ" sz="1800" i="1" dirty="0" smtClean="0">
                <a:solidFill>
                  <a:srgbClr val="00287D"/>
                </a:solidFill>
              </a:rPr>
              <a:t>úprava oblastí a úseků SP)</a:t>
            </a:r>
          </a:p>
          <a:p>
            <a:pPr lvl="2" eaLnBrk="1" hangingPunct="1">
              <a:buFont typeface="Wingdings" pitchFamily="2" charset="2"/>
              <a:buChar char="Ø"/>
            </a:pPr>
            <a:r>
              <a:rPr lang="cs-CZ" sz="1800" i="1" dirty="0" smtClean="0">
                <a:solidFill>
                  <a:srgbClr val="00287D"/>
                </a:solidFill>
              </a:rPr>
              <a:t> </a:t>
            </a:r>
            <a:r>
              <a:rPr lang="cs-CZ" sz="1800" b="1" i="1" dirty="0" smtClean="0">
                <a:solidFill>
                  <a:srgbClr val="00287D"/>
                </a:solidFill>
              </a:rPr>
              <a:t>SP procesní </a:t>
            </a:r>
            <a:r>
              <a:rPr lang="cs-CZ" sz="1800" i="1" dirty="0" smtClean="0">
                <a:solidFill>
                  <a:srgbClr val="00287D"/>
                </a:solidFill>
              </a:rPr>
              <a:t>(= </a:t>
            </a:r>
            <a:r>
              <a:rPr lang="cs-CZ" sz="1800" i="1" dirty="0" err="1" smtClean="0">
                <a:solidFill>
                  <a:srgbClr val="00287D"/>
                </a:solidFill>
              </a:rPr>
              <a:t>procesněprávní</a:t>
            </a:r>
            <a:r>
              <a:rPr lang="cs-CZ" sz="1800" i="1" dirty="0" smtClean="0">
                <a:solidFill>
                  <a:srgbClr val="00287D"/>
                </a:solidFill>
              </a:rPr>
              <a:t> </a:t>
            </a:r>
            <a:r>
              <a:rPr lang="cs-CZ" sz="1800" i="1" dirty="0" smtClean="0">
                <a:solidFill>
                  <a:srgbClr val="00287D"/>
                </a:solidFill>
              </a:rPr>
              <a:t>postavení subjektů tzv. správního řízení, jakož i samotný postup v rámci tohoto řízení)</a:t>
            </a:r>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endParaRPr lang="cs-CZ" altLang="cs-CZ" dirty="0" smtClean="0"/>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10</a:t>
            </a:fld>
            <a:endParaRPr lang="cs-CZ" alt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2) Členění (systém) správního práva</a:t>
            </a:r>
            <a:endParaRPr lang="cs-CZ" dirty="0" smtClean="0"/>
          </a:p>
        </p:txBody>
      </p:sp>
      <p:sp>
        <p:nvSpPr>
          <p:cNvPr id="5123" name="Zástupný symbol pro obsah 2"/>
          <p:cNvSpPr>
            <a:spLocks noGrp="1"/>
          </p:cNvSpPr>
          <p:nvPr>
            <p:ph idx="1"/>
          </p:nvPr>
        </p:nvSpPr>
        <p:spPr/>
        <p:txBody>
          <a:bodyPr/>
          <a:lstStyle/>
          <a:p>
            <a:pPr marL="342900" lvl="2" indent="-342900" eaLnBrk="1" hangingPunct="1">
              <a:buClr>
                <a:srgbClr val="00287D"/>
              </a:buClr>
              <a:buSzPct val="100000"/>
              <a:buFont typeface="Wingdings" panose="05000000000000000000" pitchFamily="2" charset="2"/>
              <a:buChar char="§"/>
            </a:pPr>
            <a:r>
              <a:rPr lang="cs-CZ" sz="1800" b="1" dirty="0" smtClean="0">
                <a:solidFill>
                  <a:srgbClr val="C00000"/>
                </a:solidFill>
              </a:rPr>
              <a:t>Z</a:t>
            </a:r>
            <a:r>
              <a:rPr lang="cs-CZ" sz="1800" b="1" dirty="0" smtClean="0">
                <a:solidFill>
                  <a:srgbClr val="C00000"/>
                </a:solidFill>
              </a:rPr>
              <a:t>vláštním subsystémem SP =</a:t>
            </a:r>
            <a:r>
              <a:rPr lang="cs-CZ" sz="1800" b="1" i="1" dirty="0" smtClean="0">
                <a:solidFill>
                  <a:srgbClr val="C00000"/>
                </a:solidFill>
              </a:rPr>
              <a:t> </a:t>
            </a:r>
            <a:r>
              <a:rPr lang="cs-CZ" sz="1800" b="1" i="1" dirty="0" smtClean="0">
                <a:solidFill>
                  <a:srgbClr val="00287D"/>
                </a:solidFill>
              </a:rPr>
              <a:t>SP trestní</a:t>
            </a:r>
            <a:endParaRPr lang="cs-CZ" sz="1800" dirty="0" smtClean="0"/>
          </a:p>
          <a:p>
            <a:pPr lvl="1" eaLnBrk="1" hangingPunct="1"/>
            <a:r>
              <a:rPr lang="cs-CZ" sz="1800" dirty="0" smtClean="0"/>
              <a:t>U</a:t>
            </a:r>
            <a:r>
              <a:rPr lang="cs-CZ" sz="1800" dirty="0" smtClean="0"/>
              <a:t>pravuje </a:t>
            </a:r>
            <a:r>
              <a:rPr lang="cs-CZ" sz="1800" dirty="0" smtClean="0"/>
              <a:t>základy a následky </a:t>
            </a:r>
            <a:r>
              <a:rPr lang="cs-CZ" sz="1800" dirty="0" smtClean="0">
                <a:solidFill>
                  <a:srgbClr val="00287D"/>
                </a:solidFill>
              </a:rPr>
              <a:t>odpovědnosti za správní delikty </a:t>
            </a:r>
          </a:p>
          <a:p>
            <a:pPr lvl="1" eaLnBrk="1" hangingPunct="1"/>
            <a:r>
              <a:rPr lang="cs-CZ" sz="1800" dirty="0" smtClean="0">
                <a:solidFill>
                  <a:srgbClr val="00287D"/>
                </a:solidFill>
              </a:rPr>
              <a:t>„Prolíná</a:t>
            </a:r>
            <a:r>
              <a:rPr lang="cs-CZ" sz="1800" dirty="0" smtClean="0">
                <a:solidFill>
                  <a:srgbClr val="00287D"/>
                </a:solidFill>
              </a:rPr>
              <a:t>“ </a:t>
            </a:r>
            <a:r>
              <a:rPr lang="cs-CZ" sz="1800" dirty="0" smtClean="0"/>
              <a:t>výše uvedenými subsystémy SP</a:t>
            </a:r>
          </a:p>
          <a:p>
            <a:pPr eaLnBrk="1" hangingPunct="1">
              <a:buNone/>
            </a:pPr>
            <a:endParaRPr lang="cs-CZ" sz="1800" dirty="0" smtClean="0"/>
          </a:p>
          <a:p>
            <a:pPr eaLnBrk="1" hangingPunct="1"/>
            <a:r>
              <a:rPr lang="cs-CZ" sz="1800" dirty="0" smtClean="0"/>
              <a:t>S</a:t>
            </a:r>
            <a:r>
              <a:rPr lang="cs-CZ" sz="1800" dirty="0" smtClean="0"/>
              <a:t>oučasně </a:t>
            </a:r>
            <a:r>
              <a:rPr lang="cs-CZ" sz="1800" dirty="0" smtClean="0"/>
              <a:t>také </a:t>
            </a:r>
            <a:r>
              <a:rPr lang="cs-CZ" sz="1800" b="1" dirty="0" smtClean="0">
                <a:solidFill>
                  <a:srgbClr val="7030A0"/>
                </a:solidFill>
              </a:rPr>
              <a:t>vnější systémové vztahy SP</a:t>
            </a:r>
            <a:r>
              <a:rPr lang="cs-CZ" sz="1800" dirty="0" smtClean="0">
                <a:solidFill>
                  <a:srgbClr val="7030A0"/>
                </a:solidFill>
              </a:rPr>
              <a:t> k jiným právním odvětvím</a:t>
            </a:r>
          </a:p>
          <a:p>
            <a:pPr lvl="1" eaLnBrk="1" hangingPunct="1"/>
            <a:r>
              <a:rPr lang="cs-CZ" sz="1800" i="1" dirty="0" smtClean="0">
                <a:solidFill>
                  <a:srgbClr val="00287D"/>
                </a:solidFill>
              </a:rPr>
              <a:t>Ú</a:t>
            </a:r>
            <a:r>
              <a:rPr lang="cs-CZ" sz="1800" i="1" dirty="0" smtClean="0">
                <a:solidFill>
                  <a:srgbClr val="00287D"/>
                </a:solidFill>
              </a:rPr>
              <a:t>stavnímu právu</a:t>
            </a:r>
            <a:endParaRPr lang="cs-CZ" sz="1800" i="1" dirty="0" smtClean="0">
              <a:solidFill>
                <a:srgbClr val="00287D"/>
              </a:solidFill>
            </a:endParaRPr>
          </a:p>
          <a:p>
            <a:pPr lvl="1" eaLnBrk="1" hangingPunct="1"/>
            <a:r>
              <a:rPr lang="cs-CZ" sz="1800" i="1" dirty="0" smtClean="0">
                <a:solidFill>
                  <a:srgbClr val="00287D"/>
                </a:solidFill>
              </a:rPr>
              <a:t>F</a:t>
            </a:r>
            <a:r>
              <a:rPr lang="cs-CZ" sz="1800" i="1" dirty="0" smtClean="0">
                <a:solidFill>
                  <a:srgbClr val="00287D"/>
                </a:solidFill>
              </a:rPr>
              <a:t>inančnímu právu</a:t>
            </a:r>
            <a:endParaRPr lang="cs-CZ" sz="1800" i="1" dirty="0" smtClean="0">
              <a:solidFill>
                <a:srgbClr val="00287D"/>
              </a:solidFill>
            </a:endParaRPr>
          </a:p>
          <a:p>
            <a:pPr lvl="1" eaLnBrk="1" hangingPunct="1"/>
            <a:r>
              <a:rPr lang="cs-CZ" sz="1800" i="1" dirty="0" smtClean="0">
                <a:solidFill>
                  <a:srgbClr val="00287D"/>
                </a:solidFill>
              </a:rPr>
              <a:t>T</a:t>
            </a:r>
            <a:r>
              <a:rPr lang="cs-CZ" sz="1800" i="1" dirty="0" smtClean="0">
                <a:solidFill>
                  <a:srgbClr val="00287D"/>
                </a:solidFill>
              </a:rPr>
              <a:t>restnímu právu</a:t>
            </a:r>
            <a:endParaRPr lang="cs-CZ" sz="1800" i="1" dirty="0" smtClean="0">
              <a:solidFill>
                <a:srgbClr val="00287D"/>
              </a:solidFill>
            </a:endParaRPr>
          </a:p>
          <a:p>
            <a:pPr lvl="1" eaLnBrk="1" hangingPunct="1"/>
            <a:r>
              <a:rPr lang="cs-CZ" sz="1800" i="1" dirty="0" smtClean="0">
                <a:solidFill>
                  <a:srgbClr val="00287D"/>
                </a:solidFill>
              </a:rPr>
              <a:t>P</a:t>
            </a:r>
            <a:r>
              <a:rPr lang="cs-CZ" sz="1800" i="1" dirty="0" smtClean="0">
                <a:solidFill>
                  <a:srgbClr val="00287D"/>
                </a:solidFill>
              </a:rPr>
              <a:t>racovnímu právu</a:t>
            </a:r>
            <a:endParaRPr lang="cs-CZ" sz="1800" i="1" dirty="0" smtClean="0">
              <a:solidFill>
                <a:srgbClr val="00287D"/>
              </a:solidFill>
            </a:endParaRPr>
          </a:p>
          <a:p>
            <a:pPr lvl="1" eaLnBrk="1" hangingPunct="1"/>
            <a:r>
              <a:rPr lang="cs-CZ" sz="1800" i="1" dirty="0" smtClean="0">
                <a:solidFill>
                  <a:srgbClr val="00287D"/>
                </a:solidFill>
              </a:rPr>
              <a:t>O</a:t>
            </a:r>
            <a:r>
              <a:rPr lang="cs-CZ" sz="1800" i="1" dirty="0" smtClean="0">
                <a:solidFill>
                  <a:srgbClr val="00287D"/>
                </a:solidFill>
              </a:rPr>
              <a:t>bčanskému právu</a:t>
            </a:r>
            <a:endParaRPr lang="cs-CZ" sz="1800" i="1" dirty="0" smtClean="0">
              <a:solidFill>
                <a:srgbClr val="00287D"/>
              </a:solidFill>
            </a:endParaRPr>
          </a:p>
          <a:p>
            <a:pPr lvl="1" eaLnBrk="1" hangingPunct="1"/>
            <a:r>
              <a:rPr lang="cs-CZ" sz="1800" dirty="0" smtClean="0"/>
              <a:t>P</a:t>
            </a:r>
            <a:r>
              <a:rPr lang="cs-CZ" sz="1800" dirty="0" smtClean="0"/>
              <a:t>řípadně </a:t>
            </a:r>
            <a:r>
              <a:rPr lang="cs-CZ" sz="1800" dirty="0" smtClean="0"/>
              <a:t>k jiným právním odvětvím</a:t>
            </a:r>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endParaRPr lang="cs-CZ" altLang="cs-CZ" dirty="0" smtClean="0"/>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11</a:t>
            </a:fld>
            <a:endParaRPr lang="cs-CZ" alt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endParaRPr lang="cs-CZ" dirty="0" smtClean="0">
              <a:solidFill>
                <a:srgbClr val="7030A0"/>
              </a:solidFill>
            </a:endParaRPr>
          </a:p>
        </p:txBody>
      </p:sp>
      <p:sp>
        <p:nvSpPr>
          <p:cNvPr id="5123" name="Zástupný symbol pro obsah 2"/>
          <p:cNvSpPr>
            <a:spLocks noGrp="1"/>
          </p:cNvSpPr>
          <p:nvPr>
            <p:ph idx="1"/>
          </p:nvPr>
        </p:nvSpPr>
        <p:spPr/>
        <p:txBody>
          <a:bodyPr/>
          <a:lstStyle/>
          <a:p>
            <a:pPr eaLnBrk="1" hangingPunct="1"/>
            <a:r>
              <a:rPr lang="cs-CZ" sz="3600" b="1" dirty="0" smtClean="0">
                <a:solidFill>
                  <a:srgbClr val="00287D"/>
                </a:solidFill>
              </a:rPr>
              <a:t>3) Pojem </a:t>
            </a:r>
            <a:r>
              <a:rPr lang="cs-CZ" sz="3600" b="1" dirty="0" smtClean="0">
                <a:solidFill>
                  <a:srgbClr val="00287D"/>
                </a:solidFill>
              </a:rPr>
              <a:t>a charakteristika </a:t>
            </a:r>
            <a:r>
              <a:rPr lang="cs-CZ" sz="3600" b="1" dirty="0" smtClean="0">
                <a:solidFill>
                  <a:srgbClr val="00287D"/>
                </a:solidFill>
              </a:rPr>
              <a:t>   veřejné správy</a:t>
            </a:r>
            <a:endParaRPr lang="cs-CZ" sz="3600" b="1" dirty="0" smtClean="0">
              <a:solidFill>
                <a:srgbClr val="00287D"/>
              </a:solidFill>
            </a:endParaRPr>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12</a:t>
            </a:fld>
            <a:endParaRPr lang="cs-CZ" alt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3) </a:t>
            </a:r>
            <a:r>
              <a:rPr lang="cs-CZ" dirty="0" smtClean="0"/>
              <a:t>Pojem a charakteristika </a:t>
            </a:r>
            <a:r>
              <a:rPr lang="cs-CZ" dirty="0" smtClean="0"/>
              <a:t>VS</a:t>
            </a:r>
            <a:endParaRPr lang="cs-CZ" dirty="0" smtClean="0"/>
          </a:p>
        </p:txBody>
      </p:sp>
      <p:sp>
        <p:nvSpPr>
          <p:cNvPr id="5123" name="Zástupný symbol pro obsah 2"/>
          <p:cNvSpPr>
            <a:spLocks noGrp="1"/>
          </p:cNvSpPr>
          <p:nvPr>
            <p:ph idx="1"/>
          </p:nvPr>
        </p:nvSpPr>
        <p:spPr/>
        <p:txBody>
          <a:bodyPr/>
          <a:lstStyle/>
          <a:p>
            <a:pPr eaLnBrk="1" hangingPunct="1"/>
            <a:r>
              <a:rPr lang="cs-CZ" sz="1800" b="1" dirty="0" smtClean="0">
                <a:solidFill>
                  <a:srgbClr val="C00000"/>
                </a:solidFill>
              </a:rPr>
              <a:t>Správa </a:t>
            </a:r>
            <a:r>
              <a:rPr lang="cs-CZ" sz="1800" dirty="0" smtClean="0">
                <a:solidFill>
                  <a:srgbClr val="C00000"/>
                </a:solidFill>
              </a:rPr>
              <a:t>(obecně) </a:t>
            </a:r>
            <a:r>
              <a:rPr lang="cs-CZ" sz="1800" dirty="0" smtClean="0"/>
              <a:t>= zajišťování či udržování </a:t>
            </a:r>
            <a:r>
              <a:rPr lang="cs-CZ" sz="1800" dirty="0" smtClean="0"/>
              <a:t>určitých záležitostí</a:t>
            </a:r>
            <a:endParaRPr lang="cs-CZ" sz="1800" b="1" dirty="0" smtClean="0">
              <a:solidFill>
                <a:srgbClr val="7030A0"/>
              </a:solidFill>
            </a:endParaRPr>
          </a:p>
          <a:p>
            <a:pPr lvl="1" eaLnBrk="1" hangingPunct="1"/>
            <a:r>
              <a:rPr lang="cs-CZ" sz="1800" dirty="0" smtClean="0"/>
              <a:t>Vymezována různě, např. jako cílená činnost směřující k zachování, rozvíjení či péče o určitý objekt (věc, záležitost, hodnota, stav,…)</a:t>
            </a:r>
          </a:p>
          <a:p>
            <a:pPr lvl="1" eaLnBrk="1" hangingPunct="1"/>
            <a:r>
              <a:rPr lang="cs-CZ" sz="1800" dirty="0" smtClean="0"/>
              <a:t>V širším smyslu také společenské </a:t>
            </a:r>
            <a:r>
              <a:rPr lang="cs-CZ" sz="1800" dirty="0" smtClean="0"/>
              <a:t>řízení</a:t>
            </a:r>
          </a:p>
          <a:p>
            <a:pPr lvl="1" eaLnBrk="1" hangingPunct="1"/>
            <a:r>
              <a:rPr lang="cs-CZ" sz="1800" dirty="0" smtClean="0"/>
              <a:t>Souvisejícím ale užším pojmem je řízení (management)</a:t>
            </a:r>
            <a:endParaRPr lang="cs-CZ" sz="1800" dirty="0" smtClean="0"/>
          </a:p>
          <a:p>
            <a:pPr eaLnBrk="1" hangingPunct="1">
              <a:buNone/>
            </a:pPr>
            <a:endParaRPr lang="cs-CZ" sz="1800" dirty="0" smtClean="0"/>
          </a:p>
          <a:p>
            <a:pPr eaLnBrk="1" hangingPunct="1"/>
            <a:r>
              <a:rPr lang="cs-CZ" sz="1800" dirty="0" smtClean="0">
                <a:solidFill>
                  <a:srgbClr val="7030A0"/>
                </a:solidFill>
              </a:rPr>
              <a:t>Základní problém = </a:t>
            </a:r>
            <a:r>
              <a:rPr lang="cs-CZ" sz="1800" b="1" i="1" dirty="0" smtClean="0">
                <a:solidFill>
                  <a:srgbClr val="7030A0"/>
                </a:solidFill>
              </a:rPr>
              <a:t>dualismus práva </a:t>
            </a:r>
            <a:r>
              <a:rPr lang="cs-CZ" sz="1800" i="1" dirty="0" smtClean="0"/>
              <a:t>(soukromé / veřejné)</a:t>
            </a:r>
          </a:p>
          <a:p>
            <a:pPr lvl="1" eaLnBrk="1" hangingPunct="1"/>
            <a:r>
              <a:rPr lang="cs-CZ" sz="1800" dirty="0" smtClean="0"/>
              <a:t>Pojem správy jak ve smyslu </a:t>
            </a:r>
            <a:r>
              <a:rPr lang="cs-CZ" sz="1800" dirty="0" smtClean="0">
                <a:solidFill>
                  <a:srgbClr val="00287D"/>
                </a:solidFill>
              </a:rPr>
              <a:t>veřejnoprávním</a:t>
            </a:r>
            <a:r>
              <a:rPr lang="cs-CZ" sz="1800" dirty="0" smtClean="0"/>
              <a:t> (= </a:t>
            </a:r>
            <a:r>
              <a:rPr lang="cs-CZ" sz="1800" i="1" dirty="0" smtClean="0">
                <a:solidFill>
                  <a:srgbClr val="00287D"/>
                </a:solidFill>
              </a:rPr>
              <a:t>VS</a:t>
            </a:r>
            <a:r>
              <a:rPr lang="cs-CZ" sz="1800" dirty="0" smtClean="0"/>
              <a:t>)</a:t>
            </a:r>
          </a:p>
          <a:p>
            <a:pPr lvl="1" eaLnBrk="1" hangingPunct="1"/>
            <a:r>
              <a:rPr lang="cs-CZ" sz="1800" dirty="0" smtClean="0"/>
              <a:t>Tak ve smyslu </a:t>
            </a:r>
            <a:r>
              <a:rPr lang="cs-CZ" sz="1800" dirty="0" smtClean="0">
                <a:solidFill>
                  <a:srgbClr val="00287D"/>
                </a:solidFill>
              </a:rPr>
              <a:t>soukromoprávním</a:t>
            </a:r>
            <a:r>
              <a:rPr lang="cs-CZ" sz="1800" dirty="0" smtClean="0"/>
              <a:t> (= </a:t>
            </a:r>
            <a:r>
              <a:rPr lang="cs-CZ" sz="1800" i="1" dirty="0" smtClean="0">
                <a:solidFill>
                  <a:srgbClr val="00287D"/>
                </a:solidFill>
              </a:rPr>
              <a:t>soukromá správa, „SS“</a:t>
            </a:r>
            <a:r>
              <a:rPr lang="cs-CZ" sz="1800" dirty="0" smtClean="0"/>
              <a:t>)</a:t>
            </a:r>
          </a:p>
          <a:p>
            <a:pPr eaLnBrk="1" hangingPunct="1"/>
            <a:endParaRPr lang="cs-CZ" sz="1800" dirty="0" smtClean="0"/>
          </a:p>
          <a:p>
            <a:pPr eaLnBrk="1" hangingPunct="1"/>
            <a:r>
              <a:rPr lang="cs-CZ" sz="1800" b="1" dirty="0" smtClean="0">
                <a:solidFill>
                  <a:srgbClr val="00287D"/>
                </a:solidFill>
              </a:rPr>
              <a:t>Možné distinkce </a:t>
            </a:r>
            <a:r>
              <a:rPr lang="cs-CZ" sz="1800" dirty="0" smtClean="0"/>
              <a:t>veřejné a soukromé správy…</a:t>
            </a:r>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13</a:t>
            </a:fld>
            <a:endParaRPr lang="cs-CZ" alt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3) </a:t>
            </a:r>
            <a:r>
              <a:rPr lang="cs-CZ" dirty="0" smtClean="0"/>
              <a:t>Znaky veřejné správy</a:t>
            </a:r>
            <a:endParaRPr lang="cs-CZ" dirty="0" smtClean="0"/>
          </a:p>
        </p:txBody>
      </p:sp>
      <p:sp>
        <p:nvSpPr>
          <p:cNvPr id="5123" name="Zástupný symbol pro obsah 2"/>
          <p:cNvSpPr>
            <a:spLocks noGrp="1"/>
          </p:cNvSpPr>
          <p:nvPr>
            <p:ph idx="1"/>
          </p:nvPr>
        </p:nvSpPr>
        <p:spPr/>
        <p:txBody>
          <a:bodyPr/>
          <a:lstStyle/>
          <a:p>
            <a:pPr eaLnBrk="1" hangingPunct="1"/>
            <a:r>
              <a:rPr lang="cs-CZ" sz="1800" b="1" i="1" dirty="0" smtClean="0">
                <a:solidFill>
                  <a:srgbClr val="C00000"/>
                </a:solidFill>
              </a:rPr>
              <a:t>1. Distinkce = </a:t>
            </a:r>
            <a:r>
              <a:rPr lang="cs-CZ" sz="1800" b="1" i="1" dirty="0" smtClean="0">
                <a:solidFill>
                  <a:srgbClr val="C00000"/>
                </a:solidFill>
              </a:rPr>
              <a:t>VEŘEJNÝ ZÁJEM</a:t>
            </a:r>
            <a:endParaRPr lang="cs-CZ" sz="1800" b="1" i="1" dirty="0" smtClean="0">
              <a:solidFill>
                <a:srgbClr val="C00000"/>
              </a:solidFill>
            </a:endParaRPr>
          </a:p>
          <a:p>
            <a:pPr lvl="1" eaLnBrk="1" hangingPunct="1"/>
            <a:r>
              <a:rPr lang="cs-CZ" sz="1800" dirty="0" smtClean="0"/>
              <a:t>= VS </a:t>
            </a:r>
            <a:r>
              <a:rPr lang="cs-CZ" sz="1800" dirty="0" smtClean="0">
                <a:solidFill>
                  <a:srgbClr val="00287D"/>
                </a:solidFill>
              </a:rPr>
              <a:t>vykonávána ve </a:t>
            </a:r>
            <a:r>
              <a:rPr lang="cs-CZ" sz="1800" b="1" u="sng" dirty="0" smtClean="0">
                <a:solidFill>
                  <a:srgbClr val="00287D"/>
                </a:solidFill>
              </a:rPr>
              <a:t>veřejném </a:t>
            </a:r>
            <a:r>
              <a:rPr lang="cs-CZ" sz="1800" b="1" u="sng" dirty="0" smtClean="0">
                <a:solidFill>
                  <a:srgbClr val="00287D"/>
                </a:solidFill>
              </a:rPr>
              <a:t>zájmu</a:t>
            </a:r>
            <a:r>
              <a:rPr lang="cs-CZ" sz="1800" dirty="0" smtClean="0"/>
              <a:t> </a:t>
            </a:r>
            <a:r>
              <a:rPr lang="cs-CZ" sz="1800" dirty="0" smtClean="0"/>
              <a:t>(</a:t>
            </a:r>
            <a:r>
              <a:rPr lang="cs-CZ" sz="1800" dirty="0" smtClean="0"/>
              <a:t>SS </a:t>
            </a:r>
            <a:r>
              <a:rPr lang="cs-CZ" sz="1800" dirty="0" smtClean="0"/>
              <a:t>v zájmu </a:t>
            </a:r>
            <a:r>
              <a:rPr lang="cs-CZ" sz="1800" dirty="0" smtClean="0"/>
              <a:t>soukromém)</a:t>
            </a:r>
          </a:p>
          <a:p>
            <a:pPr lvl="1" eaLnBrk="1" hangingPunct="1"/>
            <a:r>
              <a:rPr lang="cs-CZ" sz="1800" dirty="0" smtClean="0"/>
              <a:t>(srov</a:t>
            </a:r>
            <a:r>
              <a:rPr lang="cs-CZ" sz="1800" dirty="0" smtClean="0"/>
              <a:t>. </a:t>
            </a:r>
            <a:r>
              <a:rPr lang="cs-CZ" sz="1800" i="1" dirty="0" smtClean="0">
                <a:solidFill>
                  <a:srgbClr val="00287D"/>
                </a:solidFill>
              </a:rPr>
              <a:t>zájmová </a:t>
            </a:r>
            <a:r>
              <a:rPr lang="cs-CZ" sz="1800" i="1" dirty="0" smtClean="0">
                <a:solidFill>
                  <a:srgbClr val="00287D"/>
                </a:solidFill>
              </a:rPr>
              <a:t>teorie</a:t>
            </a:r>
            <a:r>
              <a:rPr lang="cs-CZ" sz="1800" dirty="0" smtClean="0"/>
              <a:t>)</a:t>
            </a:r>
          </a:p>
          <a:p>
            <a:pPr eaLnBrk="1" hangingPunct="1"/>
            <a:endParaRPr lang="cs-CZ" sz="1800" dirty="0" smtClean="0"/>
          </a:p>
          <a:p>
            <a:pPr eaLnBrk="1" hangingPunct="1"/>
            <a:r>
              <a:rPr lang="cs-CZ" sz="1800" b="1" dirty="0" smtClean="0">
                <a:solidFill>
                  <a:srgbClr val="7030A0"/>
                </a:solidFill>
              </a:rPr>
              <a:t>Veřejný </a:t>
            </a:r>
            <a:r>
              <a:rPr lang="cs-CZ" sz="1800" b="1" dirty="0" smtClean="0">
                <a:solidFill>
                  <a:srgbClr val="7030A0"/>
                </a:solidFill>
              </a:rPr>
              <a:t>zájem </a:t>
            </a:r>
            <a:r>
              <a:rPr lang="cs-CZ" sz="1800" dirty="0" smtClean="0">
                <a:solidFill>
                  <a:srgbClr val="7030A0"/>
                </a:solidFill>
              </a:rPr>
              <a:t>podrobněji</a:t>
            </a:r>
            <a:endParaRPr lang="cs-CZ" sz="1800" dirty="0" smtClean="0">
              <a:solidFill>
                <a:srgbClr val="7030A0"/>
              </a:solidFill>
            </a:endParaRPr>
          </a:p>
          <a:p>
            <a:pPr lvl="1" eaLnBrk="1" hangingPunct="1"/>
            <a:r>
              <a:rPr lang="cs-CZ" sz="1800" dirty="0" smtClean="0"/>
              <a:t>Je legálním pojmem, avšak není (konkrétně) vymezen, </a:t>
            </a:r>
            <a:r>
              <a:rPr lang="cs-CZ" sz="1800" dirty="0" smtClean="0"/>
              <a:t>např.:</a:t>
            </a:r>
          </a:p>
          <a:p>
            <a:pPr lvl="2" eaLnBrk="1" hangingPunct="1"/>
            <a:endParaRPr lang="cs-CZ" sz="1400" b="1" dirty="0" smtClean="0"/>
          </a:p>
          <a:p>
            <a:pPr lvl="1" eaLnBrk="1" hangingPunct="1">
              <a:buNone/>
            </a:pPr>
            <a:r>
              <a:rPr lang="cs-CZ" sz="1400" b="1" i="1" dirty="0" smtClean="0">
                <a:solidFill>
                  <a:srgbClr val="00287D"/>
                </a:solidFill>
              </a:rPr>
              <a:t>	Čl</a:t>
            </a:r>
            <a:r>
              <a:rPr lang="cs-CZ" sz="1400" b="1" i="1" dirty="0" smtClean="0">
                <a:solidFill>
                  <a:srgbClr val="00287D"/>
                </a:solidFill>
              </a:rPr>
              <a:t>. 11 odst. 4 LZPS:</a:t>
            </a:r>
          </a:p>
          <a:p>
            <a:pPr lvl="1" eaLnBrk="1" hangingPunct="1">
              <a:buNone/>
            </a:pPr>
            <a:r>
              <a:rPr lang="cs-CZ" sz="1400" i="1" dirty="0" smtClean="0">
                <a:solidFill>
                  <a:srgbClr val="00287D"/>
                </a:solidFill>
              </a:rPr>
              <a:t>	(</a:t>
            </a:r>
            <a:r>
              <a:rPr lang="cs-CZ" sz="1400" i="1" dirty="0" smtClean="0">
                <a:solidFill>
                  <a:srgbClr val="00287D"/>
                </a:solidFill>
              </a:rPr>
              <a:t>4) Vyvlastnění nebo nucené omezení vlastnického práva je možné ve </a:t>
            </a:r>
            <a:r>
              <a:rPr lang="cs-CZ" sz="1400" b="1" i="1" dirty="0" smtClean="0">
                <a:solidFill>
                  <a:srgbClr val="00287D"/>
                </a:solidFill>
              </a:rPr>
              <a:t>veřejném zájmu</a:t>
            </a:r>
            <a:r>
              <a:rPr lang="cs-CZ" sz="1400" i="1" dirty="0" smtClean="0">
                <a:solidFill>
                  <a:srgbClr val="00287D"/>
                </a:solidFill>
              </a:rPr>
              <a:t>, a to na základě zákona a za náhradu</a:t>
            </a:r>
            <a:r>
              <a:rPr lang="cs-CZ" sz="1400" i="1" dirty="0" smtClean="0">
                <a:solidFill>
                  <a:srgbClr val="00287D"/>
                </a:solidFill>
              </a:rPr>
              <a:t>.</a:t>
            </a:r>
            <a:endParaRPr lang="cs-CZ" sz="1400" b="1" i="1" dirty="0" smtClean="0">
              <a:solidFill>
                <a:srgbClr val="00287D"/>
              </a:solidFill>
            </a:endParaRPr>
          </a:p>
          <a:p>
            <a:pPr lvl="1">
              <a:buNone/>
            </a:pPr>
            <a:r>
              <a:rPr lang="cs-CZ" sz="1400" b="1" i="1" dirty="0" smtClean="0">
                <a:solidFill>
                  <a:srgbClr val="00287D"/>
                </a:solidFill>
              </a:rPr>
              <a:t>	§ </a:t>
            </a:r>
            <a:r>
              <a:rPr lang="cs-CZ" sz="1400" b="1" i="1" dirty="0" smtClean="0">
                <a:solidFill>
                  <a:srgbClr val="00287D"/>
                </a:solidFill>
              </a:rPr>
              <a:t>3 odst. 1 zákona č. 184/2006 Sb., o vyvlastnění:</a:t>
            </a:r>
          </a:p>
          <a:p>
            <a:pPr lvl="1">
              <a:buNone/>
            </a:pPr>
            <a:r>
              <a:rPr lang="cs-CZ" sz="1400" i="1" dirty="0" smtClean="0">
                <a:solidFill>
                  <a:srgbClr val="00287D"/>
                </a:solidFill>
              </a:rPr>
              <a:t>	Vyvlastnění </a:t>
            </a:r>
            <a:r>
              <a:rPr lang="cs-CZ" sz="1400" i="1" dirty="0" smtClean="0">
                <a:solidFill>
                  <a:srgbClr val="00287D"/>
                </a:solidFill>
              </a:rPr>
              <a:t>je přípustné jen pro účel vyvlastnění stanovený zvláštním zákonem a jen jestliže </a:t>
            </a:r>
            <a:r>
              <a:rPr lang="cs-CZ" sz="1400" b="1" i="1" dirty="0" smtClean="0">
                <a:solidFill>
                  <a:srgbClr val="00287D"/>
                </a:solidFill>
              </a:rPr>
              <a:t>veřejný zájem </a:t>
            </a:r>
            <a:r>
              <a:rPr lang="cs-CZ" sz="1400" i="1" dirty="0" smtClean="0">
                <a:solidFill>
                  <a:srgbClr val="00287D"/>
                </a:solidFill>
              </a:rPr>
              <a:t>na dosažení tohoto účelu převažuje nad zachováním dosavadních práv vyvlastňovaného. Vyvlastnění není přípustné, je-li možno práva k pozemku nebo stavbě potřebná pro uskutečnění účelu vyvlastnění získat dohodou nebo jiným způsobem.</a:t>
            </a:r>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14</a:t>
            </a:fld>
            <a:endParaRPr lang="cs-CZ" alt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3) Znaky veřejné správy</a:t>
            </a:r>
            <a:endParaRPr lang="cs-CZ" dirty="0" smtClean="0"/>
          </a:p>
        </p:txBody>
      </p:sp>
      <p:sp>
        <p:nvSpPr>
          <p:cNvPr id="5123" name="Zástupný symbol pro obsah 2"/>
          <p:cNvSpPr>
            <a:spLocks noGrp="1"/>
          </p:cNvSpPr>
          <p:nvPr>
            <p:ph idx="1"/>
          </p:nvPr>
        </p:nvSpPr>
        <p:spPr/>
        <p:txBody>
          <a:bodyPr/>
          <a:lstStyle/>
          <a:p>
            <a:pPr eaLnBrk="1" hangingPunct="1"/>
            <a:r>
              <a:rPr lang="cs-CZ" sz="1800" b="1" i="1" dirty="0" smtClean="0">
                <a:solidFill>
                  <a:srgbClr val="C00000"/>
                </a:solidFill>
              </a:rPr>
              <a:t>1. Distinkce = </a:t>
            </a:r>
            <a:r>
              <a:rPr lang="cs-CZ" sz="1800" b="1" i="1" dirty="0" smtClean="0">
                <a:solidFill>
                  <a:srgbClr val="C00000"/>
                </a:solidFill>
              </a:rPr>
              <a:t>VEŘEJNÝ ZÁJEM</a:t>
            </a:r>
            <a:endParaRPr lang="cs-CZ" sz="1800" dirty="0" smtClean="0"/>
          </a:p>
          <a:p>
            <a:pPr eaLnBrk="1" hangingPunct="1"/>
            <a:endParaRPr lang="cs-CZ" sz="1800" b="1" u="sng" dirty="0" smtClean="0">
              <a:solidFill>
                <a:srgbClr val="7030A0"/>
              </a:solidFill>
            </a:endParaRPr>
          </a:p>
          <a:p>
            <a:pPr eaLnBrk="1" hangingPunct="1"/>
            <a:r>
              <a:rPr lang="cs-CZ" sz="1800" b="1" dirty="0" smtClean="0">
                <a:solidFill>
                  <a:srgbClr val="7030A0"/>
                </a:solidFill>
              </a:rPr>
              <a:t>Veřejný zájem</a:t>
            </a:r>
          </a:p>
          <a:p>
            <a:pPr lvl="1" eaLnBrk="1" hangingPunct="1"/>
            <a:r>
              <a:rPr lang="cs-CZ" sz="1800" dirty="0" smtClean="0"/>
              <a:t>Obsahově </a:t>
            </a:r>
            <a:r>
              <a:rPr lang="cs-CZ" sz="1800" dirty="0" smtClean="0"/>
              <a:t>= zájem (zájmy), které lze označit za </a:t>
            </a:r>
            <a:r>
              <a:rPr lang="cs-CZ" sz="1800" dirty="0" smtClean="0">
                <a:solidFill>
                  <a:srgbClr val="00287D"/>
                </a:solidFill>
              </a:rPr>
              <a:t>obecné (veřejné)</a:t>
            </a:r>
            <a:r>
              <a:rPr lang="cs-CZ" sz="1800" dirty="0" smtClean="0"/>
              <a:t>, resp. </a:t>
            </a:r>
            <a:r>
              <a:rPr lang="cs-CZ" sz="1800" b="1" dirty="0" smtClean="0">
                <a:solidFill>
                  <a:srgbClr val="00287D"/>
                </a:solidFill>
              </a:rPr>
              <a:t>obecně prospěšné </a:t>
            </a:r>
          </a:p>
          <a:p>
            <a:pPr lvl="1" eaLnBrk="1" hangingPunct="1"/>
            <a:r>
              <a:rPr lang="cs-CZ" sz="1800" dirty="0" smtClean="0"/>
              <a:t>N</a:t>
            </a:r>
            <a:r>
              <a:rPr lang="cs-CZ" sz="1800" dirty="0" smtClean="0"/>
              <a:t>ositeli </a:t>
            </a:r>
            <a:r>
              <a:rPr lang="cs-CZ" sz="1800" dirty="0" smtClean="0"/>
              <a:t>= </a:t>
            </a:r>
            <a:r>
              <a:rPr lang="cs-CZ" sz="1800" dirty="0" smtClean="0">
                <a:solidFill>
                  <a:srgbClr val="00287D"/>
                </a:solidFill>
              </a:rPr>
              <a:t>rámcově determinovatelný okruh osob jako tzv. </a:t>
            </a:r>
            <a:r>
              <a:rPr lang="cs-CZ" sz="1800" b="1" dirty="0" smtClean="0">
                <a:solidFill>
                  <a:srgbClr val="00287D"/>
                </a:solidFill>
              </a:rPr>
              <a:t>veřejnost</a:t>
            </a:r>
            <a:r>
              <a:rPr lang="cs-CZ" sz="1800" dirty="0" smtClean="0"/>
              <a:t>, případně někdy také </a:t>
            </a:r>
            <a:r>
              <a:rPr lang="cs-CZ" sz="1800" dirty="0" smtClean="0">
                <a:solidFill>
                  <a:srgbClr val="00287D"/>
                </a:solidFill>
              </a:rPr>
              <a:t>celá společnost </a:t>
            </a:r>
            <a:r>
              <a:rPr lang="cs-CZ" sz="1800" dirty="0" smtClean="0"/>
              <a:t>(= </a:t>
            </a:r>
            <a:r>
              <a:rPr lang="cs-CZ" sz="1800" i="1" dirty="0" smtClean="0"/>
              <a:t>celospolečenský zájem</a:t>
            </a:r>
            <a:r>
              <a:rPr lang="cs-CZ" sz="1800" dirty="0" smtClean="0"/>
              <a:t>)</a:t>
            </a:r>
          </a:p>
          <a:p>
            <a:pPr lvl="1" eaLnBrk="1" hangingPunct="1"/>
            <a:r>
              <a:rPr lang="cs-CZ" sz="1800" dirty="0" smtClean="0"/>
              <a:t>Prosazují a hodnotí </a:t>
            </a:r>
            <a:r>
              <a:rPr lang="cs-CZ" sz="1800" b="1" dirty="0" smtClean="0">
                <a:solidFill>
                  <a:srgbClr val="00287D"/>
                </a:solidFill>
              </a:rPr>
              <a:t>orgány veřejné moci </a:t>
            </a:r>
            <a:r>
              <a:rPr lang="cs-CZ" sz="1800" dirty="0" smtClean="0">
                <a:solidFill>
                  <a:srgbClr val="00287D"/>
                </a:solidFill>
              </a:rPr>
              <a:t>(veřejné správy)</a:t>
            </a:r>
            <a:endParaRPr lang="cs-CZ" sz="1800" dirty="0" smtClean="0">
              <a:solidFill>
                <a:srgbClr val="00287D"/>
              </a:solidFill>
            </a:endParaRPr>
          </a:p>
          <a:p>
            <a:pPr lvl="2" eaLnBrk="1" hangingPunct="1">
              <a:buFont typeface="Wingdings" pitchFamily="2" charset="2"/>
              <a:buChar char="Ø"/>
            </a:pPr>
            <a:r>
              <a:rPr lang="cs-CZ" sz="1800" dirty="0" smtClean="0"/>
              <a:t> Otázka </a:t>
            </a:r>
            <a:r>
              <a:rPr lang="cs-CZ" sz="1800" dirty="0" smtClean="0"/>
              <a:t>existence veřejného zájmu může být </a:t>
            </a:r>
            <a:r>
              <a:rPr lang="cs-CZ" sz="1800" dirty="0" smtClean="0">
                <a:solidFill>
                  <a:srgbClr val="00287D"/>
                </a:solidFill>
              </a:rPr>
              <a:t>(právní) otázkou</a:t>
            </a:r>
            <a:r>
              <a:rPr lang="cs-CZ" sz="1800" dirty="0" smtClean="0"/>
              <a:t> v řízení </a:t>
            </a:r>
            <a:r>
              <a:rPr lang="cs-CZ" sz="1800" i="1" dirty="0" smtClean="0"/>
              <a:t>(správním, soudním)</a:t>
            </a:r>
          </a:p>
          <a:p>
            <a:pPr lvl="2" eaLnBrk="1" hangingPunct="1">
              <a:buFont typeface="Wingdings" pitchFamily="2" charset="2"/>
              <a:buChar char="Ø"/>
            </a:pPr>
            <a:r>
              <a:rPr lang="cs-CZ" sz="1800" dirty="0" smtClean="0"/>
              <a:t> S </a:t>
            </a:r>
            <a:r>
              <a:rPr lang="cs-CZ" sz="1800" dirty="0" smtClean="0"/>
              <a:t>ohledem na absenci vymezení bývá ve SP aplikován jako tzv. </a:t>
            </a:r>
            <a:r>
              <a:rPr lang="cs-CZ" sz="1800" i="1" dirty="0" smtClean="0">
                <a:solidFill>
                  <a:srgbClr val="00287D"/>
                </a:solidFill>
              </a:rPr>
              <a:t>neurčitý právní </a:t>
            </a:r>
            <a:r>
              <a:rPr lang="cs-CZ" sz="1800" i="1" dirty="0" smtClean="0">
                <a:solidFill>
                  <a:srgbClr val="00287D"/>
                </a:solidFill>
              </a:rPr>
              <a:t>pojem </a:t>
            </a:r>
            <a:r>
              <a:rPr lang="cs-CZ" sz="1800" dirty="0" smtClean="0"/>
              <a:t>(viz </a:t>
            </a:r>
            <a:r>
              <a:rPr lang="cs-CZ" sz="1800" dirty="0" err="1" smtClean="0"/>
              <a:t>násl</a:t>
            </a:r>
            <a:r>
              <a:rPr lang="cs-CZ" sz="1800" dirty="0" smtClean="0"/>
              <a:t>. </a:t>
            </a:r>
            <a:r>
              <a:rPr lang="cs-CZ" sz="1800" dirty="0" err="1" smtClean="0"/>
              <a:t>předn</a:t>
            </a:r>
            <a:r>
              <a:rPr lang="cs-CZ" sz="1800" dirty="0" smtClean="0"/>
              <a:t>.)</a:t>
            </a:r>
            <a:endParaRPr lang="cs-CZ" sz="1800" dirty="0" smtClean="0"/>
          </a:p>
          <a:p>
            <a:pPr lvl="1" eaLnBrk="1" hangingPunct="1"/>
            <a:endParaRPr lang="cs-CZ" sz="1800" dirty="0" smtClean="0"/>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15</a:t>
            </a:fld>
            <a:endParaRPr lang="cs-CZ" alt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3) Znaky veřejné správy</a:t>
            </a:r>
            <a:endParaRPr lang="cs-CZ" dirty="0" smtClean="0"/>
          </a:p>
        </p:txBody>
      </p:sp>
      <p:sp>
        <p:nvSpPr>
          <p:cNvPr id="5123" name="Zástupný symbol pro obsah 2"/>
          <p:cNvSpPr>
            <a:spLocks noGrp="1"/>
          </p:cNvSpPr>
          <p:nvPr>
            <p:ph idx="1"/>
          </p:nvPr>
        </p:nvSpPr>
        <p:spPr/>
        <p:txBody>
          <a:bodyPr/>
          <a:lstStyle/>
          <a:p>
            <a:pPr eaLnBrk="1" hangingPunct="1"/>
            <a:r>
              <a:rPr lang="cs-CZ" sz="1800" b="1" i="1" dirty="0" smtClean="0">
                <a:solidFill>
                  <a:srgbClr val="C00000"/>
                </a:solidFill>
              </a:rPr>
              <a:t>2. Distinkce = VEŘEJNÁ MOC</a:t>
            </a:r>
          </a:p>
          <a:p>
            <a:pPr lvl="1" eaLnBrk="1" hangingPunct="1"/>
            <a:r>
              <a:rPr lang="cs-CZ" sz="1800" dirty="0" smtClean="0"/>
              <a:t>= VS </a:t>
            </a:r>
            <a:r>
              <a:rPr lang="cs-CZ" sz="1800" dirty="0" smtClean="0"/>
              <a:t>jako </a:t>
            </a:r>
            <a:r>
              <a:rPr lang="cs-CZ" sz="1800" dirty="0" smtClean="0">
                <a:solidFill>
                  <a:srgbClr val="00287D"/>
                </a:solidFill>
              </a:rPr>
              <a:t>projev realizace </a:t>
            </a:r>
            <a:r>
              <a:rPr lang="cs-CZ" sz="1800" b="1" u="sng" dirty="0" smtClean="0">
                <a:solidFill>
                  <a:srgbClr val="00287D"/>
                </a:solidFill>
              </a:rPr>
              <a:t>veřejné moci</a:t>
            </a:r>
            <a:r>
              <a:rPr lang="cs-CZ" sz="1800" b="1" dirty="0" smtClean="0">
                <a:solidFill>
                  <a:srgbClr val="00287D"/>
                </a:solidFill>
              </a:rPr>
              <a:t> </a:t>
            </a:r>
            <a:r>
              <a:rPr lang="cs-CZ" sz="1800" dirty="0" smtClean="0">
                <a:solidFill>
                  <a:srgbClr val="00287D"/>
                </a:solidFill>
              </a:rPr>
              <a:t>ve </a:t>
            </a:r>
            <a:r>
              <a:rPr lang="cs-CZ" sz="1800" dirty="0" smtClean="0">
                <a:solidFill>
                  <a:srgbClr val="00287D"/>
                </a:solidFill>
              </a:rPr>
              <a:t>státě</a:t>
            </a:r>
            <a:r>
              <a:rPr lang="cs-CZ" sz="1800" dirty="0" smtClean="0"/>
              <a:t> (v rámci SS není veřejná moc uplatňována)</a:t>
            </a:r>
            <a:endParaRPr lang="cs-CZ" sz="1800" i="1" dirty="0" smtClean="0">
              <a:solidFill>
                <a:srgbClr val="00287D"/>
              </a:solidFill>
            </a:endParaRPr>
          </a:p>
          <a:p>
            <a:pPr lvl="1" eaLnBrk="1" hangingPunct="1"/>
            <a:r>
              <a:rPr lang="cs-CZ" sz="1800" dirty="0" smtClean="0"/>
              <a:t>(</a:t>
            </a:r>
            <a:r>
              <a:rPr lang="cs-CZ" sz="1800" dirty="0" smtClean="0"/>
              <a:t>srov. </a:t>
            </a:r>
            <a:r>
              <a:rPr lang="cs-CZ" sz="1800" i="1" dirty="0" smtClean="0">
                <a:solidFill>
                  <a:srgbClr val="00287D"/>
                </a:solidFill>
              </a:rPr>
              <a:t>mocenská teorie</a:t>
            </a:r>
            <a:r>
              <a:rPr lang="cs-CZ" sz="1800" dirty="0" smtClean="0"/>
              <a:t>)</a:t>
            </a:r>
          </a:p>
          <a:p>
            <a:pPr eaLnBrk="1" hangingPunct="1"/>
            <a:endParaRPr lang="cs-CZ" sz="1800" dirty="0" smtClean="0"/>
          </a:p>
          <a:p>
            <a:pPr eaLnBrk="1" hangingPunct="1"/>
            <a:r>
              <a:rPr lang="cs-CZ" sz="1800" b="1" dirty="0" smtClean="0">
                <a:solidFill>
                  <a:srgbClr val="7030A0"/>
                </a:solidFill>
              </a:rPr>
              <a:t>Veřejná moc </a:t>
            </a:r>
            <a:r>
              <a:rPr lang="cs-CZ" sz="1800" dirty="0" smtClean="0">
                <a:solidFill>
                  <a:srgbClr val="7030A0"/>
                </a:solidFill>
              </a:rPr>
              <a:t>podrobněji</a:t>
            </a:r>
            <a:endParaRPr lang="cs-CZ" sz="1800" dirty="0" smtClean="0">
              <a:solidFill>
                <a:srgbClr val="7030A0"/>
              </a:solidFill>
            </a:endParaRPr>
          </a:p>
          <a:p>
            <a:pPr lvl="1" eaLnBrk="1" hangingPunct="1"/>
            <a:r>
              <a:rPr lang="cs-CZ" sz="1800" i="1" dirty="0" smtClean="0">
                <a:solidFill>
                  <a:srgbClr val="00287D"/>
                </a:solidFill>
              </a:rPr>
              <a:t>Moc</a:t>
            </a:r>
            <a:r>
              <a:rPr lang="cs-CZ" sz="1800" b="1" dirty="0" smtClean="0">
                <a:solidFill>
                  <a:srgbClr val="7030A0"/>
                </a:solidFill>
              </a:rPr>
              <a:t> </a:t>
            </a:r>
            <a:r>
              <a:rPr lang="cs-CZ" sz="1800" dirty="0" smtClean="0"/>
              <a:t>= schopnost vnutit </a:t>
            </a:r>
            <a:r>
              <a:rPr lang="cs-CZ" sz="1800" dirty="0" smtClean="0"/>
              <a:t>jinému určitý </a:t>
            </a:r>
            <a:r>
              <a:rPr lang="cs-CZ" sz="1800" dirty="0" smtClean="0"/>
              <a:t>způsob chování </a:t>
            </a:r>
            <a:r>
              <a:rPr lang="cs-CZ" sz="1800" dirty="0" smtClean="0"/>
              <a:t>(a </a:t>
            </a:r>
            <a:r>
              <a:rPr lang="cs-CZ" sz="1800" dirty="0" smtClean="0"/>
              <a:t>případně vynutit požadované chování a </a:t>
            </a:r>
            <a:r>
              <a:rPr lang="cs-CZ" sz="1800" dirty="0" smtClean="0"/>
              <a:t>potrestat porušitele)</a:t>
            </a:r>
            <a:endParaRPr lang="cs-CZ" sz="1800" dirty="0" smtClean="0"/>
          </a:p>
          <a:p>
            <a:pPr lvl="1" eaLnBrk="1" hangingPunct="1"/>
            <a:r>
              <a:rPr lang="cs-CZ" sz="1800" i="1" dirty="0" smtClean="0">
                <a:solidFill>
                  <a:srgbClr val="00287D"/>
                </a:solidFill>
              </a:rPr>
              <a:t>Výkonná moc </a:t>
            </a:r>
            <a:r>
              <a:rPr lang="cs-CZ" sz="1800" dirty="0" smtClean="0"/>
              <a:t>= druh veřejné moci </a:t>
            </a:r>
            <a:r>
              <a:rPr lang="cs-CZ" sz="1800" dirty="0" smtClean="0"/>
              <a:t>(viz </a:t>
            </a:r>
            <a:r>
              <a:rPr lang="cs-CZ" sz="1800" i="1" dirty="0" smtClean="0"/>
              <a:t>dělba moci</a:t>
            </a:r>
            <a:r>
              <a:rPr lang="cs-CZ" sz="1800" dirty="0" smtClean="0"/>
              <a:t>)</a:t>
            </a:r>
            <a:endParaRPr lang="cs-CZ" sz="1800" b="1" dirty="0" smtClean="0"/>
          </a:p>
          <a:p>
            <a:pPr lvl="1" eaLnBrk="1" hangingPunct="1"/>
            <a:r>
              <a:rPr lang="cs-CZ" sz="1800" i="1" dirty="0" smtClean="0">
                <a:solidFill>
                  <a:srgbClr val="00287D"/>
                </a:solidFill>
              </a:rPr>
              <a:t>Veřejná moc </a:t>
            </a:r>
            <a:r>
              <a:rPr lang="cs-CZ" sz="1800" dirty="0" smtClean="0"/>
              <a:t>= nositelé – veřejné subjekty </a:t>
            </a:r>
            <a:r>
              <a:rPr lang="cs-CZ" sz="1800" dirty="0" smtClean="0"/>
              <a:t>(rozlišení </a:t>
            </a:r>
            <a:r>
              <a:rPr lang="cs-CZ" sz="1800" i="1" dirty="0" smtClean="0"/>
              <a:t>moci </a:t>
            </a:r>
            <a:r>
              <a:rPr lang="cs-CZ" sz="1800" i="1" dirty="0" smtClean="0"/>
              <a:t>státní </a:t>
            </a:r>
            <a:r>
              <a:rPr lang="cs-CZ" sz="1800" dirty="0" smtClean="0"/>
              <a:t>a </a:t>
            </a:r>
            <a:r>
              <a:rPr lang="cs-CZ" sz="1800" i="1" dirty="0" smtClean="0"/>
              <a:t>zbývající veřejné </a:t>
            </a:r>
            <a:r>
              <a:rPr lang="cs-CZ" sz="1800" i="1" dirty="0" smtClean="0"/>
              <a:t>moci </a:t>
            </a:r>
            <a:r>
              <a:rPr lang="cs-CZ" sz="1800" dirty="0" smtClean="0"/>
              <a:t>= projev </a:t>
            </a:r>
            <a:r>
              <a:rPr lang="cs-CZ" sz="1800" i="1" dirty="0" smtClean="0"/>
              <a:t>decentralizace</a:t>
            </a:r>
            <a:r>
              <a:rPr lang="cs-CZ" sz="1800" dirty="0" smtClean="0"/>
              <a:t>)</a:t>
            </a:r>
            <a:endParaRPr lang="cs-CZ" sz="1800" dirty="0" smtClean="0"/>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16</a:t>
            </a:fld>
            <a:endParaRPr lang="cs-CZ" alt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3) Znaky veřejné správy</a:t>
            </a:r>
            <a:endParaRPr lang="cs-CZ" dirty="0" smtClean="0"/>
          </a:p>
        </p:txBody>
      </p:sp>
      <p:sp>
        <p:nvSpPr>
          <p:cNvPr id="5123" name="Zástupný symbol pro obsah 2"/>
          <p:cNvSpPr>
            <a:spLocks noGrp="1"/>
          </p:cNvSpPr>
          <p:nvPr>
            <p:ph idx="1"/>
          </p:nvPr>
        </p:nvSpPr>
        <p:spPr/>
        <p:txBody>
          <a:bodyPr/>
          <a:lstStyle/>
          <a:p>
            <a:pPr eaLnBrk="1" hangingPunct="1"/>
            <a:r>
              <a:rPr lang="cs-CZ" sz="1800" b="1" i="1" dirty="0" smtClean="0">
                <a:solidFill>
                  <a:srgbClr val="C00000"/>
                </a:solidFill>
              </a:rPr>
              <a:t>2. Distinkce = VEŘEJNÁ MOC</a:t>
            </a:r>
          </a:p>
          <a:p>
            <a:pPr eaLnBrk="1" hangingPunct="1"/>
            <a:endParaRPr lang="cs-CZ" sz="1800" b="1" u="sng" dirty="0" smtClean="0">
              <a:solidFill>
                <a:srgbClr val="7030A0"/>
              </a:solidFill>
            </a:endParaRPr>
          </a:p>
          <a:p>
            <a:pPr eaLnBrk="1" hangingPunct="1"/>
            <a:r>
              <a:rPr lang="cs-CZ" sz="1800" b="1" dirty="0" smtClean="0"/>
              <a:t>Ovšem: </a:t>
            </a:r>
            <a:r>
              <a:rPr lang="cs-CZ" sz="1800" dirty="0" smtClean="0"/>
              <a:t>Ne každý projev </a:t>
            </a:r>
            <a:r>
              <a:rPr lang="cs-CZ" sz="1800" dirty="0" smtClean="0"/>
              <a:t>VS </a:t>
            </a:r>
            <a:r>
              <a:rPr lang="cs-CZ" sz="1800" dirty="0" smtClean="0"/>
              <a:t>výkonem veřejné moci </a:t>
            </a:r>
            <a:r>
              <a:rPr lang="cs-CZ" sz="1800" dirty="0" smtClean="0">
                <a:solidFill>
                  <a:srgbClr val="00287D"/>
                </a:solidFill>
              </a:rPr>
              <a:t>v pravém slova smyslu</a:t>
            </a:r>
            <a:r>
              <a:rPr lang="cs-CZ" sz="1800" dirty="0" smtClean="0"/>
              <a:t> </a:t>
            </a:r>
            <a:r>
              <a:rPr lang="cs-CZ" sz="1800" dirty="0" smtClean="0"/>
              <a:t>(= vrchnostenským </a:t>
            </a:r>
            <a:r>
              <a:rPr lang="cs-CZ" sz="1800" dirty="0" smtClean="0"/>
              <a:t>vystupováním orgánů VS)</a:t>
            </a:r>
          </a:p>
          <a:p>
            <a:pPr eaLnBrk="1" hangingPunct="1"/>
            <a:endParaRPr lang="cs-CZ" sz="1800" dirty="0" smtClean="0"/>
          </a:p>
          <a:p>
            <a:pPr eaLnBrk="1" hangingPunct="1"/>
            <a:r>
              <a:rPr lang="cs-CZ" sz="1800" dirty="0" smtClean="0"/>
              <a:t>Odtud dělení na tzv. správu:</a:t>
            </a:r>
            <a:endParaRPr lang="cs-CZ" sz="1800" b="1" i="1" dirty="0" smtClean="0"/>
          </a:p>
          <a:p>
            <a:pPr eaLnBrk="1" hangingPunct="1"/>
            <a:r>
              <a:rPr lang="cs-CZ" sz="1800" b="1" i="1" dirty="0" smtClean="0">
                <a:solidFill>
                  <a:srgbClr val="7030A0"/>
                </a:solidFill>
              </a:rPr>
              <a:t>Vrchnostenskou </a:t>
            </a:r>
          </a:p>
          <a:p>
            <a:pPr lvl="1" eaLnBrk="1" hangingPunct="1"/>
            <a:r>
              <a:rPr lang="cs-CZ" sz="1800" dirty="0" smtClean="0"/>
              <a:t>Nerovné postavení, </a:t>
            </a:r>
            <a:r>
              <a:rPr lang="cs-CZ" sz="1800" dirty="0" smtClean="0"/>
              <a:t>veřejnoprávní prostředky </a:t>
            </a:r>
            <a:r>
              <a:rPr lang="cs-CZ" sz="1800" dirty="0" smtClean="0"/>
              <a:t>(viz </a:t>
            </a:r>
            <a:r>
              <a:rPr lang="cs-CZ" sz="1800" dirty="0" err="1" smtClean="0"/>
              <a:t>násl</a:t>
            </a:r>
            <a:r>
              <a:rPr lang="cs-CZ" sz="1800" dirty="0" smtClean="0"/>
              <a:t>. přednáška)</a:t>
            </a:r>
          </a:p>
          <a:p>
            <a:pPr eaLnBrk="1" hangingPunct="1"/>
            <a:r>
              <a:rPr lang="cs-CZ" sz="1800" b="1" i="1" dirty="0" err="1" smtClean="0">
                <a:solidFill>
                  <a:srgbClr val="7030A0"/>
                </a:solidFill>
              </a:rPr>
              <a:t>Nevrchnostenskou</a:t>
            </a:r>
            <a:endParaRPr lang="cs-CZ" sz="1800" b="1" i="1" dirty="0" smtClean="0">
              <a:solidFill>
                <a:srgbClr val="7030A0"/>
              </a:solidFill>
            </a:endParaRPr>
          </a:p>
          <a:p>
            <a:pPr lvl="1" eaLnBrk="1" hangingPunct="1"/>
            <a:r>
              <a:rPr lang="cs-CZ" sz="1800" dirty="0" smtClean="0"/>
              <a:t>Rovné postavení s jinými </a:t>
            </a:r>
            <a:r>
              <a:rPr lang="cs-CZ" sz="1800" dirty="0" smtClean="0"/>
              <a:t>subj</a:t>
            </a:r>
            <a:r>
              <a:rPr lang="cs-CZ" sz="1800" dirty="0" smtClean="0"/>
              <a:t>ekty</a:t>
            </a:r>
            <a:r>
              <a:rPr lang="cs-CZ" sz="1800" dirty="0" smtClean="0"/>
              <a:t>, soukromoprávní prostředky</a:t>
            </a:r>
            <a:endParaRPr lang="cs-CZ" sz="1800" dirty="0" smtClean="0"/>
          </a:p>
          <a:p>
            <a:pPr lvl="1" eaLnBrk="1" hangingPunct="1"/>
            <a:r>
              <a:rPr lang="cs-CZ" sz="1800" dirty="0" smtClean="0"/>
              <a:t>Dále někdy dělena </a:t>
            </a:r>
            <a:r>
              <a:rPr lang="cs-CZ" sz="1800" dirty="0" smtClean="0"/>
              <a:t>na:</a:t>
            </a:r>
            <a:endParaRPr lang="cs-CZ" sz="1800" dirty="0" smtClean="0"/>
          </a:p>
          <a:p>
            <a:pPr lvl="2" eaLnBrk="1" hangingPunct="1"/>
            <a:r>
              <a:rPr lang="cs-CZ" sz="1800" i="1" dirty="0" smtClean="0">
                <a:solidFill>
                  <a:srgbClr val="7030A0"/>
                </a:solidFill>
              </a:rPr>
              <a:t>- </a:t>
            </a:r>
            <a:r>
              <a:rPr lang="cs-CZ" sz="1800" i="1" dirty="0" smtClean="0">
                <a:solidFill>
                  <a:srgbClr val="00287D"/>
                </a:solidFill>
              </a:rPr>
              <a:t>Fiskální správu</a:t>
            </a:r>
            <a:r>
              <a:rPr lang="cs-CZ" sz="1800" dirty="0" smtClean="0"/>
              <a:t> </a:t>
            </a:r>
            <a:r>
              <a:rPr lang="cs-CZ" sz="1800" dirty="0" smtClean="0"/>
              <a:t>(= hospodaření s </a:t>
            </a:r>
            <a:r>
              <a:rPr lang="cs-CZ" sz="1800" dirty="0" smtClean="0"/>
              <a:t>tzv. veřejným </a:t>
            </a:r>
            <a:r>
              <a:rPr lang="cs-CZ" sz="1800" dirty="0" smtClean="0"/>
              <a:t>majetkem)</a:t>
            </a:r>
          </a:p>
          <a:p>
            <a:pPr lvl="2" eaLnBrk="1" hangingPunct="1"/>
            <a:r>
              <a:rPr lang="cs-CZ" sz="1800" i="1" dirty="0" smtClean="0">
                <a:solidFill>
                  <a:srgbClr val="7030A0"/>
                </a:solidFill>
              </a:rPr>
              <a:t>- </a:t>
            </a:r>
            <a:r>
              <a:rPr lang="cs-CZ" sz="1800" i="1" dirty="0" smtClean="0">
                <a:solidFill>
                  <a:srgbClr val="00287D"/>
                </a:solidFill>
              </a:rPr>
              <a:t>Pečovatelskou správu</a:t>
            </a:r>
            <a:r>
              <a:rPr lang="cs-CZ" sz="1800" dirty="0" smtClean="0"/>
              <a:t> </a:t>
            </a:r>
            <a:r>
              <a:rPr lang="cs-CZ" sz="1800" dirty="0" smtClean="0"/>
              <a:t>(= poskytování tzv. veřejných služeb)</a:t>
            </a:r>
          </a:p>
          <a:p>
            <a:pPr lvl="1" eaLnBrk="1" hangingPunct="1"/>
            <a:endParaRPr lang="cs-CZ" sz="1800" dirty="0" smtClean="0"/>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17</a:t>
            </a:fld>
            <a:endParaRPr lang="cs-CZ" alt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3) Znaky veřejné správy</a:t>
            </a:r>
            <a:endParaRPr lang="cs-CZ" dirty="0" smtClean="0"/>
          </a:p>
        </p:txBody>
      </p:sp>
      <p:sp>
        <p:nvSpPr>
          <p:cNvPr id="5123" name="Zástupný symbol pro obsah 2"/>
          <p:cNvSpPr>
            <a:spLocks noGrp="1"/>
          </p:cNvSpPr>
          <p:nvPr>
            <p:ph idx="1"/>
          </p:nvPr>
        </p:nvSpPr>
        <p:spPr/>
        <p:txBody>
          <a:bodyPr/>
          <a:lstStyle/>
          <a:p>
            <a:pPr eaLnBrk="1" hangingPunct="1"/>
            <a:r>
              <a:rPr lang="cs-CZ" sz="1800" b="1" i="1" dirty="0" smtClean="0">
                <a:solidFill>
                  <a:srgbClr val="C00000"/>
                </a:solidFill>
              </a:rPr>
              <a:t>2. Distinkce = VEŘEJNÁ MOC</a:t>
            </a:r>
          </a:p>
          <a:p>
            <a:pPr eaLnBrk="1" hangingPunct="1"/>
            <a:endParaRPr lang="cs-CZ" sz="1800" b="1" u="sng" dirty="0" smtClean="0">
              <a:solidFill>
                <a:srgbClr val="7030A0"/>
              </a:solidFill>
            </a:endParaRPr>
          </a:p>
          <a:p>
            <a:pPr eaLnBrk="1" hangingPunct="1"/>
            <a:r>
              <a:rPr lang="cs-CZ" sz="1800" b="1" dirty="0" smtClean="0"/>
              <a:t>Ovšem: </a:t>
            </a:r>
            <a:r>
              <a:rPr lang="cs-CZ" sz="1800" dirty="0" smtClean="0"/>
              <a:t>Ne každý projev VS výkonem veřejné moci </a:t>
            </a:r>
            <a:r>
              <a:rPr lang="cs-CZ" sz="1800" dirty="0" smtClean="0">
                <a:solidFill>
                  <a:srgbClr val="00287D"/>
                </a:solidFill>
              </a:rPr>
              <a:t>v pravém slova smyslu</a:t>
            </a:r>
            <a:r>
              <a:rPr lang="cs-CZ" sz="1800" dirty="0" smtClean="0"/>
              <a:t> (= vrchnostenským vystupováním orgánů VS)</a:t>
            </a:r>
          </a:p>
          <a:p>
            <a:pPr lvl="1" eaLnBrk="1" hangingPunct="1"/>
            <a:endParaRPr lang="cs-CZ" sz="1800" dirty="0" smtClean="0"/>
          </a:p>
          <a:p>
            <a:pPr lvl="1" eaLnBrk="1" hangingPunct="1"/>
            <a:r>
              <a:rPr lang="cs-CZ" sz="1800" i="1" dirty="0" smtClean="0">
                <a:solidFill>
                  <a:srgbClr val="00287D"/>
                </a:solidFill>
              </a:rPr>
              <a:t>„Správní úřady jsou povolány ke všem způsobům statní činnosti: vydávají abstraktní nařízeni (sekundární zákonodárství), nalézají a tvoří právo (rozhodují </a:t>
            </a:r>
            <a:r>
              <a:rPr lang="cs-CZ" sz="1800" i="1" dirty="0" smtClean="0">
                <a:solidFill>
                  <a:srgbClr val="00287D"/>
                </a:solidFill>
              </a:rPr>
              <a:t>správní </a:t>
            </a:r>
            <a:r>
              <a:rPr lang="cs-CZ" sz="1800" i="1" dirty="0" smtClean="0">
                <a:solidFill>
                  <a:srgbClr val="00287D"/>
                </a:solidFill>
              </a:rPr>
              <a:t>spory, </a:t>
            </a:r>
            <a:r>
              <a:rPr lang="cs-CZ" sz="1800" i="1" dirty="0" smtClean="0">
                <a:solidFill>
                  <a:srgbClr val="00287D"/>
                </a:solidFill>
              </a:rPr>
              <a:t>vydávají </a:t>
            </a:r>
            <a:r>
              <a:rPr lang="cs-CZ" sz="1800" i="1" dirty="0" smtClean="0">
                <a:solidFill>
                  <a:srgbClr val="00287D"/>
                </a:solidFill>
              </a:rPr>
              <a:t>trestní nálezy, udílejí, obmezují a ruší práva), </a:t>
            </a:r>
            <a:r>
              <a:rPr lang="cs-CZ" sz="1800" b="1" i="1" dirty="0" smtClean="0">
                <a:solidFill>
                  <a:srgbClr val="00287D"/>
                </a:solidFill>
              </a:rPr>
              <a:t>ale vyvíjejí rozsáhlou činnost </a:t>
            </a:r>
            <a:r>
              <a:rPr lang="cs-CZ" sz="1800" b="1" i="1" dirty="0" err="1" smtClean="0">
                <a:solidFill>
                  <a:srgbClr val="00287D"/>
                </a:solidFill>
              </a:rPr>
              <a:t>nevrchnostenskou</a:t>
            </a:r>
            <a:r>
              <a:rPr lang="cs-CZ" sz="1800" b="1" i="1" dirty="0" smtClean="0">
                <a:solidFill>
                  <a:srgbClr val="00287D"/>
                </a:solidFill>
              </a:rPr>
              <a:t>: stavějí a provozuji veřejné nemocnice, školy, zřizují a udržují veřejné komunikace atd</a:t>
            </a:r>
            <a:r>
              <a:rPr lang="cs-CZ" sz="1800" b="1" i="1" dirty="0" smtClean="0">
                <a:solidFill>
                  <a:srgbClr val="00287D"/>
                </a:solidFill>
              </a:rPr>
              <a:t>.</a:t>
            </a:r>
            <a:r>
              <a:rPr lang="cs-CZ" sz="1800" i="1" dirty="0" smtClean="0">
                <a:solidFill>
                  <a:srgbClr val="00287D"/>
                </a:solidFill>
              </a:rPr>
              <a:t>“ </a:t>
            </a:r>
            <a:r>
              <a:rPr lang="cs-CZ" sz="1800" dirty="0" smtClean="0"/>
              <a:t>(HOETZEL Jiří, </a:t>
            </a:r>
            <a:r>
              <a:rPr lang="cs-CZ" sz="1800" dirty="0" smtClean="0"/>
              <a:t>Československé správní právo, 1937)</a:t>
            </a:r>
          </a:p>
          <a:p>
            <a:pPr lvl="1" eaLnBrk="1" hangingPunct="1"/>
            <a:endParaRPr lang="cs-CZ" sz="1800" dirty="0" smtClean="0"/>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18</a:t>
            </a:fld>
            <a:endParaRPr lang="cs-CZ" alt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3) Znaky veřejné správy</a:t>
            </a:r>
            <a:endParaRPr lang="cs-CZ" dirty="0" smtClean="0"/>
          </a:p>
        </p:txBody>
      </p:sp>
      <p:sp>
        <p:nvSpPr>
          <p:cNvPr id="5123" name="Zástupný symbol pro obsah 2"/>
          <p:cNvSpPr>
            <a:spLocks noGrp="1"/>
          </p:cNvSpPr>
          <p:nvPr>
            <p:ph idx="1"/>
          </p:nvPr>
        </p:nvSpPr>
        <p:spPr/>
        <p:txBody>
          <a:bodyPr/>
          <a:lstStyle/>
          <a:p>
            <a:pPr eaLnBrk="1" hangingPunct="1"/>
            <a:r>
              <a:rPr lang="cs-CZ" sz="1800" b="1" i="1" dirty="0" smtClean="0">
                <a:solidFill>
                  <a:srgbClr val="C00000"/>
                </a:solidFill>
              </a:rPr>
              <a:t>3. Distinkce = VEŘEJNÝ SUBJEKT</a:t>
            </a:r>
          </a:p>
          <a:p>
            <a:pPr lvl="1" eaLnBrk="1" hangingPunct="1"/>
            <a:r>
              <a:rPr lang="cs-CZ" sz="1800" dirty="0" smtClean="0"/>
              <a:t>= </a:t>
            </a:r>
            <a:r>
              <a:rPr lang="cs-CZ" sz="1800" dirty="0" smtClean="0">
                <a:solidFill>
                  <a:srgbClr val="00287D"/>
                </a:solidFill>
              </a:rPr>
              <a:t>nositeli VS jsou </a:t>
            </a:r>
            <a:r>
              <a:rPr lang="cs-CZ" sz="1800" b="1" dirty="0" smtClean="0">
                <a:solidFill>
                  <a:srgbClr val="00287D"/>
                </a:solidFill>
              </a:rPr>
              <a:t>veřejné (veřejnoprávní) subjekty </a:t>
            </a:r>
            <a:r>
              <a:rPr lang="cs-CZ" sz="1800" dirty="0" smtClean="0"/>
              <a:t>z titulu svého </a:t>
            </a:r>
            <a:r>
              <a:rPr lang="cs-CZ" sz="1800" dirty="0" smtClean="0"/>
              <a:t>postavení (nositeli SS soukromoprávní subjekty)</a:t>
            </a:r>
            <a:endParaRPr lang="cs-CZ" sz="1800" b="1" u="sng" dirty="0" smtClean="0"/>
          </a:p>
          <a:p>
            <a:pPr eaLnBrk="1" hangingPunct="1"/>
            <a:endParaRPr lang="cs-CZ" sz="1800" dirty="0" smtClean="0"/>
          </a:p>
          <a:p>
            <a:pPr eaLnBrk="1" hangingPunct="1"/>
            <a:r>
              <a:rPr lang="cs-CZ" sz="1800" b="1" dirty="0" smtClean="0">
                <a:solidFill>
                  <a:srgbClr val="7030A0"/>
                </a:solidFill>
              </a:rPr>
              <a:t>Veřejné subjekty </a:t>
            </a:r>
            <a:r>
              <a:rPr lang="cs-CZ" sz="1800" dirty="0" smtClean="0">
                <a:solidFill>
                  <a:srgbClr val="7030A0"/>
                </a:solidFill>
              </a:rPr>
              <a:t>podrobněji</a:t>
            </a:r>
            <a:endParaRPr lang="cs-CZ" sz="1800" dirty="0" smtClean="0">
              <a:solidFill>
                <a:srgbClr val="00287D"/>
              </a:solidFill>
            </a:endParaRPr>
          </a:p>
          <a:p>
            <a:pPr lvl="1" eaLnBrk="1" hangingPunct="1"/>
            <a:r>
              <a:rPr lang="cs-CZ" sz="1800" i="1" dirty="0" smtClean="0">
                <a:solidFill>
                  <a:srgbClr val="00287D"/>
                </a:solidFill>
              </a:rPr>
              <a:t>Stát</a:t>
            </a:r>
          </a:p>
          <a:p>
            <a:pPr lvl="1" eaLnBrk="1" hangingPunct="1"/>
            <a:r>
              <a:rPr lang="cs-CZ" sz="1800" i="1" dirty="0" smtClean="0">
                <a:solidFill>
                  <a:srgbClr val="00287D"/>
                </a:solidFill>
              </a:rPr>
              <a:t>Územní samosprávné celky</a:t>
            </a:r>
          </a:p>
          <a:p>
            <a:pPr lvl="1" eaLnBrk="1" hangingPunct="1"/>
            <a:r>
              <a:rPr lang="cs-CZ" sz="1800" dirty="0" smtClean="0"/>
              <a:t>Případně </a:t>
            </a:r>
            <a:r>
              <a:rPr lang="cs-CZ" sz="1800" i="1" dirty="0" smtClean="0">
                <a:solidFill>
                  <a:srgbClr val="00287D"/>
                </a:solidFill>
              </a:rPr>
              <a:t>jiné</a:t>
            </a:r>
            <a:r>
              <a:rPr lang="cs-CZ" sz="1800" dirty="0" smtClean="0"/>
              <a:t> </a:t>
            </a:r>
            <a:r>
              <a:rPr lang="cs-CZ" sz="1800" dirty="0" smtClean="0"/>
              <a:t>(zejména veřejné </a:t>
            </a:r>
            <a:r>
              <a:rPr lang="cs-CZ" sz="1800" dirty="0" smtClean="0"/>
              <a:t>vysoké </a:t>
            </a:r>
            <a:r>
              <a:rPr lang="cs-CZ" sz="1800" dirty="0" smtClean="0"/>
              <a:t>školy a profesní </a:t>
            </a:r>
            <a:r>
              <a:rPr lang="cs-CZ" sz="1800" dirty="0" smtClean="0"/>
              <a:t>komory)</a:t>
            </a:r>
          </a:p>
          <a:p>
            <a:pPr eaLnBrk="1" hangingPunct="1"/>
            <a:endParaRPr lang="cs-CZ" sz="1800" dirty="0" smtClean="0"/>
          </a:p>
          <a:p>
            <a:pPr eaLnBrk="1" hangingPunct="1"/>
            <a:r>
              <a:rPr lang="cs-CZ" sz="1800" b="1" dirty="0" smtClean="0"/>
              <a:t>Ovšem: </a:t>
            </a:r>
            <a:r>
              <a:rPr lang="cs-CZ" sz="1800" dirty="0" smtClean="0"/>
              <a:t>na </a:t>
            </a:r>
            <a:r>
              <a:rPr lang="cs-CZ" sz="1800" dirty="0" smtClean="0"/>
              <a:t>výkonu VS </a:t>
            </a:r>
            <a:r>
              <a:rPr lang="cs-CZ" sz="1800" dirty="0" smtClean="0"/>
              <a:t>se </a:t>
            </a:r>
            <a:r>
              <a:rPr lang="cs-CZ" sz="1800" dirty="0" smtClean="0"/>
              <a:t>mohou </a:t>
            </a:r>
            <a:r>
              <a:rPr lang="cs-CZ" sz="1800" dirty="0" smtClean="0">
                <a:solidFill>
                  <a:srgbClr val="00287D"/>
                </a:solidFill>
              </a:rPr>
              <a:t>podílet také </a:t>
            </a:r>
            <a:r>
              <a:rPr lang="cs-CZ" sz="1800" b="1" dirty="0" smtClean="0">
                <a:solidFill>
                  <a:srgbClr val="00287D"/>
                </a:solidFill>
              </a:rPr>
              <a:t>soukromoprávní subjekty</a:t>
            </a:r>
          </a:p>
          <a:p>
            <a:pPr lvl="1" eaLnBrk="1" hangingPunct="1"/>
            <a:r>
              <a:rPr lang="cs-CZ" sz="1800" dirty="0" smtClean="0"/>
              <a:t>Zajišťují výkon některých (zastupitelných) </a:t>
            </a:r>
            <a:r>
              <a:rPr lang="cs-CZ" sz="1800" i="1" dirty="0" smtClean="0">
                <a:solidFill>
                  <a:srgbClr val="00287D"/>
                </a:solidFill>
              </a:rPr>
              <a:t>veřejných služeb</a:t>
            </a:r>
          </a:p>
          <a:p>
            <a:pPr lvl="1" eaLnBrk="1" hangingPunct="1"/>
            <a:r>
              <a:rPr lang="cs-CZ" sz="1800" dirty="0" smtClean="0"/>
              <a:t>Někdy na ně může být (zákonem) </a:t>
            </a:r>
            <a:r>
              <a:rPr lang="cs-CZ" sz="1800" i="1" dirty="0" smtClean="0">
                <a:solidFill>
                  <a:srgbClr val="00287D"/>
                </a:solidFill>
              </a:rPr>
              <a:t>přenesen výkon státní správy</a:t>
            </a:r>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19</a:t>
            </a:fld>
            <a:endParaRPr lang="cs-CZ" alt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Osnova přednášky</a:t>
            </a:r>
            <a:endParaRPr lang="cs-CZ" dirty="0" smtClean="0"/>
          </a:p>
        </p:txBody>
      </p:sp>
      <p:sp>
        <p:nvSpPr>
          <p:cNvPr id="5123" name="Zástupný symbol pro obsah 2"/>
          <p:cNvSpPr>
            <a:spLocks noGrp="1"/>
          </p:cNvSpPr>
          <p:nvPr>
            <p:ph idx="1"/>
          </p:nvPr>
        </p:nvSpPr>
        <p:spPr/>
        <p:txBody>
          <a:bodyPr/>
          <a:lstStyle/>
          <a:p>
            <a:pPr eaLnBrk="1" hangingPunct="1">
              <a:buFont typeface="+mj-lt"/>
              <a:buAutoNum type="arabicParenR"/>
            </a:pPr>
            <a:r>
              <a:rPr lang="cs-CZ" sz="2000" i="1" dirty="0" smtClean="0">
                <a:solidFill>
                  <a:srgbClr val="00287D"/>
                </a:solidFill>
              </a:rPr>
              <a:t>Správní právo jako právní odvětví</a:t>
            </a:r>
          </a:p>
          <a:p>
            <a:pPr eaLnBrk="1" hangingPunct="1">
              <a:buFont typeface="+mj-lt"/>
              <a:buAutoNum type="arabicParenR"/>
            </a:pPr>
            <a:r>
              <a:rPr lang="cs-CZ" sz="2000" i="1" dirty="0" smtClean="0">
                <a:solidFill>
                  <a:srgbClr val="00287D"/>
                </a:solidFill>
              </a:rPr>
              <a:t>Členění </a:t>
            </a:r>
            <a:r>
              <a:rPr lang="cs-CZ" sz="2000" i="1" dirty="0" smtClean="0">
                <a:solidFill>
                  <a:srgbClr val="00287D"/>
                </a:solidFill>
              </a:rPr>
              <a:t>(systém) správního práva</a:t>
            </a:r>
          </a:p>
          <a:p>
            <a:pPr eaLnBrk="1" hangingPunct="1">
              <a:buFont typeface="+mj-lt"/>
              <a:buAutoNum type="arabicParenR"/>
            </a:pPr>
            <a:r>
              <a:rPr lang="cs-CZ" sz="2000" i="1" dirty="0" smtClean="0">
                <a:solidFill>
                  <a:srgbClr val="00287D"/>
                </a:solidFill>
              </a:rPr>
              <a:t>Pojem </a:t>
            </a:r>
            <a:r>
              <a:rPr lang="cs-CZ" sz="2000" i="1" dirty="0" smtClean="0">
                <a:solidFill>
                  <a:srgbClr val="00287D"/>
                </a:solidFill>
              </a:rPr>
              <a:t>a charakteristika </a:t>
            </a:r>
            <a:r>
              <a:rPr lang="cs-CZ" sz="2000" i="1" dirty="0" smtClean="0">
                <a:solidFill>
                  <a:srgbClr val="00287D"/>
                </a:solidFill>
              </a:rPr>
              <a:t>veřejné </a:t>
            </a:r>
            <a:r>
              <a:rPr lang="cs-CZ" sz="2000" i="1" dirty="0" smtClean="0">
                <a:solidFill>
                  <a:srgbClr val="00287D"/>
                </a:solidFill>
              </a:rPr>
              <a:t>správy</a:t>
            </a:r>
          </a:p>
          <a:p>
            <a:pPr eaLnBrk="1" hangingPunct="1">
              <a:buFont typeface="+mj-lt"/>
              <a:buAutoNum type="arabicParenR"/>
            </a:pPr>
            <a:r>
              <a:rPr lang="cs-CZ" sz="2000" i="1" dirty="0" smtClean="0">
                <a:solidFill>
                  <a:srgbClr val="00287D"/>
                </a:solidFill>
              </a:rPr>
              <a:t>Státní </a:t>
            </a:r>
            <a:r>
              <a:rPr lang="cs-CZ" sz="2000" i="1" dirty="0" smtClean="0">
                <a:solidFill>
                  <a:srgbClr val="00287D"/>
                </a:solidFill>
              </a:rPr>
              <a:t>správa a </a:t>
            </a:r>
            <a:r>
              <a:rPr lang="cs-CZ" sz="2000" i="1" dirty="0" smtClean="0">
                <a:solidFill>
                  <a:srgbClr val="00287D"/>
                </a:solidFill>
              </a:rPr>
              <a:t>samospráva</a:t>
            </a:r>
            <a:endParaRPr lang="cs-CZ" sz="2000" i="1" dirty="0" smtClean="0">
              <a:solidFill>
                <a:srgbClr val="00287D"/>
              </a:solidFill>
            </a:endParaRPr>
          </a:p>
          <a:p>
            <a:pPr eaLnBrk="1" hangingPunct="1">
              <a:buFont typeface="+mj-lt"/>
              <a:buAutoNum type="arabicParenR"/>
            </a:pPr>
            <a:r>
              <a:rPr lang="cs-CZ" sz="2000" i="1" dirty="0" smtClean="0">
                <a:solidFill>
                  <a:srgbClr val="00287D"/>
                </a:solidFill>
              </a:rPr>
              <a:t>Vědecké </a:t>
            </a:r>
            <a:r>
              <a:rPr lang="cs-CZ" sz="2000" i="1" dirty="0" smtClean="0">
                <a:solidFill>
                  <a:srgbClr val="00287D"/>
                </a:solidFill>
              </a:rPr>
              <a:t>přístupy ke správnímu právu a k veřejné správě</a:t>
            </a:r>
            <a:endParaRPr lang="cs-CZ" sz="2000" i="1" dirty="0" smtClean="0">
              <a:solidFill>
                <a:srgbClr val="00287D"/>
              </a:solidFill>
            </a:endParaRPr>
          </a:p>
          <a:p>
            <a:pPr eaLnBrk="1" hangingPunct="1"/>
            <a:endParaRPr lang="cs-CZ" sz="1800" dirty="0" smtClean="0">
              <a:solidFill>
                <a:srgbClr val="C00000"/>
              </a:solidFill>
            </a:endParaRPr>
          </a:p>
          <a:p>
            <a:pPr lvl="1" eaLnBrk="1" hangingPunct="1"/>
            <a:endParaRPr lang="cs-CZ" sz="1800" b="1" dirty="0" smtClean="0">
              <a:solidFill>
                <a:srgbClr val="7030A0"/>
              </a:solidFill>
            </a:endParaRPr>
          </a:p>
        </p:txBody>
      </p:sp>
      <p:sp>
        <p:nvSpPr>
          <p:cNvPr id="4" name="Zástupný symbol pro zápatí 3"/>
          <p:cNvSpPr>
            <a:spLocks noGrp="1"/>
          </p:cNvSpPr>
          <p:nvPr>
            <p:ph type="ftr" sz="quarter" idx="10"/>
          </p:nvPr>
        </p:nvSpPr>
        <p:spPr/>
        <p:txBody>
          <a:bodyPr/>
          <a:lstStyle/>
          <a:p>
            <a:pPr>
              <a:defRPr/>
            </a:pPr>
            <a:r>
              <a:rPr lang="cs-CZ" altLang="cs-CZ" dirty="0" smtClean="0"/>
              <a:t>Správní právo </a:t>
            </a:r>
            <a:r>
              <a:rPr lang="cs-CZ" altLang="cs-CZ" dirty="0" smtClean="0"/>
              <a:t>I</a:t>
            </a:r>
            <a:endParaRPr lang="cs-CZ" altLang="cs-CZ" dirty="0" smtClean="0"/>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2</a:t>
            </a:fld>
            <a:endParaRPr lang="cs-CZ" alt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3) Znaky veřejné správy</a:t>
            </a:r>
            <a:endParaRPr lang="cs-CZ" dirty="0" smtClean="0"/>
          </a:p>
        </p:txBody>
      </p:sp>
      <p:sp>
        <p:nvSpPr>
          <p:cNvPr id="5123" name="Zástupný symbol pro obsah 2"/>
          <p:cNvSpPr>
            <a:spLocks noGrp="1"/>
          </p:cNvSpPr>
          <p:nvPr>
            <p:ph idx="1"/>
          </p:nvPr>
        </p:nvSpPr>
        <p:spPr/>
        <p:txBody>
          <a:bodyPr/>
          <a:lstStyle/>
          <a:p>
            <a:pPr eaLnBrk="1" hangingPunct="1"/>
            <a:r>
              <a:rPr lang="cs-CZ" sz="1800" b="1" i="1" dirty="0" smtClean="0">
                <a:solidFill>
                  <a:srgbClr val="C00000"/>
                </a:solidFill>
              </a:rPr>
              <a:t>4. Distinkce = VS JAKO POVINNOST</a:t>
            </a:r>
          </a:p>
          <a:p>
            <a:pPr eaLnBrk="1" hangingPunct="1"/>
            <a:r>
              <a:rPr lang="cs-CZ" sz="1800" dirty="0" smtClean="0"/>
              <a:t>= realizace </a:t>
            </a:r>
            <a:r>
              <a:rPr lang="cs-CZ" sz="1800" dirty="0" smtClean="0">
                <a:solidFill>
                  <a:srgbClr val="00287D"/>
                </a:solidFill>
              </a:rPr>
              <a:t>VS jako právem uložené </a:t>
            </a:r>
            <a:r>
              <a:rPr lang="cs-CZ" sz="1800" b="1" u="sng" dirty="0" smtClean="0">
                <a:solidFill>
                  <a:srgbClr val="00287D"/>
                </a:solidFill>
              </a:rPr>
              <a:t>povinnosti</a:t>
            </a:r>
            <a:r>
              <a:rPr lang="cs-CZ" sz="1800" dirty="0" smtClean="0"/>
              <a:t> (SS autonomie vůle)</a:t>
            </a:r>
            <a:endParaRPr lang="cs-CZ" sz="1800" dirty="0" smtClean="0"/>
          </a:p>
          <a:p>
            <a:pPr eaLnBrk="1" hangingPunct="1"/>
            <a:endParaRPr lang="cs-CZ" sz="1800" dirty="0" smtClean="0"/>
          </a:p>
          <a:p>
            <a:pPr eaLnBrk="1" hangingPunct="1"/>
            <a:r>
              <a:rPr lang="cs-CZ" sz="1800" b="1" dirty="0" smtClean="0">
                <a:solidFill>
                  <a:srgbClr val="7030A0"/>
                </a:solidFill>
              </a:rPr>
              <a:t>VS jako povinnost </a:t>
            </a:r>
            <a:r>
              <a:rPr lang="cs-CZ" sz="1800" dirty="0" smtClean="0">
                <a:solidFill>
                  <a:srgbClr val="7030A0"/>
                </a:solidFill>
              </a:rPr>
              <a:t>podrobněji</a:t>
            </a:r>
            <a:endParaRPr lang="cs-CZ" sz="1800" dirty="0" smtClean="0"/>
          </a:p>
          <a:p>
            <a:pPr lvl="1" eaLnBrk="1" hangingPunct="1"/>
            <a:r>
              <a:rPr lang="cs-CZ" sz="1800" dirty="0" smtClean="0"/>
              <a:t>Souvisí </a:t>
            </a:r>
            <a:r>
              <a:rPr lang="cs-CZ" sz="1800" dirty="0" smtClean="0"/>
              <a:t>s pojmy </a:t>
            </a:r>
            <a:r>
              <a:rPr lang="cs-CZ" sz="1800" i="1" dirty="0" smtClean="0"/>
              <a:t>veřejného zájmu </a:t>
            </a:r>
            <a:r>
              <a:rPr lang="cs-CZ" sz="1800" dirty="0" smtClean="0"/>
              <a:t>a </a:t>
            </a:r>
            <a:r>
              <a:rPr lang="cs-CZ" sz="1800" i="1" dirty="0" smtClean="0"/>
              <a:t>veřejné </a:t>
            </a:r>
            <a:r>
              <a:rPr lang="cs-CZ" sz="1800" i="1" dirty="0" smtClean="0"/>
              <a:t>moci</a:t>
            </a:r>
          </a:p>
          <a:p>
            <a:pPr lvl="1" eaLnBrk="1" hangingPunct="1"/>
            <a:r>
              <a:rPr lang="cs-CZ" sz="1800" dirty="0" smtClean="0"/>
              <a:t>Ústavní východiska – </a:t>
            </a:r>
            <a:r>
              <a:rPr lang="cs-CZ" sz="1800" i="1" dirty="0" smtClean="0">
                <a:solidFill>
                  <a:srgbClr val="00287D"/>
                </a:solidFill>
              </a:rPr>
              <a:t>výhrada zákona </a:t>
            </a:r>
            <a:r>
              <a:rPr lang="cs-CZ" sz="1800" b="1" i="1" dirty="0" smtClean="0">
                <a:solidFill>
                  <a:srgbClr val="00287D"/>
                </a:solidFill>
              </a:rPr>
              <a:t>X</a:t>
            </a:r>
            <a:r>
              <a:rPr lang="cs-CZ" sz="1800" i="1" dirty="0" smtClean="0">
                <a:solidFill>
                  <a:srgbClr val="00287D"/>
                </a:solidFill>
              </a:rPr>
              <a:t> legální licence                       </a:t>
            </a:r>
            <a:r>
              <a:rPr lang="cs-CZ" sz="1800" b="1" dirty="0" smtClean="0"/>
              <a:t>(srov. čl</a:t>
            </a:r>
            <a:r>
              <a:rPr lang="cs-CZ" sz="1800" b="1" dirty="0" smtClean="0"/>
              <a:t>. 2 odst. </a:t>
            </a:r>
            <a:r>
              <a:rPr lang="cs-CZ" sz="1800" b="1" dirty="0" smtClean="0"/>
              <a:t>3 a 4 Ústavy ČR </a:t>
            </a:r>
            <a:r>
              <a:rPr lang="cs-CZ" sz="1800" b="1" dirty="0" smtClean="0"/>
              <a:t>a čl. 2 odst. </a:t>
            </a:r>
            <a:r>
              <a:rPr lang="cs-CZ" sz="1800" b="1" dirty="0" smtClean="0"/>
              <a:t>2 a 3 LZPS)</a:t>
            </a:r>
            <a:endParaRPr lang="cs-CZ" sz="1800" b="1" dirty="0" smtClean="0"/>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20</a:t>
            </a:fld>
            <a:endParaRPr lang="cs-CZ" alt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3) Znaky veřejné správy</a:t>
            </a:r>
            <a:endParaRPr lang="cs-CZ" dirty="0" smtClean="0"/>
          </a:p>
        </p:txBody>
      </p:sp>
      <p:sp>
        <p:nvSpPr>
          <p:cNvPr id="5123" name="Zástupný symbol pro obsah 2"/>
          <p:cNvSpPr>
            <a:spLocks noGrp="1"/>
          </p:cNvSpPr>
          <p:nvPr>
            <p:ph idx="1"/>
          </p:nvPr>
        </p:nvSpPr>
        <p:spPr/>
        <p:txBody>
          <a:bodyPr/>
          <a:lstStyle/>
          <a:p>
            <a:pPr eaLnBrk="1" hangingPunct="1"/>
            <a:r>
              <a:rPr lang="cs-CZ" sz="1700" i="1" dirty="0" smtClean="0">
                <a:solidFill>
                  <a:srgbClr val="00287D"/>
                </a:solidFill>
              </a:rPr>
              <a:t>Procesní </a:t>
            </a:r>
            <a:r>
              <a:rPr lang="cs-CZ" sz="1700" i="1" dirty="0" smtClean="0">
                <a:solidFill>
                  <a:srgbClr val="00287D"/>
                </a:solidFill>
              </a:rPr>
              <a:t>formou pro rozhodnutí o vydání územního plánu obce je opatření obecné povahy. Zde Ústavní soud musí poukázat na zákonné meze, ve kterých se mohou obce při schvalování územně plánovací dokumentace pohybovat, tak jako zdůraznily oba správní soudy. Nelze tak přisvědčit stěžovateli v tom, že by i pro obce při výkonu veřejného moci (rozhodování o územně plánovací dokumentaci) platilo pravidlo, že mohou činit vše, co zákon nezakazuje, tedy že při výkonu veřejné moci v právním státě byly svobodné a požívaly autonomii vůle jako osoby soukromého práva. </a:t>
            </a:r>
            <a:r>
              <a:rPr lang="cs-CZ" sz="1700" b="1" i="1" dirty="0" smtClean="0">
                <a:solidFill>
                  <a:srgbClr val="00287D"/>
                </a:solidFill>
              </a:rPr>
              <a:t>Účelem čl. 2 odst. 4 Ústavy a čl. 2 odst. 3 Listiny je zaručení svobody jednání osob soukromého práva (nikoli veřejnoprávních korporací při výkonu veřejné moci) a vyjádření autonomie jejich vůle. Naopak na jednání obce jako veřejnoprávní korporace se vztahují v případě jednostranného stanovení příkazů a zákazů čl. 2 odst. 3 Ústavy a čl. 2 odst. 2 Listiny</a:t>
            </a:r>
            <a:r>
              <a:rPr lang="cs-CZ" sz="1700" i="1" dirty="0" smtClean="0">
                <a:solidFill>
                  <a:srgbClr val="00287D"/>
                </a:solidFill>
              </a:rPr>
              <a:t>, podle kterých lze státní moc uplatňovat jen v případech, mezích a způsoby, které stanoví zákon, který však </a:t>
            </a:r>
            <a:r>
              <a:rPr lang="cs-CZ" sz="1700" i="1" dirty="0" smtClean="0">
                <a:solidFill>
                  <a:srgbClr val="00287D"/>
                </a:solidFill>
              </a:rPr>
              <a:t>[…] </a:t>
            </a:r>
            <a:r>
              <a:rPr lang="cs-CZ" sz="1700" i="1" dirty="0" smtClean="0">
                <a:solidFill>
                  <a:srgbClr val="00287D"/>
                </a:solidFill>
              </a:rPr>
              <a:t>rovněž má své meze dané ústavně zaručeným právem obcí na samosprávu chráněným Ústavním soudem podle čl. 87 odst. 1 písm. c) Ústavy. </a:t>
            </a:r>
            <a:r>
              <a:rPr lang="cs-CZ" sz="1700" b="1" dirty="0" smtClean="0"/>
              <a:t>(</a:t>
            </a:r>
            <a:r>
              <a:rPr lang="cs-CZ" sz="1700" b="1" dirty="0" smtClean="0"/>
              <a:t>III. ÚS 3817/17)</a:t>
            </a:r>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21</a:t>
            </a:fld>
            <a:endParaRPr lang="cs-CZ" alt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3) Znaky veřejné správy</a:t>
            </a:r>
            <a:endParaRPr lang="cs-CZ" dirty="0" smtClean="0"/>
          </a:p>
        </p:txBody>
      </p:sp>
      <p:sp>
        <p:nvSpPr>
          <p:cNvPr id="5123" name="Zástupný symbol pro obsah 2"/>
          <p:cNvSpPr>
            <a:spLocks noGrp="1"/>
          </p:cNvSpPr>
          <p:nvPr>
            <p:ph idx="1"/>
          </p:nvPr>
        </p:nvSpPr>
        <p:spPr/>
        <p:txBody>
          <a:bodyPr/>
          <a:lstStyle/>
          <a:p>
            <a:pPr eaLnBrk="1" hangingPunct="1"/>
            <a:r>
              <a:rPr lang="cs-CZ" sz="1800" b="1" i="1" dirty="0" smtClean="0">
                <a:solidFill>
                  <a:srgbClr val="C00000"/>
                </a:solidFill>
              </a:rPr>
              <a:t>Shrnutí, VS =</a:t>
            </a:r>
            <a:endParaRPr lang="cs-CZ" sz="1800" b="1" i="1" dirty="0" smtClean="0">
              <a:solidFill>
                <a:srgbClr val="C00000"/>
              </a:solidFill>
            </a:endParaRPr>
          </a:p>
          <a:p>
            <a:pPr lvl="1" eaLnBrk="1" hangingPunct="1"/>
            <a:r>
              <a:rPr lang="cs-CZ" sz="1800" i="1" dirty="0" smtClean="0">
                <a:solidFill>
                  <a:srgbClr val="7030A0"/>
                </a:solidFill>
              </a:rPr>
              <a:t>S</a:t>
            </a:r>
            <a:r>
              <a:rPr lang="cs-CZ" sz="1800" i="1" dirty="0" smtClean="0">
                <a:solidFill>
                  <a:srgbClr val="7030A0"/>
                </a:solidFill>
              </a:rPr>
              <a:t>práva </a:t>
            </a:r>
            <a:r>
              <a:rPr lang="cs-CZ" sz="1800" b="1" i="1" dirty="0" smtClean="0">
                <a:solidFill>
                  <a:srgbClr val="7030A0"/>
                </a:solidFill>
              </a:rPr>
              <a:t>veřejných záležitostí </a:t>
            </a:r>
          </a:p>
          <a:p>
            <a:pPr lvl="1" eaLnBrk="1" hangingPunct="1"/>
            <a:r>
              <a:rPr lang="cs-CZ" sz="1800" i="1" dirty="0" smtClean="0">
                <a:solidFill>
                  <a:srgbClr val="7030A0"/>
                </a:solidFill>
              </a:rPr>
              <a:t>V</a:t>
            </a:r>
            <a:r>
              <a:rPr lang="cs-CZ" sz="1800" i="1" dirty="0" smtClean="0">
                <a:solidFill>
                  <a:srgbClr val="7030A0"/>
                </a:solidFill>
              </a:rPr>
              <a:t>e </a:t>
            </a:r>
            <a:r>
              <a:rPr lang="cs-CZ" sz="1800" b="1" i="1" dirty="0" smtClean="0">
                <a:solidFill>
                  <a:srgbClr val="7030A0"/>
                </a:solidFill>
              </a:rPr>
              <a:t>veřejném zájmu </a:t>
            </a:r>
          </a:p>
          <a:p>
            <a:pPr lvl="1" eaLnBrk="1" hangingPunct="1"/>
            <a:r>
              <a:rPr lang="cs-CZ" sz="1800" b="1" i="1" dirty="0" smtClean="0">
                <a:solidFill>
                  <a:srgbClr val="7030A0"/>
                </a:solidFill>
              </a:rPr>
              <a:t>V</a:t>
            </a:r>
            <a:r>
              <a:rPr lang="cs-CZ" sz="1800" b="1" i="1" dirty="0" smtClean="0">
                <a:solidFill>
                  <a:srgbClr val="7030A0"/>
                </a:solidFill>
              </a:rPr>
              <a:t>eřejnými </a:t>
            </a:r>
            <a:r>
              <a:rPr lang="cs-CZ" sz="1800" b="1" i="1" dirty="0" smtClean="0">
                <a:solidFill>
                  <a:srgbClr val="7030A0"/>
                </a:solidFill>
              </a:rPr>
              <a:t>subjekty </a:t>
            </a:r>
          </a:p>
          <a:p>
            <a:pPr lvl="1" eaLnBrk="1" hangingPunct="1"/>
            <a:r>
              <a:rPr lang="cs-CZ" sz="1800" i="1" dirty="0" smtClean="0">
                <a:solidFill>
                  <a:srgbClr val="7030A0"/>
                </a:solidFill>
              </a:rPr>
              <a:t>J</a:t>
            </a:r>
            <a:r>
              <a:rPr lang="cs-CZ" sz="1800" i="1" dirty="0" smtClean="0">
                <a:solidFill>
                  <a:srgbClr val="7030A0"/>
                </a:solidFill>
              </a:rPr>
              <a:t>ako </a:t>
            </a:r>
            <a:r>
              <a:rPr lang="cs-CZ" sz="1800" i="1" dirty="0" smtClean="0">
                <a:solidFill>
                  <a:srgbClr val="7030A0"/>
                </a:solidFill>
              </a:rPr>
              <a:t>právem </a:t>
            </a:r>
            <a:r>
              <a:rPr lang="cs-CZ" sz="1800" i="1" dirty="0" smtClean="0">
                <a:solidFill>
                  <a:srgbClr val="7030A0"/>
                </a:solidFill>
              </a:rPr>
              <a:t>uložená </a:t>
            </a:r>
            <a:r>
              <a:rPr lang="cs-CZ" sz="1800" b="1" i="1" dirty="0" smtClean="0">
                <a:solidFill>
                  <a:srgbClr val="7030A0"/>
                </a:solidFill>
              </a:rPr>
              <a:t>povinnost</a:t>
            </a:r>
            <a:endParaRPr lang="cs-CZ" sz="1800" b="1" i="1" dirty="0" smtClean="0">
              <a:solidFill>
                <a:srgbClr val="7030A0"/>
              </a:solidFill>
            </a:endParaRPr>
          </a:p>
          <a:p>
            <a:pPr lvl="1" eaLnBrk="1" hangingPunct="1"/>
            <a:r>
              <a:rPr lang="cs-CZ" sz="1800" i="1" dirty="0" smtClean="0">
                <a:solidFill>
                  <a:srgbClr val="7030A0"/>
                </a:solidFill>
              </a:rPr>
              <a:t>+ </a:t>
            </a:r>
            <a:r>
              <a:rPr lang="cs-CZ" sz="1800" i="1" dirty="0" smtClean="0">
                <a:solidFill>
                  <a:srgbClr val="7030A0"/>
                </a:solidFill>
              </a:rPr>
              <a:t>p</a:t>
            </a:r>
            <a:r>
              <a:rPr lang="cs-CZ" sz="1800" i="1" dirty="0" smtClean="0">
                <a:solidFill>
                  <a:srgbClr val="7030A0"/>
                </a:solidFill>
              </a:rPr>
              <a:t>rojev </a:t>
            </a:r>
            <a:r>
              <a:rPr lang="cs-CZ" sz="1800" b="1" i="1" dirty="0" smtClean="0">
                <a:solidFill>
                  <a:srgbClr val="7030A0"/>
                </a:solidFill>
              </a:rPr>
              <a:t>realizace </a:t>
            </a:r>
            <a:r>
              <a:rPr lang="cs-CZ" sz="1800" b="1" i="1" dirty="0" smtClean="0">
                <a:solidFill>
                  <a:srgbClr val="7030A0"/>
                </a:solidFill>
              </a:rPr>
              <a:t>veřejné </a:t>
            </a:r>
            <a:r>
              <a:rPr lang="cs-CZ" sz="1800" b="1" i="1" dirty="0" smtClean="0">
                <a:solidFill>
                  <a:srgbClr val="7030A0"/>
                </a:solidFill>
              </a:rPr>
              <a:t>moci </a:t>
            </a:r>
            <a:r>
              <a:rPr lang="cs-CZ" sz="1800" i="1" dirty="0" smtClean="0">
                <a:solidFill>
                  <a:srgbClr val="7030A0"/>
                </a:solidFill>
              </a:rPr>
              <a:t>ve státě</a:t>
            </a:r>
          </a:p>
          <a:p>
            <a:pPr eaLnBrk="1" hangingPunct="1"/>
            <a:endParaRPr lang="cs-CZ" sz="1800" dirty="0" smtClean="0"/>
          </a:p>
          <a:p>
            <a:pPr eaLnBrk="1" hangingPunct="1"/>
            <a:endParaRPr lang="cs-CZ" sz="1800" dirty="0" smtClean="0"/>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22</a:t>
            </a:fld>
            <a:endParaRPr lang="cs-CZ" alt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endParaRPr lang="cs-CZ" dirty="0" smtClean="0">
              <a:solidFill>
                <a:srgbClr val="7030A0"/>
              </a:solidFill>
            </a:endParaRPr>
          </a:p>
        </p:txBody>
      </p:sp>
      <p:sp>
        <p:nvSpPr>
          <p:cNvPr id="5123" name="Zástupný symbol pro obsah 2"/>
          <p:cNvSpPr>
            <a:spLocks noGrp="1"/>
          </p:cNvSpPr>
          <p:nvPr>
            <p:ph idx="1"/>
          </p:nvPr>
        </p:nvSpPr>
        <p:spPr/>
        <p:txBody>
          <a:bodyPr/>
          <a:lstStyle/>
          <a:p>
            <a:pPr eaLnBrk="1" hangingPunct="1"/>
            <a:r>
              <a:rPr lang="cs-CZ" sz="3600" b="1" dirty="0" smtClean="0">
                <a:solidFill>
                  <a:srgbClr val="00287D"/>
                </a:solidFill>
              </a:rPr>
              <a:t>4) Státní </a:t>
            </a:r>
            <a:r>
              <a:rPr lang="cs-CZ" sz="3600" b="1" dirty="0" smtClean="0">
                <a:solidFill>
                  <a:srgbClr val="00287D"/>
                </a:solidFill>
              </a:rPr>
              <a:t>správa a </a:t>
            </a:r>
            <a:r>
              <a:rPr lang="cs-CZ" sz="3600" b="1" dirty="0" smtClean="0">
                <a:solidFill>
                  <a:srgbClr val="00287D"/>
                </a:solidFill>
              </a:rPr>
              <a:t>          samospráva</a:t>
            </a:r>
            <a:endParaRPr lang="cs-CZ" sz="3600" b="1" dirty="0" smtClean="0">
              <a:solidFill>
                <a:srgbClr val="00287D"/>
              </a:solidFill>
            </a:endParaRPr>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23</a:t>
            </a:fld>
            <a:endParaRPr lang="cs-CZ" alt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4) Státní </a:t>
            </a:r>
            <a:r>
              <a:rPr lang="cs-CZ" dirty="0" smtClean="0"/>
              <a:t>správa a samospráva</a:t>
            </a:r>
            <a:endParaRPr lang="cs-CZ" dirty="0" smtClean="0"/>
          </a:p>
        </p:txBody>
      </p:sp>
      <p:sp>
        <p:nvSpPr>
          <p:cNvPr id="5123" name="Zástupný symbol pro obsah 2"/>
          <p:cNvSpPr>
            <a:spLocks noGrp="1"/>
          </p:cNvSpPr>
          <p:nvPr>
            <p:ph idx="1"/>
          </p:nvPr>
        </p:nvSpPr>
        <p:spPr/>
        <p:txBody>
          <a:bodyPr/>
          <a:lstStyle/>
          <a:p>
            <a:pPr eaLnBrk="1" hangingPunct="1"/>
            <a:r>
              <a:rPr lang="cs-CZ" sz="1800" b="1" dirty="0" smtClean="0">
                <a:solidFill>
                  <a:srgbClr val="C00000"/>
                </a:solidFill>
              </a:rPr>
              <a:t>Různá pojetí </a:t>
            </a:r>
            <a:r>
              <a:rPr lang="cs-CZ" sz="1800" b="1" dirty="0" smtClean="0">
                <a:solidFill>
                  <a:srgbClr val="C00000"/>
                </a:solidFill>
              </a:rPr>
              <a:t>VS</a:t>
            </a:r>
            <a:endParaRPr lang="cs-CZ" sz="1800" b="1" dirty="0" smtClean="0">
              <a:solidFill>
                <a:srgbClr val="C00000"/>
              </a:solidFill>
            </a:endParaRPr>
          </a:p>
          <a:p>
            <a:pPr lvl="1" eaLnBrk="1" hangingPunct="1"/>
            <a:r>
              <a:rPr lang="cs-CZ" sz="1800" i="1" dirty="0" smtClean="0">
                <a:solidFill>
                  <a:srgbClr val="00287D"/>
                </a:solidFill>
              </a:rPr>
              <a:t>Vrchnostenská </a:t>
            </a:r>
            <a:r>
              <a:rPr lang="cs-CZ" sz="1800" dirty="0" smtClean="0"/>
              <a:t>a </a:t>
            </a:r>
            <a:r>
              <a:rPr lang="cs-CZ" sz="1800" i="1" dirty="0" err="1" smtClean="0">
                <a:solidFill>
                  <a:srgbClr val="00287D"/>
                </a:solidFill>
              </a:rPr>
              <a:t>nevrchnostenská</a:t>
            </a:r>
            <a:r>
              <a:rPr lang="cs-CZ" sz="1800" i="1" dirty="0" smtClean="0">
                <a:solidFill>
                  <a:srgbClr val="00287D"/>
                </a:solidFill>
              </a:rPr>
              <a:t> </a:t>
            </a:r>
            <a:r>
              <a:rPr lang="cs-CZ" sz="1800" dirty="0" smtClean="0"/>
              <a:t>(v</a:t>
            </a:r>
            <a:r>
              <a:rPr lang="cs-CZ" sz="1800" dirty="0" smtClean="0"/>
              <a:t>iz dříve)</a:t>
            </a:r>
            <a:endParaRPr lang="cs-CZ" sz="1800" b="1" i="1" dirty="0" smtClean="0">
              <a:solidFill>
                <a:srgbClr val="C00000"/>
              </a:solidFill>
            </a:endParaRPr>
          </a:p>
          <a:p>
            <a:pPr lvl="1" eaLnBrk="1" hangingPunct="1"/>
            <a:r>
              <a:rPr lang="cs-CZ" sz="1800" i="1" dirty="0" smtClean="0">
                <a:solidFill>
                  <a:srgbClr val="00287D"/>
                </a:solidFill>
              </a:rPr>
              <a:t>V organizačním </a:t>
            </a:r>
            <a:r>
              <a:rPr lang="cs-CZ" sz="1800" dirty="0" smtClean="0"/>
              <a:t>a </a:t>
            </a:r>
            <a:r>
              <a:rPr lang="cs-CZ" sz="1800" i="1" dirty="0" smtClean="0">
                <a:solidFill>
                  <a:srgbClr val="00287D"/>
                </a:solidFill>
              </a:rPr>
              <a:t>funkčním </a:t>
            </a:r>
            <a:r>
              <a:rPr lang="cs-CZ" sz="1800" i="1" dirty="0" smtClean="0">
                <a:solidFill>
                  <a:srgbClr val="00287D"/>
                </a:solidFill>
              </a:rPr>
              <a:t>pojetí </a:t>
            </a:r>
            <a:r>
              <a:rPr lang="cs-CZ" sz="1800" dirty="0" smtClean="0"/>
              <a:t>(viz </a:t>
            </a:r>
            <a:r>
              <a:rPr lang="cs-CZ" sz="1800" dirty="0" err="1" smtClean="0"/>
              <a:t>násl</a:t>
            </a:r>
            <a:r>
              <a:rPr lang="cs-CZ" sz="1800" dirty="0" smtClean="0"/>
              <a:t>. </a:t>
            </a:r>
            <a:r>
              <a:rPr lang="cs-CZ" sz="1800" dirty="0" err="1" smtClean="0"/>
              <a:t>předn</a:t>
            </a:r>
            <a:r>
              <a:rPr lang="cs-CZ" sz="1800" dirty="0" smtClean="0"/>
              <a:t>.)</a:t>
            </a:r>
            <a:endParaRPr lang="cs-CZ" sz="1800" dirty="0" smtClean="0"/>
          </a:p>
          <a:p>
            <a:pPr lvl="1" eaLnBrk="1" hangingPunct="1"/>
            <a:r>
              <a:rPr lang="cs-CZ" sz="1800" dirty="0" smtClean="0"/>
              <a:t>Zejména však rozlišení na </a:t>
            </a:r>
            <a:r>
              <a:rPr lang="cs-CZ" sz="1800" i="1" dirty="0" smtClean="0">
                <a:solidFill>
                  <a:srgbClr val="00287D"/>
                </a:solidFill>
              </a:rPr>
              <a:t>s</a:t>
            </a:r>
            <a:r>
              <a:rPr lang="cs-CZ" sz="1800" i="1" dirty="0" smtClean="0">
                <a:solidFill>
                  <a:srgbClr val="00287D"/>
                </a:solidFill>
              </a:rPr>
              <a:t>tátní správu </a:t>
            </a:r>
            <a:r>
              <a:rPr lang="cs-CZ" sz="1800" dirty="0" smtClean="0"/>
              <a:t>a</a:t>
            </a:r>
            <a:r>
              <a:rPr lang="cs-CZ" sz="1800" i="1" dirty="0" smtClean="0">
                <a:solidFill>
                  <a:srgbClr val="00287D"/>
                </a:solidFill>
              </a:rPr>
              <a:t> </a:t>
            </a:r>
            <a:r>
              <a:rPr lang="cs-CZ" sz="1800" i="1" dirty="0" smtClean="0">
                <a:solidFill>
                  <a:srgbClr val="00287D"/>
                </a:solidFill>
              </a:rPr>
              <a:t>samosprávu</a:t>
            </a:r>
          </a:p>
          <a:p>
            <a:pPr lvl="1" eaLnBrk="1" hangingPunct="1"/>
            <a:endParaRPr lang="cs-CZ" sz="1800" i="1" dirty="0" smtClean="0">
              <a:solidFill>
                <a:srgbClr val="00287D"/>
              </a:solidFill>
            </a:endParaRPr>
          </a:p>
          <a:p>
            <a:pPr eaLnBrk="1" hangingPunct="1"/>
            <a:r>
              <a:rPr lang="cs-CZ" sz="1800" b="1" dirty="0" smtClean="0">
                <a:solidFill>
                  <a:srgbClr val="7030A0"/>
                </a:solidFill>
              </a:rPr>
              <a:t>Nejobecněji…</a:t>
            </a:r>
          </a:p>
          <a:p>
            <a:pPr lvl="1" eaLnBrk="1" hangingPunct="1"/>
            <a:r>
              <a:rPr lang="cs-CZ" sz="1800" i="1" dirty="0" smtClean="0">
                <a:solidFill>
                  <a:srgbClr val="C00000"/>
                </a:solidFill>
              </a:rPr>
              <a:t>Státní </a:t>
            </a:r>
            <a:r>
              <a:rPr lang="cs-CZ" sz="1800" i="1" dirty="0" smtClean="0">
                <a:solidFill>
                  <a:srgbClr val="C00000"/>
                </a:solidFill>
              </a:rPr>
              <a:t>správa </a:t>
            </a:r>
            <a:r>
              <a:rPr lang="cs-CZ" sz="1800" dirty="0" smtClean="0"/>
              <a:t>= </a:t>
            </a:r>
            <a:r>
              <a:rPr lang="cs-CZ" sz="1800" dirty="0" smtClean="0"/>
              <a:t>VS vykonávána </a:t>
            </a:r>
            <a:r>
              <a:rPr lang="cs-CZ" sz="1800" dirty="0" smtClean="0">
                <a:solidFill>
                  <a:srgbClr val="00287D"/>
                </a:solidFill>
              </a:rPr>
              <a:t>státem</a:t>
            </a:r>
            <a:r>
              <a:rPr lang="cs-CZ" sz="1800" dirty="0" smtClean="0"/>
              <a:t>, resp. jemu „přičitatelná“</a:t>
            </a:r>
          </a:p>
          <a:p>
            <a:pPr lvl="1" eaLnBrk="1" hangingPunct="1"/>
            <a:r>
              <a:rPr lang="cs-CZ" sz="1800" i="1" dirty="0" smtClean="0">
                <a:solidFill>
                  <a:srgbClr val="C00000"/>
                </a:solidFill>
              </a:rPr>
              <a:t>Samospráva</a:t>
            </a:r>
            <a:r>
              <a:rPr lang="cs-CZ" sz="1800" i="1" dirty="0" smtClean="0"/>
              <a:t> </a:t>
            </a:r>
            <a:r>
              <a:rPr lang="cs-CZ" sz="1800" dirty="0" smtClean="0"/>
              <a:t>= </a:t>
            </a:r>
            <a:r>
              <a:rPr lang="cs-CZ" sz="1800" dirty="0" smtClean="0"/>
              <a:t>VS „přičitatelná“ </a:t>
            </a:r>
            <a:r>
              <a:rPr lang="cs-CZ" sz="1800" dirty="0" smtClean="0">
                <a:solidFill>
                  <a:srgbClr val="00287D"/>
                </a:solidFill>
              </a:rPr>
              <a:t>veřejnoprávním korporacím nestátního </a:t>
            </a:r>
            <a:r>
              <a:rPr lang="cs-CZ" sz="1800" dirty="0" smtClean="0">
                <a:solidFill>
                  <a:srgbClr val="00287D"/>
                </a:solidFill>
              </a:rPr>
              <a:t>charakteru </a:t>
            </a:r>
            <a:r>
              <a:rPr lang="cs-CZ" sz="1800" dirty="0" smtClean="0"/>
              <a:t>(zejména ÚSC)</a:t>
            </a:r>
            <a:endParaRPr lang="cs-CZ" sz="1800" dirty="0" smtClean="0"/>
          </a:p>
          <a:p>
            <a:pPr lvl="1" eaLnBrk="1" hangingPunct="1"/>
            <a:endParaRPr lang="cs-CZ" sz="1800" i="1" dirty="0" smtClean="0">
              <a:solidFill>
                <a:srgbClr val="00287D"/>
              </a:solidFill>
            </a:endParaRPr>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24</a:t>
            </a:fld>
            <a:endParaRPr lang="cs-CZ" alt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4) </a:t>
            </a:r>
            <a:r>
              <a:rPr lang="cs-CZ" dirty="0" smtClean="0"/>
              <a:t>Státní </a:t>
            </a:r>
            <a:r>
              <a:rPr lang="cs-CZ" dirty="0" smtClean="0"/>
              <a:t>správa a samospráva</a:t>
            </a:r>
            <a:endParaRPr lang="cs-CZ" dirty="0" smtClean="0"/>
          </a:p>
        </p:txBody>
      </p:sp>
      <p:sp>
        <p:nvSpPr>
          <p:cNvPr id="5123" name="Zástupný symbol pro obsah 2"/>
          <p:cNvSpPr>
            <a:spLocks noGrp="1"/>
          </p:cNvSpPr>
          <p:nvPr>
            <p:ph idx="1"/>
          </p:nvPr>
        </p:nvSpPr>
        <p:spPr/>
        <p:txBody>
          <a:bodyPr/>
          <a:lstStyle/>
          <a:p>
            <a:pPr eaLnBrk="1" hangingPunct="1"/>
            <a:r>
              <a:rPr lang="cs-CZ" sz="1800" b="1" dirty="0" smtClean="0">
                <a:solidFill>
                  <a:srgbClr val="C00000"/>
                </a:solidFill>
              </a:rPr>
              <a:t>Státní správa</a:t>
            </a:r>
            <a:endParaRPr lang="cs-CZ" sz="1800" dirty="0" smtClean="0"/>
          </a:p>
          <a:p>
            <a:pPr lvl="1" eaLnBrk="1" hangingPunct="1"/>
            <a:r>
              <a:rPr lang="cs-CZ" sz="1800" dirty="0" smtClean="0"/>
              <a:t>N</a:t>
            </a:r>
            <a:r>
              <a:rPr lang="cs-CZ" sz="1800" dirty="0" smtClean="0"/>
              <a:t>egativní </a:t>
            </a:r>
            <a:r>
              <a:rPr lang="cs-CZ" sz="1800" dirty="0" smtClean="0"/>
              <a:t>vymezení </a:t>
            </a:r>
            <a:r>
              <a:rPr lang="cs-CZ" sz="1800" dirty="0" smtClean="0"/>
              <a:t>= </a:t>
            </a:r>
            <a:r>
              <a:rPr lang="cs-CZ" sz="1800" b="1" dirty="0" smtClean="0">
                <a:solidFill>
                  <a:srgbClr val="00287D"/>
                </a:solidFill>
              </a:rPr>
              <a:t>co </a:t>
            </a:r>
            <a:r>
              <a:rPr lang="cs-CZ" sz="1800" b="1" dirty="0" smtClean="0">
                <a:solidFill>
                  <a:srgbClr val="00287D"/>
                </a:solidFill>
              </a:rPr>
              <a:t>není zákonodárstvím a </a:t>
            </a:r>
            <a:r>
              <a:rPr lang="cs-CZ" sz="1800" b="1" dirty="0" smtClean="0">
                <a:solidFill>
                  <a:srgbClr val="00287D"/>
                </a:solidFill>
              </a:rPr>
              <a:t>soudnictvím</a:t>
            </a:r>
            <a:endParaRPr lang="cs-CZ" sz="1800" b="1" dirty="0" smtClean="0">
              <a:solidFill>
                <a:srgbClr val="00287D"/>
              </a:solidFill>
            </a:endParaRPr>
          </a:p>
          <a:p>
            <a:pPr lvl="1" eaLnBrk="1" hangingPunct="1"/>
            <a:r>
              <a:rPr lang="cs-CZ" sz="1800" i="1" dirty="0" smtClean="0">
                <a:solidFill>
                  <a:srgbClr val="00287D"/>
                </a:solidFill>
              </a:rPr>
              <a:t>O</a:t>
            </a:r>
            <a:r>
              <a:rPr lang="cs-CZ" sz="1800" i="1" dirty="0" smtClean="0">
                <a:solidFill>
                  <a:srgbClr val="00287D"/>
                </a:solidFill>
              </a:rPr>
              <a:t>proti </a:t>
            </a:r>
            <a:r>
              <a:rPr lang="cs-CZ" sz="1800" i="1" dirty="0" smtClean="0">
                <a:solidFill>
                  <a:srgbClr val="00287D"/>
                </a:solidFill>
              </a:rPr>
              <a:t>zákonodárství </a:t>
            </a:r>
            <a:r>
              <a:rPr lang="cs-CZ" sz="1800" dirty="0" smtClean="0"/>
              <a:t>jde o provádění (výkon), nikoli tvorbu zákonů                     (ačkoli VS se na tvorbě zákonů také podílí)</a:t>
            </a:r>
          </a:p>
          <a:p>
            <a:pPr lvl="1" eaLnBrk="1" hangingPunct="1"/>
            <a:r>
              <a:rPr lang="cs-CZ" sz="1800" i="1" dirty="0" smtClean="0">
                <a:solidFill>
                  <a:srgbClr val="00287D"/>
                </a:solidFill>
              </a:rPr>
              <a:t>O</a:t>
            </a:r>
            <a:r>
              <a:rPr lang="cs-CZ" sz="1800" i="1" dirty="0" smtClean="0">
                <a:solidFill>
                  <a:srgbClr val="00287D"/>
                </a:solidFill>
              </a:rPr>
              <a:t>proti </a:t>
            </a:r>
            <a:r>
              <a:rPr lang="cs-CZ" sz="1800" i="1" dirty="0" smtClean="0">
                <a:solidFill>
                  <a:srgbClr val="00287D"/>
                </a:solidFill>
              </a:rPr>
              <a:t>soudnictví </a:t>
            </a:r>
            <a:r>
              <a:rPr lang="cs-CZ" sz="1800" dirty="0" smtClean="0"/>
              <a:t>nejde o nalézání práva v nejširším smyslu, nýbrž o realizaci veřejných zájmů v mezích práva (také organizační odlišnosti)</a:t>
            </a:r>
          </a:p>
          <a:p>
            <a:pPr lvl="1" eaLnBrk="1" hangingPunct="1"/>
            <a:endParaRPr lang="cs-CZ" sz="1800" dirty="0" smtClean="0"/>
          </a:p>
          <a:p>
            <a:pPr eaLnBrk="1" hangingPunct="1"/>
            <a:r>
              <a:rPr lang="cs-CZ" sz="1800" b="1" dirty="0" smtClean="0">
                <a:solidFill>
                  <a:srgbClr val="7030A0"/>
                </a:solidFill>
              </a:rPr>
              <a:t>C</a:t>
            </a:r>
            <a:r>
              <a:rPr lang="cs-CZ" sz="1800" b="1" dirty="0" smtClean="0">
                <a:solidFill>
                  <a:srgbClr val="7030A0"/>
                </a:solidFill>
              </a:rPr>
              <a:t>harakteristické rysy</a:t>
            </a:r>
            <a:endParaRPr lang="cs-CZ" sz="1800" b="1" dirty="0" smtClean="0">
              <a:solidFill>
                <a:srgbClr val="7030A0"/>
              </a:solidFill>
            </a:endParaRPr>
          </a:p>
          <a:p>
            <a:pPr lvl="1" eaLnBrk="1" hangingPunct="1"/>
            <a:r>
              <a:rPr lang="cs-CZ" sz="1800" i="1" dirty="0" smtClean="0">
                <a:solidFill>
                  <a:srgbClr val="00287D"/>
                </a:solidFill>
              </a:rPr>
              <a:t>Je základem </a:t>
            </a:r>
            <a:r>
              <a:rPr lang="cs-CZ" sz="1800" i="1" dirty="0" smtClean="0">
                <a:solidFill>
                  <a:srgbClr val="00287D"/>
                </a:solidFill>
              </a:rPr>
              <a:t>(</a:t>
            </a:r>
            <a:r>
              <a:rPr lang="cs-CZ" sz="1800" b="1" i="1" dirty="0" smtClean="0">
                <a:solidFill>
                  <a:srgbClr val="00287D"/>
                </a:solidFill>
              </a:rPr>
              <a:t>jádrem</a:t>
            </a:r>
            <a:r>
              <a:rPr lang="cs-CZ" sz="1800" i="1" dirty="0" smtClean="0">
                <a:solidFill>
                  <a:srgbClr val="00287D"/>
                </a:solidFill>
              </a:rPr>
              <a:t>) </a:t>
            </a:r>
            <a:r>
              <a:rPr lang="cs-CZ" sz="1800" b="1" i="1" dirty="0" smtClean="0">
                <a:solidFill>
                  <a:srgbClr val="00287D"/>
                </a:solidFill>
              </a:rPr>
              <a:t>VS</a:t>
            </a:r>
          </a:p>
          <a:p>
            <a:pPr lvl="1" eaLnBrk="1" hangingPunct="1"/>
            <a:r>
              <a:rPr lang="cs-CZ" sz="1800" i="1" dirty="0" smtClean="0">
                <a:solidFill>
                  <a:srgbClr val="00287D"/>
                </a:solidFill>
              </a:rPr>
              <a:t>V</a:t>
            </a:r>
            <a:r>
              <a:rPr lang="cs-CZ" sz="1800" i="1" dirty="0" smtClean="0">
                <a:solidFill>
                  <a:srgbClr val="00287D"/>
                </a:solidFill>
              </a:rPr>
              <a:t>ykonávána </a:t>
            </a:r>
            <a:r>
              <a:rPr lang="cs-CZ" sz="1800" b="1" i="1" dirty="0" smtClean="0">
                <a:solidFill>
                  <a:srgbClr val="00287D"/>
                </a:solidFill>
              </a:rPr>
              <a:t>orgány státní </a:t>
            </a:r>
            <a:r>
              <a:rPr lang="cs-CZ" sz="1800" b="1" i="1" dirty="0" smtClean="0">
                <a:solidFill>
                  <a:srgbClr val="00287D"/>
                </a:solidFill>
              </a:rPr>
              <a:t>správy </a:t>
            </a:r>
            <a:r>
              <a:rPr lang="cs-CZ" sz="1800" dirty="0" smtClean="0"/>
              <a:t>(nikoli pouze orgány státu!)</a:t>
            </a:r>
            <a:endParaRPr lang="cs-CZ" sz="1800" dirty="0" smtClean="0"/>
          </a:p>
          <a:p>
            <a:pPr lvl="1" eaLnBrk="1" hangingPunct="1"/>
            <a:r>
              <a:rPr lang="cs-CZ" sz="1800" i="1" dirty="0" smtClean="0">
                <a:solidFill>
                  <a:srgbClr val="00287D"/>
                </a:solidFill>
              </a:rPr>
              <a:t>M</a:t>
            </a:r>
            <a:r>
              <a:rPr lang="cs-CZ" sz="1800" i="1" dirty="0" smtClean="0">
                <a:solidFill>
                  <a:srgbClr val="00287D"/>
                </a:solidFill>
              </a:rPr>
              <a:t>á </a:t>
            </a:r>
            <a:r>
              <a:rPr lang="cs-CZ" sz="1800" b="1" i="1" dirty="0" smtClean="0">
                <a:solidFill>
                  <a:srgbClr val="00287D"/>
                </a:solidFill>
              </a:rPr>
              <a:t>výkonný</a:t>
            </a:r>
            <a:r>
              <a:rPr lang="cs-CZ" sz="1800" i="1" dirty="0" smtClean="0">
                <a:solidFill>
                  <a:srgbClr val="00287D"/>
                </a:solidFill>
              </a:rPr>
              <a:t> (provádění zákonů), </a:t>
            </a:r>
            <a:r>
              <a:rPr lang="cs-CZ" sz="1800" b="1" i="1" dirty="0" smtClean="0">
                <a:solidFill>
                  <a:srgbClr val="00287D"/>
                </a:solidFill>
              </a:rPr>
              <a:t>nařizovací </a:t>
            </a:r>
            <a:r>
              <a:rPr lang="cs-CZ" sz="1800" i="1" dirty="0" smtClean="0">
                <a:solidFill>
                  <a:srgbClr val="00287D"/>
                </a:solidFill>
              </a:rPr>
              <a:t>(mocenská převaha orgánů státní správy) a </a:t>
            </a:r>
            <a:r>
              <a:rPr lang="cs-CZ" sz="1800" b="1" i="1" dirty="0" err="1" smtClean="0">
                <a:solidFill>
                  <a:srgbClr val="00287D"/>
                </a:solidFill>
              </a:rPr>
              <a:t>podzák</a:t>
            </a:r>
            <a:r>
              <a:rPr lang="cs-CZ" sz="1800" b="1" i="1" dirty="0" smtClean="0">
                <a:solidFill>
                  <a:srgbClr val="00287D"/>
                </a:solidFill>
              </a:rPr>
              <a:t>. charakter </a:t>
            </a:r>
            <a:r>
              <a:rPr lang="cs-CZ" sz="1800" i="1" dirty="0" smtClean="0">
                <a:solidFill>
                  <a:srgbClr val="00287D"/>
                </a:solidFill>
              </a:rPr>
              <a:t>(vázanost </a:t>
            </a:r>
            <a:r>
              <a:rPr lang="cs-CZ" sz="1800" i="1" dirty="0" smtClean="0">
                <a:solidFill>
                  <a:srgbClr val="00287D"/>
                </a:solidFill>
              </a:rPr>
              <a:t>zákony)</a:t>
            </a:r>
            <a:endParaRPr lang="cs-CZ" sz="1800" i="1" dirty="0" smtClean="0">
              <a:solidFill>
                <a:srgbClr val="00287D"/>
              </a:solidFill>
            </a:endParaRPr>
          </a:p>
          <a:p>
            <a:pPr lvl="1" eaLnBrk="1" hangingPunct="1"/>
            <a:r>
              <a:rPr lang="cs-CZ" sz="1800" i="1" dirty="0" smtClean="0">
                <a:solidFill>
                  <a:srgbClr val="00287D"/>
                </a:solidFill>
              </a:rPr>
              <a:t>P</a:t>
            </a:r>
            <a:r>
              <a:rPr lang="cs-CZ" sz="1800" i="1" dirty="0" smtClean="0">
                <a:solidFill>
                  <a:srgbClr val="00287D"/>
                </a:solidFill>
              </a:rPr>
              <a:t>ůsobí </a:t>
            </a:r>
            <a:r>
              <a:rPr lang="cs-CZ" sz="1800" i="1" dirty="0" smtClean="0">
                <a:solidFill>
                  <a:srgbClr val="00287D"/>
                </a:solidFill>
              </a:rPr>
              <a:t>uvnitř (procesy ve státní správě) i vně (vlastní poslání)</a:t>
            </a:r>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25</a:t>
            </a:fld>
            <a:endParaRPr lang="cs-CZ" alt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4) Státní </a:t>
            </a:r>
            <a:r>
              <a:rPr lang="cs-CZ" dirty="0" smtClean="0"/>
              <a:t>správa a samospráva</a:t>
            </a:r>
          </a:p>
        </p:txBody>
      </p:sp>
      <p:sp>
        <p:nvSpPr>
          <p:cNvPr id="5123" name="Zástupný symbol pro obsah 2"/>
          <p:cNvSpPr>
            <a:spLocks noGrp="1"/>
          </p:cNvSpPr>
          <p:nvPr>
            <p:ph idx="1"/>
          </p:nvPr>
        </p:nvSpPr>
        <p:spPr/>
        <p:txBody>
          <a:bodyPr/>
          <a:lstStyle/>
          <a:p>
            <a:pPr eaLnBrk="1" hangingPunct="1"/>
            <a:r>
              <a:rPr lang="cs-CZ" sz="1800" b="1" dirty="0" smtClean="0">
                <a:solidFill>
                  <a:srgbClr val="C00000"/>
                </a:solidFill>
              </a:rPr>
              <a:t>Státní správa</a:t>
            </a:r>
            <a:endParaRPr lang="cs-CZ" sz="1800" dirty="0" smtClean="0"/>
          </a:p>
          <a:p>
            <a:pPr eaLnBrk="1" hangingPunct="1"/>
            <a:r>
              <a:rPr lang="cs-CZ" sz="1800" dirty="0" smtClean="0"/>
              <a:t>V</a:t>
            </a:r>
            <a:r>
              <a:rPr lang="cs-CZ" sz="1800" dirty="0" smtClean="0"/>
              <a:t> organizačním pojetí nevykonává pouze stát</a:t>
            </a:r>
            <a:r>
              <a:rPr lang="cs-CZ" sz="1800" dirty="0" smtClean="0"/>
              <a:t> </a:t>
            </a:r>
          </a:p>
          <a:p>
            <a:pPr eaLnBrk="1" hangingPunct="1"/>
            <a:r>
              <a:rPr lang="cs-CZ" sz="1800" dirty="0" smtClean="0"/>
              <a:t>– lze rozlišovat </a:t>
            </a:r>
            <a:r>
              <a:rPr lang="cs-CZ" sz="1800" dirty="0" smtClean="0"/>
              <a:t>různé </a:t>
            </a:r>
            <a:r>
              <a:rPr lang="cs-CZ" sz="1800" b="1" dirty="0" smtClean="0">
                <a:solidFill>
                  <a:srgbClr val="7030A0"/>
                </a:solidFill>
              </a:rPr>
              <a:t>vykonavatele </a:t>
            </a:r>
            <a:r>
              <a:rPr lang="cs-CZ" sz="1800" b="1" dirty="0" smtClean="0">
                <a:solidFill>
                  <a:srgbClr val="7030A0"/>
                </a:solidFill>
              </a:rPr>
              <a:t>státní </a:t>
            </a:r>
            <a:r>
              <a:rPr lang="cs-CZ" sz="1800" b="1" dirty="0" smtClean="0">
                <a:solidFill>
                  <a:srgbClr val="7030A0"/>
                </a:solidFill>
              </a:rPr>
              <a:t>správy</a:t>
            </a:r>
            <a:endParaRPr lang="cs-CZ" sz="1800" b="1" dirty="0" smtClean="0">
              <a:solidFill>
                <a:srgbClr val="7030A0"/>
              </a:solidFill>
            </a:endParaRPr>
          </a:p>
          <a:p>
            <a:pPr lvl="1" eaLnBrk="1" hangingPunct="1"/>
            <a:r>
              <a:rPr lang="cs-CZ" sz="1800" b="1" i="1" dirty="0" smtClean="0">
                <a:solidFill>
                  <a:srgbClr val="00287D"/>
                </a:solidFill>
              </a:rPr>
              <a:t>Stát</a:t>
            </a:r>
            <a:r>
              <a:rPr lang="cs-CZ" sz="1800" dirty="0" smtClean="0">
                <a:solidFill>
                  <a:srgbClr val="7030A0"/>
                </a:solidFill>
              </a:rPr>
              <a:t> </a:t>
            </a:r>
            <a:r>
              <a:rPr lang="cs-CZ" sz="1800" dirty="0" smtClean="0"/>
              <a:t>(jeho orgány) </a:t>
            </a:r>
            <a:endParaRPr lang="cs-CZ" sz="1800" b="1" dirty="0" smtClean="0"/>
          </a:p>
          <a:p>
            <a:pPr lvl="1" eaLnBrk="1" hangingPunct="1"/>
            <a:r>
              <a:rPr lang="cs-CZ" sz="1800" b="1" i="1" dirty="0" smtClean="0">
                <a:solidFill>
                  <a:srgbClr val="00287D"/>
                </a:solidFill>
              </a:rPr>
              <a:t>Veřejnoprávní korporace</a:t>
            </a:r>
          </a:p>
          <a:p>
            <a:pPr lvl="2" eaLnBrk="1" hangingPunct="1"/>
            <a:r>
              <a:rPr lang="cs-CZ" sz="1800" i="1" dirty="0" smtClean="0">
                <a:solidFill>
                  <a:srgbClr val="00287D"/>
                </a:solidFill>
              </a:rPr>
              <a:t>Územní samospráva (tzv. smíšený model)</a:t>
            </a:r>
          </a:p>
          <a:p>
            <a:pPr lvl="2" eaLnBrk="1" hangingPunct="1"/>
            <a:r>
              <a:rPr lang="cs-CZ" sz="1800" i="1" dirty="0" smtClean="0">
                <a:solidFill>
                  <a:srgbClr val="00287D"/>
                </a:solidFill>
              </a:rPr>
              <a:t>Zájmová samospráva</a:t>
            </a:r>
          </a:p>
          <a:p>
            <a:pPr lvl="1" eaLnBrk="1" hangingPunct="1"/>
            <a:r>
              <a:rPr lang="cs-CZ" sz="1800" dirty="0" smtClean="0"/>
              <a:t>Výjimečně </a:t>
            </a:r>
            <a:r>
              <a:rPr lang="cs-CZ" sz="1800" b="1" dirty="0" smtClean="0">
                <a:solidFill>
                  <a:srgbClr val="00287D"/>
                </a:solidFill>
              </a:rPr>
              <a:t>i jiné subjekty </a:t>
            </a:r>
            <a:r>
              <a:rPr lang="cs-CZ" sz="1800" dirty="0" smtClean="0"/>
              <a:t>(typicky některé „stráže“)</a:t>
            </a:r>
          </a:p>
          <a:p>
            <a:pPr eaLnBrk="1" hangingPunct="1"/>
            <a:endParaRPr lang="cs-CZ" sz="1800" dirty="0" smtClean="0"/>
          </a:p>
          <a:p>
            <a:pPr eaLnBrk="1" hangingPunct="1"/>
            <a:r>
              <a:rPr lang="cs-CZ" sz="1800" dirty="0" smtClean="0"/>
              <a:t>V tomto smyslu státní </a:t>
            </a:r>
            <a:r>
              <a:rPr lang="cs-CZ" sz="1800" dirty="0" smtClean="0"/>
              <a:t>správa = </a:t>
            </a:r>
            <a:r>
              <a:rPr lang="cs-CZ" sz="1800" dirty="0" smtClean="0">
                <a:solidFill>
                  <a:srgbClr val="C00000"/>
                </a:solidFill>
              </a:rPr>
              <a:t>VS </a:t>
            </a:r>
            <a:r>
              <a:rPr lang="cs-CZ" sz="1800" dirty="0" smtClean="0">
                <a:solidFill>
                  <a:srgbClr val="C00000"/>
                </a:solidFill>
              </a:rPr>
              <a:t>„přičitatelná“ státu</a:t>
            </a:r>
          </a:p>
          <a:p>
            <a:pPr eaLnBrk="1" hangingPunct="1">
              <a:buNone/>
            </a:pPr>
            <a:endParaRPr lang="cs-CZ" sz="1800" dirty="0" smtClean="0"/>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26</a:t>
            </a:fld>
            <a:endParaRPr lang="cs-CZ" alt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4) Státní </a:t>
            </a:r>
            <a:r>
              <a:rPr lang="cs-CZ" dirty="0" smtClean="0"/>
              <a:t>správa a samospráva</a:t>
            </a:r>
          </a:p>
        </p:txBody>
      </p:sp>
      <p:sp>
        <p:nvSpPr>
          <p:cNvPr id="5123" name="Zástupný symbol pro obsah 2"/>
          <p:cNvSpPr>
            <a:spLocks noGrp="1"/>
          </p:cNvSpPr>
          <p:nvPr>
            <p:ph idx="1"/>
          </p:nvPr>
        </p:nvSpPr>
        <p:spPr/>
        <p:txBody>
          <a:bodyPr/>
          <a:lstStyle/>
          <a:p>
            <a:pPr eaLnBrk="1" hangingPunct="1"/>
            <a:r>
              <a:rPr lang="cs-CZ" sz="1800" b="1" dirty="0" smtClean="0">
                <a:solidFill>
                  <a:srgbClr val="C00000"/>
                </a:solidFill>
              </a:rPr>
              <a:t>Samospráva</a:t>
            </a:r>
            <a:endParaRPr lang="cs-CZ" sz="1800" dirty="0" smtClean="0"/>
          </a:p>
          <a:p>
            <a:pPr lvl="1" eaLnBrk="1" hangingPunct="1"/>
            <a:r>
              <a:rPr lang="cs-CZ" sz="1800" dirty="0" smtClean="0"/>
              <a:t>= VS </a:t>
            </a:r>
            <a:r>
              <a:rPr lang="cs-CZ" sz="1800" dirty="0" smtClean="0"/>
              <a:t>uskutečňovaná </a:t>
            </a:r>
            <a:r>
              <a:rPr lang="cs-CZ" sz="1800" b="1" dirty="0" smtClean="0">
                <a:solidFill>
                  <a:srgbClr val="00287D"/>
                </a:solidFill>
              </a:rPr>
              <a:t>jinými subjekty </a:t>
            </a:r>
            <a:r>
              <a:rPr lang="cs-CZ" sz="1800" dirty="0" smtClean="0">
                <a:solidFill>
                  <a:srgbClr val="00287D"/>
                </a:solidFill>
              </a:rPr>
              <a:t>nežli státem </a:t>
            </a:r>
            <a:r>
              <a:rPr lang="cs-CZ" sz="1800" dirty="0" smtClean="0"/>
              <a:t>(státem </a:t>
            </a:r>
            <a:r>
              <a:rPr lang="cs-CZ" sz="1800" dirty="0" smtClean="0"/>
              <a:t>aprobovanými veřejnoprávními </a:t>
            </a:r>
            <a:r>
              <a:rPr lang="cs-CZ" sz="1800" dirty="0" smtClean="0"/>
              <a:t>subjekty) a vykonávána </a:t>
            </a:r>
            <a:r>
              <a:rPr lang="cs-CZ" sz="1800" dirty="0" smtClean="0">
                <a:solidFill>
                  <a:srgbClr val="00287D"/>
                </a:solidFill>
              </a:rPr>
              <a:t>jejich orgány</a:t>
            </a:r>
            <a:endParaRPr lang="cs-CZ" sz="1800" dirty="0" smtClean="0"/>
          </a:p>
          <a:p>
            <a:pPr lvl="1" eaLnBrk="1" hangingPunct="1"/>
            <a:r>
              <a:rPr lang="cs-CZ" sz="1800" dirty="0" smtClean="0"/>
              <a:t>Je projevem </a:t>
            </a:r>
            <a:r>
              <a:rPr lang="cs-CZ" sz="1800" b="1" dirty="0" smtClean="0">
                <a:solidFill>
                  <a:srgbClr val="00287D"/>
                </a:solidFill>
              </a:rPr>
              <a:t>decentralizace</a:t>
            </a:r>
            <a:r>
              <a:rPr lang="cs-CZ" sz="1800" dirty="0" smtClean="0">
                <a:solidFill>
                  <a:srgbClr val="00287D"/>
                </a:solidFill>
              </a:rPr>
              <a:t> státní </a:t>
            </a:r>
            <a:r>
              <a:rPr lang="cs-CZ" sz="1800" dirty="0" smtClean="0">
                <a:solidFill>
                  <a:srgbClr val="00287D"/>
                </a:solidFill>
              </a:rPr>
              <a:t>moci </a:t>
            </a:r>
            <a:r>
              <a:rPr lang="cs-CZ" sz="1800" dirty="0" smtClean="0"/>
              <a:t>(= vlastní samospr</a:t>
            </a:r>
            <a:r>
              <a:rPr lang="cs-CZ" sz="1800" dirty="0" smtClean="0"/>
              <a:t>ávná</a:t>
            </a:r>
            <a:r>
              <a:rPr lang="cs-CZ" sz="1800" dirty="0" smtClean="0"/>
              <a:t> moc)</a:t>
            </a:r>
            <a:endParaRPr lang="cs-CZ" sz="1800" dirty="0" smtClean="0">
              <a:solidFill>
                <a:srgbClr val="00287D"/>
              </a:solidFill>
            </a:endParaRPr>
          </a:p>
          <a:p>
            <a:pPr lvl="1" eaLnBrk="1" hangingPunct="1"/>
            <a:r>
              <a:rPr lang="cs-CZ" sz="1800" dirty="0" smtClean="0"/>
              <a:t>T</a:t>
            </a:r>
            <a:r>
              <a:rPr lang="cs-CZ" sz="1800" dirty="0" smtClean="0"/>
              <a:t>aktéž </a:t>
            </a:r>
            <a:r>
              <a:rPr lang="cs-CZ" sz="1800" i="1" dirty="0" smtClean="0">
                <a:solidFill>
                  <a:srgbClr val="00287D"/>
                </a:solidFill>
              </a:rPr>
              <a:t>výkonný, nařizovací a podzákonný </a:t>
            </a:r>
            <a:r>
              <a:rPr lang="cs-CZ" sz="1800" dirty="0" smtClean="0"/>
              <a:t>charakter</a:t>
            </a:r>
            <a:endParaRPr lang="cs-CZ" sz="1800" dirty="0" smtClean="0"/>
          </a:p>
          <a:p>
            <a:pPr lvl="1" eaLnBrk="1" hangingPunct="1"/>
            <a:r>
              <a:rPr lang="cs-CZ" sz="1800" dirty="0" smtClean="0"/>
              <a:t>Úzká souvislost s demokracií</a:t>
            </a:r>
            <a:endParaRPr lang="cs-CZ" sz="1800" b="1" dirty="0" smtClean="0">
              <a:solidFill>
                <a:srgbClr val="00287D"/>
              </a:solidFill>
            </a:endParaRPr>
          </a:p>
          <a:p>
            <a:pPr lvl="1" eaLnBrk="1" hangingPunct="1"/>
            <a:r>
              <a:rPr lang="cs-CZ" sz="1800" dirty="0" smtClean="0"/>
              <a:t>Členěna na </a:t>
            </a:r>
            <a:r>
              <a:rPr lang="cs-CZ" sz="1800" b="1" i="1" dirty="0" smtClean="0">
                <a:solidFill>
                  <a:srgbClr val="00287D"/>
                </a:solidFill>
              </a:rPr>
              <a:t>územní</a:t>
            </a:r>
            <a:r>
              <a:rPr lang="cs-CZ" sz="1800" i="1" dirty="0" smtClean="0">
                <a:solidFill>
                  <a:srgbClr val="00287D"/>
                </a:solidFill>
              </a:rPr>
              <a:t> a </a:t>
            </a:r>
            <a:r>
              <a:rPr lang="cs-CZ" sz="1800" b="1" i="1" dirty="0" smtClean="0">
                <a:solidFill>
                  <a:srgbClr val="00287D"/>
                </a:solidFill>
              </a:rPr>
              <a:t>zájmovou</a:t>
            </a:r>
            <a:r>
              <a:rPr lang="cs-CZ" sz="1800" dirty="0" smtClean="0"/>
              <a:t> (profesní </a:t>
            </a:r>
            <a:r>
              <a:rPr lang="cs-CZ" sz="1800" dirty="0" smtClean="0"/>
              <a:t>+ </a:t>
            </a:r>
            <a:r>
              <a:rPr lang="cs-CZ" sz="1800" dirty="0" smtClean="0"/>
              <a:t>školská)</a:t>
            </a:r>
            <a:endParaRPr lang="cs-CZ" sz="1800" b="1" dirty="0" smtClean="0">
              <a:solidFill>
                <a:srgbClr val="00287D"/>
              </a:solidFill>
            </a:endParaRPr>
          </a:p>
          <a:p>
            <a:pPr eaLnBrk="1" hangingPunct="1"/>
            <a:endParaRPr lang="cs-CZ" sz="1800" b="1" dirty="0" smtClean="0">
              <a:solidFill>
                <a:srgbClr val="00287D"/>
              </a:solidFill>
            </a:endParaRPr>
          </a:p>
          <a:p>
            <a:pPr eaLnBrk="1" hangingPunct="1"/>
            <a:r>
              <a:rPr lang="cs-CZ" sz="1800" b="1" dirty="0" smtClean="0">
                <a:solidFill>
                  <a:srgbClr val="7030A0"/>
                </a:solidFill>
              </a:rPr>
              <a:t>(„Evropská“) Charta </a:t>
            </a:r>
            <a:r>
              <a:rPr lang="cs-CZ" sz="1800" b="1" dirty="0" smtClean="0">
                <a:solidFill>
                  <a:srgbClr val="7030A0"/>
                </a:solidFill>
              </a:rPr>
              <a:t>místní </a:t>
            </a:r>
            <a:r>
              <a:rPr lang="cs-CZ" sz="1800" b="1" dirty="0" smtClean="0">
                <a:solidFill>
                  <a:srgbClr val="7030A0"/>
                </a:solidFill>
              </a:rPr>
              <a:t>samosprávy</a:t>
            </a:r>
            <a:endParaRPr lang="cs-CZ" sz="1800" dirty="0" smtClean="0">
              <a:solidFill>
                <a:srgbClr val="7030A0"/>
              </a:solidFill>
            </a:endParaRPr>
          </a:p>
          <a:p>
            <a:pPr lvl="1" eaLnBrk="1" hangingPunct="1"/>
            <a:r>
              <a:rPr lang="cs-CZ" sz="1800" dirty="0" smtClean="0"/>
              <a:t>MS (</a:t>
            </a:r>
            <a:r>
              <a:rPr lang="cs-CZ" sz="1800" i="1" dirty="0" smtClean="0">
                <a:solidFill>
                  <a:srgbClr val="00287D"/>
                </a:solidFill>
              </a:rPr>
              <a:t>Rada Evropy</a:t>
            </a:r>
            <a:r>
              <a:rPr lang="cs-CZ" sz="1800" dirty="0" smtClean="0"/>
              <a:t>), přijata 1985, ČR 1999</a:t>
            </a:r>
          </a:p>
          <a:p>
            <a:pPr lvl="1" eaLnBrk="1" hangingPunct="1"/>
            <a:r>
              <a:rPr lang="cs-CZ" sz="1800" dirty="0" smtClean="0">
                <a:solidFill>
                  <a:srgbClr val="00287D"/>
                </a:solidFill>
              </a:rPr>
              <a:t>Základní principy místní samosprávy </a:t>
            </a:r>
            <a:r>
              <a:rPr lang="cs-CZ" sz="1800" dirty="0" smtClean="0"/>
              <a:t>(uznání místní samosprávy včetně odpovídajících práv), avšak velmi obecné</a:t>
            </a:r>
            <a:endParaRPr lang="cs-CZ" sz="1800" dirty="0" smtClean="0">
              <a:solidFill>
                <a:srgbClr val="00287D"/>
              </a:solidFill>
            </a:endParaRPr>
          </a:p>
          <a:p>
            <a:pPr eaLnBrk="1" hangingPunct="1"/>
            <a:endParaRPr lang="cs-CZ" sz="1800" dirty="0" smtClean="0"/>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27</a:t>
            </a:fld>
            <a:endParaRPr lang="cs-CZ" alt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4) </a:t>
            </a:r>
            <a:r>
              <a:rPr lang="cs-CZ" dirty="0" smtClean="0"/>
              <a:t>Státní </a:t>
            </a:r>
            <a:r>
              <a:rPr lang="cs-CZ" dirty="0" smtClean="0"/>
              <a:t>správa a samospráva</a:t>
            </a:r>
          </a:p>
        </p:txBody>
      </p:sp>
      <p:sp>
        <p:nvSpPr>
          <p:cNvPr id="5123" name="Zástupný symbol pro obsah 2"/>
          <p:cNvSpPr>
            <a:spLocks noGrp="1"/>
          </p:cNvSpPr>
          <p:nvPr>
            <p:ph idx="1"/>
          </p:nvPr>
        </p:nvSpPr>
        <p:spPr/>
        <p:txBody>
          <a:bodyPr/>
          <a:lstStyle/>
          <a:p>
            <a:pPr eaLnBrk="1" hangingPunct="1"/>
            <a:r>
              <a:rPr lang="cs-CZ" sz="1800" i="1" dirty="0" smtClean="0">
                <a:solidFill>
                  <a:srgbClr val="00287D"/>
                </a:solidFill>
              </a:rPr>
              <a:t>Český ústavní standard místní samosprávy je doplněn a obohacen standardem, který vyplývá z Charty místní </a:t>
            </a:r>
            <a:r>
              <a:rPr lang="cs-CZ" sz="1800" i="1" dirty="0" smtClean="0">
                <a:solidFill>
                  <a:srgbClr val="00287D"/>
                </a:solidFill>
              </a:rPr>
              <a:t>samosprávy. </a:t>
            </a:r>
            <a:r>
              <a:rPr lang="cs-CZ" sz="1800" i="1" dirty="0" smtClean="0">
                <a:solidFill>
                  <a:srgbClr val="00287D"/>
                </a:solidFill>
              </a:rPr>
              <a:t>Pravidla jí vyjádřená jsou stěží přímo uplatnitelná (</a:t>
            </a:r>
            <a:r>
              <a:rPr lang="cs-CZ" sz="1800" i="1" dirty="0" err="1" smtClean="0">
                <a:solidFill>
                  <a:srgbClr val="00287D"/>
                </a:solidFill>
              </a:rPr>
              <a:t>self</a:t>
            </a:r>
            <a:r>
              <a:rPr lang="cs-CZ" sz="1800" i="1" dirty="0" smtClean="0">
                <a:solidFill>
                  <a:srgbClr val="00287D"/>
                </a:solidFill>
              </a:rPr>
              <a:t>-</a:t>
            </a:r>
            <a:r>
              <a:rPr lang="cs-CZ" sz="1800" i="1" dirty="0" err="1" smtClean="0">
                <a:solidFill>
                  <a:srgbClr val="00287D"/>
                </a:solidFill>
              </a:rPr>
              <a:t>executing</a:t>
            </a:r>
            <a:r>
              <a:rPr lang="cs-CZ" sz="1800" i="1" dirty="0" smtClean="0">
                <a:solidFill>
                  <a:srgbClr val="00287D"/>
                </a:solidFill>
              </a:rPr>
              <a:t>). </a:t>
            </a:r>
            <a:r>
              <a:rPr lang="cs-CZ" sz="1800" b="1" i="1" dirty="0" smtClean="0">
                <a:solidFill>
                  <a:srgbClr val="00287D"/>
                </a:solidFill>
              </a:rPr>
              <a:t>Práva zaručená Chartou územní samosprávě smluvních stran jsou rámcová. Charta sama v řadě ustanovení počítá s podrobnou vnitrostátní právní úpravou, která zajisté představuje meze, ve kterých se územní samospráva bude pohybovat. Rozhodně nezaručuje úplnou svobodu územní samosprávy. </a:t>
            </a:r>
            <a:r>
              <a:rPr lang="cs-CZ" sz="1800" i="1" dirty="0" smtClean="0">
                <a:solidFill>
                  <a:srgbClr val="00287D"/>
                </a:solidFill>
              </a:rPr>
              <a:t>Ta není evropskou tradicí. Zákony, popř. další předpisy podle volby a tradice smluvních stran mohou podrobně vymezovat okruh záležitostí spravovaných územní samosprávou včetně těch, které má samospráva za povinnost sledovat, její organizaci včetně podoby a postavení jednotlivých orgánů, určovat rámec pro hospodaření, přiznávat majetek a její finanční zdroje. </a:t>
            </a:r>
            <a:r>
              <a:rPr lang="cs-CZ" sz="1800" b="1" i="1" dirty="0" smtClean="0">
                <a:solidFill>
                  <a:srgbClr val="00287D"/>
                </a:solidFill>
              </a:rPr>
              <a:t>Už vůbec Charta nečiní z územní samosprávy svrchovaná tělesa blížící se státům.</a:t>
            </a:r>
            <a:r>
              <a:rPr lang="cs-CZ" sz="1800" i="1" dirty="0" smtClean="0">
                <a:solidFill>
                  <a:srgbClr val="00287D"/>
                </a:solidFill>
              </a:rPr>
              <a:t> </a:t>
            </a:r>
            <a:r>
              <a:rPr lang="cs-CZ" sz="1800" b="1" dirty="0" smtClean="0"/>
              <a:t>(</a:t>
            </a:r>
            <a:r>
              <a:rPr lang="cs-CZ" sz="1800" b="1" dirty="0" err="1" smtClean="0"/>
              <a:t>Pl</a:t>
            </a:r>
            <a:r>
              <a:rPr lang="cs-CZ" sz="1800" b="1" dirty="0" smtClean="0"/>
              <a:t>. ÚS 34/02) </a:t>
            </a:r>
          </a:p>
          <a:p>
            <a:pPr eaLnBrk="1" hangingPunct="1"/>
            <a:endParaRPr lang="cs-CZ" sz="1800" dirty="0" smtClean="0"/>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28</a:t>
            </a:fld>
            <a:endParaRPr lang="cs-CZ" alt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4) </a:t>
            </a:r>
            <a:r>
              <a:rPr lang="cs-CZ" dirty="0" smtClean="0"/>
              <a:t>Státní </a:t>
            </a:r>
            <a:r>
              <a:rPr lang="cs-CZ" dirty="0" smtClean="0"/>
              <a:t>správa a samospráva</a:t>
            </a:r>
          </a:p>
        </p:txBody>
      </p:sp>
      <p:sp>
        <p:nvSpPr>
          <p:cNvPr id="5123" name="Zástupný symbol pro obsah 2"/>
          <p:cNvSpPr>
            <a:spLocks noGrp="1"/>
          </p:cNvSpPr>
          <p:nvPr>
            <p:ph idx="1"/>
          </p:nvPr>
        </p:nvSpPr>
        <p:spPr/>
        <p:txBody>
          <a:bodyPr/>
          <a:lstStyle/>
          <a:p>
            <a:pPr eaLnBrk="1" hangingPunct="1"/>
            <a:r>
              <a:rPr lang="cs-CZ" sz="1800" b="1" dirty="0" smtClean="0">
                <a:solidFill>
                  <a:srgbClr val="C00000"/>
                </a:solidFill>
              </a:rPr>
              <a:t>Vztah státní správy a </a:t>
            </a:r>
            <a:r>
              <a:rPr lang="cs-CZ" sz="1800" b="1" dirty="0" smtClean="0">
                <a:solidFill>
                  <a:srgbClr val="C00000"/>
                </a:solidFill>
              </a:rPr>
              <a:t>samosprávy</a:t>
            </a:r>
            <a:endParaRPr lang="cs-CZ" sz="1800" dirty="0" smtClean="0"/>
          </a:p>
          <a:p>
            <a:pPr lvl="1" eaLnBrk="1" hangingPunct="1"/>
            <a:r>
              <a:rPr lang="cs-CZ" sz="1800" i="1" dirty="0" smtClean="0">
                <a:solidFill>
                  <a:srgbClr val="00287D"/>
                </a:solidFill>
              </a:rPr>
              <a:t>Vzájemné nezasahování </a:t>
            </a:r>
          </a:p>
          <a:p>
            <a:pPr lvl="1" eaLnBrk="1" hangingPunct="1"/>
            <a:r>
              <a:rPr lang="cs-CZ" sz="1800" i="1" dirty="0" smtClean="0">
                <a:solidFill>
                  <a:srgbClr val="00287D"/>
                </a:solidFill>
              </a:rPr>
              <a:t>Vzájemný respekt </a:t>
            </a:r>
          </a:p>
          <a:p>
            <a:pPr lvl="1" eaLnBrk="1" hangingPunct="1"/>
            <a:r>
              <a:rPr lang="cs-CZ" sz="1800" i="1" dirty="0" smtClean="0">
                <a:solidFill>
                  <a:srgbClr val="00287D"/>
                </a:solidFill>
              </a:rPr>
              <a:t>Vzájemná součinnost</a:t>
            </a:r>
          </a:p>
          <a:p>
            <a:pPr eaLnBrk="1" hangingPunct="1"/>
            <a:endParaRPr lang="cs-CZ" sz="1800" dirty="0" smtClean="0"/>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29</a:t>
            </a:fld>
            <a:endParaRPr lang="cs-CZ" alt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sz="3600" b="1" dirty="0" smtClean="0">
                <a:solidFill>
                  <a:srgbClr val="00287D"/>
                </a:solidFill>
              </a:rPr>
              <a:t>1) Správní právo jako               právní odvětví</a:t>
            </a:r>
            <a:endParaRPr lang="cs-CZ" sz="4400" b="1" dirty="0" smtClean="0">
              <a:solidFill>
                <a:srgbClr val="00287D"/>
              </a:solidFill>
            </a:endParaRPr>
          </a:p>
          <a:p>
            <a:endParaRPr lang="cs-CZ" dirty="0"/>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endParaRPr lang="cs-CZ" altLang="cs-CZ" dirty="0"/>
          </a:p>
        </p:txBody>
      </p:sp>
      <p:sp>
        <p:nvSpPr>
          <p:cNvPr id="5" name="Zástupný symbol pro číslo snímku 4"/>
          <p:cNvSpPr>
            <a:spLocks noGrp="1"/>
          </p:cNvSpPr>
          <p:nvPr>
            <p:ph type="sldNum" sz="quarter" idx="11"/>
          </p:nvPr>
        </p:nvSpPr>
        <p:spPr/>
        <p:txBody>
          <a:bodyPr/>
          <a:lstStyle/>
          <a:p>
            <a:pPr>
              <a:defRPr/>
            </a:pPr>
            <a:fld id="{70283C86-B1C1-489A-966F-5E2D2BB78726}" type="slidenum">
              <a:rPr lang="cs-CZ" altLang="cs-CZ" smtClean="0"/>
              <a:pPr>
                <a:defRPr/>
              </a:pPr>
              <a:t>3</a:t>
            </a:fld>
            <a:endParaRPr lang="cs-CZ" alt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endParaRPr lang="cs-CZ" dirty="0" smtClean="0">
              <a:solidFill>
                <a:srgbClr val="7030A0"/>
              </a:solidFill>
            </a:endParaRPr>
          </a:p>
        </p:txBody>
      </p:sp>
      <p:sp>
        <p:nvSpPr>
          <p:cNvPr id="5123" name="Zástupný symbol pro obsah 2"/>
          <p:cNvSpPr>
            <a:spLocks noGrp="1"/>
          </p:cNvSpPr>
          <p:nvPr>
            <p:ph idx="1"/>
          </p:nvPr>
        </p:nvSpPr>
        <p:spPr/>
        <p:txBody>
          <a:bodyPr/>
          <a:lstStyle/>
          <a:p>
            <a:pPr eaLnBrk="1" hangingPunct="1"/>
            <a:r>
              <a:rPr lang="cs-CZ" sz="3600" b="1" dirty="0" smtClean="0">
                <a:solidFill>
                  <a:srgbClr val="00287D"/>
                </a:solidFill>
              </a:rPr>
              <a:t>5) Vědecké </a:t>
            </a:r>
            <a:r>
              <a:rPr lang="cs-CZ" sz="3600" b="1" dirty="0" smtClean="0">
                <a:solidFill>
                  <a:srgbClr val="00287D"/>
                </a:solidFill>
              </a:rPr>
              <a:t>přístupy ke </a:t>
            </a:r>
            <a:r>
              <a:rPr lang="cs-CZ" sz="3600" b="1" dirty="0" smtClean="0">
                <a:solidFill>
                  <a:srgbClr val="00287D"/>
                </a:solidFill>
              </a:rPr>
              <a:t>správnímu právu </a:t>
            </a:r>
            <a:r>
              <a:rPr lang="cs-CZ" sz="3600" b="1" dirty="0" smtClean="0">
                <a:solidFill>
                  <a:srgbClr val="00287D"/>
                </a:solidFill>
              </a:rPr>
              <a:t>a </a:t>
            </a:r>
            <a:r>
              <a:rPr lang="cs-CZ" sz="3600" b="1" dirty="0" smtClean="0">
                <a:solidFill>
                  <a:srgbClr val="00287D"/>
                </a:solidFill>
              </a:rPr>
              <a:t>veřejné správě</a:t>
            </a:r>
            <a:endParaRPr lang="cs-CZ" sz="3600" b="1" dirty="0" smtClean="0">
              <a:solidFill>
                <a:srgbClr val="00287D"/>
              </a:solidFill>
            </a:endParaRPr>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30</a:t>
            </a:fld>
            <a:endParaRPr lang="cs-CZ" alt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5) </a:t>
            </a:r>
            <a:r>
              <a:rPr lang="cs-CZ" dirty="0" smtClean="0"/>
              <a:t>Vědecké </a:t>
            </a:r>
            <a:r>
              <a:rPr lang="cs-CZ" dirty="0" smtClean="0"/>
              <a:t>přístupy ke SP </a:t>
            </a:r>
            <a:r>
              <a:rPr lang="cs-CZ" dirty="0" smtClean="0"/>
              <a:t>a</a:t>
            </a:r>
            <a:r>
              <a:rPr lang="cs-CZ" dirty="0" smtClean="0"/>
              <a:t> VS</a:t>
            </a:r>
          </a:p>
        </p:txBody>
      </p:sp>
      <p:sp>
        <p:nvSpPr>
          <p:cNvPr id="5123" name="Zástupný symbol pro obsah 2"/>
          <p:cNvSpPr>
            <a:spLocks noGrp="1"/>
          </p:cNvSpPr>
          <p:nvPr>
            <p:ph idx="1"/>
          </p:nvPr>
        </p:nvSpPr>
        <p:spPr/>
        <p:txBody>
          <a:bodyPr/>
          <a:lstStyle/>
          <a:p>
            <a:pPr eaLnBrk="1" hangingPunct="1"/>
            <a:r>
              <a:rPr lang="cs-CZ" sz="1800" b="1" dirty="0" smtClean="0">
                <a:solidFill>
                  <a:srgbClr val="C00000"/>
                </a:solidFill>
              </a:rPr>
              <a:t>VS může být předmětem</a:t>
            </a:r>
            <a:r>
              <a:rPr lang="cs-CZ" sz="1800" b="1" dirty="0" smtClean="0">
                <a:solidFill>
                  <a:srgbClr val="C00000"/>
                </a:solidFill>
              </a:rPr>
              <a:t>:</a:t>
            </a:r>
          </a:p>
          <a:p>
            <a:pPr eaLnBrk="1" hangingPunct="1"/>
            <a:endParaRPr lang="cs-CZ" sz="1800" b="1" dirty="0" smtClean="0">
              <a:solidFill>
                <a:srgbClr val="C00000"/>
              </a:solidFill>
            </a:endParaRPr>
          </a:p>
          <a:p>
            <a:pPr eaLnBrk="1" hangingPunct="1"/>
            <a:r>
              <a:rPr lang="cs-CZ" sz="1800" b="1" i="1" dirty="0" smtClean="0">
                <a:solidFill>
                  <a:srgbClr val="7030A0"/>
                </a:solidFill>
              </a:rPr>
              <a:t>V</a:t>
            </a:r>
            <a:r>
              <a:rPr lang="cs-CZ" sz="1800" b="1" i="1" dirty="0" smtClean="0">
                <a:solidFill>
                  <a:srgbClr val="7030A0"/>
                </a:solidFill>
              </a:rPr>
              <a:t>ědy </a:t>
            </a:r>
            <a:r>
              <a:rPr lang="cs-CZ" sz="1800" b="1" i="1" dirty="0" smtClean="0">
                <a:solidFill>
                  <a:srgbClr val="7030A0"/>
                </a:solidFill>
              </a:rPr>
              <a:t>správního práva</a:t>
            </a:r>
          </a:p>
          <a:p>
            <a:pPr lvl="1" eaLnBrk="1" hangingPunct="1"/>
            <a:r>
              <a:rPr lang="cs-CZ" sz="1800" dirty="0" smtClean="0">
                <a:solidFill>
                  <a:srgbClr val="00287D"/>
                </a:solidFill>
              </a:rPr>
              <a:t>= </a:t>
            </a:r>
            <a:r>
              <a:rPr lang="cs-CZ" sz="1800" dirty="0" smtClean="0">
                <a:solidFill>
                  <a:srgbClr val="00287D"/>
                </a:solidFill>
              </a:rPr>
              <a:t>v</a:t>
            </a:r>
            <a:r>
              <a:rPr lang="cs-CZ" sz="1800" dirty="0" smtClean="0">
                <a:solidFill>
                  <a:srgbClr val="00287D"/>
                </a:solidFill>
              </a:rPr>
              <a:t>ěda </a:t>
            </a:r>
            <a:r>
              <a:rPr lang="cs-CZ" sz="1800" dirty="0" smtClean="0">
                <a:solidFill>
                  <a:srgbClr val="00287D"/>
                </a:solidFill>
              </a:rPr>
              <a:t>o normativní regulaci VS</a:t>
            </a:r>
          </a:p>
          <a:p>
            <a:pPr lvl="1" eaLnBrk="1" hangingPunct="1"/>
            <a:r>
              <a:rPr lang="cs-CZ" sz="1800" dirty="0" smtClean="0"/>
              <a:t>S</a:t>
            </a:r>
            <a:r>
              <a:rPr lang="cs-CZ" sz="1800" dirty="0" smtClean="0"/>
              <a:t>polečenská, </a:t>
            </a:r>
            <a:r>
              <a:rPr lang="cs-CZ" sz="1800" dirty="0" smtClean="0"/>
              <a:t>systémová věda </a:t>
            </a:r>
            <a:r>
              <a:rPr lang="cs-CZ" sz="1800" dirty="0" smtClean="0">
                <a:solidFill>
                  <a:srgbClr val="00287D"/>
                </a:solidFill>
              </a:rPr>
              <a:t>zkoumající SP jako odvětví</a:t>
            </a:r>
          </a:p>
          <a:p>
            <a:pPr eaLnBrk="1" hangingPunct="1"/>
            <a:r>
              <a:rPr lang="cs-CZ" sz="1800" b="1" i="1" dirty="0" smtClean="0">
                <a:solidFill>
                  <a:srgbClr val="7030A0"/>
                </a:solidFill>
              </a:rPr>
              <a:t>S</a:t>
            </a:r>
            <a:r>
              <a:rPr lang="cs-CZ" sz="1800" b="1" i="1" dirty="0" smtClean="0">
                <a:solidFill>
                  <a:srgbClr val="7030A0"/>
                </a:solidFill>
              </a:rPr>
              <a:t>právní </a:t>
            </a:r>
            <a:r>
              <a:rPr lang="cs-CZ" sz="1800" b="1" i="1" dirty="0" smtClean="0">
                <a:solidFill>
                  <a:srgbClr val="7030A0"/>
                </a:solidFill>
              </a:rPr>
              <a:t>vědy</a:t>
            </a:r>
          </a:p>
          <a:p>
            <a:pPr lvl="1" eaLnBrk="1" hangingPunct="1"/>
            <a:r>
              <a:rPr lang="cs-CZ" sz="1800" dirty="0" smtClean="0">
                <a:solidFill>
                  <a:srgbClr val="00287D"/>
                </a:solidFill>
              </a:rPr>
              <a:t>= věda o VS</a:t>
            </a:r>
          </a:p>
          <a:p>
            <a:pPr lvl="1" eaLnBrk="1" hangingPunct="1"/>
            <a:r>
              <a:rPr lang="cs-CZ" sz="1800" dirty="0" smtClean="0"/>
              <a:t>S</a:t>
            </a:r>
            <a:r>
              <a:rPr lang="cs-CZ" sz="1800" dirty="0" smtClean="0"/>
              <a:t>polečenská, systémová </a:t>
            </a:r>
            <a:r>
              <a:rPr lang="cs-CZ" sz="1800" dirty="0" smtClean="0"/>
              <a:t>věda (s prvky věd přírodních a technických)</a:t>
            </a:r>
          </a:p>
          <a:p>
            <a:pPr lvl="1" eaLnBrk="1" hangingPunct="1"/>
            <a:r>
              <a:rPr lang="cs-CZ" sz="1800" dirty="0" smtClean="0">
                <a:solidFill>
                  <a:srgbClr val="00287D"/>
                </a:solidFill>
              </a:rPr>
              <a:t>Z</a:t>
            </a:r>
            <a:r>
              <a:rPr lang="cs-CZ" sz="1800" dirty="0" smtClean="0">
                <a:solidFill>
                  <a:srgbClr val="00287D"/>
                </a:solidFill>
              </a:rPr>
              <a:t>koumá </a:t>
            </a:r>
            <a:r>
              <a:rPr lang="cs-CZ" sz="1800" dirty="0" smtClean="0">
                <a:solidFill>
                  <a:srgbClr val="00287D"/>
                </a:solidFill>
              </a:rPr>
              <a:t>realitu VS </a:t>
            </a:r>
            <a:r>
              <a:rPr lang="cs-CZ" sz="1800" dirty="0" smtClean="0"/>
              <a:t>(faktickou efektivnost vnitřní organizace i postupů)</a:t>
            </a:r>
          </a:p>
          <a:p>
            <a:pPr lvl="1" eaLnBrk="1" hangingPunct="1"/>
            <a:r>
              <a:rPr lang="cs-CZ" sz="1800" dirty="0" smtClean="0"/>
              <a:t>D</a:t>
            </a:r>
            <a:r>
              <a:rPr lang="cs-CZ" sz="1800" dirty="0" smtClean="0"/>
              <a:t>oplňuje </a:t>
            </a:r>
            <a:r>
              <a:rPr lang="cs-CZ" sz="1800" dirty="0" smtClean="0"/>
              <a:t>vědu správního práva, cílem je </a:t>
            </a:r>
            <a:r>
              <a:rPr lang="cs-CZ" sz="1800" dirty="0" smtClean="0">
                <a:solidFill>
                  <a:srgbClr val="00287D"/>
                </a:solidFill>
              </a:rPr>
              <a:t>zdokonalování VS</a:t>
            </a:r>
          </a:p>
          <a:p>
            <a:pPr eaLnBrk="1" hangingPunct="1"/>
            <a:r>
              <a:rPr lang="cs-CZ" sz="1800" i="1" dirty="0" smtClean="0">
                <a:solidFill>
                  <a:srgbClr val="7030A0"/>
                </a:solidFill>
              </a:rPr>
              <a:t>S</a:t>
            </a:r>
            <a:r>
              <a:rPr lang="cs-CZ" sz="1800" i="1" dirty="0" smtClean="0">
                <a:solidFill>
                  <a:srgbClr val="7030A0"/>
                </a:solidFill>
              </a:rPr>
              <a:t>právní </a:t>
            </a:r>
            <a:r>
              <a:rPr lang="cs-CZ" sz="1800" i="1" dirty="0" smtClean="0">
                <a:solidFill>
                  <a:srgbClr val="7030A0"/>
                </a:solidFill>
              </a:rPr>
              <a:t>politiky</a:t>
            </a:r>
          </a:p>
          <a:p>
            <a:pPr lvl="1" eaLnBrk="1" hangingPunct="1"/>
            <a:r>
              <a:rPr lang="cs-CZ" sz="1800" dirty="0" smtClean="0">
                <a:solidFill>
                  <a:srgbClr val="00287D"/>
                </a:solidFill>
              </a:rPr>
              <a:t>= </a:t>
            </a:r>
            <a:r>
              <a:rPr lang="cs-CZ" sz="1800" dirty="0" smtClean="0">
                <a:solidFill>
                  <a:srgbClr val="00287D"/>
                </a:solidFill>
              </a:rPr>
              <a:t>i</a:t>
            </a:r>
            <a:r>
              <a:rPr lang="cs-CZ" sz="1800" dirty="0" smtClean="0">
                <a:solidFill>
                  <a:srgbClr val="00287D"/>
                </a:solidFill>
              </a:rPr>
              <a:t>deová </a:t>
            </a:r>
            <a:r>
              <a:rPr lang="cs-CZ" sz="1800" dirty="0" smtClean="0">
                <a:solidFill>
                  <a:srgbClr val="00287D"/>
                </a:solidFill>
              </a:rPr>
              <a:t>východiska VS </a:t>
            </a:r>
            <a:r>
              <a:rPr lang="cs-CZ" sz="1800" dirty="0" smtClean="0"/>
              <a:t>(politická, kulturní, ekonomická…)</a:t>
            </a:r>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31</a:t>
            </a:fld>
            <a:endParaRPr lang="cs-CZ" alt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Literatura</a:t>
            </a:r>
            <a:endParaRPr lang="cs-CZ" dirty="0" smtClean="0"/>
          </a:p>
        </p:txBody>
      </p:sp>
      <p:sp>
        <p:nvSpPr>
          <p:cNvPr id="5123" name="Zástupný symbol pro obsah 2"/>
          <p:cNvSpPr>
            <a:spLocks noGrp="1"/>
          </p:cNvSpPr>
          <p:nvPr>
            <p:ph idx="1"/>
          </p:nvPr>
        </p:nvSpPr>
        <p:spPr/>
        <p:txBody>
          <a:bodyPr/>
          <a:lstStyle/>
          <a:p>
            <a:pPr eaLnBrk="1" hangingPunct="1"/>
            <a:r>
              <a:rPr lang="cs-CZ" sz="1800" dirty="0" smtClean="0"/>
              <a:t>PRŮCHA, Petr. </a:t>
            </a:r>
            <a:r>
              <a:rPr lang="cs-CZ" sz="1800" i="1" dirty="0" smtClean="0"/>
              <a:t>Správní právo, obecná část</a:t>
            </a:r>
            <a:r>
              <a:rPr lang="cs-CZ" sz="1800" dirty="0" smtClean="0"/>
              <a:t>, 8. vydání. Brno: </a:t>
            </a:r>
            <a:r>
              <a:rPr lang="cs-CZ" sz="1800" dirty="0" smtClean="0"/>
              <a:t>                   MU a </a:t>
            </a:r>
            <a:r>
              <a:rPr lang="cs-CZ" sz="1800" dirty="0" smtClean="0"/>
              <a:t>Doplněk, 2012. </a:t>
            </a:r>
            <a:r>
              <a:rPr lang="cs-CZ" sz="1800" dirty="0" smtClean="0"/>
              <a:t>s. 36-83.</a:t>
            </a:r>
          </a:p>
          <a:p>
            <a:pPr lvl="1" eaLnBrk="1" hangingPunct="1"/>
            <a:endParaRPr lang="cs-CZ" sz="1800" dirty="0" smtClean="0"/>
          </a:p>
          <a:p>
            <a:pPr lvl="1" eaLnBrk="1" hangingPunct="1">
              <a:buNone/>
            </a:pPr>
            <a:endParaRPr lang="cs-CZ" sz="1800" dirty="0" smtClean="0"/>
          </a:p>
          <a:p>
            <a:pPr lvl="1" eaLnBrk="1" hangingPunct="1">
              <a:buNone/>
            </a:pPr>
            <a:endParaRPr lang="cs-CZ" sz="1800" dirty="0" smtClean="0"/>
          </a:p>
          <a:p>
            <a:pPr eaLnBrk="1" hangingPunct="1"/>
            <a:r>
              <a:rPr lang="cs-CZ" sz="2000" b="1" dirty="0" smtClean="0"/>
              <a:t>Děkuji za pozornost</a:t>
            </a:r>
            <a:endParaRPr lang="cs-CZ" sz="2000" b="1" dirty="0" smtClean="0"/>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32</a:t>
            </a:fld>
            <a:endParaRPr lang="cs-CZ" alt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1) Správní </a:t>
            </a:r>
            <a:r>
              <a:rPr lang="cs-CZ" dirty="0" smtClean="0"/>
              <a:t>právo jako odvětví</a:t>
            </a:r>
          </a:p>
        </p:txBody>
      </p:sp>
      <p:sp>
        <p:nvSpPr>
          <p:cNvPr id="5123" name="Zástupný symbol pro obsah 2"/>
          <p:cNvSpPr>
            <a:spLocks noGrp="1"/>
          </p:cNvSpPr>
          <p:nvPr>
            <p:ph idx="1"/>
          </p:nvPr>
        </p:nvSpPr>
        <p:spPr/>
        <p:txBody>
          <a:bodyPr/>
          <a:lstStyle/>
          <a:p>
            <a:pPr eaLnBrk="1" hangingPunct="1"/>
            <a:r>
              <a:rPr lang="cs-CZ" sz="1800" dirty="0" smtClean="0"/>
              <a:t>P</a:t>
            </a:r>
            <a:r>
              <a:rPr lang="cs-CZ" sz="1800" dirty="0" smtClean="0"/>
              <a:t>ro </a:t>
            </a:r>
            <a:r>
              <a:rPr lang="cs-CZ" sz="1800" dirty="0" smtClean="0"/>
              <a:t>uznání existence samostatného právního odvětví významná               </a:t>
            </a:r>
            <a:r>
              <a:rPr lang="cs-CZ" sz="1800" b="1" dirty="0" smtClean="0">
                <a:solidFill>
                  <a:srgbClr val="C00000"/>
                </a:solidFill>
              </a:rPr>
              <a:t>tzv. </a:t>
            </a:r>
            <a:r>
              <a:rPr lang="cs-CZ" sz="1800" b="1" dirty="0" err="1" smtClean="0">
                <a:solidFill>
                  <a:srgbClr val="C00000"/>
                </a:solidFill>
              </a:rPr>
              <a:t>odvětvotvorná</a:t>
            </a:r>
            <a:r>
              <a:rPr lang="cs-CZ" sz="1800" b="1" dirty="0" smtClean="0">
                <a:solidFill>
                  <a:srgbClr val="C00000"/>
                </a:solidFill>
              </a:rPr>
              <a:t> kriteria</a:t>
            </a:r>
            <a:endParaRPr lang="cs-CZ" sz="1800" dirty="0" smtClean="0">
              <a:solidFill>
                <a:srgbClr val="C00000"/>
              </a:solidFill>
            </a:endParaRPr>
          </a:p>
          <a:p>
            <a:pPr marL="800100" lvl="1" indent="-342900" eaLnBrk="1" hangingPunct="1"/>
            <a:r>
              <a:rPr lang="cs-CZ" sz="1800" i="1" dirty="0" smtClean="0">
                <a:solidFill>
                  <a:srgbClr val="00287D"/>
                </a:solidFill>
              </a:rPr>
              <a:t>samostatný</a:t>
            </a:r>
            <a:r>
              <a:rPr lang="cs-CZ" sz="1800" b="1" i="1" dirty="0" smtClean="0">
                <a:solidFill>
                  <a:srgbClr val="00287D"/>
                </a:solidFill>
              </a:rPr>
              <a:t> předmět </a:t>
            </a:r>
            <a:r>
              <a:rPr lang="cs-CZ" sz="1800" i="1" dirty="0" smtClean="0">
                <a:solidFill>
                  <a:srgbClr val="00287D"/>
                </a:solidFill>
              </a:rPr>
              <a:t>právní úpravy (a jeho odlišitelnost)</a:t>
            </a:r>
          </a:p>
          <a:p>
            <a:pPr marL="800100" lvl="1" indent="-342900" eaLnBrk="1" hangingPunct="1"/>
            <a:r>
              <a:rPr lang="cs-CZ" sz="1800" b="1" i="1" dirty="0" smtClean="0">
                <a:solidFill>
                  <a:srgbClr val="00287D"/>
                </a:solidFill>
              </a:rPr>
              <a:t>metoda</a:t>
            </a:r>
            <a:r>
              <a:rPr lang="cs-CZ" sz="1800" i="1" dirty="0" smtClean="0">
                <a:solidFill>
                  <a:srgbClr val="00287D"/>
                </a:solidFill>
              </a:rPr>
              <a:t> </a:t>
            </a:r>
            <a:r>
              <a:rPr lang="cs-CZ" sz="1800" i="1" dirty="0" smtClean="0">
                <a:solidFill>
                  <a:srgbClr val="00287D"/>
                </a:solidFill>
              </a:rPr>
              <a:t>právní regulace</a:t>
            </a:r>
          </a:p>
          <a:p>
            <a:pPr marL="800100" lvl="1" indent="-342900" eaLnBrk="1" hangingPunct="1"/>
            <a:r>
              <a:rPr lang="cs-CZ" sz="1800" i="1" dirty="0" smtClean="0">
                <a:solidFill>
                  <a:srgbClr val="00287D"/>
                </a:solidFill>
              </a:rPr>
              <a:t>vnitřní systémová </a:t>
            </a:r>
            <a:r>
              <a:rPr lang="cs-CZ" sz="1800" b="1" i="1" dirty="0" smtClean="0">
                <a:solidFill>
                  <a:srgbClr val="00287D"/>
                </a:solidFill>
              </a:rPr>
              <a:t>soudržnost</a:t>
            </a:r>
            <a:r>
              <a:rPr lang="cs-CZ" sz="1800" i="1" dirty="0" smtClean="0">
                <a:solidFill>
                  <a:srgbClr val="00287D"/>
                </a:solidFill>
              </a:rPr>
              <a:t> (systémová charakteristika)</a:t>
            </a:r>
          </a:p>
          <a:p>
            <a:pPr marL="800100" lvl="1" indent="-342900" eaLnBrk="1" hangingPunct="1"/>
            <a:r>
              <a:rPr lang="cs-CZ" sz="1800" i="1" dirty="0" smtClean="0">
                <a:solidFill>
                  <a:srgbClr val="00287D"/>
                </a:solidFill>
              </a:rPr>
              <a:t>objektivní </a:t>
            </a:r>
            <a:r>
              <a:rPr lang="cs-CZ" sz="1800" b="1" i="1" dirty="0" smtClean="0">
                <a:solidFill>
                  <a:srgbClr val="00287D"/>
                </a:solidFill>
              </a:rPr>
              <a:t>zájem společnosti </a:t>
            </a:r>
            <a:r>
              <a:rPr lang="cs-CZ" sz="1800" i="1" dirty="0" smtClean="0">
                <a:solidFill>
                  <a:srgbClr val="00287D"/>
                </a:solidFill>
              </a:rPr>
              <a:t>na existenci odvětví               (společenská opodstatněnost)</a:t>
            </a:r>
          </a:p>
          <a:p>
            <a:pPr lvl="1" eaLnBrk="1" hangingPunct="1"/>
            <a:endParaRPr lang="cs-CZ" sz="1800" dirty="0" smtClean="0">
              <a:solidFill>
                <a:srgbClr val="C00000"/>
              </a:solidFill>
            </a:endParaRPr>
          </a:p>
          <a:p>
            <a:pPr eaLnBrk="1" hangingPunct="1"/>
            <a:r>
              <a:rPr lang="cs-CZ" sz="1800" dirty="0" smtClean="0"/>
              <a:t>Podrobněji viz dále…</a:t>
            </a:r>
            <a:endParaRPr lang="cs-CZ" sz="1800" dirty="0" smtClean="0"/>
          </a:p>
          <a:p>
            <a:pPr lvl="1" eaLnBrk="1" hangingPunct="1"/>
            <a:endParaRPr lang="cs-CZ" sz="1800" b="1" dirty="0" smtClean="0">
              <a:solidFill>
                <a:srgbClr val="7030A0"/>
              </a:solidFill>
            </a:endParaRPr>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endParaRPr lang="cs-CZ" altLang="cs-CZ" dirty="0" smtClean="0"/>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4</a:t>
            </a:fld>
            <a:endParaRPr lang="cs-CZ" alt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1) Předmět </a:t>
            </a:r>
            <a:r>
              <a:rPr lang="cs-CZ" dirty="0" smtClean="0"/>
              <a:t>správního práva</a:t>
            </a:r>
          </a:p>
        </p:txBody>
      </p:sp>
      <p:sp>
        <p:nvSpPr>
          <p:cNvPr id="5123" name="Zástupný symbol pro obsah 2"/>
          <p:cNvSpPr>
            <a:spLocks noGrp="1"/>
          </p:cNvSpPr>
          <p:nvPr>
            <p:ph idx="1"/>
          </p:nvPr>
        </p:nvSpPr>
        <p:spPr/>
        <p:txBody>
          <a:bodyPr/>
          <a:lstStyle/>
          <a:p>
            <a:pPr eaLnBrk="1" hangingPunct="1"/>
            <a:r>
              <a:rPr lang="cs-CZ" sz="1800" b="1" dirty="0" smtClean="0">
                <a:solidFill>
                  <a:srgbClr val="00287D"/>
                </a:solidFill>
              </a:rPr>
              <a:t>SP upravuje </a:t>
            </a:r>
            <a:r>
              <a:rPr lang="cs-CZ" sz="1800" dirty="0" smtClean="0">
                <a:solidFill>
                  <a:srgbClr val="00287D"/>
                </a:solidFill>
              </a:rPr>
              <a:t>postavení </a:t>
            </a:r>
            <a:r>
              <a:rPr lang="cs-CZ" sz="1800" dirty="0" smtClean="0">
                <a:solidFill>
                  <a:srgbClr val="00287D"/>
                </a:solidFill>
              </a:rPr>
              <a:t>a chování subjektů </a:t>
            </a:r>
            <a:r>
              <a:rPr lang="cs-CZ" sz="1800" b="1" dirty="0" smtClean="0">
                <a:solidFill>
                  <a:srgbClr val="00287D"/>
                </a:solidFill>
              </a:rPr>
              <a:t>ve specifických vztazích</a:t>
            </a:r>
          </a:p>
          <a:p>
            <a:pPr lvl="1" eaLnBrk="1" hangingPunct="1"/>
            <a:r>
              <a:rPr lang="cs-CZ" sz="1800" dirty="0" smtClean="0"/>
              <a:t>jedním ze subjektů vždy </a:t>
            </a:r>
            <a:r>
              <a:rPr lang="cs-CZ" sz="1800" i="1" dirty="0" smtClean="0">
                <a:solidFill>
                  <a:srgbClr val="00287D"/>
                </a:solidFill>
              </a:rPr>
              <a:t>orgán </a:t>
            </a:r>
            <a:r>
              <a:rPr lang="cs-CZ" sz="1800" i="1" dirty="0" smtClean="0">
                <a:solidFill>
                  <a:srgbClr val="00287D"/>
                </a:solidFill>
              </a:rPr>
              <a:t>VS </a:t>
            </a:r>
            <a:r>
              <a:rPr lang="cs-CZ" sz="1800" dirty="0" smtClean="0"/>
              <a:t>(zejména jako </a:t>
            </a:r>
            <a:r>
              <a:rPr lang="cs-CZ" sz="1800" dirty="0" smtClean="0"/>
              <a:t>nositel veřejné </a:t>
            </a:r>
            <a:r>
              <a:rPr lang="cs-CZ" sz="1800" dirty="0" smtClean="0"/>
              <a:t>moci)</a:t>
            </a:r>
          </a:p>
          <a:p>
            <a:pPr lvl="1" eaLnBrk="1" hangingPunct="1"/>
            <a:r>
              <a:rPr lang="cs-CZ" sz="1800" dirty="0" smtClean="0"/>
              <a:t>na </a:t>
            </a:r>
            <a:r>
              <a:rPr lang="cs-CZ" sz="1800" dirty="0" smtClean="0"/>
              <a:t>druhé straně různí </a:t>
            </a:r>
            <a:r>
              <a:rPr lang="cs-CZ" sz="1800" i="1" dirty="0" smtClean="0">
                <a:solidFill>
                  <a:srgbClr val="00287D"/>
                </a:solidFill>
              </a:rPr>
              <a:t>adresáti VS</a:t>
            </a:r>
            <a:endParaRPr lang="cs-CZ" sz="1800" i="1" dirty="0" smtClean="0">
              <a:solidFill>
                <a:srgbClr val="00287D"/>
              </a:solidFill>
            </a:endParaRPr>
          </a:p>
          <a:p>
            <a:pPr eaLnBrk="1" hangingPunct="1">
              <a:buNone/>
            </a:pPr>
            <a:endParaRPr lang="cs-CZ" sz="1800" dirty="0" smtClean="0"/>
          </a:p>
          <a:p>
            <a:pPr eaLnBrk="1" hangingPunct="1"/>
            <a:r>
              <a:rPr lang="cs-CZ" sz="1800" dirty="0" smtClean="0"/>
              <a:t>zjednodušeně </a:t>
            </a:r>
            <a:r>
              <a:rPr lang="cs-CZ" sz="1800" b="1" dirty="0" smtClean="0">
                <a:solidFill>
                  <a:srgbClr val="C00000"/>
                </a:solidFill>
              </a:rPr>
              <a:t>předmět regulace </a:t>
            </a:r>
            <a:r>
              <a:rPr lang="cs-CZ" sz="1800" b="1" dirty="0" smtClean="0">
                <a:solidFill>
                  <a:srgbClr val="C00000"/>
                </a:solidFill>
              </a:rPr>
              <a:t>SP</a:t>
            </a:r>
            <a:endParaRPr lang="cs-CZ" sz="1800" b="1" dirty="0" smtClean="0">
              <a:solidFill>
                <a:srgbClr val="C00000"/>
              </a:solidFill>
            </a:endParaRPr>
          </a:p>
          <a:p>
            <a:pPr lvl="1" eaLnBrk="1" hangingPunct="1"/>
            <a:r>
              <a:rPr lang="cs-CZ" sz="1800" dirty="0" smtClean="0"/>
              <a:t>= </a:t>
            </a:r>
            <a:r>
              <a:rPr lang="cs-CZ" sz="1800" dirty="0" smtClean="0">
                <a:solidFill>
                  <a:srgbClr val="00287D"/>
                </a:solidFill>
              </a:rPr>
              <a:t>společenské vztahy</a:t>
            </a:r>
            <a:r>
              <a:rPr lang="cs-CZ" sz="1800" dirty="0" smtClean="0"/>
              <a:t>, které vznikají a realizují se </a:t>
            </a:r>
            <a:r>
              <a:rPr lang="cs-CZ" sz="1800" dirty="0" smtClean="0">
                <a:solidFill>
                  <a:srgbClr val="00287D"/>
                </a:solidFill>
              </a:rPr>
              <a:t>v souvislosti s výkonem </a:t>
            </a:r>
            <a:r>
              <a:rPr lang="cs-CZ" sz="1800" dirty="0" smtClean="0">
                <a:solidFill>
                  <a:srgbClr val="00287D"/>
                </a:solidFill>
              </a:rPr>
              <a:t>VS</a:t>
            </a:r>
            <a:endParaRPr lang="cs-CZ" sz="1800" dirty="0" smtClean="0">
              <a:solidFill>
                <a:srgbClr val="00287D"/>
              </a:solidFill>
            </a:endParaRPr>
          </a:p>
          <a:p>
            <a:pPr lvl="1" eaLnBrk="1" hangingPunct="1"/>
            <a:r>
              <a:rPr lang="cs-CZ" sz="1800" b="1" i="1" dirty="0" smtClean="0">
                <a:solidFill>
                  <a:srgbClr val="00287D"/>
                </a:solidFill>
              </a:rPr>
              <a:t>=</a:t>
            </a:r>
            <a:r>
              <a:rPr lang="cs-CZ" sz="1800" i="1" dirty="0" smtClean="0">
                <a:solidFill>
                  <a:srgbClr val="00287D"/>
                </a:solidFill>
              </a:rPr>
              <a:t> </a:t>
            </a:r>
            <a:r>
              <a:rPr lang="cs-CZ" sz="1800" b="1" i="1" dirty="0" smtClean="0">
                <a:solidFill>
                  <a:srgbClr val="00287D"/>
                </a:solidFill>
              </a:rPr>
              <a:t>veřejná </a:t>
            </a:r>
            <a:r>
              <a:rPr lang="cs-CZ" sz="1800" b="1" i="1" dirty="0" smtClean="0">
                <a:solidFill>
                  <a:srgbClr val="00287D"/>
                </a:solidFill>
              </a:rPr>
              <a:t>správa</a:t>
            </a:r>
            <a:endParaRPr lang="cs-CZ" sz="1800" i="1" dirty="0" smtClean="0">
              <a:solidFill>
                <a:srgbClr val="00287D"/>
              </a:solidFill>
            </a:endParaRPr>
          </a:p>
          <a:p>
            <a:pPr eaLnBrk="1" hangingPunct="1">
              <a:buNone/>
            </a:pPr>
            <a:endParaRPr lang="cs-CZ" sz="1800" dirty="0" smtClean="0"/>
          </a:p>
          <a:p>
            <a:pPr eaLnBrk="1" hangingPunct="1">
              <a:buNone/>
            </a:pPr>
            <a:endParaRPr lang="cs-CZ" sz="1800" dirty="0" smtClean="0">
              <a:solidFill>
                <a:srgbClr val="C00000"/>
              </a:solidFill>
            </a:endParaRPr>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endParaRPr lang="cs-CZ" altLang="cs-CZ" dirty="0" smtClean="0"/>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5</a:t>
            </a:fld>
            <a:endParaRPr lang="cs-CZ" alt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1) Metoda </a:t>
            </a:r>
            <a:r>
              <a:rPr lang="cs-CZ" dirty="0" smtClean="0"/>
              <a:t>regulace správního práva</a:t>
            </a:r>
          </a:p>
        </p:txBody>
      </p:sp>
      <p:sp>
        <p:nvSpPr>
          <p:cNvPr id="5123" name="Zástupný symbol pro obsah 2"/>
          <p:cNvSpPr>
            <a:spLocks noGrp="1"/>
          </p:cNvSpPr>
          <p:nvPr>
            <p:ph idx="1"/>
          </p:nvPr>
        </p:nvSpPr>
        <p:spPr/>
        <p:txBody>
          <a:bodyPr/>
          <a:lstStyle/>
          <a:p>
            <a:pPr eaLnBrk="1" hangingPunct="1"/>
            <a:r>
              <a:rPr lang="cs-CZ" sz="1800" dirty="0" smtClean="0"/>
              <a:t>Regulace správním právem</a:t>
            </a:r>
          </a:p>
          <a:p>
            <a:pPr lvl="1" eaLnBrk="1" hangingPunct="1"/>
            <a:r>
              <a:rPr lang="cs-CZ" sz="1800" b="1" dirty="0" smtClean="0">
                <a:solidFill>
                  <a:srgbClr val="C00000"/>
                </a:solidFill>
              </a:rPr>
              <a:t>„Co“ </a:t>
            </a:r>
            <a:r>
              <a:rPr lang="cs-CZ" sz="1800" dirty="0" smtClean="0">
                <a:solidFill>
                  <a:srgbClr val="00287D"/>
                </a:solidFill>
              </a:rPr>
              <a:t>= příslušný předmět </a:t>
            </a:r>
          </a:p>
          <a:p>
            <a:pPr lvl="1" eaLnBrk="1" hangingPunct="1"/>
            <a:r>
              <a:rPr lang="cs-CZ" sz="1800" b="1" dirty="0" smtClean="0">
                <a:solidFill>
                  <a:srgbClr val="C00000"/>
                </a:solidFill>
              </a:rPr>
              <a:t>„Jak“ </a:t>
            </a:r>
            <a:r>
              <a:rPr lang="cs-CZ" sz="1800" dirty="0" smtClean="0">
                <a:solidFill>
                  <a:srgbClr val="00287D"/>
                </a:solidFill>
              </a:rPr>
              <a:t>= příslušná </a:t>
            </a:r>
            <a:r>
              <a:rPr lang="cs-CZ" sz="1800" b="1" dirty="0" smtClean="0">
                <a:solidFill>
                  <a:srgbClr val="00287D"/>
                </a:solidFill>
              </a:rPr>
              <a:t>metoda</a:t>
            </a:r>
            <a:endParaRPr lang="cs-CZ" sz="1800" b="1" dirty="0" smtClean="0">
              <a:solidFill>
                <a:srgbClr val="00287D"/>
              </a:solidFill>
            </a:endParaRPr>
          </a:p>
          <a:p>
            <a:pPr eaLnBrk="1" hangingPunct="1">
              <a:buNone/>
            </a:pPr>
            <a:endParaRPr lang="cs-CZ" sz="1800" dirty="0" smtClean="0"/>
          </a:p>
          <a:p>
            <a:pPr eaLnBrk="1" hangingPunct="1"/>
            <a:r>
              <a:rPr lang="cs-CZ" sz="1800" dirty="0" smtClean="0"/>
              <a:t>V případě SP je metoda specifická, profilující</a:t>
            </a:r>
          </a:p>
          <a:p>
            <a:pPr eaLnBrk="1" hangingPunct="1"/>
            <a:r>
              <a:rPr lang="cs-CZ" sz="1800" dirty="0" smtClean="0"/>
              <a:t>= </a:t>
            </a:r>
            <a:r>
              <a:rPr lang="cs-CZ" sz="1800" b="1" dirty="0" smtClean="0">
                <a:solidFill>
                  <a:srgbClr val="C00000"/>
                </a:solidFill>
              </a:rPr>
              <a:t>administrativně-právní metoda regulace </a:t>
            </a:r>
            <a:r>
              <a:rPr lang="cs-CZ" sz="1800" dirty="0" smtClean="0"/>
              <a:t>společenských vztahů</a:t>
            </a:r>
          </a:p>
          <a:p>
            <a:pPr lvl="1" eaLnBrk="1" hangingPunct="1"/>
            <a:r>
              <a:rPr lang="cs-CZ" sz="1800" dirty="0" smtClean="0"/>
              <a:t>V</a:t>
            </a:r>
            <a:r>
              <a:rPr lang="cs-CZ" sz="1800" dirty="0" smtClean="0"/>
              <a:t>yjadřuje </a:t>
            </a:r>
            <a:r>
              <a:rPr lang="cs-CZ" sz="1800" dirty="0" smtClean="0">
                <a:solidFill>
                  <a:srgbClr val="00287D"/>
                </a:solidFill>
              </a:rPr>
              <a:t>mocenskou převahu </a:t>
            </a:r>
            <a:r>
              <a:rPr lang="cs-CZ" sz="1800" dirty="0" smtClean="0"/>
              <a:t>subjektů </a:t>
            </a:r>
            <a:r>
              <a:rPr lang="cs-CZ" sz="1800" dirty="0" smtClean="0"/>
              <a:t>VS (jako </a:t>
            </a:r>
            <a:r>
              <a:rPr lang="cs-CZ" sz="1800" dirty="0" smtClean="0"/>
              <a:t>nositelů veřejné </a:t>
            </a:r>
            <a:r>
              <a:rPr lang="cs-CZ" sz="1800" dirty="0" smtClean="0"/>
              <a:t>moci) nad </a:t>
            </a:r>
            <a:r>
              <a:rPr lang="cs-CZ" sz="1800" dirty="0" smtClean="0"/>
              <a:t>adresáty </a:t>
            </a:r>
            <a:r>
              <a:rPr lang="cs-CZ" sz="1800" dirty="0" smtClean="0"/>
              <a:t>VS</a:t>
            </a:r>
            <a:r>
              <a:rPr lang="cs-CZ" sz="1800" dirty="0" smtClean="0"/>
              <a:t>, v</a:t>
            </a:r>
            <a:r>
              <a:rPr lang="cs-CZ" sz="1800" dirty="0" smtClean="0"/>
              <a:t>ýsledkem</a:t>
            </a:r>
            <a:r>
              <a:rPr lang="cs-CZ" sz="1800" dirty="0" smtClean="0">
                <a:solidFill>
                  <a:srgbClr val="00287D"/>
                </a:solidFill>
              </a:rPr>
              <a:t> právní </a:t>
            </a:r>
            <a:r>
              <a:rPr lang="cs-CZ" sz="1800" dirty="0" smtClean="0">
                <a:solidFill>
                  <a:srgbClr val="00287D"/>
                </a:solidFill>
              </a:rPr>
              <a:t>nerovnost </a:t>
            </a:r>
            <a:endParaRPr lang="cs-CZ" sz="1800" dirty="0" smtClean="0">
              <a:solidFill>
                <a:srgbClr val="00287D"/>
              </a:solidFill>
            </a:endParaRPr>
          </a:p>
          <a:p>
            <a:pPr lvl="1" eaLnBrk="1" hangingPunct="1"/>
            <a:r>
              <a:rPr lang="cs-CZ" sz="1800" dirty="0" smtClean="0"/>
              <a:t>„Opak“ metody </a:t>
            </a:r>
            <a:r>
              <a:rPr lang="cs-CZ" sz="1800" dirty="0" smtClean="0"/>
              <a:t>regulace smlouvou </a:t>
            </a:r>
            <a:r>
              <a:rPr lang="cs-CZ" sz="1800" dirty="0" smtClean="0"/>
              <a:t>(soukromé právo)</a:t>
            </a:r>
            <a:endParaRPr lang="cs-CZ" sz="1800" dirty="0" smtClean="0">
              <a:solidFill>
                <a:srgbClr val="00287D"/>
              </a:solidFill>
            </a:endParaRPr>
          </a:p>
          <a:p>
            <a:pPr lvl="1" eaLnBrk="1" hangingPunct="1"/>
            <a:endParaRPr lang="cs-CZ" sz="1800" dirty="0" smtClean="0"/>
          </a:p>
          <a:p>
            <a:pPr eaLnBrk="1" hangingPunct="1"/>
            <a:endParaRPr lang="cs-CZ" sz="1800" dirty="0" smtClean="0">
              <a:solidFill>
                <a:srgbClr val="C00000"/>
              </a:solidFill>
            </a:endParaRPr>
          </a:p>
          <a:p>
            <a:pPr lvl="1" eaLnBrk="1" hangingPunct="1"/>
            <a:endParaRPr lang="cs-CZ" sz="1800" b="1" dirty="0" smtClean="0">
              <a:solidFill>
                <a:srgbClr val="7030A0"/>
              </a:solidFill>
            </a:endParaRPr>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endParaRPr lang="cs-CZ" altLang="cs-CZ" dirty="0" smtClean="0"/>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6</a:t>
            </a:fld>
            <a:endParaRPr lang="cs-CZ" alt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1) Soudržnost </a:t>
            </a:r>
            <a:r>
              <a:rPr lang="cs-CZ" dirty="0" smtClean="0"/>
              <a:t>norem správního práva</a:t>
            </a:r>
          </a:p>
        </p:txBody>
      </p:sp>
      <p:sp>
        <p:nvSpPr>
          <p:cNvPr id="5123" name="Zástupný symbol pro obsah 2"/>
          <p:cNvSpPr>
            <a:spLocks noGrp="1"/>
          </p:cNvSpPr>
          <p:nvPr>
            <p:ph idx="1"/>
          </p:nvPr>
        </p:nvSpPr>
        <p:spPr/>
        <p:txBody>
          <a:bodyPr/>
          <a:lstStyle/>
          <a:p>
            <a:pPr eaLnBrk="1" hangingPunct="1"/>
            <a:r>
              <a:rPr lang="cs-CZ" sz="1800" b="1" dirty="0" smtClean="0">
                <a:solidFill>
                  <a:srgbClr val="C00000"/>
                </a:solidFill>
              </a:rPr>
              <a:t>V</a:t>
            </a:r>
            <a:r>
              <a:rPr lang="cs-CZ" sz="1800" b="1" dirty="0" smtClean="0">
                <a:solidFill>
                  <a:srgbClr val="C00000"/>
                </a:solidFill>
              </a:rPr>
              <a:t>nitřní </a:t>
            </a:r>
            <a:r>
              <a:rPr lang="cs-CZ" sz="1800" b="1" dirty="0" smtClean="0">
                <a:solidFill>
                  <a:srgbClr val="C00000"/>
                </a:solidFill>
              </a:rPr>
              <a:t>systémová soudržnost </a:t>
            </a:r>
            <a:r>
              <a:rPr lang="cs-CZ" sz="1800" dirty="0" smtClean="0"/>
              <a:t>ohraničuje </a:t>
            </a:r>
            <a:r>
              <a:rPr lang="cs-CZ" sz="1800" dirty="0" smtClean="0"/>
              <a:t>dané právní </a:t>
            </a:r>
            <a:r>
              <a:rPr lang="cs-CZ" sz="1800" dirty="0" smtClean="0"/>
              <a:t>odvětví</a:t>
            </a:r>
            <a:endParaRPr lang="cs-CZ" sz="1800" dirty="0" smtClean="0"/>
          </a:p>
          <a:p>
            <a:pPr lvl="1" eaLnBrk="1" hangingPunct="1"/>
            <a:r>
              <a:rPr lang="cs-CZ" sz="1800" dirty="0" smtClean="0"/>
              <a:t>V</a:t>
            </a:r>
            <a:r>
              <a:rPr lang="cs-CZ" sz="1800" dirty="0" smtClean="0"/>
              <a:t>yšší </a:t>
            </a:r>
            <a:r>
              <a:rPr lang="cs-CZ" sz="1800" i="1" dirty="0" smtClean="0">
                <a:solidFill>
                  <a:srgbClr val="00287D"/>
                </a:solidFill>
              </a:rPr>
              <a:t>míra vzájemné soudržnosti </a:t>
            </a:r>
            <a:r>
              <a:rPr lang="cs-CZ" sz="1800" dirty="0" smtClean="0"/>
              <a:t>do něj patřících právních norem</a:t>
            </a:r>
          </a:p>
          <a:p>
            <a:pPr lvl="1" eaLnBrk="1" hangingPunct="1"/>
            <a:r>
              <a:rPr lang="cs-CZ" sz="1800" dirty="0" smtClean="0"/>
              <a:t>R</a:t>
            </a:r>
            <a:r>
              <a:rPr lang="cs-CZ" sz="1800" dirty="0" smtClean="0"/>
              <a:t>elativní </a:t>
            </a:r>
            <a:r>
              <a:rPr lang="cs-CZ" sz="1800" dirty="0" smtClean="0"/>
              <a:t>systémová </a:t>
            </a:r>
            <a:r>
              <a:rPr lang="cs-CZ" sz="1800" i="1" dirty="0" smtClean="0">
                <a:solidFill>
                  <a:srgbClr val="00287D"/>
                </a:solidFill>
              </a:rPr>
              <a:t>samostatnost</a:t>
            </a:r>
            <a:r>
              <a:rPr lang="cs-CZ" sz="1800" dirty="0" smtClean="0"/>
              <a:t> předmětného okruhu právních norem</a:t>
            </a:r>
          </a:p>
          <a:p>
            <a:pPr eaLnBrk="1" hangingPunct="1"/>
            <a:endParaRPr lang="cs-CZ" sz="1800" dirty="0" smtClean="0">
              <a:solidFill>
                <a:srgbClr val="C00000"/>
              </a:solidFill>
            </a:endParaRPr>
          </a:p>
          <a:p>
            <a:pPr eaLnBrk="1" hangingPunct="1"/>
            <a:r>
              <a:rPr lang="cs-CZ" sz="1800" dirty="0" smtClean="0"/>
              <a:t>U </a:t>
            </a:r>
            <a:r>
              <a:rPr lang="cs-CZ" sz="1800" dirty="0" smtClean="0"/>
              <a:t>některých </a:t>
            </a:r>
            <a:r>
              <a:rPr lang="cs-CZ" sz="1800" dirty="0" smtClean="0"/>
              <a:t>právních odvětví vyjadřuje naplnění tohoto kritéria </a:t>
            </a:r>
            <a:r>
              <a:rPr lang="cs-CZ" sz="1800" b="1" dirty="0" smtClean="0">
                <a:solidFill>
                  <a:srgbClr val="7030A0"/>
                </a:solidFill>
              </a:rPr>
              <a:t>kodifikace</a:t>
            </a:r>
          </a:p>
          <a:p>
            <a:pPr eaLnBrk="1" hangingPunct="1"/>
            <a:r>
              <a:rPr lang="cs-CZ" sz="1800" dirty="0" smtClean="0"/>
              <a:t>P</a:t>
            </a:r>
            <a:r>
              <a:rPr lang="cs-CZ" sz="1800" dirty="0" smtClean="0"/>
              <a:t>ovaha SP však </a:t>
            </a:r>
            <a:r>
              <a:rPr lang="cs-CZ" sz="1800" dirty="0" smtClean="0">
                <a:solidFill>
                  <a:srgbClr val="C00000"/>
                </a:solidFill>
              </a:rPr>
              <a:t>kodifikaci </a:t>
            </a:r>
            <a:r>
              <a:rPr lang="cs-CZ" sz="1800" dirty="0" smtClean="0">
                <a:solidFill>
                  <a:srgbClr val="C00000"/>
                </a:solidFill>
              </a:rPr>
              <a:t>neumožňuje</a:t>
            </a:r>
            <a:r>
              <a:rPr lang="cs-CZ" sz="1800" dirty="0" smtClean="0"/>
              <a:t>, protože</a:t>
            </a:r>
            <a:endParaRPr lang="cs-CZ" sz="1800" dirty="0" smtClean="0"/>
          </a:p>
          <a:p>
            <a:pPr lvl="1" eaLnBrk="1" hangingPunct="1"/>
            <a:r>
              <a:rPr lang="cs-CZ" sz="1800" b="1" i="1" dirty="0" smtClean="0">
                <a:solidFill>
                  <a:srgbClr val="00287D"/>
                </a:solidFill>
              </a:rPr>
              <a:t>R</a:t>
            </a:r>
            <a:r>
              <a:rPr lang="cs-CZ" sz="1800" b="1" i="1" dirty="0" smtClean="0">
                <a:solidFill>
                  <a:srgbClr val="00287D"/>
                </a:solidFill>
              </a:rPr>
              <a:t>ozsah </a:t>
            </a:r>
            <a:r>
              <a:rPr lang="cs-CZ" sz="1800" b="1" i="1" dirty="0" smtClean="0">
                <a:solidFill>
                  <a:srgbClr val="00287D"/>
                </a:solidFill>
              </a:rPr>
              <a:t>a věcná různost </a:t>
            </a:r>
            <a:r>
              <a:rPr lang="cs-CZ" sz="1800" i="1" dirty="0" smtClean="0">
                <a:solidFill>
                  <a:srgbClr val="00287D"/>
                </a:solidFill>
              </a:rPr>
              <a:t>regulace</a:t>
            </a:r>
          </a:p>
          <a:p>
            <a:pPr lvl="1" eaLnBrk="1" hangingPunct="1"/>
            <a:r>
              <a:rPr lang="cs-CZ" sz="1800" b="1" i="1" dirty="0" smtClean="0">
                <a:solidFill>
                  <a:srgbClr val="00287D"/>
                </a:solidFill>
              </a:rPr>
              <a:t>R</a:t>
            </a:r>
            <a:r>
              <a:rPr lang="cs-CZ" sz="1800" b="1" i="1" dirty="0" smtClean="0">
                <a:solidFill>
                  <a:srgbClr val="00287D"/>
                </a:solidFill>
              </a:rPr>
              <a:t>ozdílná </a:t>
            </a:r>
            <a:r>
              <a:rPr lang="cs-CZ" sz="1800" b="1" i="1" dirty="0" smtClean="0">
                <a:solidFill>
                  <a:srgbClr val="00287D"/>
                </a:solidFill>
              </a:rPr>
              <a:t>právní síla </a:t>
            </a:r>
            <a:r>
              <a:rPr lang="cs-CZ" sz="1800" i="1" dirty="0" smtClean="0">
                <a:solidFill>
                  <a:srgbClr val="00287D"/>
                </a:solidFill>
              </a:rPr>
              <a:t>právních předpisů</a:t>
            </a:r>
          </a:p>
          <a:p>
            <a:pPr lvl="1" eaLnBrk="1" hangingPunct="1"/>
            <a:r>
              <a:rPr lang="cs-CZ" sz="1800" b="1" i="1" dirty="0" smtClean="0">
                <a:solidFill>
                  <a:srgbClr val="00287D"/>
                </a:solidFill>
              </a:rPr>
              <a:t>V</a:t>
            </a:r>
            <a:r>
              <a:rPr lang="cs-CZ" sz="1800" b="1" i="1" dirty="0" smtClean="0">
                <a:solidFill>
                  <a:srgbClr val="00287D"/>
                </a:solidFill>
              </a:rPr>
              <a:t>ysoká </a:t>
            </a:r>
            <a:r>
              <a:rPr lang="cs-CZ" sz="1800" b="1" i="1" dirty="0" smtClean="0">
                <a:solidFill>
                  <a:srgbClr val="00287D"/>
                </a:solidFill>
              </a:rPr>
              <a:t>dynamika </a:t>
            </a:r>
            <a:r>
              <a:rPr lang="cs-CZ" sz="1800" i="1" dirty="0" smtClean="0">
                <a:solidFill>
                  <a:srgbClr val="00287D"/>
                </a:solidFill>
              </a:rPr>
              <a:t>právní regulace</a:t>
            </a:r>
          </a:p>
          <a:p>
            <a:pPr eaLnBrk="1" hangingPunct="1"/>
            <a:endParaRPr lang="cs-CZ" sz="1800" dirty="0" smtClean="0"/>
          </a:p>
          <a:p>
            <a:pPr eaLnBrk="1" hangingPunct="1"/>
            <a:r>
              <a:rPr lang="cs-CZ" sz="1800" dirty="0" smtClean="0"/>
              <a:t>S</a:t>
            </a:r>
            <a:r>
              <a:rPr lang="cs-CZ" sz="1800" dirty="0" smtClean="0"/>
              <a:t>oudržnost </a:t>
            </a:r>
            <a:r>
              <a:rPr lang="cs-CZ" sz="1800" dirty="0" smtClean="0"/>
              <a:t>norem správního práva je tedy </a:t>
            </a:r>
            <a:r>
              <a:rPr lang="cs-CZ" sz="1800" dirty="0" smtClean="0">
                <a:solidFill>
                  <a:srgbClr val="00287D"/>
                </a:solidFill>
              </a:rPr>
              <a:t>vyjádřena volněji</a:t>
            </a:r>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endParaRPr lang="cs-CZ" altLang="cs-CZ" dirty="0" smtClean="0"/>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7</a:t>
            </a:fld>
            <a:endParaRPr lang="cs-CZ" alt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1"/>
          <p:cNvSpPr>
            <a:spLocks noGrp="1"/>
          </p:cNvSpPr>
          <p:nvPr>
            <p:ph type="title"/>
          </p:nvPr>
        </p:nvSpPr>
        <p:spPr/>
        <p:txBody>
          <a:bodyPr/>
          <a:lstStyle/>
          <a:p>
            <a:pPr eaLnBrk="1" hangingPunct="1"/>
            <a:r>
              <a:rPr lang="cs-CZ" dirty="0" smtClean="0"/>
              <a:t>1) Společenská </a:t>
            </a:r>
            <a:r>
              <a:rPr lang="cs-CZ" dirty="0" smtClean="0"/>
              <a:t>opodstatněnost správního práva</a:t>
            </a:r>
          </a:p>
        </p:txBody>
      </p:sp>
      <p:sp>
        <p:nvSpPr>
          <p:cNvPr id="5123" name="Zástupný symbol pro obsah 2"/>
          <p:cNvSpPr>
            <a:spLocks noGrp="1"/>
          </p:cNvSpPr>
          <p:nvPr>
            <p:ph idx="1"/>
          </p:nvPr>
        </p:nvSpPr>
        <p:spPr/>
        <p:txBody>
          <a:bodyPr/>
          <a:lstStyle/>
          <a:p>
            <a:pPr eaLnBrk="1" hangingPunct="1"/>
            <a:r>
              <a:rPr lang="cs-CZ" sz="1800" b="1" dirty="0" smtClean="0">
                <a:solidFill>
                  <a:srgbClr val="C00000"/>
                </a:solidFill>
              </a:rPr>
              <a:t>= objektivní </a:t>
            </a:r>
            <a:r>
              <a:rPr lang="cs-CZ" sz="1800" b="1" dirty="0" smtClean="0">
                <a:solidFill>
                  <a:srgbClr val="C00000"/>
                </a:solidFill>
              </a:rPr>
              <a:t>zájem společnosti </a:t>
            </a:r>
            <a:r>
              <a:rPr lang="cs-CZ" sz="1800" dirty="0" smtClean="0">
                <a:solidFill>
                  <a:srgbClr val="C00000"/>
                </a:solidFill>
              </a:rPr>
              <a:t>na samostatnosti odvětví </a:t>
            </a:r>
            <a:r>
              <a:rPr lang="cs-CZ" sz="1800" dirty="0" smtClean="0"/>
              <a:t>odráží</a:t>
            </a:r>
          </a:p>
          <a:p>
            <a:pPr lvl="1" eaLnBrk="1" hangingPunct="1"/>
            <a:r>
              <a:rPr lang="cs-CZ" sz="1800" i="1" dirty="0" smtClean="0">
                <a:solidFill>
                  <a:srgbClr val="00287D"/>
                </a:solidFill>
              </a:rPr>
              <a:t>D</a:t>
            </a:r>
            <a:r>
              <a:rPr lang="cs-CZ" sz="1800" i="1" dirty="0" smtClean="0">
                <a:solidFill>
                  <a:srgbClr val="00287D"/>
                </a:solidFill>
              </a:rPr>
              <a:t>ůležitost</a:t>
            </a:r>
            <a:r>
              <a:rPr lang="cs-CZ" sz="1800" dirty="0" smtClean="0"/>
              <a:t> </a:t>
            </a:r>
            <a:r>
              <a:rPr lang="cs-CZ" sz="1800" dirty="0" smtClean="0"/>
              <a:t>a </a:t>
            </a:r>
            <a:r>
              <a:rPr lang="cs-CZ" sz="1800" i="1" dirty="0" smtClean="0">
                <a:solidFill>
                  <a:srgbClr val="00287D"/>
                </a:solidFill>
              </a:rPr>
              <a:t>význam</a:t>
            </a:r>
            <a:r>
              <a:rPr lang="cs-CZ" sz="1800" dirty="0" smtClean="0"/>
              <a:t> přiznaný </a:t>
            </a:r>
            <a:r>
              <a:rPr lang="cs-CZ" sz="1800" dirty="0" smtClean="0"/>
              <a:t>společností</a:t>
            </a:r>
            <a:endParaRPr lang="cs-CZ" sz="1800" dirty="0" smtClean="0"/>
          </a:p>
          <a:p>
            <a:pPr lvl="1" eaLnBrk="1" hangingPunct="1"/>
            <a:r>
              <a:rPr lang="cs-CZ" sz="1800" dirty="0" smtClean="0"/>
              <a:t>V</a:t>
            </a:r>
            <a:r>
              <a:rPr lang="cs-CZ" sz="1800" dirty="0" smtClean="0"/>
              <a:t> </a:t>
            </a:r>
            <a:r>
              <a:rPr lang="cs-CZ" sz="1800" dirty="0" smtClean="0"/>
              <a:t>evropském (kontinentálním) kontextu </a:t>
            </a:r>
            <a:r>
              <a:rPr lang="cs-CZ" sz="1800" dirty="0" smtClean="0"/>
              <a:t>SP </a:t>
            </a:r>
            <a:r>
              <a:rPr lang="cs-CZ" sz="1800" dirty="0" smtClean="0">
                <a:solidFill>
                  <a:srgbClr val="7030A0"/>
                </a:solidFill>
              </a:rPr>
              <a:t>zřetelně </a:t>
            </a:r>
            <a:r>
              <a:rPr lang="cs-CZ" sz="1800" b="1" dirty="0" smtClean="0">
                <a:solidFill>
                  <a:srgbClr val="7030A0"/>
                </a:solidFill>
              </a:rPr>
              <a:t>přiznáváno</a:t>
            </a:r>
            <a:endParaRPr lang="cs-CZ" sz="1800" b="1" dirty="0" smtClean="0">
              <a:solidFill>
                <a:srgbClr val="7030A0"/>
              </a:solidFill>
            </a:endParaRPr>
          </a:p>
          <a:p>
            <a:pPr eaLnBrk="1" hangingPunct="1"/>
            <a:endParaRPr lang="cs-CZ" sz="1800" dirty="0" smtClean="0"/>
          </a:p>
          <a:p>
            <a:pPr lvl="1" eaLnBrk="1" hangingPunct="1"/>
            <a:r>
              <a:rPr lang="cs-CZ" sz="1800" dirty="0" smtClean="0"/>
              <a:t>S</a:t>
            </a:r>
            <a:r>
              <a:rPr lang="cs-CZ" sz="1800" dirty="0" smtClean="0"/>
              <a:t>polečně </a:t>
            </a:r>
            <a:r>
              <a:rPr lang="cs-CZ" sz="1800" dirty="0" smtClean="0"/>
              <a:t>s dalšími </a:t>
            </a:r>
            <a:r>
              <a:rPr lang="cs-CZ" sz="1800" dirty="0" err="1" smtClean="0"/>
              <a:t>odvětvotvornými</a:t>
            </a:r>
            <a:r>
              <a:rPr lang="cs-CZ" sz="1800" dirty="0" smtClean="0"/>
              <a:t> kritérii umožňuje charakterizovat                              </a:t>
            </a:r>
            <a:r>
              <a:rPr lang="cs-CZ" sz="1800" b="1" i="1" dirty="0" smtClean="0">
                <a:solidFill>
                  <a:srgbClr val="7030A0"/>
                </a:solidFill>
              </a:rPr>
              <a:t>systém správního </a:t>
            </a:r>
            <a:r>
              <a:rPr lang="cs-CZ" sz="1800" b="1" i="1" dirty="0" smtClean="0">
                <a:solidFill>
                  <a:srgbClr val="7030A0"/>
                </a:solidFill>
              </a:rPr>
              <a:t>práva</a:t>
            </a:r>
            <a:r>
              <a:rPr lang="cs-CZ" sz="1800" dirty="0" smtClean="0"/>
              <a:t>, viz dále…</a:t>
            </a:r>
            <a:endParaRPr lang="cs-CZ" sz="1800" dirty="0" smtClean="0"/>
          </a:p>
          <a:p>
            <a:pPr eaLnBrk="1" hangingPunct="1"/>
            <a:endParaRPr lang="cs-CZ" sz="1800" dirty="0" smtClean="0"/>
          </a:p>
          <a:p>
            <a:pPr eaLnBrk="1" hangingPunct="1"/>
            <a:endParaRPr lang="cs-CZ" sz="1800" dirty="0" smtClean="0"/>
          </a:p>
          <a:p>
            <a:pPr lvl="1" eaLnBrk="1" hangingPunct="1"/>
            <a:endParaRPr lang="cs-CZ" sz="1800" b="1" dirty="0" smtClean="0">
              <a:solidFill>
                <a:srgbClr val="7030A0"/>
              </a:solidFill>
            </a:endParaRPr>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endParaRPr lang="cs-CZ" altLang="cs-CZ" dirty="0" smtClean="0"/>
          </a:p>
        </p:txBody>
      </p:sp>
      <p:sp>
        <p:nvSpPr>
          <p:cNvPr id="5" name="Zástupný symbol pro číslo snímku 4"/>
          <p:cNvSpPr>
            <a:spLocks noGrp="1"/>
          </p:cNvSpPr>
          <p:nvPr>
            <p:ph type="sldNum" sz="quarter" idx="11"/>
          </p:nvPr>
        </p:nvSpPr>
        <p:spPr/>
        <p:txBody>
          <a:bodyPr/>
          <a:lstStyle/>
          <a:p>
            <a:pPr>
              <a:defRPr/>
            </a:pPr>
            <a:fld id="{198F0757-7629-484D-8FA8-3A48990495DD}" type="slidenum">
              <a:rPr lang="cs-CZ" altLang="cs-CZ" smtClean="0"/>
              <a:pPr>
                <a:defRPr/>
              </a:pPr>
              <a:t>8</a:t>
            </a:fld>
            <a:endParaRPr lang="cs-CZ" alt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cs-CZ" sz="3600" b="1" dirty="0" smtClean="0">
                <a:solidFill>
                  <a:srgbClr val="00287D"/>
                </a:solidFill>
              </a:rPr>
              <a:t>2) Členění (systém)           správního práva</a:t>
            </a:r>
            <a:endParaRPr lang="cs-CZ" sz="3600" b="1" dirty="0" smtClean="0">
              <a:solidFill>
                <a:srgbClr val="00287D"/>
              </a:solidFill>
            </a:endParaRPr>
          </a:p>
          <a:p>
            <a:endParaRPr lang="cs-CZ" sz="4400" b="1" dirty="0" smtClean="0">
              <a:solidFill>
                <a:srgbClr val="7030A0"/>
              </a:solidFill>
            </a:endParaRPr>
          </a:p>
          <a:p>
            <a:endParaRPr lang="cs-CZ" dirty="0"/>
          </a:p>
        </p:txBody>
      </p:sp>
      <p:sp>
        <p:nvSpPr>
          <p:cNvPr id="4" name="Zástupný symbol pro zápatí 3"/>
          <p:cNvSpPr>
            <a:spLocks noGrp="1"/>
          </p:cNvSpPr>
          <p:nvPr>
            <p:ph type="ftr" sz="quarter" idx="10"/>
          </p:nvPr>
        </p:nvSpPr>
        <p:spPr/>
        <p:txBody>
          <a:bodyPr/>
          <a:lstStyle/>
          <a:p>
            <a:pPr>
              <a:defRPr/>
            </a:pPr>
            <a:r>
              <a:rPr lang="cs-CZ" altLang="cs-CZ" dirty="0" smtClean="0"/>
              <a:t>Správní právo I</a:t>
            </a:r>
            <a:endParaRPr lang="cs-CZ" altLang="cs-CZ" dirty="0"/>
          </a:p>
        </p:txBody>
      </p:sp>
      <p:sp>
        <p:nvSpPr>
          <p:cNvPr id="5" name="Zástupný symbol pro číslo snímku 4"/>
          <p:cNvSpPr>
            <a:spLocks noGrp="1"/>
          </p:cNvSpPr>
          <p:nvPr>
            <p:ph type="sldNum" sz="quarter" idx="11"/>
          </p:nvPr>
        </p:nvSpPr>
        <p:spPr/>
        <p:txBody>
          <a:bodyPr/>
          <a:lstStyle/>
          <a:p>
            <a:pPr>
              <a:defRPr/>
            </a:pPr>
            <a:fld id="{70283C86-B1C1-489A-966F-5E2D2BB78726}" type="slidenum">
              <a:rPr lang="cs-CZ" altLang="cs-CZ" smtClean="0"/>
              <a:pPr>
                <a:defRPr/>
              </a:pPr>
              <a:t>9</a:t>
            </a:fld>
            <a:endParaRPr lang="cs-CZ" altLang="cs-CZ" dirty="0"/>
          </a:p>
        </p:txBody>
      </p:sp>
    </p:spTree>
  </p:cSld>
  <p:clrMapOvr>
    <a:masterClrMapping/>
  </p:clrMapOvr>
</p:sld>
</file>

<file path=ppt/theme/theme1.xml><?xml version="1.0" encoding="utf-8"?>
<a:theme xmlns:a="http://schemas.openxmlformats.org/drawingml/2006/main" name="law_sablona_cz (1)">
  <a:themeElements>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law_sablona_cz (1)</Template>
  <TotalTime>69557</TotalTime>
  <Words>2123</Words>
  <Application>Microsoft Office PowerPoint</Application>
  <PresentationFormat>Předvádění na obrazovce (4:3)</PresentationFormat>
  <Paragraphs>297</Paragraphs>
  <Slides>32</Slides>
  <Notes>0</Notes>
  <HiddenSlides>0</HiddenSlides>
  <MMClips>0</MMClips>
  <ScaleCrop>false</ScaleCrop>
  <HeadingPairs>
    <vt:vector size="4" baseType="variant">
      <vt:variant>
        <vt:lpstr>Motiv</vt:lpstr>
      </vt:variant>
      <vt:variant>
        <vt:i4>1</vt:i4>
      </vt:variant>
      <vt:variant>
        <vt:lpstr>Nadpisy snímků</vt:lpstr>
      </vt:variant>
      <vt:variant>
        <vt:i4>32</vt:i4>
      </vt:variant>
    </vt:vector>
  </HeadingPairs>
  <TitlesOfParts>
    <vt:vector size="33" baseType="lpstr">
      <vt:lpstr>law_sablona_cz (1)</vt:lpstr>
      <vt:lpstr> Předmět a systém správního práva jako právního odvětví, věda správního práva a správní věda Správní právo I Mgr. Tomáš Svoboda Ph.D.</vt:lpstr>
      <vt:lpstr>Osnova přednášky</vt:lpstr>
      <vt:lpstr>Snímek 3</vt:lpstr>
      <vt:lpstr>1) Správní právo jako odvětví</vt:lpstr>
      <vt:lpstr>1) Předmět správního práva</vt:lpstr>
      <vt:lpstr>1) Metoda regulace správního práva</vt:lpstr>
      <vt:lpstr>1) Soudržnost norem správního práva</vt:lpstr>
      <vt:lpstr>1) Společenská opodstatněnost správního práva</vt:lpstr>
      <vt:lpstr>Snímek 9</vt:lpstr>
      <vt:lpstr>2) Členění (systém) správního práva</vt:lpstr>
      <vt:lpstr>2) Členění (systém) správního práva</vt:lpstr>
      <vt:lpstr>Snímek 12</vt:lpstr>
      <vt:lpstr>3) Pojem a charakteristika VS</vt:lpstr>
      <vt:lpstr>3) Znaky veřejné správy</vt:lpstr>
      <vt:lpstr>3) Znaky veřejné správy</vt:lpstr>
      <vt:lpstr>3) Znaky veřejné správy</vt:lpstr>
      <vt:lpstr>3) Znaky veřejné správy</vt:lpstr>
      <vt:lpstr>3) Znaky veřejné správy</vt:lpstr>
      <vt:lpstr>3) Znaky veřejné správy</vt:lpstr>
      <vt:lpstr>3) Znaky veřejné správy</vt:lpstr>
      <vt:lpstr>3) Znaky veřejné správy</vt:lpstr>
      <vt:lpstr>3) Znaky veřejné správy</vt:lpstr>
      <vt:lpstr>Snímek 23</vt:lpstr>
      <vt:lpstr>4) Státní správa a samospráva</vt:lpstr>
      <vt:lpstr>4) Státní správa a samospráva</vt:lpstr>
      <vt:lpstr>4) Státní správa a samospráva</vt:lpstr>
      <vt:lpstr>4) Státní správa a samospráva</vt:lpstr>
      <vt:lpstr>4) Státní správa a samospráva</vt:lpstr>
      <vt:lpstr>4) Státní správa a samospráva</vt:lpstr>
      <vt:lpstr>Snímek 30</vt:lpstr>
      <vt:lpstr>5) Vědecké přístupy ke SP a VS</vt:lpstr>
      <vt:lpstr>Literatura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Určení nezákonnosti zásahu v kontextu odpovědnosti za újmu při výkonu veřejné moci  Mgr. Tomáš Svoboda</dc:title>
  <dc:creator>Admin</dc:creator>
  <cp:lastModifiedBy>Admin</cp:lastModifiedBy>
  <cp:revision>3403</cp:revision>
  <cp:lastPrinted>1601-01-01T00:00:00Z</cp:lastPrinted>
  <dcterms:created xsi:type="dcterms:W3CDTF">2016-03-09T14:49:29Z</dcterms:created>
  <dcterms:modified xsi:type="dcterms:W3CDTF">2020-03-27T18:43:57Z</dcterms:modified>
</cp:coreProperties>
</file>