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312" r:id="rId3"/>
    <p:sldId id="343" r:id="rId4"/>
    <p:sldId id="340" r:id="rId5"/>
    <p:sldId id="344" r:id="rId6"/>
    <p:sldId id="347" r:id="rId7"/>
    <p:sldId id="326" r:id="rId8"/>
    <p:sldId id="349" r:id="rId9"/>
    <p:sldId id="350" r:id="rId10"/>
    <p:sldId id="348" r:id="rId11"/>
    <p:sldId id="333" r:id="rId12"/>
    <p:sldId id="353" r:id="rId13"/>
    <p:sldId id="354" r:id="rId14"/>
    <p:sldId id="355" r:id="rId15"/>
    <p:sldId id="345" r:id="rId16"/>
    <p:sldId id="356" r:id="rId17"/>
    <p:sldId id="357" r:id="rId18"/>
    <p:sldId id="358" r:id="rId19"/>
    <p:sldId id="359" r:id="rId20"/>
    <p:sldId id="360" r:id="rId21"/>
    <p:sldId id="361" r:id="rId22"/>
    <p:sldId id="346" r:id="rId23"/>
    <p:sldId id="362" r:id="rId24"/>
    <p:sldId id="363" r:id="rId25"/>
    <p:sldId id="36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-1002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FDCADA-16D0-41C3-AF00-7D3D91BC2C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C9285-7B33-4451-B9CE-B049E55079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8CB6B4C-77EC-4913-A796-EA53E687CA7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E8A67-CBAC-47AE-BEB7-FDBB46CD08B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AD4BE-0CF8-4221-AF79-F717450800B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83C86-B1C1-489A-966F-5E2D2BB7872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72ED4-E148-4B7C-907B-A6F9C43B7D2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AB83F-68CC-4AAD-AE37-14866EABE85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ACC7A-C139-4416-B916-24D7A069808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7447-9A49-4F73-A34B-4C420664FD3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88E0F-95D4-459E-A6DC-4077F1FD7EB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55E4A-B8D0-4A53-9FC9-603E94C458D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D7D6C-2E04-4E11-ADF9-9FB154D1FAB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77C31340-C70E-49D5-AC92-087AA5E9DF2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it.muni.cz/knihovny-samostudiu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4B287E6C-715C-448C-8C7E-71112E173EAB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>
                <a:solidFill>
                  <a:srgbClr val="7030A0"/>
                </a:solidFill>
              </a:rPr>
              <a:t>Vláda jako vrcholný orgán moci výkonné, ministerstva a jiné ústřední správní úřady, územně dekoncentrované orgány státní správy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Správní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právo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b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Prezentace k tématu</a:t>
            </a: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2) Vláda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i="1" dirty="0" smtClean="0">
                <a:solidFill>
                  <a:srgbClr val="00287D"/>
                </a:solidFill>
              </a:rPr>
              <a:t>Řízení podle § 43 zákona č. 114/1992 Sb., o ochraně přírody a krajiny (výjimky ze zákazu ve zvláště chráněných územích), nespadá pod ty druhy taxativně vyjmenovaných řízení v § 90 odst. 1 tohoto zákona, na které se nevztahují obecné předpisy o správním řízení. Jinak řečeno, s ohledem na fakt, že § 43 zákona č. 114/1992 Sb., o ochraně přírody a krajiny, není vyjmenován v § 90 odst. 1 téhož zákona v rámci taxativně uvedeného okruhu řízení, která nepodléhají obecným předpisům o správním řízení, </a:t>
            </a:r>
            <a:r>
              <a:rPr lang="cs-CZ" sz="1800" b="1" i="1" dirty="0" smtClean="0">
                <a:solidFill>
                  <a:srgbClr val="00287D"/>
                </a:solidFill>
              </a:rPr>
              <a:t>je nutné, aby rozhodnutí vydané vládou na základě čl. 76 Ústavy ve spojení s § 43 citovaného zákona splňovalo náležitosti požadované obecnými předpisy o správním řízení</a:t>
            </a:r>
            <a:r>
              <a:rPr lang="cs-CZ" sz="1800" i="1" dirty="0" smtClean="0">
                <a:solidFill>
                  <a:srgbClr val="00287D"/>
                </a:solidFill>
              </a:rPr>
              <a:t>. Až od 1. 12. 2009 pak platí právní úprava, kdy výjimku uděluje, a tedy rozhodnutí vydává, Ministerstvo životního prostředí (srov. § 43 uvedeného zákona) v návaznosti na usnesení vlády</a:t>
            </a:r>
            <a:r>
              <a:rPr lang="cs-CZ" sz="1800" i="1" dirty="0" smtClean="0">
                <a:solidFill>
                  <a:srgbClr val="00287D"/>
                </a:solidFill>
              </a:rPr>
              <a:t>. </a:t>
            </a:r>
            <a:r>
              <a:rPr lang="cs-CZ" sz="1800" b="1" dirty="0" smtClean="0"/>
              <a:t>(MS v Praze 7 </a:t>
            </a:r>
            <a:r>
              <a:rPr lang="cs-CZ" sz="1800" b="1" dirty="0" smtClean="0"/>
              <a:t>Ca </a:t>
            </a:r>
            <a:r>
              <a:rPr lang="cs-CZ" sz="1800" b="1" dirty="0" smtClean="0"/>
              <a:t>19/2008-33</a:t>
            </a:r>
            <a:r>
              <a:rPr lang="cs-CZ" sz="1800" b="1" dirty="0" smtClean="0"/>
              <a:t>)</a:t>
            </a:r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2) Vláda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Avšak naopak:</a:t>
            </a:r>
            <a:endParaRPr lang="cs-CZ" sz="1800" dirty="0" smtClean="0"/>
          </a:p>
          <a:p>
            <a:pPr eaLnBrk="1" hangingPunct="1"/>
            <a:r>
              <a:rPr lang="cs-CZ" sz="1800" b="1" i="1" dirty="0" smtClean="0">
                <a:solidFill>
                  <a:srgbClr val="00287D"/>
                </a:solidFill>
              </a:rPr>
              <a:t>Při </a:t>
            </a:r>
            <a:r>
              <a:rPr lang="cs-CZ" sz="1800" b="1" i="1" dirty="0" smtClean="0">
                <a:solidFill>
                  <a:srgbClr val="00287D"/>
                </a:solidFill>
              </a:rPr>
              <a:t>vydávání usnesení o schválení systemizace nemá vláda postavení správního orgánu</a:t>
            </a:r>
            <a:r>
              <a:rPr lang="cs-CZ" sz="1800" i="1" dirty="0" smtClean="0">
                <a:solidFill>
                  <a:srgbClr val="00287D"/>
                </a:solidFill>
              </a:rPr>
              <a:t>. Usnesení vlády proto nelze v tomto smyslu považovat za úkon, který by jako podkladové rozhodnutí podle § 75 odst. 2 s. </a:t>
            </a:r>
            <a:r>
              <a:rPr lang="cs-CZ" sz="1800" i="1" dirty="0" err="1" smtClean="0">
                <a:solidFill>
                  <a:srgbClr val="00287D"/>
                </a:solidFill>
              </a:rPr>
              <a:t>ř</a:t>
            </a:r>
            <a:r>
              <a:rPr lang="cs-CZ" sz="1800" i="1" dirty="0" smtClean="0">
                <a:solidFill>
                  <a:srgbClr val="00287D"/>
                </a:solidFill>
              </a:rPr>
              <a:t>. s. byl soud ve správním soudnictví oprávněn posuzovat, a to právě proto, že </a:t>
            </a:r>
            <a:r>
              <a:rPr lang="cs-CZ" sz="1800" b="1" i="1" dirty="0" smtClean="0">
                <a:solidFill>
                  <a:srgbClr val="00287D"/>
                </a:solidFill>
              </a:rPr>
              <a:t>vláda při schvalování systemizace nevystupuje jako správní orgán, tedy nerozhoduje o právech a povinnostech fyzických či právnických osob</a:t>
            </a:r>
            <a:r>
              <a:rPr lang="cs-CZ" sz="1800" i="1" dirty="0" smtClean="0">
                <a:solidFill>
                  <a:srgbClr val="00287D"/>
                </a:solidFill>
              </a:rPr>
              <a:t>. Ze samotného výčtu oblastí, které jsou podle § 17 odst. 1 zákona č. 234/2014 Sb., o státní službě předmětem schvalování u systemizace, je zřejmé, že nejde o rozhodování o právech či povinnostech konkrétních subjektů, </a:t>
            </a:r>
            <a:r>
              <a:rPr lang="cs-CZ" sz="1800" b="1" i="1" dirty="0" smtClean="0">
                <a:solidFill>
                  <a:srgbClr val="00287D"/>
                </a:solidFill>
              </a:rPr>
              <a:t>nýbrž jde o personální a finanční zabezpečení činnosti státního úřadu</a:t>
            </a:r>
            <a:r>
              <a:rPr lang="cs-CZ" sz="1800" b="1" i="1" dirty="0" smtClean="0">
                <a:solidFill>
                  <a:srgbClr val="00287D"/>
                </a:solidFill>
              </a:rPr>
              <a:t>. </a:t>
            </a:r>
            <a:r>
              <a:rPr lang="cs-CZ" sz="1800" b="1" dirty="0" smtClean="0"/>
              <a:t>(NSS 6 </a:t>
            </a:r>
            <a:r>
              <a:rPr lang="cs-CZ" sz="1800" b="1" dirty="0" err="1" smtClean="0"/>
              <a:t>Ads</a:t>
            </a:r>
            <a:r>
              <a:rPr lang="cs-CZ" sz="1800" b="1" dirty="0" smtClean="0"/>
              <a:t> </a:t>
            </a:r>
            <a:r>
              <a:rPr lang="cs-CZ" sz="1800" b="1" dirty="0" smtClean="0"/>
              <a:t>167/2018-31)</a:t>
            </a:r>
            <a:endParaRPr lang="cs-CZ" sz="1800" b="1" dirty="0" smtClean="0">
              <a:solidFill>
                <a:srgbClr val="00287D"/>
              </a:solidFill>
            </a:endParaRPr>
          </a:p>
          <a:p>
            <a:pPr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2) Vláda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Odborné</a:t>
            </a:r>
            <a:r>
              <a:rPr lang="cs-CZ" sz="1800" dirty="0" smtClean="0"/>
              <a:t>, organizační a technické zabezpečení činnosti vlády zajišťuje   </a:t>
            </a:r>
            <a:r>
              <a:rPr lang="cs-CZ" sz="1800" b="1" i="1" dirty="0" smtClean="0">
                <a:solidFill>
                  <a:srgbClr val="C00000"/>
                </a:solidFill>
              </a:rPr>
              <a:t>Úřad vlády ČR </a:t>
            </a:r>
            <a:r>
              <a:rPr lang="cs-CZ" sz="1800" dirty="0" smtClean="0"/>
              <a:t>(který také jedním z ústředních správních úřadů, viz dále)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Poradní orgány vlády</a:t>
            </a:r>
          </a:p>
          <a:p>
            <a:pPr lvl="1" eaLnBrk="1" hangingPunct="1"/>
            <a:r>
              <a:rPr lang="cs-CZ" sz="1800" dirty="0" smtClean="0"/>
              <a:t>Některé (fakultativně) předpokládány </a:t>
            </a:r>
            <a:r>
              <a:rPr lang="cs-CZ" sz="1800" dirty="0" err="1" smtClean="0"/>
              <a:t>KompZ</a:t>
            </a:r>
            <a:r>
              <a:rPr lang="cs-CZ" sz="1800" dirty="0" smtClean="0"/>
              <a:t> </a:t>
            </a:r>
            <a:r>
              <a:rPr lang="cs-CZ" sz="1800" dirty="0" smtClean="0"/>
              <a:t>(§ 28a) </a:t>
            </a:r>
            <a:r>
              <a:rPr lang="cs-CZ" sz="1800" dirty="0" smtClean="0"/>
              <a:t>= </a:t>
            </a:r>
            <a:r>
              <a:rPr lang="cs-CZ" sz="1800" i="1" dirty="0" smtClean="0">
                <a:solidFill>
                  <a:srgbClr val="00287D"/>
                </a:solidFill>
              </a:rPr>
              <a:t>Legislativní rada </a:t>
            </a:r>
            <a:r>
              <a:rPr lang="cs-CZ" sz="1800" i="1" dirty="0" smtClean="0">
                <a:solidFill>
                  <a:srgbClr val="00287D"/>
                </a:solidFill>
              </a:rPr>
              <a:t>vlády </a:t>
            </a:r>
            <a:r>
              <a:rPr lang="cs-CZ" sz="1800" dirty="0" smtClean="0"/>
              <a:t>a</a:t>
            </a:r>
            <a:r>
              <a:rPr lang="cs-CZ" sz="1800" i="1" dirty="0" smtClean="0">
                <a:solidFill>
                  <a:srgbClr val="C00000"/>
                </a:solidFill>
              </a:rPr>
              <a:t> </a:t>
            </a:r>
            <a:r>
              <a:rPr lang="pt-BR" sz="1800" i="1" dirty="0" smtClean="0">
                <a:solidFill>
                  <a:srgbClr val="00287D"/>
                </a:solidFill>
              </a:rPr>
              <a:t>Rada hospodářské a sociální dohod</a:t>
            </a:r>
            <a:r>
              <a:rPr lang="cs-CZ" sz="1800" i="1" dirty="0" smtClean="0">
                <a:solidFill>
                  <a:srgbClr val="00287D"/>
                </a:solidFill>
              </a:rPr>
              <a:t>y</a:t>
            </a:r>
          </a:p>
          <a:p>
            <a:pPr lvl="1" eaLnBrk="1" hangingPunct="1"/>
            <a:r>
              <a:rPr lang="cs-CZ" sz="1800" dirty="0" smtClean="0"/>
              <a:t>Některé další jsou zřizovány usneseními vlády, např.:</a:t>
            </a:r>
            <a:endParaRPr lang="cs-CZ" sz="1800" dirty="0" smtClean="0"/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- </a:t>
            </a:r>
            <a:r>
              <a:rPr lang="pt-BR" sz="1800" i="1" dirty="0" smtClean="0">
                <a:solidFill>
                  <a:srgbClr val="00287D"/>
                </a:solidFill>
              </a:rPr>
              <a:t>Rada </a:t>
            </a:r>
            <a:r>
              <a:rPr lang="pt-BR" sz="1800" i="1" dirty="0" smtClean="0">
                <a:solidFill>
                  <a:srgbClr val="00287D"/>
                </a:solidFill>
              </a:rPr>
              <a:t>vlády pro lidská práva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- Rada </a:t>
            </a:r>
            <a:r>
              <a:rPr lang="cs-CZ" sz="1800" i="1" dirty="0" smtClean="0">
                <a:solidFill>
                  <a:srgbClr val="00287D"/>
                </a:solidFill>
              </a:rPr>
              <a:t>vlády pro národnostní menšiny</a:t>
            </a: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- </a:t>
            </a:r>
            <a:r>
              <a:rPr lang="it-IT" sz="1800" i="1" dirty="0" smtClean="0">
                <a:solidFill>
                  <a:srgbClr val="00287D"/>
                </a:solidFill>
              </a:rPr>
              <a:t>Rada </a:t>
            </a:r>
            <a:r>
              <a:rPr lang="it-IT" sz="1800" i="1" dirty="0" smtClean="0">
                <a:solidFill>
                  <a:srgbClr val="00287D"/>
                </a:solidFill>
              </a:rPr>
              <a:t>pro výzkum, vývoj a inovace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- Rada </a:t>
            </a:r>
            <a:r>
              <a:rPr lang="cs-CZ" sz="1800" i="1" dirty="0" smtClean="0">
                <a:solidFill>
                  <a:srgbClr val="00287D"/>
                </a:solidFill>
              </a:rPr>
              <a:t>vlády pro nestátní neziskové organizace</a:t>
            </a: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- Vládní </a:t>
            </a:r>
            <a:r>
              <a:rPr lang="cs-CZ" sz="1800" i="1" dirty="0" smtClean="0">
                <a:solidFill>
                  <a:srgbClr val="00287D"/>
                </a:solidFill>
              </a:rPr>
              <a:t>výbor pro osoby se zdravotním </a:t>
            </a:r>
            <a:r>
              <a:rPr lang="cs-CZ" sz="1800" i="1" dirty="0" smtClean="0">
                <a:solidFill>
                  <a:srgbClr val="00287D"/>
                </a:solidFill>
              </a:rPr>
              <a:t>postižením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2) Vláda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dirty="0" smtClean="0">
                <a:solidFill>
                  <a:srgbClr val="C00000"/>
                </a:solidFill>
              </a:rPr>
              <a:t>Legislativní </a:t>
            </a:r>
            <a:r>
              <a:rPr lang="cs-CZ" sz="1800" b="1" i="1" dirty="0" smtClean="0">
                <a:solidFill>
                  <a:srgbClr val="C00000"/>
                </a:solidFill>
              </a:rPr>
              <a:t>rada </a:t>
            </a:r>
            <a:r>
              <a:rPr lang="cs-CZ" sz="1800" b="1" i="1" dirty="0" smtClean="0">
                <a:solidFill>
                  <a:srgbClr val="C00000"/>
                </a:solidFill>
              </a:rPr>
              <a:t>vlády </a:t>
            </a:r>
            <a:r>
              <a:rPr lang="cs-CZ" sz="1800" i="1" dirty="0" smtClean="0">
                <a:solidFill>
                  <a:srgbClr val="C00000"/>
                </a:solidFill>
              </a:rPr>
              <a:t>podrobněji</a:t>
            </a:r>
            <a:endParaRPr lang="cs-CZ" sz="1800" i="1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Z</a:t>
            </a:r>
            <a:r>
              <a:rPr lang="cs-CZ" sz="1800" dirty="0" smtClean="0"/>
              <a:t>hruba 30 </a:t>
            </a:r>
            <a:r>
              <a:rPr lang="cs-CZ" sz="1800" dirty="0" smtClean="0"/>
              <a:t>zpravidla </a:t>
            </a:r>
            <a:r>
              <a:rPr lang="cs-CZ" sz="1800" b="1" dirty="0" smtClean="0">
                <a:solidFill>
                  <a:srgbClr val="00287D"/>
                </a:solidFill>
              </a:rPr>
              <a:t>externích členů </a:t>
            </a:r>
            <a:r>
              <a:rPr lang="cs-CZ" sz="1800" dirty="0" smtClean="0"/>
              <a:t>(+ další v pracovních komisích)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Činnost dle statutu = </a:t>
            </a:r>
            <a:r>
              <a:rPr lang="cs-CZ" sz="1800" b="1" dirty="0" smtClean="0">
                <a:solidFill>
                  <a:srgbClr val="00287D"/>
                </a:solidFill>
              </a:rPr>
              <a:t>posuzuje </a:t>
            </a:r>
            <a:r>
              <a:rPr lang="cs-CZ" sz="1800" b="1" dirty="0" smtClean="0">
                <a:solidFill>
                  <a:srgbClr val="00287D"/>
                </a:solidFill>
              </a:rPr>
              <a:t>legislativní návrhy </a:t>
            </a:r>
            <a:r>
              <a:rPr lang="cs-CZ" sz="1800" dirty="0" smtClean="0"/>
              <a:t>(věcné záměry zákonů, návrhy zákonů a návrhy nařízení vlády) z toho hlediska, zda </a:t>
            </a:r>
            <a:endParaRPr lang="cs-CZ" sz="1800" dirty="0" smtClean="0"/>
          </a:p>
          <a:p>
            <a:pPr lvl="2" eaLnBrk="1" hangingPunct="1"/>
            <a:r>
              <a:rPr lang="cs-CZ" sz="1400" dirty="0" smtClean="0">
                <a:solidFill>
                  <a:srgbClr val="00287D"/>
                </a:solidFill>
              </a:rPr>
              <a:t>a</a:t>
            </a:r>
            <a:r>
              <a:rPr lang="cs-CZ" sz="1400" dirty="0" smtClean="0">
                <a:solidFill>
                  <a:srgbClr val="00287D"/>
                </a:solidFill>
              </a:rPr>
              <a:t>) jsou v </a:t>
            </a:r>
            <a:r>
              <a:rPr lang="cs-CZ" sz="1400" b="1" dirty="0" smtClean="0">
                <a:solidFill>
                  <a:srgbClr val="00287D"/>
                </a:solidFill>
              </a:rPr>
              <a:t>souladu s ústavním pořádkem a s ostatními součástmi </a:t>
            </a:r>
            <a:r>
              <a:rPr lang="cs-CZ" sz="1400" dirty="0" smtClean="0">
                <a:solidFill>
                  <a:srgbClr val="00287D"/>
                </a:solidFill>
              </a:rPr>
              <a:t>právního </a:t>
            </a:r>
            <a:r>
              <a:rPr lang="cs-CZ" sz="1400" dirty="0" smtClean="0">
                <a:solidFill>
                  <a:srgbClr val="00287D"/>
                </a:solidFill>
              </a:rPr>
              <a:t>řádu </a:t>
            </a:r>
            <a:r>
              <a:rPr lang="cs-CZ" sz="1400" dirty="0" smtClean="0">
                <a:solidFill>
                  <a:srgbClr val="00287D"/>
                </a:solidFill>
              </a:rPr>
              <a:t>ČR, </a:t>
            </a:r>
          </a:p>
          <a:p>
            <a:pPr lvl="2" eaLnBrk="1" hangingPunct="1"/>
            <a:r>
              <a:rPr lang="cs-CZ" sz="1400" dirty="0" smtClean="0">
                <a:solidFill>
                  <a:srgbClr val="00287D"/>
                </a:solidFill>
              </a:rPr>
              <a:t>b</a:t>
            </a:r>
            <a:r>
              <a:rPr lang="cs-CZ" sz="1400" dirty="0" smtClean="0">
                <a:solidFill>
                  <a:srgbClr val="00287D"/>
                </a:solidFill>
              </a:rPr>
              <a:t>) jsou v </a:t>
            </a:r>
            <a:r>
              <a:rPr lang="cs-CZ" sz="1400" b="1" dirty="0" smtClean="0">
                <a:solidFill>
                  <a:srgbClr val="00287D"/>
                </a:solidFill>
              </a:rPr>
              <a:t>souladu s mezinárodními smlouvami</a:t>
            </a:r>
            <a:r>
              <a:rPr lang="cs-CZ" sz="1400" dirty="0" smtClean="0">
                <a:solidFill>
                  <a:srgbClr val="00287D"/>
                </a:solidFill>
              </a:rPr>
              <a:t>, jimiž je </a:t>
            </a:r>
            <a:r>
              <a:rPr lang="cs-CZ" sz="1400" dirty="0" smtClean="0">
                <a:solidFill>
                  <a:srgbClr val="00287D"/>
                </a:solidFill>
              </a:rPr>
              <a:t>ČR vázána</a:t>
            </a:r>
            <a:r>
              <a:rPr lang="cs-CZ" sz="1400" dirty="0" smtClean="0">
                <a:solidFill>
                  <a:srgbClr val="00287D"/>
                </a:solidFill>
              </a:rPr>
              <a:t>, </a:t>
            </a:r>
            <a:endParaRPr lang="cs-CZ" sz="1400" dirty="0" smtClean="0">
              <a:solidFill>
                <a:srgbClr val="00287D"/>
              </a:solidFill>
            </a:endParaRPr>
          </a:p>
          <a:p>
            <a:pPr lvl="2" eaLnBrk="1" hangingPunct="1"/>
            <a:r>
              <a:rPr lang="cs-CZ" sz="1400" dirty="0" smtClean="0">
                <a:solidFill>
                  <a:srgbClr val="00287D"/>
                </a:solidFill>
              </a:rPr>
              <a:t>c</a:t>
            </a:r>
            <a:r>
              <a:rPr lang="cs-CZ" sz="1400" dirty="0" smtClean="0">
                <a:solidFill>
                  <a:srgbClr val="00287D"/>
                </a:solidFill>
              </a:rPr>
              <a:t>) jsou v </a:t>
            </a:r>
            <a:r>
              <a:rPr lang="cs-CZ" sz="1400" b="1" dirty="0" smtClean="0">
                <a:solidFill>
                  <a:srgbClr val="00287D"/>
                </a:solidFill>
              </a:rPr>
              <a:t>souladu s právem </a:t>
            </a:r>
            <a:r>
              <a:rPr lang="cs-CZ" sz="1400" b="1" dirty="0" smtClean="0">
                <a:solidFill>
                  <a:srgbClr val="00287D"/>
                </a:solidFill>
              </a:rPr>
              <a:t>EU</a:t>
            </a:r>
            <a:r>
              <a:rPr lang="cs-CZ" sz="1400" dirty="0" smtClean="0">
                <a:solidFill>
                  <a:srgbClr val="00287D"/>
                </a:solidFill>
              </a:rPr>
              <a:t>, </a:t>
            </a:r>
          </a:p>
          <a:p>
            <a:pPr lvl="2" eaLnBrk="1" hangingPunct="1"/>
            <a:r>
              <a:rPr lang="cs-CZ" sz="1400" dirty="0" smtClean="0">
                <a:solidFill>
                  <a:srgbClr val="00287D"/>
                </a:solidFill>
              </a:rPr>
              <a:t>d</a:t>
            </a:r>
            <a:r>
              <a:rPr lang="cs-CZ" sz="1400" dirty="0" smtClean="0">
                <a:solidFill>
                  <a:srgbClr val="00287D"/>
                </a:solidFill>
              </a:rPr>
              <a:t>) jsou ve všech svých částech a jako celek </a:t>
            </a:r>
            <a:r>
              <a:rPr lang="cs-CZ" sz="1400" b="1" dirty="0" smtClean="0">
                <a:solidFill>
                  <a:srgbClr val="00287D"/>
                </a:solidFill>
              </a:rPr>
              <a:t>nezbytné</a:t>
            </a:r>
            <a:r>
              <a:rPr lang="cs-CZ" sz="1400" dirty="0" smtClean="0">
                <a:solidFill>
                  <a:srgbClr val="00287D"/>
                </a:solidFill>
              </a:rPr>
              <a:t>, </a:t>
            </a:r>
            <a:endParaRPr lang="cs-CZ" sz="1400" dirty="0" smtClean="0">
              <a:solidFill>
                <a:srgbClr val="00287D"/>
              </a:solidFill>
            </a:endParaRPr>
          </a:p>
          <a:p>
            <a:pPr lvl="2" eaLnBrk="1" hangingPunct="1"/>
            <a:r>
              <a:rPr lang="cs-CZ" sz="1400" dirty="0" smtClean="0">
                <a:solidFill>
                  <a:srgbClr val="00287D"/>
                </a:solidFill>
              </a:rPr>
              <a:t>e</a:t>
            </a:r>
            <a:r>
              <a:rPr lang="cs-CZ" sz="1400" dirty="0" smtClean="0">
                <a:solidFill>
                  <a:srgbClr val="00287D"/>
                </a:solidFill>
              </a:rPr>
              <a:t>) jejich </a:t>
            </a:r>
            <a:r>
              <a:rPr lang="cs-CZ" sz="1400" b="1" dirty="0" smtClean="0">
                <a:solidFill>
                  <a:srgbClr val="00287D"/>
                </a:solidFill>
              </a:rPr>
              <a:t>obsah je přehledně členěn, srozumitelně a jednoznačně formulován </a:t>
            </a:r>
            <a:r>
              <a:rPr lang="cs-CZ" sz="1400" dirty="0" smtClean="0">
                <a:solidFill>
                  <a:srgbClr val="00287D"/>
                </a:solidFill>
              </a:rPr>
              <a:t>a je v souladu s ostatními závaznými pravidly legislativního procesu, </a:t>
            </a:r>
            <a:endParaRPr lang="cs-CZ" sz="1400" dirty="0" smtClean="0">
              <a:solidFill>
                <a:srgbClr val="00287D"/>
              </a:solidFill>
            </a:endParaRPr>
          </a:p>
          <a:p>
            <a:pPr lvl="2" eaLnBrk="1" hangingPunct="1"/>
            <a:r>
              <a:rPr lang="cs-CZ" sz="1400" dirty="0" smtClean="0">
                <a:solidFill>
                  <a:srgbClr val="00287D"/>
                </a:solidFill>
              </a:rPr>
              <a:t>f</a:t>
            </a:r>
            <a:r>
              <a:rPr lang="cs-CZ" sz="1400" dirty="0" smtClean="0">
                <a:solidFill>
                  <a:srgbClr val="00287D"/>
                </a:solidFill>
              </a:rPr>
              <a:t>) bylo </a:t>
            </a:r>
            <a:r>
              <a:rPr lang="cs-CZ" sz="1400" b="1" dirty="0" smtClean="0">
                <a:solidFill>
                  <a:srgbClr val="00287D"/>
                </a:solidFill>
              </a:rPr>
              <a:t>provedeno </a:t>
            </a:r>
            <a:r>
              <a:rPr lang="cs-CZ" sz="1400" b="1" dirty="0" smtClean="0">
                <a:solidFill>
                  <a:srgbClr val="00287D"/>
                </a:solidFill>
              </a:rPr>
              <a:t>hodnocení </a:t>
            </a:r>
            <a:r>
              <a:rPr lang="cs-CZ" sz="1400" b="1" dirty="0" smtClean="0">
                <a:solidFill>
                  <a:srgbClr val="00287D"/>
                </a:solidFill>
              </a:rPr>
              <a:t>dopadů regulace </a:t>
            </a:r>
            <a:r>
              <a:rPr lang="cs-CZ" sz="1400" i="1" dirty="0" smtClean="0">
                <a:solidFill>
                  <a:srgbClr val="00287D"/>
                </a:solidFill>
              </a:rPr>
              <a:t>(RIA = </a:t>
            </a:r>
            <a:r>
              <a:rPr lang="cs-CZ" sz="1400" i="1" dirty="0" err="1" smtClean="0">
                <a:solidFill>
                  <a:srgbClr val="00287D"/>
                </a:solidFill>
              </a:rPr>
              <a:t>Regulatory</a:t>
            </a:r>
            <a:r>
              <a:rPr lang="cs-CZ" sz="1400" i="1" dirty="0" smtClean="0">
                <a:solidFill>
                  <a:srgbClr val="00287D"/>
                </a:solidFill>
              </a:rPr>
              <a:t> </a:t>
            </a:r>
            <a:r>
              <a:rPr lang="cs-CZ" sz="1400" i="1" dirty="0" err="1" smtClean="0">
                <a:solidFill>
                  <a:srgbClr val="00287D"/>
                </a:solidFill>
              </a:rPr>
              <a:t>Impact</a:t>
            </a:r>
            <a:r>
              <a:rPr lang="cs-CZ" sz="1400" i="1" dirty="0" smtClean="0">
                <a:solidFill>
                  <a:srgbClr val="00287D"/>
                </a:solidFill>
              </a:rPr>
              <a:t> </a:t>
            </a:r>
            <a:r>
              <a:rPr lang="cs-CZ" sz="1400" i="1" dirty="0" err="1" smtClean="0">
                <a:solidFill>
                  <a:srgbClr val="00287D"/>
                </a:solidFill>
              </a:rPr>
              <a:t>Assessment</a:t>
            </a:r>
            <a:r>
              <a:rPr lang="cs-CZ" sz="1400" i="1" dirty="0" smtClean="0">
                <a:solidFill>
                  <a:srgbClr val="00287D"/>
                </a:solidFill>
              </a:rPr>
              <a:t>)</a:t>
            </a:r>
          </a:p>
          <a:p>
            <a:pPr lvl="1" eaLnBrk="1" hangingPunct="1"/>
            <a:r>
              <a:rPr lang="cs-CZ" sz="1800" dirty="0" smtClean="0"/>
              <a:t>Účel = kritické hodnocení vládních legislativních návrhů                (ovšem nehodnotí „nevládní“ návrhy, zejména poslanecké)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2) Vláda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1800" b="1" i="1" dirty="0" smtClean="0">
                <a:solidFill>
                  <a:srgbClr val="C00000"/>
                </a:solidFill>
              </a:rPr>
              <a:t>Rada </a:t>
            </a:r>
            <a:r>
              <a:rPr lang="pt-BR" sz="1800" b="1" i="1" dirty="0" smtClean="0">
                <a:solidFill>
                  <a:srgbClr val="C00000"/>
                </a:solidFill>
              </a:rPr>
              <a:t>hospodářské a sociální </a:t>
            </a:r>
            <a:r>
              <a:rPr lang="pt-BR" sz="1800" b="1" i="1" dirty="0" smtClean="0">
                <a:solidFill>
                  <a:srgbClr val="C00000"/>
                </a:solidFill>
              </a:rPr>
              <a:t>dohod</a:t>
            </a:r>
            <a:r>
              <a:rPr lang="cs-CZ" sz="1800" b="1" i="1" dirty="0" smtClean="0">
                <a:solidFill>
                  <a:srgbClr val="C00000"/>
                </a:solidFill>
              </a:rPr>
              <a:t>y </a:t>
            </a:r>
            <a:r>
              <a:rPr lang="cs-CZ" sz="1800" i="1" dirty="0" smtClean="0">
                <a:solidFill>
                  <a:srgbClr val="C00000"/>
                </a:solidFill>
              </a:rPr>
              <a:t>podrobněji</a:t>
            </a:r>
          </a:p>
          <a:p>
            <a:pPr lvl="1" eaLnBrk="1" hangingPunct="1"/>
            <a:r>
              <a:rPr lang="cs-CZ" sz="1800" dirty="0" smtClean="0"/>
              <a:t>Členové = delegáti:</a:t>
            </a: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- Vláda</a:t>
            </a: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- Odbory (zaměstnanci)</a:t>
            </a: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- Zaměstnavatelé</a:t>
            </a:r>
          </a:p>
          <a:p>
            <a:pPr lvl="1" eaLnBrk="1" hangingPunct="1"/>
            <a:r>
              <a:rPr lang="cs-CZ" sz="1800" dirty="0" smtClean="0"/>
              <a:t>Tzv. </a:t>
            </a:r>
            <a:r>
              <a:rPr lang="cs-CZ" sz="1800" dirty="0" smtClean="0"/>
              <a:t>tripartita</a:t>
            </a:r>
          </a:p>
          <a:p>
            <a:pPr lvl="1" eaLnBrk="1" hangingPunct="1"/>
            <a:r>
              <a:rPr lang="cs-CZ" sz="1800" dirty="0" smtClean="0"/>
              <a:t>Účel = platforma </a:t>
            </a:r>
            <a:r>
              <a:rPr lang="cs-CZ" sz="1800" dirty="0" smtClean="0"/>
              <a:t>„sociálního dialogu</a:t>
            </a:r>
            <a:r>
              <a:rPr lang="cs-CZ" sz="1800" dirty="0" smtClean="0"/>
              <a:t>“</a:t>
            </a:r>
          </a:p>
          <a:p>
            <a:pPr lvl="1" eaLnBrk="1" hangingPunct="1"/>
            <a:endParaRPr lang="cs-CZ" sz="1800" dirty="0" smtClean="0"/>
          </a:p>
          <a:p>
            <a:pPr lvl="1" eaLnBrk="1" hangingPunct="1"/>
            <a:r>
              <a:rPr lang="cs-CZ" sz="1800" dirty="0" smtClean="0"/>
              <a:t>Organizačně zajišťuje </a:t>
            </a:r>
            <a:r>
              <a:rPr lang="cs-CZ" sz="1800" dirty="0" smtClean="0">
                <a:solidFill>
                  <a:srgbClr val="C00000"/>
                </a:solidFill>
              </a:rPr>
              <a:t>Úřad vlády ČR                                                    </a:t>
            </a:r>
            <a:r>
              <a:rPr lang="cs-CZ" sz="1800" dirty="0" smtClean="0"/>
              <a:t>(obdobně jako u Legislativní rady vlády)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buNone/>
            </a:pPr>
            <a:r>
              <a:rPr lang="cs-CZ" sz="3600" b="1" dirty="0" smtClean="0">
                <a:solidFill>
                  <a:srgbClr val="00287D"/>
                </a:solidFill>
              </a:rPr>
              <a:t>3) Ministerstva </a:t>
            </a:r>
            <a:r>
              <a:rPr lang="cs-CZ" sz="3600" b="1" dirty="0" smtClean="0">
                <a:solidFill>
                  <a:srgbClr val="00287D"/>
                </a:solidFill>
              </a:rPr>
              <a:t>a jiné </a:t>
            </a:r>
            <a:r>
              <a:rPr lang="cs-CZ" sz="3600" b="1" dirty="0" smtClean="0">
                <a:solidFill>
                  <a:srgbClr val="00287D"/>
                </a:solidFill>
              </a:rPr>
              <a:t>ústřední správní úřady</a:t>
            </a:r>
            <a:endParaRPr lang="cs-CZ" sz="2000" b="1" dirty="0" smtClean="0">
              <a:solidFill>
                <a:srgbClr val="00287D"/>
              </a:solidFill>
            </a:endParaRPr>
          </a:p>
          <a:p>
            <a:pPr eaLnBrk="1" hangingPunct="1">
              <a:buNone/>
            </a:pPr>
            <a:endParaRPr lang="cs-CZ" sz="3600" b="1" i="1" dirty="0" smtClean="0">
              <a:solidFill>
                <a:srgbClr val="00287D"/>
              </a:solidFill>
            </a:endParaRPr>
          </a:p>
          <a:p>
            <a:pPr eaLnBrk="1" hangingPunct="1">
              <a:buNone/>
            </a:pPr>
            <a:endParaRPr lang="cs-CZ" sz="2000" i="1" dirty="0" smtClean="0">
              <a:solidFill>
                <a:srgbClr val="00287D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Ministerstva </a:t>
            </a:r>
            <a:r>
              <a:rPr lang="cs-CZ" dirty="0" smtClean="0"/>
              <a:t>a jiné ústřední správní úřady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i="1" dirty="0" smtClean="0"/>
              <a:t>Ministerstva </a:t>
            </a:r>
            <a:r>
              <a:rPr lang="cs-CZ" sz="1800" i="1" dirty="0" smtClean="0"/>
              <a:t>a jiné správní úřady </a:t>
            </a:r>
            <a:r>
              <a:rPr lang="cs-CZ" sz="1800" i="1" dirty="0" smtClean="0">
                <a:solidFill>
                  <a:srgbClr val="C00000"/>
                </a:solidFill>
              </a:rPr>
              <a:t>lze zřídit a jejich působnost stanovit pouze </a:t>
            </a:r>
            <a:r>
              <a:rPr lang="cs-CZ" sz="1800" i="1" dirty="0" smtClean="0">
                <a:solidFill>
                  <a:srgbClr val="C00000"/>
                </a:solidFill>
              </a:rPr>
              <a:t>zákonem</a:t>
            </a:r>
            <a:r>
              <a:rPr lang="cs-CZ" sz="1800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/>
              <a:t>(čl</a:t>
            </a:r>
            <a:r>
              <a:rPr lang="cs-CZ" sz="1800" dirty="0" smtClean="0"/>
              <a:t>. 79 odst. 1 </a:t>
            </a:r>
            <a:r>
              <a:rPr lang="cs-CZ" sz="1800" dirty="0" smtClean="0"/>
              <a:t>Ústavy ČR)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zejména tzv. </a:t>
            </a:r>
            <a:r>
              <a:rPr lang="cs-CZ" sz="1800" b="1" i="1" dirty="0" smtClean="0">
                <a:solidFill>
                  <a:srgbClr val="00287D"/>
                </a:solidFill>
              </a:rPr>
              <a:t>kompetenční zákon </a:t>
            </a:r>
            <a:r>
              <a:rPr lang="cs-CZ" sz="1800" dirty="0" smtClean="0"/>
              <a:t>(zákon č. 2/1969 Sb., o zřízení ministerstev a jiných ústředních orgánů státní správy)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základní dělení </a:t>
            </a:r>
            <a:r>
              <a:rPr lang="cs-CZ" sz="1800" dirty="0" smtClean="0">
                <a:solidFill>
                  <a:srgbClr val="C00000"/>
                </a:solidFill>
              </a:rPr>
              <a:t>ústředních správních úřadů: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ministerstva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jako ústřední orgány státní správy, resp. ústřední správní úřady, </a:t>
            </a:r>
            <a:r>
              <a:rPr lang="cs-CZ" sz="1800" dirty="0" smtClean="0">
                <a:solidFill>
                  <a:srgbClr val="00287D"/>
                </a:solidFill>
              </a:rPr>
              <a:t>v jejichž čele stojí člen vlády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jiné</a:t>
            </a:r>
            <a:r>
              <a:rPr lang="cs-CZ" sz="1800" dirty="0" smtClean="0"/>
              <a:t> </a:t>
            </a:r>
            <a:r>
              <a:rPr lang="cs-CZ" sz="1800" b="1" i="1" dirty="0" smtClean="0">
                <a:solidFill>
                  <a:srgbClr val="00287D"/>
                </a:solidFill>
              </a:rPr>
              <a:t>ústřední správní </a:t>
            </a:r>
            <a:r>
              <a:rPr lang="cs-CZ" sz="1800" b="1" i="1" dirty="0" smtClean="0">
                <a:solidFill>
                  <a:srgbClr val="00287D"/>
                </a:solidFill>
              </a:rPr>
              <a:t>úřady</a:t>
            </a:r>
            <a:r>
              <a:rPr lang="cs-CZ" sz="1800" dirty="0" smtClean="0"/>
              <a:t> </a:t>
            </a:r>
            <a:r>
              <a:rPr lang="cs-CZ" sz="1800" dirty="0" smtClean="0"/>
              <a:t>(resp. jiné </a:t>
            </a:r>
            <a:r>
              <a:rPr lang="cs-CZ" sz="1800" dirty="0" smtClean="0"/>
              <a:t>ústřední </a:t>
            </a:r>
            <a:r>
              <a:rPr lang="cs-CZ" sz="1800" dirty="0" smtClean="0"/>
              <a:t>orgány státní </a:t>
            </a:r>
            <a:r>
              <a:rPr lang="cs-CZ" sz="1800" dirty="0" smtClean="0"/>
              <a:t>správy)   </a:t>
            </a:r>
            <a:r>
              <a:rPr lang="cs-CZ" sz="1800" dirty="0" smtClean="0">
                <a:solidFill>
                  <a:srgbClr val="00287D"/>
                </a:solidFill>
              </a:rPr>
              <a:t>v </a:t>
            </a:r>
            <a:r>
              <a:rPr lang="cs-CZ" sz="1800" dirty="0" smtClean="0">
                <a:solidFill>
                  <a:srgbClr val="00287D"/>
                </a:solidFill>
              </a:rPr>
              <a:t>jejichž čele již člen vlády nestojí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3) Ministerstva a jiné ústřední správní úřady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Ministerstva 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1800" dirty="0" smtClean="0"/>
              <a:t>na </a:t>
            </a:r>
            <a:r>
              <a:rPr lang="cs-CZ" sz="1800" b="1" dirty="0" smtClean="0">
                <a:solidFill>
                  <a:srgbClr val="00287D"/>
                </a:solidFill>
              </a:rPr>
              <a:t>jednotlivých úsecích SS </a:t>
            </a:r>
            <a:r>
              <a:rPr lang="cs-CZ" sz="1800" dirty="0" smtClean="0"/>
              <a:t>jako </a:t>
            </a:r>
            <a:r>
              <a:rPr lang="cs-CZ" sz="1800" dirty="0" smtClean="0"/>
              <a:t>ústřední </a:t>
            </a:r>
            <a:r>
              <a:rPr lang="cs-CZ" sz="1800" dirty="0" smtClean="0"/>
              <a:t>orgány (</a:t>
            </a:r>
            <a:r>
              <a:rPr lang="cs-CZ" sz="1800" i="1" dirty="0" smtClean="0">
                <a:solidFill>
                  <a:srgbClr val="00287D"/>
                </a:solidFill>
              </a:rPr>
              <a:t>resortní princip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eaLnBrk="1" hangingPunct="1"/>
            <a:r>
              <a:rPr lang="cs-CZ" sz="1800" dirty="0" smtClean="0"/>
              <a:t>plní </a:t>
            </a:r>
            <a:r>
              <a:rPr lang="cs-CZ" sz="1800" dirty="0" smtClean="0"/>
              <a:t>v okruhu své působnosti </a:t>
            </a:r>
            <a:r>
              <a:rPr lang="cs-CZ" sz="1800" b="1" dirty="0" smtClean="0">
                <a:solidFill>
                  <a:srgbClr val="00287D"/>
                </a:solidFill>
              </a:rPr>
              <a:t>úkoly stanovené </a:t>
            </a:r>
          </a:p>
          <a:p>
            <a:pPr lvl="1" eaLnBrk="1" hangingPunct="1"/>
            <a:r>
              <a:rPr lang="cs-CZ" sz="1800" dirty="0" smtClean="0"/>
              <a:t>v zákonech a v jiných obecně závazných </a:t>
            </a:r>
            <a:r>
              <a:rPr lang="cs-CZ" sz="1800" i="1" dirty="0" smtClean="0">
                <a:solidFill>
                  <a:srgbClr val="00287D"/>
                </a:solidFill>
              </a:rPr>
              <a:t>právních předpisech </a:t>
            </a:r>
          </a:p>
          <a:p>
            <a:pPr lvl="1" eaLnBrk="1" hangingPunct="1"/>
            <a:r>
              <a:rPr lang="cs-CZ" sz="1800" dirty="0" smtClean="0"/>
              <a:t>a úkoly </a:t>
            </a:r>
            <a:r>
              <a:rPr lang="cs-CZ" sz="1800" i="1" dirty="0" smtClean="0">
                <a:solidFill>
                  <a:srgbClr val="00287D"/>
                </a:solidFill>
              </a:rPr>
              <a:t>vyplývající z členství </a:t>
            </a:r>
            <a:r>
              <a:rPr lang="cs-CZ" sz="1800" dirty="0" smtClean="0"/>
              <a:t>České republiky v EU a v ostatních integračních seskupeních a mezinárodních organizacích</a:t>
            </a:r>
          </a:p>
          <a:p>
            <a:pPr eaLnBrk="1" hangingPunct="1"/>
            <a:r>
              <a:rPr lang="cs-CZ" sz="1800" dirty="0" smtClean="0"/>
              <a:t>ve své činnosti </a:t>
            </a:r>
            <a:r>
              <a:rPr lang="cs-CZ" sz="1800" dirty="0" smtClean="0">
                <a:solidFill>
                  <a:srgbClr val="00287D"/>
                </a:solidFill>
              </a:rPr>
              <a:t>se řídí </a:t>
            </a:r>
            <a:r>
              <a:rPr lang="cs-CZ" sz="1800" b="1" dirty="0" smtClean="0">
                <a:solidFill>
                  <a:srgbClr val="00287D"/>
                </a:solidFill>
              </a:rPr>
              <a:t>ústavními a ostatními zákony </a:t>
            </a:r>
            <a:r>
              <a:rPr lang="cs-CZ" sz="1800" dirty="0" smtClean="0">
                <a:solidFill>
                  <a:srgbClr val="00287D"/>
                </a:solidFill>
              </a:rPr>
              <a:t>a </a:t>
            </a:r>
            <a:r>
              <a:rPr lang="cs-CZ" sz="1800" b="1" dirty="0" smtClean="0">
                <a:solidFill>
                  <a:srgbClr val="00287D"/>
                </a:solidFill>
              </a:rPr>
              <a:t>usneseními vlády</a:t>
            </a:r>
          </a:p>
          <a:p>
            <a:pPr eaLnBrk="1" hangingPunct="1"/>
            <a:r>
              <a:rPr lang="cs-CZ" sz="1800" b="1" dirty="0" smtClean="0">
                <a:solidFill>
                  <a:srgbClr val="00287D"/>
                </a:solidFill>
              </a:rPr>
              <a:t>zkoumají </a:t>
            </a:r>
            <a:r>
              <a:rPr lang="cs-CZ" sz="1800" dirty="0" smtClean="0">
                <a:solidFill>
                  <a:srgbClr val="00287D"/>
                </a:solidFill>
              </a:rPr>
              <a:t>společenskou problematiku </a:t>
            </a:r>
            <a:r>
              <a:rPr lang="cs-CZ" sz="1800" dirty="0" smtClean="0"/>
              <a:t>v okruhu své působnosti, analyzují výsledky a činí opatření, připravují koncepce a přiměřeně informují veřejnost</a:t>
            </a:r>
          </a:p>
          <a:p>
            <a:pPr eaLnBrk="1" hangingPunct="1"/>
            <a:r>
              <a:rPr lang="cs-CZ" sz="1800" dirty="0" smtClean="0">
                <a:solidFill>
                  <a:srgbClr val="00287D"/>
                </a:solidFill>
              </a:rPr>
              <a:t>pečují o </a:t>
            </a:r>
            <a:r>
              <a:rPr lang="cs-CZ" sz="1800" b="1" dirty="0" smtClean="0">
                <a:solidFill>
                  <a:srgbClr val="00287D"/>
                </a:solidFill>
              </a:rPr>
              <a:t>náležitou právní </a:t>
            </a:r>
            <a:r>
              <a:rPr lang="cs-CZ" sz="1800" b="1" dirty="0" smtClean="0">
                <a:solidFill>
                  <a:srgbClr val="00287D"/>
                </a:solidFill>
              </a:rPr>
              <a:t>úpravu </a:t>
            </a:r>
            <a:r>
              <a:rPr lang="cs-CZ" sz="1800" dirty="0" smtClean="0"/>
              <a:t>a </a:t>
            </a:r>
            <a:r>
              <a:rPr lang="cs-CZ" sz="1800" dirty="0" smtClean="0">
                <a:solidFill>
                  <a:srgbClr val="00287D"/>
                </a:solidFill>
              </a:rPr>
              <a:t>dále např.: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i="1" dirty="0" smtClean="0"/>
              <a:t>zabezpečují ve své působnosti úkoly související se sjednáváním MS</a:t>
            </a:r>
          </a:p>
          <a:p>
            <a:pPr lvl="1" eaLnBrk="1" hangingPunct="1"/>
            <a:r>
              <a:rPr lang="cs-CZ" sz="1800" i="1" dirty="0" smtClean="0"/>
              <a:t>navzájem si vyměňují potřebné informace a podklady</a:t>
            </a:r>
          </a:p>
          <a:p>
            <a:pPr lvl="1" eaLnBrk="1" hangingPunct="1"/>
            <a:r>
              <a:rPr lang="cs-CZ" sz="1800" i="1" dirty="0" smtClean="0"/>
              <a:t>nižší orgány SS jim v nezbytném rozsahu sdělují údaje</a:t>
            </a:r>
            <a:endParaRPr lang="cs-CZ" sz="1800" i="1" dirty="0" smtClean="0">
              <a:solidFill>
                <a:srgbClr val="C00000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Ministerstva a jiné ústřední správní úřady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Ministerstva </a:t>
            </a:r>
            <a:r>
              <a:rPr lang="cs-CZ" sz="1800" dirty="0" smtClean="0">
                <a:solidFill>
                  <a:srgbClr val="C00000"/>
                </a:solidFill>
              </a:rPr>
              <a:t>dle </a:t>
            </a:r>
            <a:r>
              <a:rPr lang="cs-CZ" sz="1800" dirty="0" smtClean="0">
                <a:solidFill>
                  <a:srgbClr val="C00000"/>
                </a:solidFill>
              </a:rPr>
              <a:t>jednotlivých úseků SS: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financí,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zahraničních věcí,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školství, mládeže a tělovýchovy,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kultury,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práce a sociálních věcí,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zdravotnictví,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spravedlnosti,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vnitra,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průmyslu a obchodu,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pro místní rozvoj,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zemědělství,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obrany,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dopravy,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životního prostředí.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Ministerstva a jiné ústřední správní úřady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P</a:t>
            </a:r>
            <a:r>
              <a:rPr lang="cs-CZ" sz="1800" b="1" dirty="0" smtClean="0">
                <a:solidFill>
                  <a:srgbClr val="C00000"/>
                </a:solidFill>
              </a:rPr>
              <a:t>ůsobnost ministerstev</a:t>
            </a:r>
            <a:r>
              <a:rPr lang="cs-CZ" sz="1800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/>
              <a:t>obecně vymezena </a:t>
            </a:r>
            <a:r>
              <a:rPr lang="cs-CZ" sz="1800" dirty="0" smtClean="0">
                <a:solidFill>
                  <a:srgbClr val="00287D"/>
                </a:solidFill>
              </a:rPr>
              <a:t>v </a:t>
            </a:r>
            <a:r>
              <a:rPr lang="cs-CZ" sz="1800" b="1" dirty="0" smtClean="0">
                <a:solidFill>
                  <a:srgbClr val="00287D"/>
                </a:solidFill>
              </a:rPr>
              <a:t>kompetenčním zákoně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D</a:t>
            </a:r>
            <a:r>
              <a:rPr lang="cs-CZ" sz="1800" dirty="0" smtClean="0"/>
              <a:t>le </a:t>
            </a:r>
            <a:r>
              <a:rPr lang="cs-CZ" sz="1800" dirty="0" smtClean="0"/>
              <a:t>tohoto vymezení </a:t>
            </a:r>
            <a:r>
              <a:rPr lang="cs-CZ" sz="1800" dirty="0" smtClean="0"/>
              <a:t>např</a:t>
            </a:r>
            <a:r>
              <a:rPr lang="cs-CZ" sz="1800" dirty="0" smtClean="0"/>
              <a:t>. </a:t>
            </a:r>
            <a:r>
              <a:rPr lang="cs-CZ" sz="1800" dirty="0" smtClean="0">
                <a:solidFill>
                  <a:srgbClr val="C00000"/>
                </a:solidFill>
              </a:rPr>
              <a:t>pro Ministerstvo </a:t>
            </a:r>
            <a:r>
              <a:rPr lang="cs-CZ" sz="1800" dirty="0" smtClean="0">
                <a:solidFill>
                  <a:srgbClr val="C00000"/>
                </a:solidFill>
              </a:rPr>
              <a:t>financí </a:t>
            </a:r>
            <a:r>
              <a:rPr lang="cs-CZ" sz="1800" dirty="0" smtClean="0"/>
              <a:t>platí</a:t>
            </a:r>
            <a:r>
              <a:rPr lang="cs-CZ" sz="1800" dirty="0" smtClean="0"/>
              <a:t>, </a:t>
            </a:r>
            <a:r>
              <a:rPr lang="cs-CZ" sz="1800" dirty="0" smtClean="0"/>
              <a:t>že:</a:t>
            </a:r>
          </a:p>
          <a:p>
            <a:pPr lvl="1" eaLnBrk="1" hangingPunct="1"/>
            <a:r>
              <a:rPr lang="cs-CZ" sz="1800" dirty="0" smtClean="0"/>
              <a:t>je ústředním orgánem státní správy pro </a:t>
            </a:r>
            <a:r>
              <a:rPr lang="cs-CZ" sz="1800" i="1" dirty="0" smtClean="0">
                <a:solidFill>
                  <a:srgbClr val="00287D"/>
                </a:solidFill>
              </a:rPr>
              <a:t>státní rozpočet republiky, státní závěrečný účet republiky, státní pokladnu ČR, fiskální politiku, makroekonomické a fiskální prognózy pro přípravu státního rozpočtu a rozpočtů státních fondů, finanční trh, atd</a:t>
            </a:r>
            <a:r>
              <a:rPr lang="cs-CZ" sz="1800" dirty="0" smtClean="0">
                <a:solidFill>
                  <a:srgbClr val="00287D"/>
                </a:solidFill>
              </a:rPr>
              <a:t>. </a:t>
            </a:r>
            <a:r>
              <a:rPr lang="cs-CZ" sz="1800" dirty="0" smtClean="0"/>
              <a:t>…</a:t>
            </a:r>
          </a:p>
          <a:p>
            <a:pPr lvl="1" eaLnBrk="1" hangingPunct="1"/>
            <a:r>
              <a:rPr lang="cs-CZ" sz="1800" dirty="0" smtClean="0"/>
              <a:t>spolu s ČNB </a:t>
            </a:r>
            <a:r>
              <a:rPr lang="cs-CZ" sz="1800" dirty="0" smtClean="0">
                <a:solidFill>
                  <a:srgbClr val="00287D"/>
                </a:solidFill>
              </a:rPr>
              <a:t>připravuje a předkládá vládě návrhy zákonných úprav </a:t>
            </a:r>
            <a:r>
              <a:rPr lang="cs-CZ" sz="1800" dirty="0" smtClean="0"/>
              <a:t>v některých oblastech…</a:t>
            </a:r>
          </a:p>
          <a:p>
            <a:pPr lvl="1" eaLnBrk="1" hangingPunct="1"/>
            <a:r>
              <a:rPr lang="cs-CZ" sz="1800" dirty="0" smtClean="0"/>
              <a:t>zajišťuje </a:t>
            </a:r>
            <a:r>
              <a:rPr lang="cs-CZ" sz="1800" dirty="0" smtClean="0">
                <a:solidFill>
                  <a:srgbClr val="00287D"/>
                </a:solidFill>
              </a:rPr>
              <a:t>členství v mezinárodních finančních institucích a orgánech</a:t>
            </a:r>
            <a:r>
              <a:rPr lang="cs-CZ" sz="1800" dirty="0" smtClean="0"/>
              <a:t>…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koordinuje příjem zahraniční pomoci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zjišťuje účetní záznamy </a:t>
            </a:r>
            <a:r>
              <a:rPr lang="cs-CZ" sz="1800" dirty="0" smtClean="0"/>
              <a:t>pro potřeby státu včetně sestavování účetních výkazů za ČR podle zákona upravujícího účetnictví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Osnova prezentace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arenR"/>
            </a:pPr>
            <a:r>
              <a:rPr lang="cs-CZ" sz="2000" i="1" dirty="0" smtClean="0">
                <a:solidFill>
                  <a:srgbClr val="00287D"/>
                </a:solidFill>
              </a:rPr>
              <a:t>Organizační </a:t>
            </a:r>
            <a:r>
              <a:rPr lang="cs-CZ" sz="2000" i="1" dirty="0" smtClean="0">
                <a:solidFill>
                  <a:srgbClr val="00287D"/>
                </a:solidFill>
              </a:rPr>
              <a:t>subsystémy </a:t>
            </a:r>
            <a:r>
              <a:rPr lang="cs-CZ" sz="2000" i="1" dirty="0" smtClean="0">
                <a:solidFill>
                  <a:srgbClr val="00287D"/>
                </a:solidFill>
              </a:rPr>
              <a:t>VS</a:t>
            </a:r>
          </a:p>
          <a:p>
            <a:pPr eaLnBrk="1" hangingPunct="1">
              <a:buFont typeface="+mj-lt"/>
              <a:buAutoNum type="arabicParenR"/>
            </a:pPr>
            <a:r>
              <a:rPr lang="cs-CZ" sz="2000" i="1" dirty="0" smtClean="0">
                <a:solidFill>
                  <a:srgbClr val="00287D"/>
                </a:solidFill>
              </a:rPr>
              <a:t>Vláda</a:t>
            </a:r>
          </a:p>
          <a:p>
            <a:pPr eaLnBrk="1" hangingPunct="1">
              <a:buFont typeface="+mj-lt"/>
              <a:buAutoNum type="arabicParenR"/>
            </a:pPr>
            <a:r>
              <a:rPr lang="cs-CZ" sz="2000" i="1" dirty="0" smtClean="0">
                <a:solidFill>
                  <a:srgbClr val="00287D"/>
                </a:solidFill>
              </a:rPr>
              <a:t>Ministerstva </a:t>
            </a:r>
            <a:r>
              <a:rPr lang="cs-CZ" sz="2000" i="1" dirty="0" smtClean="0">
                <a:solidFill>
                  <a:srgbClr val="00287D"/>
                </a:solidFill>
              </a:rPr>
              <a:t>a jiné ústřední správní </a:t>
            </a:r>
            <a:r>
              <a:rPr lang="cs-CZ" sz="2000" i="1" dirty="0" smtClean="0">
                <a:solidFill>
                  <a:srgbClr val="00287D"/>
                </a:solidFill>
              </a:rPr>
              <a:t>úřady</a:t>
            </a:r>
            <a:endParaRPr lang="cs-CZ" sz="2000" i="1" dirty="0" smtClean="0">
              <a:solidFill>
                <a:srgbClr val="00287D"/>
              </a:solidFill>
            </a:endParaRPr>
          </a:p>
          <a:p>
            <a:pPr eaLnBrk="1" hangingPunct="1">
              <a:buFont typeface="+mj-lt"/>
              <a:buAutoNum type="arabicParenR"/>
            </a:pPr>
            <a:r>
              <a:rPr lang="cs-CZ" sz="2000" i="1" dirty="0" smtClean="0">
                <a:solidFill>
                  <a:srgbClr val="00287D"/>
                </a:solidFill>
              </a:rPr>
              <a:t>Ú</a:t>
            </a:r>
            <a:r>
              <a:rPr lang="cs-CZ" sz="2000" i="1" dirty="0" smtClean="0">
                <a:solidFill>
                  <a:srgbClr val="00287D"/>
                </a:solidFill>
              </a:rPr>
              <a:t>zemně </a:t>
            </a:r>
            <a:r>
              <a:rPr lang="cs-CZ" sz="2000" i="1" dirty="0" smtClean="0">
                <a:solidFill>
                  <a:srgbClr val="00287D"/>
                </a:solidFill>
              </a:rPr>
              <a:t>dekoncentrované orgány státní správy</a:t>
            </a:r>
            <a:endParaRPr lang="cs-CZ" sz="2000" i="1" dirty="0" smtClean="0">
              <a:solidFill>
                <a:srgbClr val="00287D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</a:t>
            </a:r>
            <a:r>
              <a:rPr lang="cs-CZ" altLang="cs-CZ" dirty="0" smtClean="0"/>
              <a:t>I – </a:t>
            </a:r>
            <a:r>
              <a:rPr lang="cs-CZ" altLang="cs-CZ" dirty="0" smtClean="0"/>
              <a:t>Vláda </a:t>
            </a:r>
            <a:r>
              <a:rPr lang="cs-CZ" altLang="cs-CZ" dirty="0" smtClean="0"/>
              <a:t>jako vrcholný orgán moci výkonné, ministerstva a jiné ústřední správní úřady, územně dekoncentrované orgány státní správy</a:t>
            </a:r>
            <a:endParaRPr lang="cs-CZ" alt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3) Ministerstva a jiné ústřední správní úřady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M</a:t>
            </a:r>
            <a:r>
              <a:rPr lang="cs-CZ" sz="1800" dirty="0" smtClean="0"/>
              <a:t>imo </a:t>
            </a:r>
            <a:r>
              <a:rPr lang="cs-CZ" sz="1800" dirty="0" smtClean="0"/>
              <a:t>ministerstev taktéž další (jiné) ústřední orgány státní správy, resp.   </a:t>
            </a:r>
            <a:r>
              <a:rPr lang="cs-CZ" sz="1800" b="1" dirty="0" smtClean="0">
                <a:solidFill>
                  <a:srgbClr val="C00000"/>
                </a:solidFill>
              </a:rPr>
              <a:t>jiné ústřední správní </a:t>
            </a:r>
            <a:r>
              <a:rPr lang="cs-CZ" sz="1800" b="1" dirty="0" smtClean="0">
                <a:solidFill>
                  <a:srgbClr val="C00000"/>
                </a:solidFill>
              </a:rPr>
              <a:t>úřady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mají taktéž </a:t>
            </a:r>
            <a:r>
              <a:rPr lang="cs-CZ" sz="1800" dirty="0" smtClean="0">
                <a:solidFill>
                  <a:srgbClr val="00287D"/>
                </a:solidFill>
              </a:rPr>
              <a:t>diferencovaně vymezenou působnost</a:t>
            </a:r>
          </a:p>
          <a:p>
            <a:pPr lvl="1" eaLnBrk="1" hangingPunct="1"/>
            <a:r>
              <a:rPr lang="cs-CZ" sz="1800" dirty="0" smtClean="0"/>
              <a:t>platí pro ně </a:t>
            </a:r>
            <a:r>
              <a:rPr lang="cs-CZ" sz="1800" dirty="0" smtClean="0">
                <a:solidFill>
                  <a:srgbClr val="00287D"/>
                </a:solidFill>
              </a:rPr>
              <a:t>obdobné co pro ministerstva </a:t>
            </a:r>
            <a:r>
              <a:rPr lang="cs-CZ" sz="1800" dirty="0" smtClean="0"/>
              <a:t>(viz dříve)</a:t>
            </a:r>
          </a:p>
          <a:p>
            <a:pPr lvl="1" eaLnBrk="1" hangingPunct="1"/>
            <a:r>
              <a:rPr lang="cs-CZ" sz="1800" dirty="0" smtClean="0"/>
              <a:t>taktéž </a:t>
            </a:r>
            <a:r>
              <a:rPr lang="cs-CZ" sz="1800" dirty="0" smtClean="0">
                <a:solidFill>
                  <a:srgbClr val="00287D"/>
                </a:solidFill>
              </a:rPr>
              <a:t>vymezeny v kompetenčním zákoně</a:t>
            </a:r>
          </a:p>
          <a:p>
            <a:pPr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J</a:t>
            </a:r>
            <a:r>
              <a:rPr lang="cs-CZ" sz="1800" b="1" dirty="0" smtClean="0">
                <a:solidFill>
                  <a:srgbClr val="C00000"/>
                </a:solidFill>
              </a:rPr>
              <a:t>edná </a:t>
            </a:r>
            <a:r>
              <a:rPr lang="cs-CZ" sz="1800" b="1" dirty="0" smtClean="0">
                <a:solidFill>
                  <a:srgbClr val="C00000"/>
                </a:solidFill>
              </a:rPr>
              <a:t>se o: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Český statistický úřad,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Český úřad zeměměřický a katastrální,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Český báňský úřad,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Úřad průmyslového vlastnictví,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Úřad pro ochranu hospodářské soutěže,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Správa státních hmotných rezerv,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Státní úřad pro jadernou bezpečnost,</a:t>
            </a:r>
            <a:endParaRPr lang="cs-CZ" sz="1800" dirty="0" smtClean="0"/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3) Ministerstva a jiné ústřední správní úřady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J</a:t>
            </a:r>
            <a:r>
              <a:rPr lang="cs-CZ" sz="1800" b="1" dirty="0" smtClean="0">
                <a:solidFill>
                  <a:srgbClr val="C00000"/>
                </a:solidFill>
              </a:rPr>
              <a:t>edná </a:t>
            </a:r>
            <a:r>
              <a:rPr lang="cs-CZ" sz="1800" b="1" dirty="0" smtClean="0">
                <a:solidFill>
                  <a:srgbClr val="C00000"/>
                </a:solidFill>
              </a:rPr>
              <a:t>se </a:t>
            </a:r>
            <a:r>
              <a:rPr lang="cs-CZ" sz="1800" b="1" dirty="0" smtClean="0">
                <a:solidFill>
                  <a:srgbClr val="C00000"/>
                </a:solidFill>
              </a:rPr>
              <a:t>o (pokračování):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Národní bezpečnostní úřad,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Energetický regulační úřad,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Úřad vlády České republiky,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Český telekomunikační úřad,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Úřad pro ochranu osobních údajů,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Rada pro rozhlasové a televizní vysílání,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Úřad pro dohled nad hospodařením politických stran a politických hnutí,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Úřad pro přístup k dopravní infrastruktuře,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Národní úřad pro kybernetickou a informační </a:t>
            </a:r>
            <a:r>
              <a:rPr lang="cs-CZ" sz="1400" i="1" dirty="0" smtClean="0">
                <a:solidFill>
                  <a:srgbClr val="00287D"/>
                </a:solidFill>
              </a:rPr>
              <a:t>bezpečnost</a:t>
            </a:r>
            <a:endParaRPr lang="cs-CZ" sz="1800" dirty="0" smtClean="0">
              <a:solidFill>
                <a:srgbClr val="C00000"/>
              </a:solidFill>
            </a:endParaRP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N</a:t>
            </a:r>
            <a:r>
              <a:rPr lang="cs-CZ" sz="1800" dirty="0" smtClean="0"/>
              <a:t>ěkteré </a:t>
            </a:r>
            <a:r>
              <a:rPr lang="cs-CZ" sz="1800" dirty="0" smtClean="0"/>
              <a:t>mohou mít zvláštní povahu </a:t>
            </a:r>
            <a:r>
              <a:rPr lang="cs-CZ" sz="1800" i="1" dirty="0" smtClean="0">
                <a:solidFill>
                  <a:srgbClr val="00287D"/>
                </a:solidFill>
              </a:rPr>
              <a:t>tzv. nezávislých regulačních orgánů</a:t>
            </a:r>
            <a:r>
              <a:rPr lang="cs-CZ" sz="1800" dirty="0" smtClean="0"/>
              <a:t>, které mají (určitou) nezávislost na vládě (např. </a:t>
            </a:r>
            <a:r>
              <a:rPr lang="cs-CZ" sz="1800" dirty="0" smtClean="0"/>
              <a:t>ERÚ, ÚOHS, ČT</a:t>
            </a:r>
            <a:r>
              <a:rPr lang="cs-CZ" sz="1800" dirty="0" smtClean="0"/>
              <a:t>Ú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3600" b="1" dirty="0" smtClean="0">
                <a:solidFill>
                  <a:srgbClr val="00287D"/>
                </a:solidFill>
              </a:rPr>
              <a:t>4</a:t>
            </a:r>
            <a:r>
              <a:rPr lang="cs-CZ" sz="3600" b="1" dirty="0" smtClean="0">
                <a:solidFill>
                  <a:srgbClr val="00287D"/>
                </a:solidFill>
              </a:rPr>
              <a:t>) Územně dekoncentrované </a:t>
            </a:r>
            <a:r>
              <a:rPr lang="cs-CZ" sz="3600" b="1" dirty="0" smtClean="0">
                <a:solidFill>
                  <a:srgbClr val="00287D"/>
                </a:solidFill>
              </a:rPr>
              <a:t>orgány státní </a:t>
            </a:r>
            <a:r>
              <a:rPr lang="cs-CZ" sz="3600" b="1" dirty="0" smtClean="0">
                <a:solidFill>
                  <a:srgbClr val="00287D"/>
                </a:solidFill>
              </a:rPr>
              <a:t>správy</a:t>
            </a:r>
          </a:p>
          <a:p>
            <a:pPr eaLnBrk="1" hangingPunct="1">
              <a:buNone/>
            </a:pPr>
            <a:endParaRPr lang="cs-CZ" sz="2000" b="1" dirty="0" smtClean="0">
              <a:solidFill>
                <a:srgbClr val="00287D"/>
              </a:solidFill>
            </a:endParaRPr>
          </a:p>
          <a:p>
            <a:pPr eaLnBrk="1" hangingPunct="1">
              <a:buNone/>
            </a:pPr>
            <a:endParaRPr lang="cs-CZ" sz="3600" b="1" i="1" dirty="0" smtClean="0">
              <a:solidFill>
                <a:srgbClr val="00287D"/>
              </a:solidFill>
            </a:endParaRPr>
          </a:p>
          <a:p>
            <a:pPr eaLnBrk="1" hangingPunct="1">
              <a:buNone/>
            </a:pPr>
            <a:endParaRPr lang="cs-CZ" sz="2000" i="1" dirty="0" smtClean="0">
              <a:solidFill>
                <a:srgbClr val="00287D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4) Územně dekoncentrované orgány státní správy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S</a:t>
            </a:r>
            <a:r>
              <a:rPr lang="cs-CZ" sz="1800" b="1" dirty="0" smtClean="0">
                <a:solidFill>
                  <a:srgbClr val="C00000"/>
                </a:solidFill>
              </a:rPr>
              <a:t>pecializované </a:t>
            </a:r>
            <a:r>
              <a:rPr lang="cs-CZ" sz="1800" b="1" dirty="0" smtClean="0">
                <a:solidFill>
                  <a:srgbClr val="C00000"/>
                </a:solidFill>
              </a:rPr>
              <a:t>orgány</a:t>
            </a:r>
            <a:r>
              <a:rPr lang="cs-CZ" sz="1800" dirty="0" smtClean="0"/>
              <a:t>, které  působí </a:t>
            </a:r>
            <a:r>
              <a:rPr lang="cs-CZ" sz="1800" dirty="0" smtClean="0">
                <a:solidFill>
                  <a:srgbClr val="C00000"/>
                </a:solidFill>
              </a:rPr>
              <a:t>v jednotlivých územních jednotkách </a:t>
            </a:r>
            <a:r>
              <a:rPr lang="cs-CZ" sz="1800" dirty="0" smtClean="0"/>
              <a:t>územní organizace státu na základě ustanovení zvláštních zákonů</a:t>
            </a:r>
          </a:p>
          <a:p>
            <a:pPr lvl="1" eaLnBrk="1" hangingPunct="1"/>
            <a:r>
              <a:rPr lang="cs-CZ" sz="1800" dirty="0" smtClean="0"/>
              <a:t>S</a:t>
            </a:r>
            <a:r>
              <a:rPr lang="cs-CZ" sz="1800" dirty="0" smtClean="0"/>
              <a:t>pecializují </a:t>
            </a:r>
            <a:r>
              <a:rPr lang="cs-CZ" sz="1800" dirty="0" smtClean="0">
                <a:solidFill>
                  <a:srgbClr val="00287D"/>
                </a:solidFill>
              </a:rPr>
              <a:t>jen na </a:t>
            </a:r>
            <a:r>
              <a:rPr lang="cs-CZ" sz="1800" b="1" dirty="0" smtClean="0">
                <a:solidFill>
                  <a:srgbClr val="00287D"/>
                </a:solidFill>
              </a:rPr>
              <a:t>některý úsek státní správy </a:t>
            </a:r>
            <a:r>
              <a:rPr lang="cs-CZ" sz="1800" dirty="0" smtClean="0">
                <a:solidFill>
                  <a:srgbClr val="00287D"/>
                </a:solidFill>
              </a:rPr>
              <a:t>nebo část </a:t>
            </a:r>
            <a:r>
              <a:rPr lang="cs-CZ" sz="1800" dirty="0" smtClean="0"/>
              <a:t>takového úseku, či jen některé činnosti, případně na zvláštní funkci výkonu státní správy (např. na inspekci)</a:t>
            </a:r>
          </a:p>
          <a:p>
            <a:pPr lvl="1" eaLnBrk="1" hangingPunct="1"/>
            <a:r>
              <a:rPr lang="cs-CZ" sz="1800" dirty="0" smtClean="0"/>
              <a:t>V</a:t>
            </a:r>
            <a:r>
              <a:rPr lang="cs-CZ" sz="1800" dirty="0" smtClean="0"/>
              <a:t>ždy </a:t>
            </a:r>
            <a:r>
              <a:rPr lang="cs-CZ" sz="1800" dirty="0" smtClean="0"/>
              <a:t>se však </a:t>
            </a:r>
            <a:r>
              <a:rPr lang="cs-CZ" sz="1800" dirty="0" smtClean="0">
                <a:solidFill>
                  <a:srgbClr val="00287D"/>
                </a:solidFill>
              </a:rPr>
              <a:t>nekryjí s územním členěním státu </a:t>
            </a:r>
            <a:r>
              <a:rPr lang="cs-CZ" sz="1800" dirty="0" smtClean="0"/>
              <a:t>- </a:t>
            </a:r>
            <a:r>
              <a:rPr lang="cs-CZ" sz="1800" dirty="0" smtClean="0"/>
              <a:t>kraje</a:t>
            </a:r>
            <a:r>
              <a:rPr lang="cs-CZ" sz="1800" dirty="0" smtClean="0"/>
              <a:t>, okresy, </a:t>
            </a:r>
            <a:r>
              <a:rPr lang="cs-CZ" sz="1800" dirty="0" smtClean="0"/>
              <a:t>obce </a:t>
            </a:r>
            <a:r>
              <a:rPr lang="cs-CZ" sz="1800" dirty="0" smtClean="0"/>
              <a:t>(</a:t>
            </a:r>
            <a:r>
              <a:rPr lang="cs-CZ" sz="1800" dirty="0" smtClean="0"/>
              <a:t>např. nerovnoměrně rozprostřené obvodní báňské úřady)</a:t>
            </a:r>
            <a:endParaRPr lang="cs-CZ" sz="1800" dirty="0" smtClean="0"/>
          </a:p>
          <a:p>
            <a:pPr eaLnBrk="1" hangingPunct="1"/>
            <a:r>
              <a:rPr lang="cs-CZ" sz="1800" dirty="0" smtClean="0"/>
              <a:t>Z</a:t>
            </a:r>
            <a:r>
              <a:rPr lang="cs-CZ" sz="1800" dirty="0" smtClean="0"/>
              <a:t>pravidla </a:t>
            </a:r>
            <a:r>
              <a:rPr lang="cs-CZ" sz="1800" dirty="0" smtClean="0">
                <a:solidFill>
                  <a:srgbClr val="00287D"/>
                </a:solidFill>
              </a:rPr>
              <a:t>přímo </a:t>
            </a:r>
            <a:r>
              <a:rPr lang="cs-CZ" sz="1800" b="1" dirty="0" smtClean="0">
                <a:solidFill>
                  <a:srgbClr val="00287D"/>
                </a:solidFill>
              </a:rPr>
              <a:t>odvozované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od některých </a:t>
            </a:r>
            <a:r>
              <a:rPr lang="cs-CZ" sz="1800" dirty="0" smtClean="0">
                <a:solidFill>
                  <a:srgbClr val="00287D"/>
                </a:solidFill>
              </a:rPr>
              <a:t>ústředních </a:t>
            </a:r>
            <a:r>
              <a:rPr lang="cs-CZ" sz="1800" dirty="0" smtClean="0">
                <a:solidFill>
                  <a:srgbClr val="00287D"/>
                </a:solidFill>
              </a:rPr>
              <a:t>správních úřadů</a:t>
            </a:r>
            <a:endParaRPr lang="cs-CZ" sz="1800" dirty="0" smtClean="0">
              <a:solidFill>
                <a:srgbClr val="00287D"/>
              </a:solidFill>
            </a:endParaRPr>
          </a:p>
          <a:p>
            <a:r>
              <a:rPr lang="cs-CZ" sz="1800" b="1" dirty="0" smtClean="0">
                <a:solidFill>
                  <a:srgbClr val="C00000"/>
                </a:solidFill>
              </a:rPr>
              <a:t>D</a:t>
            </a:r>
            <a:r>
              <a:rPr lang="cs-CZ" sz="1800" b="1" dirty="0" smtClean="0">
                <a:solidFill>
                  <a:srgbClr val="C00000"/>
                </a:solidFill>
              </a:rPr>
              <a:t>ůvod </a:t>
            </a:r>
            <a:r>
              <a:rPr lang="cs-CZ" sz="1800" b="1" dirty="0" smtClean="0">
                <a:solidFill>
                  <a:srgbClr val="C00000"/>
                </a:solidFill>
              </a:rPr>
              <a:t>pro zřízení = </a:t>
            </a:r>
          </a:p>
          <a:p>
            <a:pPr lvl="1"/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případech, kdy vzhledem k jejich úzce specializovaně pojaté působnosti by ji </a:t>
            </a:r>
            <a:r>
              <a:rPr lang="cs-CZ" sz="1800" dirty="0" smtClean="0">
                <a:solidFill>
                  <a:srgbClr val="00287D"/>
                </a:solidFill>
              </a:rPr>
              <a:t>nebylo možné vykonávat orgány obcí či krajů</a:t>
            </a:r>
            <a:r>
              <a:rPr lang="cs-CZ" sz="1800" dirty="0" smtClean="0"/>
              <a:t>, jako orgány s všeobecnou </a:t>
            </a:r>
            <a:r>
              <a:rPr lang="cs-CZ" sz="1800" dirty="0" smtClean="0"/>
              <a:t>působností (v přenesené působnosti)</a:t>
            </a:r>
            <a:endParaRPr lang="cs-CZ" sz="1800" dirty="0" smtClean="0"/>
          </a:p>
          <a:p>
            <a:pPr lvl="1"/>
            <a:r>
              <a:rPr lang="cs-CZ" sz="1800" dirty="0" smtClean="0"/>
              <a:t>A</a:t>
            </a:r>
            <a:r>
              <a:rPr lang="cs-CZ" sz="1800" dirty="0" smtClean="0"/>
              <a:t> </a:t>
            </a:r>
            <a:r>
              <a:rPr lang="cs-CZ" sz="1800" dirty="0" smtClean="0"/>
              <a:t>kdy ji současně </a:t>
            </a:r>
            <a:r>
              <a:rPr lang="cs-CZ" sz="1800" dirty="0" smtClean="0">
                <a:solidFill>
                  <a:srgbClr val="00287D"/>
                </a:solidFill>
              </a:rPr>
              <a:t>není možné vykonávat samotnými ústředními orgány </a:t>
            </a:r>
            <a:r>
              <a:rPr lang="cs-CZ" sz="1800" dirty="0" smtClean="0"/>
              <a:t>státní správy </a:t>
            </a:r>
            <a:r>
              <a:rPr lang="cs-CZ" sz="1800" dirty="0" smtClean="0"/>
              <a:t>„v centru“ (= projev </a:t>
            </a:r>
            <a:r>
              <a:rPr lang="cs-CZ" sz="1800" i="1" dirty="0" smtClean="0"/>
              <a:t>principu dekoncentrace</a:t>
            </a:r>
            <a:r>
              <a:rPr lang="cs-CZ" sz="1800" dirty="0" smtClean="0"/>
              <a:t>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4) Územně dekoncentrované orgány státní správy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J</a:t>
            </a:r>
            <a:r>
              <a:rPr lang="cs-CZ" sz="1800" b="1" dirty="0" smtClean="0">
                <a:solidFill>
                  <a:srgbClr val="C00000"/>
                </a:solidFill>
              </a:rPr>
              <a:t>edná </a:t>
            </a:r>
            <a:r>
              <a:rPr lang="cs-CZ" sz="1800" b="1" dirty="0" smtClean="0">
                <a:solidFill>
                  <a:srgbClr val="C00000"/>
                </a:solidFill>
              </a:rPr>
              <a:t>se např. o: 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K</a:t>
            </a:r>
            <a:r>
              <a:rPr lang="cs-CZ" sz="1400" i="1" dirty="0" smtClean="0">
                <a:solidFill>
                  <a:srgbClr val="00287D"/>
                </a:solidFill>
              </a:rPr>
              <a:t>rajské </a:t>
            </a:r>
            <a:r>
              <a:rPr lang="cs-CZ" sz="1400" i="1" dirty="0" smtClean="0">
                <a:solidFill>
                  <a:srgbClr val="00287D"/>
                </a:solidFill>
              </a:rPr>
              <a:t>ředitelství policie  (zákon č. 273/2008 Sb.)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Z</a:t>
            </a:r>
            <a:r>
              <a:rPr lang="cs-CZ" sz="1400" i="1" dirty="0" smtClean="0">
                <a:solidFill>
                  <a:srgbClr val="00287D"/>
                </a:solidFill>
              </a:rPr>
              <a:t>eměměřické </a:t>
            </a:r>
            <a:r>
              <a:rPr lang="cs-CZ" sz="1400" i="1" dirty="0" smtClean="0">
                <a:solidFill>
                  <a:srgbClr val="00287D"/>
                </a:solidFill>
              </a:rPr>
              <a:t>a katastrální inspektoráty (7 obvodů) a KÚ pro jednotlivé kraje (zákon č. 359/1992 Sb.)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Ú</a:t>
            </a:r>
            <a:r>
              <a:rPr lang="cs-CZ" sz="1400" i="1" dirty="0" smtClean="0">
                <a:solidFill>
                  <a:srgbClr val="00287D"/>
                </a:solidFill>
              </a:rPr>
              <a:t>zemní </a:t>
            </a:r>
            <a:r>
              <a:rPr lang="cs-CZ" sz="1400" i="1" dirty="0" smtClean="0">
                <a:solidFill>
                  <a:srgbClr val="00287D"/>
                </a:solidFill>
              </a:rPr>
              <a:t>inspektoráty České obchodní inspekce  - 7 obvodů (zákon č. 64/1986 Sb.)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Kr</a:t>
            </a:r>
            <a:r>
              <a:rPr lang="cs-CZ" sz="1400" i="1" dirty="0" smtClean="0">
                <a:solidFill>
                  <a:srgbClr val="00287D"/>
                </a:solidFill>
              </a:rPr>
              <a:t>ajské </a:t>
            </a:r>
            <a:r>
              <a:rPr lang="cs-CZ" sz="1400" i="1" dirty="0" smtClean="0">
                <a:solidFill>
                  <a:srgbClr val="00287D"/>
                </a:solidFill>
              </a:rPr>
              <a:t>veterinární správy (zákon č. 166/1999 Sb.) 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K</a:t>
            </a:r>
            <a:r>
              <a:rPr lang="cs-CZ" sz="1400" i="1" dirty="0" smtClean="0">
                <a:solidFill>
                  <a:srgbClr val="00287D"/>
                </a:solidFill>
              </a:rPr>
              <a:t>rajské </a:t>
            </a:r>
            <a:r>
              <a:rPr lang="cs-CZ" sz="1400" i="1" dirty="0" smtClean="0">
                <a:solidFill>
                  <a:srgbClr val="00287D"/>
                </a:solidFill>
              </a:rPr>
              <a:t>hygienické stanice, s územními pracovišti (zákon č. 258/2000 Sb.),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O</a:t>
            </a:r>
            <a:r>
              <a:rPr lang="cs-CZ" sz="1400" i="1" dirty="0" smtClean="0">
                <a:solidFill>
                  <a:srgbClr val="00287D"/>
                </a:solidFill>
              </a:rPr>
              <a:t>blastní </a:t>
            </a:r>
            <a:r>
              <a:rPr lang="cs-CZ" sz="1400" i="1" dirty="0" smtClean="0">
                <a:solidFill>
                  <a:srgbClr val="00287D"/>
                </a:solidFill>
              </a:rPr>
              <a:t>inspektoráty práce (8 obvodů) - navazují na Státní úřad inspekce práce (zákon č. 251/2005 Sb.),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O</a:t>
            </a:r>
            <a:r>
              <a:rPr lang="cs-CZ" sz="1400" i="1" dirty="0" smtClean="0">
                <a:solidFill>
                  <a:srgbClr val="00287D"/>
                </a:solidFill>
              </a:rPr>
              <a:t>bvodní </a:t>
            </a:r>
            <a:r>
              <a:rPr lang="cs-CZ" sz="1400" i="1" dirty="0" smtClean="0">
                <a:solidFill>
                  <a:srgbClr val="00287D"/>
                </a:solidFill>
              </a:rPr>
              <a:t>báňské úřady (9 obvodů) - navazují na Český báňský úřad (zákon č. 61/1988 Sb.),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G</a:t>
            </a:r>
            <a:r>
              <a:rPr lang="cs-CZ" sz="1400" i="1" dirty="0" smtClean="0">
                <a:solidFill>
                  <a:srgbClr val="00287D"/>
                </a:solidFill>
              </a:rPr>
              <a:t>enerální </a:t>
            </a:r>
            <a:r>
              <a:rPr lang="cs-CZ" sz="1400" i="1" dirty="0" smtClean="0">
                <a:solidFill>
                  <a:srgbClr val="00287D"/>
                </a:solidFill>
              </a:rPr>
              <a:t>ředitelství cel, celní úřady (zákon č. 17/2012 Sb.),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O</a:t>
            </a:r>
            <a:r>
              <a:rPr lang="cs-CZ" sz="1400" i="1" dirty="0" smtClean="0">
                <a:solidFill>
                  <a:srgbClr val="00287D"/>
                </a:solidFill>
              </a:rPr>
              <a:t>kresní </a:t>
            </a:r>
            <a:r>
              <a:rPr lang="cs-CZ" sz="1400" i="1" dirty="0" smtClean="0">
                <a:solidFill>
                  <a:srgbClr val="00287D"/>
                </a:solidFill>
              </a:rPr>
              <a:t>správy sociálního zabezpečení (zákon č. 582/1991 Sb.),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G</a:t>
            </a:r>
            <a:r>
              <a:rPr lang="cs-CZ" sz="1400" i="1" dirty="0" smtClean="0">
                <a:solidFill>
                  <a:srgbClr val="00287D"/>
                </a:solidFill>
              </a:rPr>
              <a:t>enerální </a:t>
            </a:r>
            <a:r>
              <a:rPr lang="cs-CZ" sz="1400" i="1" dirty="0" smtClean="0">
                <a:solidFill>
                  <a:srgbClr val="00287D"/>
                </a:solidFill>
              </a:rPr>
              <a:t>finanční ředitelství, odvolací finanční ředitelství a FÚ (zákon č. 456/2011 Sb.) </a:t>
            </a:r>
          </a:p>
          <a:p>
            <a:pPr eaLnBrk="1" hangingPunct="1"/>
            <a:endParaRPr lang="cs-CZ" sz="1800" i="1" dirty="0" smtClean="0">
              <a:solidFill>
                <a:srgbClr val="00287D"/>
              </a:solidFill>
            </a:endParaRPr>
          </a:p>
          <a:p>
            <a:pPr eaLnBrk="1" hangingPunct="1"/>
            <a:r>
              <a:rPr lang="cs-CZ" sz="1800" dirty="0" smtClean="0"/>
              <a:t>A</a:t>
            </a:r>
            <a:r>
              <a:rPr lang="cs-CZ" sz="1800" dirty="0" smtClean="0"/>
              <a:t>ktuálně </a:t>
            </a:r>
            <a:r>
              <a:rPr lang="cs-CZ" sz="1800" dirty="0" smtClean="0"/>
              <a:t>zvažováno </a:t>
            </a:r>
            <a:r>
              <a:rPr lang="cs-CZ" sz="1800" dirty="0" smtClean="0"/>
              <a:t>převedení </a:t>
            </a:r>
            <a:r>
              <a:rPr lang="cs-CZ" sz="1800" dirty="0" smtClean="0"/>
              <a:t>stavebních úřadů do tohoto </a:t>
            </a:r>
            <a:r>
              <a:rPr lang="cs-CZ" sz="1800" dirty="0" smtClean="0"/>
              <a:t>modelu      (spolu </a:t>
            </a:r>
            <a:r>
              <a:rPr lang="cs-CZ" sz="1800" dirty="0" smtClean="0"/>
              <a:t>se zřízením </a:t>
            </a:r>
            <a:r>
              <a:rPr lang="cs-CZ" sz="1800" i="1" dirty="0" smtClean="0"/>
              <a:t>Nejvyššího stavebního úřadu </a:t>
            </a:r>
            <a:r>
              <a:rPr lang="cs-CZ" sz="1800" dirty="0" smtClean="0"/>
              <a:t>– viz návrh nového </a:t>
            </a:r>
            <a:r>
              <a:rPr lang="cs-CZ" sz="1800" dirty="0" err="1" smtClean="0"/>
              <a:t>StZ</a:t>
            </a:r>
            <a:r>
              <a:rPr lang="cs-CZ" sz="1800" dirty="0" smtClean="0"/>
              <a:t>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Literatura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PRŮCHA, Petr. </a:t>
            </a:r>
            <a:r>
              <a:rPr lang="cs-CZ" sz="1800" i="1" dirty="0" smtClean="0"/>
              <a:t>Správní právo, obecná část</a:t>
            </a:r>
            <a:r>
              <a:rPr lang="cs-CZ" sz="1800" dirty="0" smtClean="0"/>
              <a:t>, 8. vydání. Brno:                    MU a Doplněk, 2012. s. </a:t>
            </a:r>
            <a:r>
              <a:rPr lang="cs-CZ" sz="1800" dirty="0" smtClean="0"/>
              <a:t>170</a:t>
            </a:r>
            <a:r>
              <a:rPr lang="cs-CZ" sz="1800" dirty="0" smtClean="0"/>
              <a:t>-183.</a:t>
            </a:r>
          </a:p>
          <a:p>
            <a:pPr eaLnBrk="1" hangingPunct="1"/>
            <a:r>
              <a:rPr lang="cs-CZ" sz="1800" dirty="0" smtClean="0">
                <a:solidFill>
                  <a:srgbClr val="00287D"/>
                </a:solidFill>
                <a:hlinkClick r:id="rId2"/>
              </a:rPr>
              <a:t>https</a:t>
            </a:r>
            <a:r>
              <a:rPr lang="cs-CZ" sz="1800" dirty="0" smtClean="0">
                <a:solidFill>
                  <a:srgbClr val="00287D"/>
                </a:solidFill>
                <a:hlinkClick r:id="rId2"/>
              </a:rPr>
              <a:t>://it.muni.cz/knihovny-samostudium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1" eaLnBrk="1" hangingPunct="1">
              <a:buNone/>
            </a:pPr>
            <a:endParaRPr lang="cs-CZ" sz="1800" dirty="0" smtClean="0"/>
          </a:p>
          <a:p>
            <a:pPr lvl="1" eaLnBrk="1" hangingPunct="1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3600" b="1" dirty="0" smtClean="0">
                <a:solidFill>
                  <a:srgbClr val="00287D"/>
                </a:solidFill>
              </a:rPr>
              <a:t>1) Organizační </a:t>
            </a:r>
            <a:r>
              <a:rPr lang="cs-CZ" sz="3600" b="1" dirty="0" smtClean="0">
                <a:solidFill>
                  <a:srgbClr val="00287D"/>
                </a:solidFill>
              </a:rPr>
              <a:t>subsystémy </a:t>
            </a:r>
            <a:r>
              <a:rPr lang="cs-CZ" sz="3600" b="1" dirty="0" smtClean="0">
                <a:solidFill>
                  <a:srgbClr val="00287D"/>
                </a:solidFill>
              </a:rPr>
              <a:t>VS</a:t>
            </a:r>
          </a:p>
          <a:p>
            <a:pPr eaLnBrk="1" hangingPunct="1">
              <a:buFont typeface="+mj-lt"/>
              <a:buAutoNum type="arabicParenR"/>
            </a:pPr>
            <a:endParaRPr lang="cs-CZ" sz="2000" i="1" dirty="0" smtClean="0">
              <a:solidFill>
                <a:srgbClr val="00287D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1) Organizační </a:t>
            </a:r>
            <a:r>
              <a:rPr lang="cs-CZ" dirty="0" smtClean="0"/>
              <a:t>subsystémy VS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+mj-lt"/>
              <a:buAutoNum type="alphaLcParenR"/>
            </a:pPr>
            <a:r>
              <a:rPr lang="cs-CZ" sz="1800" b="1" i="1" dirty="0" smtClean="0">
                <a:solidFill>
                  <a:srgbClr val="C00000"/>
                </a:solidFill>
              </a:rPr>
              <a:t>Ú</a:t>
            </a:r>
            <a:r>
              <a:rPr lang="cs-CZ" sz="1800" b="1" i="1" dirty="0" smtClean="0">
                <a:solidFill>
                  <a:srgbClr val="C00000"/>
                </a:solidFill>
              </a:rPr>
              <a:t>střední </a:t>
            </a:r>
            <a:r>
              <a:rPr lang="cs-CZ" sz="1800" b="1" i="1" dirty="0" smtClean="0">
                <a:solidFill>
                  <a:srgbClr val="C00000"/>
                </a:solidFill>
              </a:rPr>
              <a:t>orgány státní správy</a:t>
            </a:r>
          </a:p>
          <a:p>
            <a:pPr lvl="1" eaLnBrk="1" hangingPunct="1"/>
            <a:r>
              <a:rPr lang="cs-CZ" sz="1800" dirty="0" smtClean="0"/>
              <a:t>= vláda, ministerstva a jiné ústřední orgány státní správy</a:t>
            </a:r>
          </a:p>
          <a:p>
            <a:pPr eaLnBrk="1" hangingPunct="1">
              <a:buFont typeface="+mj-lt"/>
              <a:buAutoNum type="alphaLcParenR"/>
            </a:pPr>
            <a:r>
              <a:rPr lang="cs-CZ" sz="1800" b="1" i="1" dirty="0" smtClean="0">
                <a:solidFill>
                  <a:srgbClr val="C00000"/>
                </a:solidFill>
              </a:rPr>
              <a:t>Ú</a:t>
            </a:r>
            <a:r>
              <a:rPr lang="cs-CZ" sz="1800" b="1" i="1" dirty="0" smtClean="0">
                <a:solidFill>
                  <a:srgbClr val="C00000"/>
                </a:solidFill>
              </a:rPr>
              <a:t>zemně </a:t>
            </a:r>
            <a:r>
              <a:rPr lang="cs-CZ" sz="1800" b="1" i="1" dirty="0" smtClean="0">
                <a:solidFill>
                  <a:srgbClr val="C00000"/>
                </a:solidFill>
              </a:rPr>
              <a:t>dekoncentrované orgány státní správy</a:t>
            </a:r>
          </a:p>
          <a:p>
            <a:pPr lvl="1" eaLnBrk="1" hangingPunct="1"/>
            <a:r>
              <a:rPr lang="cs-CZ" sz="1800" dirty="0" smtClean="0"/>
              <a:t>přímo odvozené od některých ústředních orgánů státní správy</a:t>
            </a:r>
          </a:p>
          <a:p>
            <a:pPr lvl="1" eaLnBrk="1" hangingPunct="1"/>
            <a:r>
              <a:rPr lang="cs-CZ" sz="1800" dirty="0" smtClean="0"/>
              <a:t>specializovaná </a:t>
            </a:r>
            <a:r>
              <a:rPr lang="cs-CZ" sz="1800" dirty="0" smtClean="0"/>
              <a:t>působnost</a:t>
            </a:r>
            <a:endParaRPr lang="cs-CZ" sz="1800" b="1" i="1" dirty="0" smtClean="0"/>
          </a:p>
          <a:p>
            <a:pPr eaLnBrk="1" hangingPunct="1">
              <a:buFont typeface="+mj-lt"/>
              <a:buAutoNum type="alphaLcParenR"/>
            </a:pPr>
            <a:r>
              <a:rPr lang="cs-CZ" sz="1800" b="1" i="1" dirty="0" smtClean="0">
                <a:solidFill>
                  <a:srgbClr val="C00000"/>
                </a:solidFill>
              </a:rPr>
              <a:t>Ú</a:t>
            </a:r>
            <a:r>
              <a:rPr lang="cs-CZ" sz="1800" b="1" i="1" dirty="0" smtClean="0">
                <a:solidFill>
                  <a:srgbClr val="C00000"/>
                </a:solidFill>
              </a:rPr>
              <a:t>zemní </a:t>
            </a:r>
            <a:r>
              <a:rPr lang="cs-CZ" sz="1800" b="1" i="1" dirty="0" smtClean="0">
                <a:solidFill>
                  <a:srgbClr val="C00000"/>
                </a:solidFill>
              </a:rPr>
              <a:t>orgány VS s všeobecnou působností</a:t>
            </a:r>
          </a:p>
          <a:p>
            <a:pPr lvl="1" eaLnBrk="1" hangingPunct="1"/>
            <a:r>
              <a:rPr lang="cs-CZ" sz="1800" dirty="0" smtClean="0"/>
              <a:t>územní samosprávné celky (obce a kraje)</a:t>
            </a:r>
          </a:p>
          <a:p>
            <a:pPr lvl="1" eaLnBrk="1" hangingPunct="1"/>
            <a:r>
              <a:rPr lang="cs-CZ" sz="1800" dirty="0" smtClean="0"/>
              <a:t>samostatná a přenesená působnost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eaLnBrk="1" hangingPunct="1">
              <a:buFont typeface="+mj-lt"/>
              <a:buAutoNum type="alphaLcParenR"/>
            </a:pPr>
            <a:r>
              <a:rPr lang="cs-CZ" sz="1800" b="1" i="1" dirty="0" smtClean="0">
                <a:solidFill>
                  <a:srgbClr val="C00000"/>
                </a:solidFill>
              </a:rPr>
              <a:t>O</a:t>
            </a:r>
            <a:r>
              <a:rPr lang="cs-CZ" sz="1800" b="1" i="1" dirty="0" smtClean="0">
                <a:solidFill>
                  <a:srgbClr val="C00000"/>
                </a:solidFill>
              </a:rPr>
              <a:t>rgány </a:t>
            </a:r>
            <a:r>
              <a:rPr lang="cs-CZ" sz="1800" b="1" i="1" dirty="0" smtClean="0">
                <a:solidFill>
                  <a:srgbClr val="C00000"/>
                </a:solidFill>
              </a:rPr>
              <a:t>(subjekty) zájmové samosprávy</a:t>
            </a:r>
          </a:p>
          <a:p>
            <a:pPr lvl="1" eaLnBrk="1" hangingPunct="1"/>
            <a:r>
              <a:rPr lang="cs-CZ" sz="1800" dirty="0" smtClean="0"/>
              <a:t>obdoba územní samosprávy, ale nikoli na územním principu</a:t>
            </a:r>
          </a:p>
          <a:p>
            <a:pPr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1800" dirty="0" smtClean="0"/>
              <a:t>Tématem této prezentace písm</a:t>
            </a:r>
            <a:r>
              <a:rPr lang="cs-CZ" sz="1800" dirty="0" smtClean="0"/>
              <a:t>. </a:t>
            </a:r>
            <a:r>
              <a:rPr lang="cs-CZ" sz="1800" b="1" i="1" dirty="0" smtClean="0">
                <a:solidFill>
                  <a:srgbClr val="00287D"/>
                </a:solidFill>
              </a:rPr>
              <a:t>a) </a:t>
            </a:r>
            <a:r>
              <a:rPr lang="cs-CZ" sz="1800" i="1" dirty="0" err="1" smtClean="0"/>
              <a:t>a</a:t>
            </a:r>
            <a:r>
              <a:rPr lang="cs-CZ" sz="1800" b="1" i="1" dirty="0" smtClean="0">
                <a:solidFill>
                  <a:srgbClr val="00287D"/>
                </a:solidFill>
              </a:rPr>
              <a:t> b) </a:t>
            </a:r>
            <a:endParaRPr lang="cs-CZ" sz="1800" b="1" i="1" dirty="0" smtClean="0">
              <a:solidFill>
                <a:srgbClr val="00287D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3600" b="1" dirty="0" smtClean="0">
                <a:solidFill>
                  <a:srgbClr val="00287D"/>
                </a:solidFill>
              </a:rPr>
              <a:t>2</a:t>
            </a:r>
            <a:r>
              <a:rPr lang="cs-CZ" sz="3600" b="1" dirty="0" smtClean="0">
                <a:solidFill>
                  <a:srgbClr val="00287D"/>
                </a:solidFill>
              </a:rPr>
              <a:t>) Vláda</a:t>
            </a:r>
            <a:endParaRPr lang="cs-CZ" sz="2000" i="1" dirty="0" smtClean="0">
              <a:solidFill>
                <a:srgbClr val="00287D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2) Vláda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= </a:t>
            </a:r>
            <a:r>
              <a:rPr lang="cs-CZ" sz="1800" b="1" dirty="0" smtClean="0">
                <a:solidFill>
                  <a:srgbClr val="C00000"/>
                </a:solidFill>
              </a:rPr>
              <a:t>vrcholný orgán výkonné moci </a:t>
            </a:r>
            <a:r>
              <a:rPr lang="cs-CZ" sz="1800" dirty="0" smtClean="0"/>
              <a:t>(čl. 67 odst. 1 Ústavy ČR)</a:t>
            </a:r>
          </a:p>
          <a:p>
            <a:pPr lvl="1" eaLnBrk="1" hangingPunct="1"/>
            <a:r>
              <a:rPr lang="cs-CZ" sz="1800" b="1" dirty="0" smtClean="0">
                <a:solidFill>
                  <a:srgbClr val="00287D"/>
                </a:solidFill>
              </a:rPr>
              <a:t>V</a:t>
            </a:r>
            <a:r>
              <a:rPr lang="cs-CZ" sz="1800" b="1" dirty="0" smtClean="0">
                <a:solidFill>
                  <a:srgbClr val="00287D"/>
                </a:solidFill>
              </a:rPr>
              <a:t>rcholný orgán státní správy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Realizuje (zejména) </a:t>
            </a:r>
            <a:r>
              <a:rPr lang="cs-CZ" sz="1800" b="1" dirty="0" smtClean="0">
                <a:solidFill>
                  <a:srgbClr val="00287D"/>
                </a:solidFill>
              </a:rPr>
              <a:t>politické, koncepční řízení veřejné správy                              </a:t>
            </a:r>
            <a:r>
              <a:rPr lang="cs-CZ" sz="1800" dirty="0" smtClean="0"/>
              <a:t>(řídí</a:t>
            </a:r>
            <a:r>
              <a:rPr lang="cs-CZ" sz="1800" dirty="0" smtClean="0"/>
              <a:t>, kontroluje a sjednocuje činnost ministerstev)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D</a:t>
            </a:r>
            <a:r>
              <a:rPr lang="cs-CZ" sz="1800" dirty="0" smtClean="0"/>
              <a:t>isponuje </a:t>
            </a:r>
            <a:r>
              <a:rPr lang="cs-CZ" sz="1800" b="1" dirty="0" smtClean="0">
                <a:solidFill>
                  <a:srgbClr val="00287D"/>
                </a:solidFill>
              </a:rPr>
              <a:t>všeobecnou působností</a:t>
            </a:r>
            <a:endParaRPr lang="cs-CZ" sz="1800" dirty="0" smtClean="0"/>
          </a:p>
          <a:p>
            <a:pPr eaLnBrk="1" hangingPunct="1"/>
            <a:endParaRPr lang="cs-CZ" sz="1800" b="1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kolegiální orgán </a:t>
            </a:r>
            <a:r>
              <a:rPr lang="cs-CZ" sz="1800" dirty="0" smtClean="0"/>
              <a:t>(čl. 67 odst. </a:t>
            </a:r>
            <a:r>
              <a:rPr lang="cs-CZ" sz="1800" dirty="0" smtClean="0"/>
              <a:t>2 Ústavy ČR), </a:t>
            </a:r>
            <a:r>
              <a:rPr lang="cs-CZ" sz="1800" dirty="0" smtClean="0"/>
              <a:t>složení: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předseda („premiér“)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místopředsedové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ministři</a:t>
            </a:r>
          </a:p>
          <a:p>
            <a:pPr lvl="1" eaLnBrk="1" hangingPunct="1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2) Vláda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(Právní) f</a:t>
            </a:r>
            <a:r>
              <a:rPr lang="cs-CZ" sz="1800" b="1" dirty="0" smtClean="0">
                <a:solidFill>
                  <a:srgbClr val="C00000"/>
                </a:solidFill>
              </a:rPr>
              <a:t>ormy činnosti 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Usnesení</a:t>
            </a:r>
            <a:r>
              <a:rPr lang="cs-CZ" sz="1800" dirty="0" smtClean="0"/>
              <a:t> = akty závazné v rámci státní správy na základě vztahů nadřízenosti a podřízenosti</a:t>
            </a:r>
            <a:r>
              <a:rPr lang="cs-CZ" sz="1800" dirty="0" smtClean="0"/>
              <a:t> 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00287D"/>
                </a:solidFill>
              </a:rPr>
              <a:t>interní povaha</a:t>
            </a:r>
            <a:r>
              <a:rPr lang="cs-CZ" sz="1800" dirty="0" smtClean="0"/>
              <a:t>)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Nařízení </a:t>
            </a:r>
            <a:r>
              <a:rPr lang="cs-CZ" sz="1800" dirty="0" smtClean="0"/>
              <a:t>= právní předpisy (čl. 78 Ústavy ČR, viz příslušná prezentace)</a:t>
            </a:r>
          </a:p>
          <a:p>
            <a:pPr lvl="1" eaLnBrk="1" hangingPunct="1">
              <a:buNone/>
            </a:pPr>
            <a:endParaRPr lang="cs-CZ" sz="1800" dirty="0" smtClean="0"/>
          </a:p>
          <a:p>
            <a:pPr lvl="1" eaLnBrk="1" hangingPunct="1"/>
            <a:r>
              <a:rPr lang="cs-CZ" sz="1800" dirty="0" smtClean="0"/>
              <a:t>Ojediněle ovšem vládě může být svěřen také výkon určité správní činnosti, kdy bude vláda </a:t>
            </a:r>
            <a:r>
              <a:rPr lang="cs-CZ" sz="1800" dirty="0" smtClean="0"/>
              <a:t>vystupovat </a:t>
            </a:r>
            <a:r>
              <a:rPr lang="cs-CZ" sz="1800" dirty="0" smtClean="0"/>
              <a:t>jako </a:t>
            </a:r>
            <a:r>
              <a:rPr lang="cs-CZ" sz="1800" b="1" dirty="0" smtClean="0">
                <a:solidFill>
                  <a:srgbClr val="00287D"/>
                </a:solidFill>
              </a:rPr>
              <a:t>správní orgán </a:t>
            </a:r>
            <a:endParaRPr lang="cs-CZ" sz="1800" dirty="0" smtClean="0"/>
          </a:p>
          <a:p>
            <a:pPr lvl="2" eaLnBrk="1" hangingPunct="1"/>
            <a:r>
              <a:rPr lang="cs-CZ" sz="1800" dirty="0" smtClean="0"/>
              <a:t>= vydávat </a:t>
            </a:r>
            <a:r>
              <a:rPr lang="cs-CZ" sz="1800" i="1" dirty="0" smtClean="0">
                <a:solidFill>
                  <a:srgbClr val="00287D"/>
                </a:solidFill>
              </a:rPr>
              <a:t>individuální správní akty </a:t>
            </a:r>
            <a:r>
              <a:rPr lang="cs-CZ" sz="1800" dirty="0" smtClean="0"/>
              <a:t>(viz soudní judikatura dále)</a:t>
            </a:r>
          </a:p>
          <a:p>
            <a:pPr lvl="2" eaLnBrk="1" hangingPunct="1"/>
            <a:r>
              <a:rPr lang="cs-CZ" sz="1800" dirty="0" smtClean="0"/>
              <a:t>= vydávat </a:t>
            </a:r>
            <a:r>
              <a:rPr lang="cs-CZ" sz="1800" i="1" dirty="0" smtClean="0">
                <a:solidFill>
                  <a:srgbClr val="00287D"/>
                </a:solidFill>
              </a:rPr>
              <a:t>smíšené správní akty </a:t>
            </a:r>
            <a:r>
              <a:rPr lang="cs-CZ" sz="1800" dirty="0" smtClean="0"/>
              <a:t>(aktuálně potenciálně </a:t>
            </a:r>
            <a:r>
              <a:rPr lang="cs-CZ" sz="1800" dirty="0" smtClean="0"/>
              <a:t>„opatření“ podle </a:t>
            </a:r>
            <a:r>
              <a:rPr lang="cs-CZ" sz="1800" dirty="0" smtClean="0"/>
              <a:t>§ 6 a 7 zákona </a:t>
            </a:r>
            <a:r>
              <a:rPr lang="cs-CZ" sz="1800" dirty="0" smtClean="0"/>
              <a:t>č. 240/2000 Sb., krizového </a:t>
            </a:r>
            <a:r>
              <a:rPr lang="cs-CZ" sz="1800" dirty="0" smtClean="0"/>
              <a:t>zákona)</a:t>
            </a:r>
          </a:p>
          <a:p>
            <a:pPr lvl="2" eaLnBrk="1" hangingPunct="1">
              <a:buFontTx/>
              <a:buChar char="-"/>
            </a:pPr>
            <a:r>
              <a:rPr lang="cs-CZ" sz="1800" dirty="0" smtClean="0"/>
              <a:t> V těchto případech také </a:t>
            </a:r>
            <a:r>
              <a:rPr lang="cs-CZ" sz="1800" dirty="0" smtClean="0">
                <a:solidFill>
                  <a:srgbClr val="00287D"/>
                </a:solidFill>
              </a:rPr>
              <a:t>aplikace správního řádu </a:t>
            </a:r>
            <a:r>
              <a:rPr lang="cs-CZ" sz="1800" dirty="0" smtClean="0"/>
              <a:t>(vláda není vyloučena z rozsahu působnosti SŘ)</a:t>
            </a:r>
          </a:p>
          <a:p>
            <a:pPr lvl="2" eaLnBrk="1" hangingPunct="1">
              <a:buFontTx/>
              <a:buChar char="-"/>
            </a:pPr>
            <a:r>
              <a:rPr lang="cs-CZ" sz="1800" dirty="0" smtClean="0"/>
              <a:t> N</a:t>
            </a:r>
            <a:r>
              <a:rPr lang="cs-CZ" sz="1800" dirty="0" smtClean="0"/>
              <a:t>ásledně také možná </a:t>
            </a:r>
            <a:r>
              <a:rPr lang="cs-CZ" sz="1800" dirty="0" smtClean="0">
                <a:solidFill>
                  <a:srgbClr val="00287D"/>
                </a:solidFill>
              </a:rPr>
              <a:t>soudní ochrana </a:t>
            </a:r>
            <a:r>
              <a:rPr lang="cs-CZ" sz="1800" dirty="0" smtClean="0"/>
              <a:t>(viz judikatura)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2) Vláda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i="1" dirty="0" smtClean="0">
                <a:solidFill>
                  <a:srgbClr val="00287D"/>
                </a:solidFill>
              </a:rPr>
              <a:t>Tato konstrukce není ve vrchnostenských vztazích realizovaných při výkonu veřejné správy zcela typická, neboť </a:t>
            </a:r>
            <a:r>
              <a:rPr lang="cs-CZ" sz="1600" b="1" i="1" dirty="0" smtClean="0">
                <a:solidFill>
                  <a:srgbClr val="00287D"/>
                </a:solidFill>
              </a:rPr>
              <a:t>funkce vlády spočívá především v obecné a koncepční realizaci vládní moci, nikoli v rozhodování konkrétních záležitostí</a:t>
            </a:r>
            <a:r>
              <a:rPr lang="cs-CZ" sz="1600" i="1" dirty="0" smtClean="0">
                <a:solidFill>
                  <a:srgbClr val="00287D"/>
                </a:solidFill>
              </a:rPr>
              <a:t>. </a:t>
            </a:r>
            <a:r>
              <a:rPr lang="en-US" sz="1600" dirty="0" smtClean="0">
                <a:solidFill>
                  <a:srgbClr val="00287D"/>
                </a:solidFill>
              </a:rPr>
              <a:t>[</a:t>
            </a:r>
            <a:r>
              <a:rPr lang="cs-CZ" sz="1600" dirty="0" smtClean="0">
                <a:solidFill>
                  <a:srgbClr val="00287D"/>
                </a:solidFill>
              </a:rPr>
              <a:t>…</a:t>
            </a:r>
            <a:r>
              <a:rPr lang="en-US" sz="1600" dirty="0" smtClean="0">
                <a:solidFill>
                  <a:srgbClr val="00287D"/>
                </a:solidFill>
              </a:rPr>
              <a:t>]</a:t>
            </a:r>
            <a:r>
              <a:rPr lang="cs-CZ" sz="1600" dirty="0" smtClean="0">
                <a:solidFill>
                  <a:srgbClr val="00287D"/>
                </a:solidFill>
              </a:rPr>
              <a:t> </a:t>
            </a:r>
            <a:r>
              <a:rPr lang="cs-CZ" sz="1600" i="1" dirty="0" smtClean="0">
                <a:solidFill>
                  <a:srgbClr val="00287D"/>
                </a:solidFill>
              </a:rPr>
              <a:t>V </a:t>
            </a:r>
            <a:r>
              <a:rPr lang="cs-CZ" sz="1600" i="1" dirty="0" smtClean="0">
                <a:solidFill>
                  <a:srgbClr val="00287D"/>
                </a:solidFill>
              </a:rPr>
              <a:t>rámci zmíněné obecné pravomoci vlády v oblasti moci výkonné je přitom nutno lišit ty pravomoci, které odpovídají jejímu funkčnímu vymezení, jež se vůči ministerstvům realizuje primárně ve formě řízení, kontroly a sjednocování jejich činnosti (§ 28 odst. 1 zákona č. 2/1969 Sb., o zřízení ministerstev a jiných ústředních orgánů státní správy České republiky). </a:t>
            </a:r>
            <a:r>
              <a:rPr lang="cs-CZ" sz="1600" b="1" i="1" dirty="0" smtClean="0">
                <a:solidFill>
                  <a:srgbClr val="00287D"/>
                </a:solidFill>
              </a:rPr>
              <a:t>Nicméně v některých případech je vládě zákonem svěřen i výkon konkrétní správní agendy, příp. participace na tomto výkonu</a:t>
            </a:r>
            <a:r>
              <a:rPr lang="cs-CZ" sz="1600" i="1" dirty="0" smtClean="0">
                <a:solidFill>
                  <a:srgbClr val="00287D"/>
                </a:solidFill>
              </a:rPr>
              <a:t>, jako je tomu právě v projednávané věci. Obdobně je předchozí souhlas vlády nutný například pro povolení vyvézt archiválii prohlášenou za národní kulturní památku podle § 29 odst. 7 zákona č. 499/2004 Sb., o archivnictví a spisové službě. V případě výjimek ze zákazů ve zvlášť chráněných územích, kdy veřejný zájem výrazně převažuje nad zájmem ochrany přírody, pak tyto výjimky schvaluje přímo vláda svým usnesením v každém jednotlivém případě (viz § 43 zákona č. 114/1992 Sb., o ochraně přírody a krajiny</a:t>
            </a:r>
            <a:r>
              <a:rPr lang="cs-CZ" sz="1600" i="1" dirty="0" smtClean="0">
                <a:solidFill>
                  <a:srgbClr val="00287D"/>
                </a:solidFill>
              </a:rPr>
              <a:t>). </a:t>
            </a:r>
            <a:r>
              <a:rPr lang="cs-CZ" sz="1600" b="1" dirty="0" smtClean="0"/>
              <a:t>(NSS 9 </a:t>
            </a:r>
            <a:r>
              <a:rPr lang="cs-CZ" sz="1600" b="1" dirty="0" smtClean="0"/>
              <a:t>As </a:t>
            </a:r>
            <a:r>
              <a:rPr lang="cs-CZ" sz="1600" b="1" dirty="0" smtClean="0"/>
              <a:t>64/2010-47)</a:t>
            </a:r>
            <a:endParaRPr lang="cs-CZ" sz="16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2) Vláda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i="1" dirty="0" smtClean="0">
                <a:solidFill>
                  <a:srgbClr val="00287D"/>
                </a:solidFill>
              </a:rPr>
              <a:t>Těmto pravomocem, které vláda provádí formou úkonů v oblasti veřejné správy, tedy odpovídá postavení vlády jako "správního </a:t>
            </a:r>
            <a:r>
              <a:rPr lang="cs-CZ" sz="1600" b="1" i="1" dirty="0" smtClean="0">
                <a:solidFill>
                  <a:srgbClr val="00287D"/>
                </a:solidFill>
              </a:rPr>
              <a:t>úřadu"</a:t>
            </a:r>
            <a:r>
              <a:rPr lang="cs-CZ" sz="1600" b="1" i="1" dirty="0" smtClean="0">
                <a:solidFill>
                  <a:srgbClr val="00287D"/>
                </a:solidFill>
              </a:rPr>
              <a:t> </a:t>
            </a:r>
            <a:r>
              <a:rPr lang="cs-CZ" sz="1600" b="1" i="1" dirty="0" err="1" smtClean="0">
                <a:solidFill>
                  <a:srgbClr val="00287D"/>
                </a:solidFill>
              </a:rPr>
              <a:t>sui</a:t>
            </a:r>
            <a:r>
              <a:rPr lang="cs-CZ" sz="1600" b="1" i="1" dirty="0" smtClean="0">
                <a:solidFill>
                  <a:srgbClr val="00287D"/>
                </a:solidFill>
              </a:rPr>
              <a:t> </a:t>
            </a:r>
            <a:r>
              <a:rPr lang="cs-CZ" sz="1600" b="1" i="1" dirty="0" err="1" smtClean="0">
                <a:solidFill>
                  <a:srgbClr val="00287D"/>
                </a:solidFill>
              </a:rPr>
              <a:t>generis</a:t>
            </a:r>
            <a:r>
              <a:rPr lang="cs-CZ" sz="1600" i="1" dirty="0" smtClean="0">
                <a:solidFill>
                  <a:srgbClr val="00287D"/>
                </a:solidFill>
              </a:rPr>
              <a:t>. </a:t>
            </a:r>
            <a:r>
              <a:rPr lang="cs-CZ" sz="1600" i="1" dirty="0" smtClean="0">
                <a:solidFill>
                  <a:srgbClr val="00287D"/>
                </a:solidFill>
              </a:rPr>
              <a:t>Učiněný závěr je v souladu s judikaturou zdejšího soudu, například s rozsudkem ze dne 27. 4. 2006, </a:t>
            </a:r>
            <a:r>
              <a:rPr lang="cs-CZ" sz="1600" i="1" dirty="0" err="1" smtClean="0">
                <a:solidFill>
                  <a:srgbClr val="00287D"/>
                </a:solidFill>
              </a:rPr>
              <a:t>čj</a:t>
            </a:r>
            <a:r>
              <a:rPr lang="cs-CZ" sz="1600" i="1" dirty="0" smtClean="0">
                <a:solidFill>
                  <a:srgbClr val="00287D"/>
                </a:solidFill>
              </a:rPr>
              <a:t>. 4 </a:t>
            </a:r>
            <a:r>
              <a:rPr lang="cs-CZ" sz="1600" i="1" dirty="0" err="1" smtClean="0">
                <a:solidFill>
                  <a:srgbClr val="00287D"/>
                </a:solidFill>
              </a:rPr>
              <a:t>Aps</a:t>
            </a:r>
            <a:r>
              <a:rPr lang="cs-CZ" sz="1600" i="1" dirty="0" smtClean="0">
                <a:solidFill>
                  <a:srgbClr val="00287D"/>
                </a:solidFill>
              </a:rPr>
              <a:t> 3/2005-35, č. 905/2006 Sb. NSS, který se sice týkal postavení prezidenta republiky jako součásti moci výkonné, ale </a:t>
            </a:r>
            <a:r>
              <a:rPr lang="cs-CZ" sz="1600" b="1" i="1" dirty="0" smtClean="0">
                <a:solidFill>
                  <a:srgbClr val="00287D"/>
                </a:solidFill>
              </a:rPr>
              <a:t>obecné východisko odlišení jeho pravomocí, které mají povahu a realizují se ve formě ústavních aktů na jedné straně a ve formě správních úkonů na straně druhé, lze analogicky vztáhnout i na postavení vlády</a:t>
            </a:r>
            <a:r>
              <a:rPr lang="cs-CZ" sz="1600" i="1" dirty="0" smtClean="0">
                <a:solidFill>
                  <a:srgbClr val="00287D"/>
                </a:solidFill>
              </a:rPr>
              <a:t>. </a:t>
            </a:r>
            <a:r>
              <a:rPr lang="en-US" sz="1600" dirty="0" smtClean="0">
                <a:solidFill>
                  <a:srgbClr val="00287D"/>
                </a:solidFill>
              </a:rPr>
              <a:t>[</a:t>
            </a:r>
            <a:r>
              <a:rPr lang="cs-CZ" sz="1600" dirty="0" smtClean="0">
                <a:solidFill>
                  <a:srgbClr val="00287D"/>
                </a:solidFill>
              </a:rPr>
              <a:t>…</a:t>
            </a:r>
            <a:r>
              <a:rPr lang="en-US" sz="1600" dirty="0" smtClean="0">
                <a:solidFill>
                  <a:srgbClr val="00287D"/>
                </a:solidFill>
              </a:rPr>
              <a:t>]</a:t>
            </a:r>
            <a:r>
              <a:rPr lang="cs-CZ" sz="1600" dirty="0" smtClean="0">
                <a:solidFill>
                  <a:srgbClr val="00287D"/>
                </a:solidFill>
              </a:rPr>
              <a:t> </a:t>
            </a:r>
            <a:r>
              <a:rPr lang="cs-CZ" sz="1600" i="1" dirty="0" smtClean="0">
                <a:solidFill>
                  <a:srgbClr val="00287D"/>
                </a:solidFill>
              </a:rPr>
              <a:t>Specifický </a:t>
            </a:r>
            <a:r>
              <a:rPr lang="cs-CZ" sz="1600" i="1" dirty="0" smtClean="0">
                <a:solidFill>
                  <a:srgbClr val="00287D"/>
                </a:solidFill>
              </a:rPr>
              <a:t>charakter rozhodování vlády a z něho vyplývající vyšší náročnost přípravy a předkládání materiálů pro jednání schůze vlády, včetně předchozího připomínkového řízení, jež v podrobnostech upravuje jednací řád vlády (schválený usnesením vlády ze dne 16. září 1998, č. 610 ve znění pozdějších usnesení, která jej mění a doplňují, dostupné z http://www.</a:t>
            </a:r>
            <a:r>
              <a:rPr lang="cs-CZ" sz="1600" i="1" dirty="0" err="1" smtClean="0">
                <a:solidFill>
                  <a:srgbClr val="00287D"/>
                </a:solidFill>
              </a:rPr>
              <a:t>vlada.cz</a:t>
            </a:r>
            <a:r>
              <a:rPr lang="cs-CZ" sz="1600" i="1" dirty="0" smtClean="0">
                <a:solidFill>
                  <a:srgbClr val="00287D"/>
                </a:solidFill>
              </a:rPr>
              <a:t>), však podle názoru Nejvyššího správního soudu </a:t>
            </a:r>
            <a:r>
              <a:rPr lang="cs-CZ" sz="1600" b="1" i="1" dirty="0" smtClean="0">
                <a:solidFill>
                  <a:srgbClr val="00287D"/>
                </a:solidFill>
              </a:rPr>
              <a:t>nemůže být k tíži účastníka daného správního řízení. </a:t>
            </a:r>
            <a:r>
              <a:rPr lang="cs-CZ" sz="1600" i="1" dirty="0" smtClean="0">
                <a:solidFill>
                  <a:srgbClr val="00287D"/>
                </a:solidFill>
              </a:rPr>
              <a:t>To platí tím spíš, pokud je ve vztahu k němu předmětná právní norma z hlediska </a:t>
            </a:r>
            <a:r>
              <a:rPr lang="cs-CZ" sz="1600" i="1" dirty="0" err="1" smtClean="0">
                <a:solidFill>
                  <a:srgbClr val="00287D"/>
                </a:solidFill>
              </a:rPr>
              <a:t>procesněprávních</a:t>
            </a:r>
            <a:r>
              <a:rPr lang="cs-CZ" sz="1600" i="1" dirty="0" smtClean="0">
                <a:solidFill>
                  <a:srgbClr val="00287D"/>
                </a:solidFill>
              </a:rPr>
              <a:t> podmínek týkajících se podání a projednání věci zcela nekonkrétní </a:t>
            </a:r>
            <a:r>
              <a:rPr lang="en-US" sz="1600" dirty="0" smtClean="0">
                <a:solidFill>
                  <a:srgbClr val="00287D"/>
                </a:solidFill>
              </a:rPr>
              <a:t>[</a:t>
            </a:r>
            <a:r>
              <a:rPr lang="cs-CZ" sz="1600" dirty="0" smtClean="0">
                <a:solidFill>
                  <a:srgbClr val="00287D"/>
                </a:solidFill>
              </a:rPr>
              <a:t>…</a:t>
            </a:r>
            <a:r>
              <a:rPr lang="en-US" sz="1600" dirty="0" smtClean="0">
                <a:solidFill>
                  <a:srgbClr val="00287D"/>
                </a:solidFill>
              </a:rPr>
              <a:t>]</a:t>
            </a:r>
            <a:r>
              <a:rPr lang="cs-CZ" sz="1600" dirty="0" smtClean="0">
                <a:solidFill>
                  <a:srgbClr val="00287D"/>
                </a:solidFill>
              </a:rPr>
              <a:t>. </a:t>
            </a:r>
            <a:r>
              <a:rPr lang="cs-CZ" sz="1600" b="1" dirty="0" smtClean="0"/>
              <a:t>(pokračování NSS 9 As 64/2010-47)</a:t>
            </a:r>
            <a:endParaRPr lang="cs-CZ" sz="1600" dirty="0" smtClean="0">
              <a:solidFill>
                <a:srgbClr val="00287D"/>
              </a:solidFill>
            </a:endParaRPr>
          </a:p>
          <a:p>
            <a:endParaRPr lang="cs-CZ" sz="1800" i="1" dirty="0" smtClean="0">
              <a:solidFill>
                <a:srgbClr val="00287D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 – Vláda jako vrcholný orgán moci výkonné, ministerstva a jiné ústřední správní úřady, územně dekoncentrované orgány státní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70720</TotalTime>
  <Words>2540</Words>
  <Application>Microsoft Office PowerPoint</Application>
  <PresentationFormat>Předvádění na obrazovce (4:3)</PresentationFormat>
  <Paragraphs>233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law_sablona_cz (1)</vt:lpstr>
      <vt:lpstr>Vláda jako vrcholný orgán moci výkonné, ministerstva a jiné ústřední správní úřady, územně dekoncentrované orgány státní správy Správní právo I Prezentace k tématu</vt:lpstr>
      <vt:lpstr>Osnova prezentace</vt:lpstr>
      <vt:lpstr>Snímek 3</vt:lpstr>
      <vt:lpstr>1) Organizační subsystémy VS</vt:lpstr>
      <vt:lpstr>Snímek 5</vt:lpstr>
      <vt:lpstr>2) Vláda</vt:lpstr>
      <vt:lpstr>2) Vláda</vt:lpstr>
      <vt:lpstr>2) Vláda</vt:lpstr>
      <vt:lpstr>2) Vláda</vt:lpstr>
      <vt:lpstr>2) Vláda</vt:lpstr>
      <vt:lpstr>2) Vláda</vt:lpstr>
      <vt:lpstr>2) Vláda</vt:lpstr>
      <vt:lpstr>2) Vláda</vt:lpstr>
      <vt:lpstr>2) Vláda</vt:lpstr>
      <vt:lpstr>Snímek 15</vt:lpstr>
      <vt:lpstr>3) Ministerstva a jiné ústřední správní úřady</vt:lpstr>
      <vt:lpstr>3) Ministerstva a jiné ústřední správní úřady</vt:lpstr>
      <vt:lpstr>3) Ministerstva a jiné ústřední správní úřady</vt:lpstr>
      <vt:lpstr>3) Ministerstva a jiné ústřední správní úřady</vt:lpstr>
      <vt:lpstr>3) Ministerstva a jiné ústřední správní úřady</vt:lpstr>
      <vt:lpstr>3) Ministerstva a jiné ústřední správní úřady</vt:lpstr>
      <vt:lpstr>Snímek 22</vt:lpstr>
      <vt:lpstr>4) Územně dekoncentrované orgány státní správy</vt:lpstr>
      <vt:lpstr>4) Územně dekoncentrované orgány státní správy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3550</cp:revision>
  <cp:lastPrinted>1601-01-01T00:00:00Z</cp:lastPrinted>
  <dcterms:created xsi:type="dcterms:W3CDTF">2016-03-09T14:49:29Z</dcterms:created>
  <dcterms:modified xsi:type="dcterms:W3CDTF">2020-04-20T11:56:02Z</dcterms:modified>
</cp:coreProperties>
</file>