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4" r:id="rId4"/>
    <p:sldId id="257" r:id="rId5"/>
    <p:sldId id="258" r:id="rId6"/>
    <p:sldId id="259" r:id="rId7"/>
    <p:sldId id="260" r:id="rId8"/>
    <p:sldId id="368" r:id="rId9"/>
    <p:sldId id="261" r:id="rId10"/>
    <p:sldId id="262" r:id="rId11"/>
    <p:sldId id="265" r:id="rId12"/>
    <p:sldId id="269" r:id="rId13"/>
    <p:sldId id="400" r:id="rId14"/>
    <p:sldId id="379" r:id="rId15"/>
    <p:sldId id="264" r:id="rId16"/>
    <p:sldId id="267" r:id="rId17"/>
    <p:sldId id="370" r:id="rId18"/>
    <p:sldId id="371" r:id="rId19"/>
    <p:sldId id="268" r:id="rId20"/>
    <p:sldId id="378" r:id="rId21"/>
    <p:sldId id="271" r:id="rId22"/>
    <p:sldId id="273" r:id="rId23"/>
    <p:sldId id="282" r:id="rId24"/>
    <p:sldId id="284" r:id="rId25"/>
    <p:sldId id="283" r:id="rId26"/>
    <p:sldId id="369" r:id="rId27"/>
    <p:sldId id="398" r:id="rId28"/>
    <p:sldId id="287" r:id="rId29"/>
    <p:sldId id="376" r:id="rId30"/>
    <p:sldId id="401" r:id="rId31"/>
    <p:sldId id="402" r:id="rId32"/>
    <p:sldId id="292" r:id="rId33"/>
    <p:sldId id="312" r:id="rId34"/>
    <p:sldId id="314" r:id="rId35"/>
    <p:sldId id="403" r:id="rId36"/>
    <p:sldId id="315" r:id="rId37"/>
    <p:sldId id="313" r:id="rId38"/>
    <p:sldId id="316" r:id="rId39"/>
    <p:sldId id="317" r:id="rId40"/>
    <p:sldId id="318" r:id="rId41"/>
    <p:sldId id="405" r:id="rId42"/>
    <p:sldId id="325" r:id="rId43"/>
    <p:sldId id="294" r:id="rId44"/>
    <p:sldId id="276" r:id="rId45"/>
    <p:sldId id="393" r:id="rId46"/>
    <p:sldId id="277" r:id="rId47"/>
    <p:sldId id="285" r:id="rId48"/>
    <p:sldId id="321" r:id="rId49"/>
    <p:sldId id="297" r:id="rId50"/>
    <p:sldId id="298" r:id="rId51"/>
    <p:sldId id="296" r:id="rId52"/>
    <p:sldId id="372" r:id="rId53"/>
    <p:sldId id="278" r:id="rId54"/>
    <p:sldId id="373" r:id="rId55"/>
    <p:sldId id="363" r:id="rId56"/>
    <p:sldId id="304" r:id="rId57"/>
    <p:sldId id="307" r:id="rId58"/>
    <p:sldId id="374" r:id="rId59"/>
    <p:sldId id="310" r:id="rId60"/>
    <p:sldId id="399" r:id="rId61"/>
    <p:sldId id="311" r:id="rId62"/>
    <p:sldId id="309" r:id="rId63"/>
    <p:sldId id="404" r:id="rId64"/>
    <p:sldId id="305" r:id="rId65"/>
    <p:sldId id="306" r:id="rId66"/>
    <p:sldId id="397" r:id="rId67"/>
    <p:sldId id="383" r:id="rId68"/>
    <p:sldId id="375" r:id="rId69"/>
    <p:sldId id="396" r:id="rId70"/>
    <p:sldId id="364" r:id="rId71"/>
    <p:sldId id="365" r:id="rId72"/>
    <p:sldId id="366" r:id="rId73"/>
    <p:sldId id="355" r:id="rId74"/>
    <p:sldId id="341" r:id="rId75"/>
    <p:sldId id="344" r:id="rId76"/>
    <p:sldId id="384" r:id="rId77"/>
    <p:sldId id="354" r:id="rId78"/>
    <p:sldId id="330" r:id="rId79"/>
    <p:sldId id="331" r:id="rId80"/>
    <p:sldId id="386" r:id="rId81"/>
    <p:sldId id="332" r:id="rId82"/>
    <p:sldId id="349" r:id="rId83"/>
    <p:sldId id="350" r:id="rId84"/>
    <p:sldId id="385" r:id="rId85"/>
    <p:sldId id="380" r:id="rId86"/>
    <p:sldId id="381" r:id="rId87"/>
    <p:sldId id="320" r:id="rId88"/>
    <p:sldId id="334" r:id="rId89"/>
    <p:sldId id="327" r:id="rId90"/>
    <p:sldId id="328" r:id="rId91"/>
    <p:sldId id="387" r:id="rId92"/>
    <p:sldId id="388" r:id="rId93"/>
    <p:sldId id="389" r:id="rId94"/>
    <p:sldId id="345" r:id="rId95"/>
    <p:sldId id="348" r:id="rId96"/>
    <p:sldId id="358" r:id="rId97"/>
    <p:sldId id="352" r:id="rId98"/>
    <p:sldId id="395" r:id="rId99"/>
    <p:sldId id="394" r:id="rId100"/>
    <p:sldId id="360" r:id="rId101"/>
    <p:sldId id="361" r:id="rId102"/>
    <p:sldId id="362" r:id="rId103"/>
    <p:sldId id="390" r:id="rId104"/>
    <p:sldId id="391" r:id="rId10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53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07" Type="http://schemas.openxmlformats.org/officeDocument/2006/relationships/viewProps" Target="viewProps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tableStyles" Target="tableStyle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AB4-47F9-49AB-8DC4-9E013A7FE516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8B89-071F-4530-B820-7A131BA488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99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AB4-47F9-49AB-8DC4-9E013A7FE516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8B89-071F-4530-B820-7A131BA488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041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AB4-47F9-49AB-8DC4-9E013A7FE516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8B89-071F-4530-B820-7A131BA488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794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AB4-47F9-49AB-8DC4-9E013A7FE516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8B89-071F-4530-B820-7A131BA488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1515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AB4-47F9-49AB-8DC4-9E013A7FE516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8B89-071F-4530-B820-7A131BA488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7902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AB4-47F9-49AB-8DC4-9E013A7FE516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8B89-071F-4530-B820-7A131BA488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1238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AB4-47F9-49AB-8DC4-9E013A7FE516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8B89-071F-4530-B820-7A131BA488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2654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AB4-47F9-49AB-8DC4-9E013A7FE516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8B89-071F-4530-B820-7A131BA488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8668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AB4-47F9-49AB-8DC4-9E013A7FE516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8B89-071F-4530-B820-7A131BA488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3940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AB4-47F9-49AB-8DC4-9E013A7FE516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8B89-071F-4530-B820-7A131BA488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281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1AB4-47F9-49AB-8DC4-9E013A7FE516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8B89-071F-4530-B820-7A131BA488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102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E1AB4-47F9-49AB-8DC4-9E013A7FE516}" type="datetimeFigureOut">
              <a:rPr lang="cs-CZ" smtClean="0"/>
              <a:t>21.04.2020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B8B89-071F-4530-B820-7A131BA488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5023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filip.krepelka@law.muni.cz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6124" y="567559"/>
            <a:ext cx="8492359" cy="3478924"/>
          </a:xfrm>
        </p:spPr>
        <p:txBody>
          <a:bodyPr>
            <a:normAutofit/>
          </a:bodyPr>
          <a:lstStyle/>
          <a:p>
            <a:r>
              <a:rPr lang="cs-CZ" sz="4800" b="1" dirty="0" smtClean="0"/>
              <a:t>Pandemie </a:t>
            </a:r>
            <a:r>
              <a:rPr lang="cs-CZ" sz="4800" b="1" dirty="0"/>
              <a:t>COVID-19</a:t>
            </a:r>
            <a:r>
              <a:rPr lang="cs-CZ" sz="4800" dirty="0"/>
              <a:t/>
            </a:r>
            <a:br>
              <a:rPr lang="cs-CZ" sz="4800" dirty="0"/>
            </a:br>
            <a:r>
              <a:rPr lang="cs-CZ" sz="4800" dirty="0"/>
              <a:t>Nespočet </a:t>
            </a:r>
            <a:r>
              <a:rPr lang="cs-CZ" sz="4800" dirty="0" smtClean="0"/>
              <a:t>právních otázek </a:t>
            </a:r>
            <a:br>
              <a:rPr lang="cs-CZ" sz="4800" dirty="0" smtClean="0"/>
            </a:br>
            <a:r>
              <a:rPr lang="cs-CZ" sz="4800" dirty="0" smtClean="0"/>
              <a:t>a několik postřehů ohledně státu a společnosti</a:t>
            </a:r>
            <a:br>
              <a:rPr lang="cs-CZ" sz="4800" dirty="0" smtClean="0"/>
            </a:br>
            <a:r>
              <a:rPr lang="cs-CZ" sz="4800" i="1" dirty="0" smtClean="0"/>
              <a:t>Verze </a:t>
            </a:r>
            <a:r>
              <a:rPr lang="cs-CZ" sz="4800" i="1" dirty="0" smtClean="0"/>
              <a:t>21</a:t>
            </a:r>
            <a:r>
              <a:rPr lang="cs-CZ" sz="4800" i="1" dirty="0" smtClean="0"/>
              <a:t>. </a:t>
            </a:r>
            <a:r>
              <a:rPr lang="cs-CZ" sz="4800" i="1" dirty="0"/>
              <a:t>4</a:t>
            </a:r>
            <a:r>
              <a:rPr lang="cs-CZ" sz="4800" i="1" dirty="0" smtClean="0"/>
              <a:t>. 2020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477406"/>
            <a:ext cx="6096000" cy="1460939"/>
          </a:xfrm>
        </p:spPr>
        <p:txBody>
          <a:bodyPr>
            <a:normAutofit/>
          </a:bodyPr>
          <a:lstStyle/>
          <a:p>
            <a:r>
              <a:rPr lang="cs-CZ" dirty="0" smtClean="0"/>
              <a:t>Filip Křepelka, </a:t>
            </a:r>
            <a:r>
              <a:rPr lang="cs-CZ" dirty="0" err="1" smtClean="0">
                <a:hlinkClick r:id="rId2"/>
              </a:rPr>
              <a:t>filip.krepelka</a:t>
            </a:r>
            <a:r>
              <a:rPr lang="en-US" dirty="0" smtClean="0">
                <a:hlinkClick r:id="rId2"/>
              </a:rPr>
              <a:t>@law.muni.cz</a:t>
            </a:r>
            <a:r>
              <a:rPr lang="en-US" dirty="0" smtClean="0"/>
              <a:t> </a:t>
            </a:r>
            <a:endParaRPr lang="cs-CZ" dirty="0" smtClean="0"/>
          </a:p>
          <a:p>
            <a:r>
              <a:rPr lang="cs-CZ" dirty="0" smtClean="0"/>
              <a:t>Právo EU + zdravotnické právo </a:t>
            </a:r>
          </a:p>
          <a:p>
            <a:r>
              <a:rPr lang="cs-CZ" dirty="0" smtClean="0"/>
              <a:t>Masarykova univerzita, Právnická fakulta, Brno  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3890" y="998483"/>
            <a:ext cx="3668109" cy="5738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45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93"/>
    </mc:Choice>
    <mc:Fallback xmlns="">
      <p:transition spd="slow" advTm="1893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Vymizení? Proč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Eradikace nakažlivých onemocnění:</a:t>
            </a:r>
          </a:p>
          <a:p>
            <a:pPr marL="0" indent="0">
              <a:buNone/>
            </a:pPr>
            <a:r>
              <a:rPr lang="cs-CZ" dirty="0"/>
              <a:t>Z</a:t>
            </a:r>
            <a:r>
              <a:rPr lang="cs-CZ" dirty="0" smtClean="0"/>
              <a:t>ejména vakcinace, ale také hygiena, zlepšení  léčení. </a:t>
            </a:r>
          </a:p>
          <a:p>
            <a:r>
              <a:rPr lang="cs-CZ" dirty="0"/>
              <a:t>E</a:t>
            </a:r>
            <a:r>
              <a:rPr lang="cs-CZ" dirty="0" smtClean="0"/>
              <a:t>pidemie však zcela nevymizely. </a:t>
            </a:r>
          </a:p>
          <a:p>
            <a:r>
              <a:rPr lang="cs-CZ" dirty="0"/>
              <a:t>Pandemie AIDS: to je však především pohlavní </a:t>
            </a:r>
            <a:r>
              <a:rPr lang="cs-CZ" dirty="0" smtClean="0"/>
              <a:t>choroba</a:t>
            </a:r>
          </a:p>
          <a:p>
            <a:r>
              <a:rPr lang="cs-CZ" dirty="0" smtClean="0"/>
              <a:t>Vracející se chřipkové epidemie: asijská, mexická, prasečí…  </a:t>
            </a:r>
          </a:p>
          <a:p>
            <a:r>
              <a:rPr lang="cs-CZ" dirty="0" smtClean="0"/>
              <a:t>SARS, MERS, </a:t>
            </a:r>
            <a:r>
              <a:rPr lang="cs-CZ" dirty="0" err="1" smtClean="0"/>
              <a:t>Ebola</a:t>
            </a:r>
            <a:r>
              <a:rPr lang="cs-CZ" dirty="0"/>
              <a:t> </a:t>
            </a:r>
            <a:r>
              <a:rPr lang="cs-CZ" dirty="0" smtClean="0"/>
              <a:t>jako předchůdci </a:t>
            </a:r>
          </a:p>
          <a:p>
            <a:r>
              <a:rPr lang="cs-CZ" dirty="0" smtClean="0"/>
              <a:t>Nicméně nikdy takový průběh jako covid-19. Celé lidstvo.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97752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6"/>
    </mc:Choice>
    <mc:Fallback xmlns="">
      <p:transition spd="slow" advTm="426"/>
    </mc:Fallback>
  </mc:AlternateContent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Nyní nedotčené základy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S výjimkou některých položek a míst zatím zachování zásobování potravinami, většinou léčiv a dalšího nezbytného materiálu. </a:t>
            </a:r>
          </a:p>
          <a:p>
            <a:pPr marL="0" indent="0">
              <a:buNone/>
            </a:pPr>
            <a:r>
              <a:rPr lang="cs-CZ" dirty="0" smtClean="0"/>
              <a:t>Představitelné jsou větší výpadky, přídělový systém.  </a:t>
            </a:r>
          </a:p>
          <a:p>
            <a:pPr marL="0" indent="0">
              <a:buNone/>
            </a:pPr>
            <a:r>
              <a:rPr lang="cs-CZ" dirty="0" smtClean="0"/>
              <a:t>Považujeme za samozřejmou také infrastrukturu: </a:t>
            </a:r>
          </a:p>
          <a:p>
            <a:pPr marL="0" indent="0">
              <a:buNone/>
            </a:pPr>
            <a:r>
              <a:rPr lang="cs-CZ" dirty="0" smtClean="0"/>
              <a:t>Elektřina, popř. plyn, ropa, uhlí</a:t>
            </a:r>
            <a:r>
              <a:rPr lang="cs-CZ" dirty="0"/>
              <a:t> </a:t>
            </a:r>
            <a:r>
              <a:rPr lang="cs-CZ" dirty="0" smtClean="0"/>
              <a:t>(jako přímé či zprostředkované zdroje) apod. Rozvodné sítě. Zatím pokles spotřeby, často výrazný. </a:t>
            </a:r>
          </a:p>
          <a:p>
            <a:r>
              <a:rPr lang="cs-CZ" dirty="0"/>
              <a:t>Telekomunikace (hardware) </a:t>
            </a:r>
            <a:r>
              <a:rPr lang="cs-CZ" dirty="0" smtClean="0"/>
              <a:t> / Internet (software).</a:t>
            </a:r>
          </a:p>
          <a:p>
            <a:r>
              <a:rPr lang="cs-CZ" dirty="0" smtClean="0"/>
              <a:t>VODA (co když bude jako loni sucho?)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313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"/>
    </mc:Choice>
    <mc:Fallback xmlns="">
      <p:transition spd="slow" advTm="202"/>
    </mc:Fallback>
  </mc:AlternateContent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Hrozba rozkladu státu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 tento moment se nezdá být. Nicméně před měsícem jsme si nemysleli, že budeme povinně nosit roušku.   </a:t>
            </a:r>
          </a:p>
          <a:p>
            <a:r>
              <a:rPr lang="cs-CZ" dirty="0" smtClean="0"/>
              <a:t>Lze si představit v případě afrických států. </a:t>
            </a:r>
          </a:p>
          <a:p>
            <a:r>
              <a:rPr lang="cs-CZ" dirty="0" smtClean="0"/>
              <a:t>Ale též pro nejvyspělejší státy platí „Pýcha předchází pád“.  </a:t>
            </a:r>
            <a:endParaRPr lang="cs-CZ" dirty="0"/>
          </a:p>
          <a:p>
            <a:r>
              <a:rPr lang="cs-CZ" dirty="0" smtClean="0"/>
              <a:t>Autoritativní tendence, řešení  problému státním násilím (výjimečný stav, znovuzavedení trestu smrti či jeho uplatňování?).</a:t>
            </a:r>
          </a:p>
          <a:p>
            <a:r>
              <a:rPr lang="cs-CZ" dirty="0"/>
              <a:t>Povinná rouška dnes jako vyhnutí se prosazování pořádku v roztříštěné zemi </a:t>
            </a:r>
            <a:r>
              <a:rPr lang="cs-CZ" dirty="0" smtClean="0"/>
              <a:t>pod nadvládou gangů trpící </a:t>
            </a:r>
            <a:r>
              <a:rPr lang="cs-CZ" dirty="0"/>
              <a:t>násilím </a:t>
            </a:r>
            <a:r>
              <a:rPr lang="cs-CZ" dirty="0" smtClean="0"/>
              <a:t>a popravami </a:t>
            </a:r>
            <a:r>
              <a:rPr lang="cs-CZ" dirty="0"/>
              <a:t>na místě za rok???!!!!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50856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"/>
    </mc:Choice>
    <mc:Fallback xmlns="">
      <p:transition spd="slow" advTm="203"/>
    </mc:Fallback>
  </mc:AlternateContent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Katastrofické filmy a „zombie apokalypsa“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Přemýšlejme o zdánlivě nemožném, mějme fantazii!   </a:t>
            </a:r>
          </a:p>
          <a:p>
            <a:r>
              <a:rPr lang="cs-CZ" dirty="0" smtClean="0"/>
              <a:t>Fantazii umožňují katastrofické, sci-fi, horory a fantasy filmy. </a:t>
            </a:r>
          </a:p>
          <a:p>
            <a:r>
              <a:rPr lang="cs-CZ" dirty="0" smtClean="0"/>
              <a:t>Již </a:t>
            </a:r>
            <a:r>
              <a:rPr lang="cs-CZ" dirty="0"/>
              <a:t>klasický katastrofický hollywoodský film „Smrtící epidemie“ (</a:t>
            </a:r>
            <a:r>
              <a:rPr lang="cs-CZ" dirty="0" err="1"/>
              <a:t>Outbreak</a:t>
            </a:r>
            <a:r>
              <a:rPr lang="cs-CZ" dirty="0"/>
              <a:t>): zde záměr vyhladit nakažené město jadernou zbraní. 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 smtClean="0"/>
              <a:t>Zombie apokalypsa: tradiční motiv béčkových hororů: lidé po nákaze se stávají zombie, kteří se snaží získat a nakazit ještě zdravé lidi.  </a:t>
            </a:r>
            <a:endParaRPr lang="en-US" dirty="0"/>
          </a:p>
          <a:p>
            <a:r>
              <a:rPr lang="en-US" dirty="0" smtClean="0"/>
              <a:t>US CDC </a:t>
            </a:r>
            <a:r>
              <a:rPr lang="cs-CZ" dirty="0" smtClean="0"/>
              <a:t> - kontroverzní blog a in mající za cíl promýšlení mimořádných situací.  </a:t>
            </a:r>
          </a:p>
        </p:txBody>
      </p:sp>
    </p:spTree>
    <p:extLst>
      <p:ext uri="{BB962C8B-B14F-4D97-AF65-F5344CB8AC3E}">
        <p14:creationId xmlns:p14="http://schemas.microsoft.com/office/powerpoint/2010/main" val="248669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5"/>
    </mc:Choice>
    <mc:Fallback xmlns="">
      <p:transition spd="slow" advTm="215"/>
    </mc:Fallback>
  </mc:AlternateContent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Obnažení stávajících pnutí </a:t>
            </a:r>
            <a:r>
              <a:rPr lang="cs-CZ" dirty="0" smtClean="0"/>
              <a:t> - ageismus!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Zvláště postižené jsou zhusta hlavní či klíčová města a metropolitní regiony (Madrid, New York,  Lombardie, ale také Praha) a turistické ráje (</a:t>
            </a:r>
            <a:r>
              <a:rPr lang="cs-CZ" dirty="0" err="1" smtClean="0"/>
              <a:t>Ischgl</a:t>
            </a:r>
            <a:r>
              <a:rPr lang="cs-CZ" dirty="0" smtClean="0"/>
              <a:t>)  </a:t>
            </a:r>
          </a:p>
          <a:p>
            <a:r>
              <a:rPr lang="cs-CZ" dirty="0" smtClean="0"/>
              <a:t>Zjevně výrazný výskyt mezi osobnostmi. Na šíření mají značný podíl mobilní elity (v Česku pražští lyžaři v Itálii, ale první byl konferenční akademik).   </a:t>
            </a:r>
          </a:p>
          <a:p>
            <a:r>
              <a:rPr lang="cs-CZ" dirty="0" smtClean="0"/>
              <a:t>Dokonce v Česku odtažitost venkovanů vůči měšťanům na víkend. </a:t>
            </a:r>
          </a:p>
          <a:p>
            <a:r>
              <a:rPr lang="cs-CZ" dirty="0" smtClean="0"/>
              <a:t>Vážně postižení jsou naopak senioři, kteří vesměs mobilní nejsou. </a:t>
            </a:r>
          </a:p>
          <a:p>
            <a:r>
              <a:rPr lang="cs-CZ" dirty="0" smtClean="0"/>
              <a:t>Obnažení společenských pnutí: zejména generační. </a:t>
            </a:r>
          </a:p>
          <a:p>
            <a:r>
              <a:rPr lang="cs-CZ" dirty="0" smtClean="0"/>
              <a:t>Názor tuzemského křesťanského teologa, že dálněvýchodní důrazný (kolektivistický) přístup (razantní zastavování epidemie) je ve výsledku křesťanštější než euro-americká počáteční blazeovanost, natožpak mínění, že se vyřeší </a:t>
            </a:r>
            <a:r>
              <a:rPr lang="cs-CZ" dirty="0" smtClean="0"/>
              <a:t>důchodový </a:t>
            </a:r>
            <a:r>
              <a:rPr lang="cs-CZ" dirty="0" smtClean="0"/>
              <a:t>problém.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8814836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Neplánovaná soutěž Západu a Východu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Čína – autoritativní asertivní stát, zdroj nákazy, její možné zatajování, nicméně posléze důrazné a úspěšné potlačení (věrohodnost?), nyní závislost na dodávkách vitálních produktů.  </a:t>
            </a:r>
          </a:p>
          <a:p>
            <a:r>
              <a:rPr lang="cs-CZ" dirty="0" smtClean="0"/>
              <a:t>Jiné státy dálného východu: Jižní Korea, Tchaj-wan, Japonsko, Vietnam, Thajsko: přes blízkost Číny zlomek případů Evropy a Ameriky.     </a:t>
            </a:r>
          </a:p>
          <a:p>
            <a:r>
              <a:rPr lang="cs-CZ" dirty="0" smtClean="0"/>
              <a:t>Evropa, USA a další – patrně dotčené kvůli migraci rychleji než další státy daleko více </a:t>
            </a:r>
            <a:r>
              <a:rPr lang="cs-CZ" i="1" dirty="0" err="1" smtClean="0"/>
              <a:t>promořené</a:t>
            </a:r>
            <a:r>
              <a:rPr lang="cs-CZ" dirty="0" smtClean="0"/>
              <a:t>.  </a:t>
            </a:r>
          </a:p>
          <a:p>
            <a:r>
              <a:rPr lang="cs-CZ" dirty="0" smtClean="0"/>
              <a:t>Je-li zvládání epidemie covid-19 soutěží, tak Západ už prohrál. </a:t>
            </a:r>
            <a:r>
              <a:rPr lang="cs-CZ" dirty="0" smtClean="0"/>
              <a:t>Drtivě! </a:t>
            </a:r>
            <a:endParaRPr lang="cs-CZ" dirty="0" smtClean="0"/>
          </a:p>
          <a:p>
            <a:r>
              <a:rPr lang="cs-CZ" dirty="0" smtClean="0"/>
              <a:t>Proč? Zkušenost s náhlými dramaty (epidemie SARS a MERS na Dálném Východě), obecně zkušenost (Japonsko-zemětřesení, tajfuny…). </a:t>
            </a:r>
          </a:p>
          <a:p>
            <a:r>
              <a:rPr lang="cs-CZ" dirty="0" smtClean="0"/>
              <a:t>Ale také účinný stát těšící se důvěře, ukázněná společnost… 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47764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1"/>
    </mc:Choice>
    <mc:Fallback xmlns="">
      <p:transition spd="slow" advTm="22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Teprve nynější Covid-19 </a:t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err="1" smtClean="0"/>
              <a:t>coronavirus</a:t>
            </a:r>
            <a:r>
              <a:rPr lang="cs-CZ" dirty="0" smtClean="0"/>
              <a:t> </a:t>
            </a:r>
            <a:r>
              <a:rPr lang="cs-CZ" dirty="0" err="1" smtClean="0"/>
              <a:t>disease</a:t>
            </a:r>
            <a:r>
              <a:rPr lang="cs-CZ" dirty="0" smtClean="0"/>
              <a:t> 2019)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Virové onemocnění: korona-virus SARS-Cov-2 (proč to neříkáme?) </a:t>
            </a:r>
          </a:p>
          <a:p>
            <a:r>
              <a:rPr lang="cs-CZ" dirty="0" smtClean="0"/>
              <a:t>Patrně zoonóza – přenos ze zvířat (netopýři, luskouni, hadi na tržišti </a:t>
            </a:r>
            <a:r>
              <a:rPr lang="cs-CZ" dirty="0" err="1" smtClean="0"/>
              <a:t>Huanan</a:t>
            </a:r>
            <a:r>
              <a:rPr lang="cs-CZ" dirty="0" smtClean="0"/>
              <a:t> ve </a:t>
            </a:r>
            <a:r>
              <a:rPr lang="cs-CZ" dirty="0" err="1" smtClean="0"/>
              <a:t>Wuchanu</a:t>
            </a:r>
            <a:r>
              <a:rPr lang="cs-CZ" dirty="0" smtClean="0"/>
              <a:t>), patrně mutace, mezilidský přenos.  </a:t>
            </a:r>
          </a:p>
          <a:p>
            <a:r>
              <a:rPr lang="cs-CZ" dirty="0" smtClean="0"/>
              <a:t>Není kauzální léčba. Zmírňování nežádoucích projevů.  </a:t>
            </a:r>
          </a:p>
          <a:p>
            <a:r>
              <a:rPr lang="cs-CZ" dirty="0" smtClean="0"/>
              <a:t>Často bez </a:t>
            </a:r>
            <a:r>
              <a:rPr lang="cs-CZ" dirty="0"/>
              <a:t>příznaků. Obvyklý mírný průběh. Menší část vážný průběh žádající hospitalizaci. Zlomek drama či tragédie.  </a:t>
            </a:r>
            <a:endParaRPr lang="cs-CZ" dirty="0" smtClean="0"/>
          </a:p>
          <a:p>
            <a:r>
              <a:rPr lang="cs-CZ" dirty="0" smtClean="0"/>
              <a:t>Generační  rozdíl: výrazná úmrtnost je u seniorů</a:t>
            </a:r>
            <a:r>
              <a:rPr lang="cs-CZ" dirty="0"/>
              <a:t> </a:t>
            </a:r>
            <a:r>
              <a:rPr lang="cs-CZ" dirty="0" smtClean="0"/>
              <a:t>a komorbidních pacientů.  </a:t>
            </a:r>
          </a:p>
          <a:p>
            <a:r>
              <a:rPr lang="cs-CZ" dirty="0" smtClean="0"/>
              <a:t>Zjevně je významná tzv. virová nálož (zátěž).  </a:t>
            </a:r>
          </a:p>
          <a:p>
            <a:r>
              <a:rPr lang="cs-CZ" dirty="0" smtClean="0"/>
              <a:t>Dlouhodobé účinky u vyléčených? Plíce, srdce, játra, mozek?  </a:t>
            </a:r>
          </a:p>
          <a:p>
            <a:r>
              <a:rPr lang="cs-CZ" dirty="0" smtClean="0"/>
              <a:t>Budou dlouhodobí přenašeči?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827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08"/>
    </mc:Choice>
    <mc:Fallback xmlns="">
      <p:transition spd="slow" advTm="408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Záludnost nynější nákazy a její důsledky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Uvedené vlastnosti viru a projevy nákazy patrně přispěly k jeho rozšíření a největší úmrtnosti a děsivé smrtnosti.  </a:t>
            </a:r>
          </a:p>
          <a:p>
            <a:r>
              <a:rPr lang="cs-CZ" dirty="0" smtClean="0"/>
              <a:t>Obtížné odlišování od běžných viróz a chřipek. </a:t>
            </a:r>
          </a:p>
          <a:p>
            <a:r>
              <a:rPr lang="cs-CZ" i="1" dirty="0" smtClean="0"/>
              <a:t>Je to jenom drsnější chřipka, na chřipku každoročně umírají tisíce a nikdo kvůli tomu karantény nevyhlašuje. </a:t>
            </a:r>
            <a:r>
              <a:rPr lang="cs-CZ" dirty="0" smtClean="0"/>
              <a:t> versus </a:t>
            </a:r>
            <a:r>
              <a:rPr lang="cs-CZ" i="1" dirty="0" smtClean="0"/>
              <a:t>Toto však není chřipka!</a:t>
            </a:r>
            <a:r>
              <a:rPr lang="cs-CZ" dirty="0" smtClean="0"/>
              <a:t> </a:t>
            </a:r>
          </a:p>
          <a:p>
            <a:r>
              <a:rPr lang="cs-CZ" dirty="0"/>
              <a:t>Odlišné názory vzdělaných uměřených lidí.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---</a:t>
            </a:r>
          </a:p>
          <a:p>
            <a:r>
              <a:rPr lang="cs-CZ" dirty="0" smtClean="0"/>
              <a:t>Konspirační </a:t>
            </a:r>
            <a:r>
              <a:rPr lang="cs-CZ" dirty="0"/>
              <a:t>a fantastické teorie nechme stranou. </a:t>
            </a:r>
            <a:endParaRPr lang="cs-CZ" dirty="0" smtClean="0"/>
          </a:p>
          <a:p>
            <a:r>
              <a:rPr lang="cs-CZ" dirty="0" smtClean="0"/>
              <a:t>Stejně jako různé extremistické představy spojované s covid-19.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598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5"/>
    </mc:Choice>
    <mc:Fallback xmlns="">
      <p:transition spd="slow" advTm="225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dirty="0" err="1" smtClean="0"/>
              <a:t>Promoření</a:t>
            </a:r>
            <a:r>
              <a:rPr lang="cs-CZ" dirty="0" smtClean="0"/>
              <a:t>“ obyvatelstva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Zásadně rozdílné odhady nezjištěného výskytu nákazy bez příznaků. Často bez přesvědčivých podkladů.   </a:t>
            </a:r>
          </a:p>
          <a:p>
            <a:r>
              <a:rPr lang="cs-CZ" dirty="0" smtClean="0"/>
              <a:t>Vytváří se imunita? Jsou někteří vůči nákaze imunní bez dalšího? Jaký význam má výskyt protilátek? Lze se nakazit opakovaně.  </a:t>
            </a:r>
          </a:p>
          <a:p>
            <a:r>
              <a:rPr lang="cs-CZ" dirty="0" smtClean="0"/>
              <a:t>Postulování teorií, že se vytvoří kolektivní imunita. Je to vědecky odůvodněná teorie? Některé studie to naznačují, jiné popírají. </a:t>
            </a:r>
          </a:p>
          <a:p>
            <a:r>
              <a:rPr lang="cs-CZ" dirty="0" smtClean="0"/>
              <a:t>Virus se mnozí šíří velmi rychle. Smrtnost je řádově vyšší než u chřipky. Na každý pád exponenciální šíření ochromuje zdravotnictví a dochází k prudkému nárůstu úmrtí.  </a:t>
            </a:r>
          </a:p>
          <a:p>
            <a:r>
              <a:rPr lang="cs-CZ" dirty="0"/>
              <a:t>T</a:t>
            </a:r>
            <a:r>
              <a:rPr lang="cs-CZ" dirty="0" smtClean="0"/>
              <a:t>eorie je přitažlivá pro ty, kdo zpochybňují potřebnost epidemických opatření, přesvědčení ohledně jejich nezvládnutelností či v obavě ohledně „zardoušení hospodářství“. </a:t>
            </a:r>
          </a:p>
          <a:p>
            <a:r>
              <a:rPr lang="cs-CZ" dirty="0" err="1" smtClean="0"/>
              <a:t>Promoření</a:t>
            </a:r>
            <a:r>
              <a:rPr lang="cs-CZ" dirty="0" smtClean="0"/>
              <a:t> jako gigantický experiment?!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14447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Statistické aspekty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Čísla se mění rychle, doslova každodenně: březen až dosud výrazný nárůst, v dalších a dalších zemích celého světa.  </a:t>
            </a:r>
          </a:p>
          <a:p>
            <a:r>
              <a:rPr lang="cs-CZ" dirty="0" smtClean="0"/>
              <a:t>Statistické minimum pro čtenáře a posluchače:  </a:t>
            </a:r>
          </a:p>
          <a:p>
            <a:r>
              <a:rPr lang="cs-CZ" dirty="0" smtClean="0"/>
              <a:t>Evidence nákaz – zahrnující zemřelé a uzdravené. Podrobné statistiky: počet hospitalizovaných, intenzivní péče jednotlivých typů.   </a:t>
            </a:r>
          </a:p>
          <a:p>
            <a:r>
              <a:rPr lang="cs-CZ" dirty="0" smtClean="0"/>
              <a:t>Nutnost uvědomit si inkubační dobu, proto nárůst nakažených a zemřelých týdny též po zavedení opatření.</a:t>
            </a:r>
          </a:p>
          <a:p>
            <a:r>
              <a:rPr lang="cs-CZ" dirty="0" smtClean="0"/>
              <a:t>Zjevně odlišné přístupy ke stanovení uzdravení mezi státy.   </a:t>
            </a:r>
            <a:endParaRPr lang="cs-CZ" dirty="0"/>
          </a:p>
          <a:p>
            <a:r>
              <a:rPr lang="cs-CZ" dirty="0"/>
              <a:t>N</a:t>
            </a:r>
            <a:r>
              <a:rPr lang="cs-CZ" dirty="0" smtClean="0"/>
              <a:t>ejasná latence: netestování </a:t>
            </a:r>
            <a:r>
              <a:rPr lang="cs-CZ" dirty="0"/>
              <a:t>nyní pro chybějící kapacity, ale mohl by to </a:t>
            </a:r>
            <a:r>
              <a:rPr lang="cs-CZ" dirty="0" smtClean="0"/>
              <a:t>být rovněž nezájem</a:t>
            </a:r>
            <a:r>
              <a:rPr lang="cs-CZ" dirty="0"/>
              <a:t> </a:t>
            </a:r>
            <a:r>
              <a:rPr lang="cs-CZ" dirty="0" smtClean="0"/>
              <a:t>(zhoršuje to čísla!) </a:t>
            </a:r>
            <a:endParaRPr lang="cs-CZ" dirty="0"/>
          </a:p>
          <a:p>
            <a:r>
              <a:rPr lang="cs-CZ" dirty="0" smtClean="0"/>
              <a:t>Ve statistikách se odráží výskyt na území bez ohledu na občanství nakaženého (cizinci-turisté bývají vesměs repatriováni, pak je třeba je přiřadit, cizinci-imigranti naopak vesměs zůstávají).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41445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Světová zdravotnická organizace (WHO)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1851-1938 </a:t>
            </a:r>
            <a:r>
              <a:rPr lang="cs-CZ" dirty="0" smtClean="0"/>
              <a:t> 14 International </a:t>
            </a:r>
            <a:r>
              <a:rPr lang="cs-CZ" dirty="0" err="1" smtClean="0"/>
              <a:t>Sanitary</a:t>
            </a:r>
            <a:r>
              <a:rPr lang="cs-CZ" dirty="0" smtClean="0"/>
              <a:t> </a:t>
            </a:r>
            <a:r>
              <a:rPr lang="cs-CZ" dirty="0" err="1" smtClean="0"/>
              <a:t>Conferences</a:t>
            </a:r>
            <a:r>
              <a:rPr lang="cs-CZ" dirty="0" smtClean="0"/>
              <a:t> jako předchůdce. </a:t>
            </a:r>
          </a:p>
          <a:p>
            <a:r>
              <a:rPr lang="cs-CZ" dirty="0" smtClean="0"/>
              <a:t>Založena 1948, sídlo Ženeva. </a:t>
            </a:r>
          </a:p>
          <a:p>
            <a:r>
              <a:rPr lang="cs-CZ" dirty="0" smtClean="0"/>
              <a:t>Členové 194+přidružení členové bez plných práv – neuznané státy. </a:t>
            </a:r>
          </a:p>
          <a:p>
            <a:r>
              <a:rPr lang="cs-CZ" dirty="0" smtClean="0"/>
              <a:t>To odráží všeobecný zájem na spolupráci</a:t>
            </a:r>
            <a:r>
              <a:rPr lang="cs-CZ" dirty="0"/>
              <a:t> </a:t>
            </a:r>
            <a:r>
              <a:rPr lang="cs-CZ" dirty="0" smtClean="0"/>
              <a:t>(přesto šikana Tchaj-wanu!) </a:t>
            </a:r>
          </a:p>
          <a:p>
            <a:r>
              <a:rPr lang="cs-CZ" dirty="0" smtClean="0"/>
              <a:t>Spolupráce států ve všech záležitostech zdravotnictví.</a:t>
            </a:r>
          </a:p>
          <a:p>
            <a:r>
              <a:rPr lang="cs-CZ" dirty="0" smtClean="0"/>
              <a:t>Existují regionální struktury: pro Evropu (region Euro) Kodaň. </a:t>
            </a:r>
          </a:p>
          <a:p>
            <a:r>
              <a:rPr lang="cs-CZ" dirty="0" smtClean="0"/>
              <a:t>WHO je nicméně běžná mezinárodní organizace pro mezinárodní spolupráci států, nenahrazuje jednotlivé státy. </a:t>
            </a:r>
          </a:p>
          <a:p>
            <a:r>
              <a:rPr lang="cs-CZ" dirty="0" smtClean="0"/>
              <a:t>WHO nemá vlastní medicínské kapacity, jen omezeně se angažuje při pomoci chudým státům. </a:t>
            </a:r>
          </a:p>
          <a:p>
            <a:r>
              <a:rPr lang="cs-CZ" dirty="0" smtClean="0"/>
              <a:t>Nyní všeliká kritika WHO: připomeňme si…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40804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4"/>
    </mc:Choice>
    <mc:Fallback xmlns="">
      <p:transition spd="slow" advTm="454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International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Regulations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Mezinárodní smluvní rámec – původ v 19. století, nyní verze 2005 – pro spolupráci států právě při epidemiích  </a:t>
            </a:r>
          </a:p>
          <a:p>
            <a:r>
              <a:rPr lang="cs-CZ" dirty="0" smtClean="0"/>
              <a:t>Na jejich základě se hodnotí rizika podle určité škály. </a:t>
            </a:r>
          </a:p>
          <a:p>
            <a:r>
              <a:rPr lang="cs-CZ" dirty="0" smtClean="0"/>
              <a:t>Na to se váže sled různých opatřeních v mezinárodním styku.  </a:t>
            </a:r>
          </a:p>
          <a:p>
            <a:r>
              <a:rPr lang="cs-CZ" dirty="0" smtClean="0"/>
              <a:t>Public </a:t>
            </a:r>
            <a:r>
              <a:rPr lang="cs-CZ" dirty="0" err="1" smtClean="0"/>
              <a:t>Health</a:t>
            </a:r>
            <a:r>
              <a:rPr lang="cs-CZ" dirty="0" smtClean="0"/>
              <a:t> </a:t>
            </a:r>
            <a:r>
              <a:rPr lang="cs-CZ" dirty="0" err="1" smtClean="0"/>
              <a:t>Emergency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International </a:t>
            </a:r>
            <a:r>
              <a:rPr lang="cs-CZ" dirty="0" err="1" smtClean="0"/>
              <a:t>Concern</a:t>
            </a:r>
            <a:r>
              <a:rPr lang="cs-CZ" dirty="0" smtClean="0"/>
              <a:t> (PHEIC): pro covid-19 od 30.1.2020. </a:t>
            </a:r>
          </a:p>
          <a:p>
            <a:r>
              <a:rPr lang="cs-CZ" dirty="0" smtClean="0"/>
              <a:t>Pandemie (</a:t>
            </a:r>
            <a:r>
              <a:rPr lang="cs-CZ" dirty="0" err="1" smtClean="0"/>
              <a:t>Pandemic</a:t>
            </a:r>
            <a:r>
              <a:rPr lang="cs-CZ" dirty="0" smtClean="0"/>
              <a:t>) je nejvyšší stupeň pro světové měřítko: pro covid-19 od 11.3.2020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(druhá pandemie je chronická hlavně sexuálně přenosná AIDS).    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560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"/>
    </mc:Choice>
    <mc:Fallback xmlns="">
      <p:transition spd="slow" advTm="316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Státní instituce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Na poli ochrany veřejného zdraví </a:t>
            </a:r>
          </a:p>
          <a:p>
            <a:r>
              <a:rPr lang="cs-CZ" dirty="0" smtClean="0"/>
              <a:t>Ministerstvo zdravotnictví </a:t>
            </a:r>
          </a:p>
          <a:p>
            <a:r>
              <a:rPr lang="cs-CZ" dirty="0" smtClean="0"/>
              <a:t>Krajské hygienické stanice </a:t>
            </a:r>
          </a:p>
          <a:p>
            <a:r>
              <a:rPr lang="cs-CZ" dirty="0" smtClean="0"/>
              <a:t>Státní zdravotní ústav (s pobočkami).</a:t>
            </a:r>
          </a:p>
          <a:p>
            <a:r>
              <a:rPr lang="cs-CZ" dirty="0" smtClean="0"/>
              <a:t>Ústav zdravotnických informací a statistik (ÚZIS)  </a:t>
            </a:r>
          </a:p>
          <a:p>
            <a:r>
              <a:rPr lang="cs-CZ" dirty="0" smtClean="0"/>
              <a:t>Krajské úřady (v rámci přenesené působnosti).  </a:t>
            </a:r>
          </a:p>
          <a:p>
            <a:pPr marL="0" indent="0">
              <a:buNone/>
            </a:pPr>
            <a:r>
              <a:rPr lang="cs-CZ" dirty="0" smtClean="0"/>
              <a:t>Při krizovém řízení: </a:t>
            </a:r>
          </a:p>
          <a:p>
            <a:pPr marL="0" indent="0">
              <a:buNone/>
            </a:pPr>
            <a:r>
              <a:rPr lang="cs-CZ" dirty="0"/>
              <a:t>Š</a:t>
            </a:r>
            <a:r>
              <a:rPr lang="cs-CZ" dirty="0" smtClean="0"/>
              <a:t>irší okruh orgánů, institucí, ozbrojené síly: Armáda ČR, Policie ČR, Hasičský sbor ČR, mj. – zde důležité - orgány kontroly na hranicích. </a:t>
            </a:r>
          </a:p>
        </p:txBody>
      </p:sp>
    </p:spTree>
    <p:extLst>
      <p:ext uri="{BB962C8B-B14F-4D97-AF65-F5344CB8AC3E}">
        <p14:creationId xmlns:p14="http://schemas.microsoft.com/office/powerpoint/2010/main" val="1271461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37"/>
    </mc:Choice>
    <mc:Fallback xmlns="">
      <p:transition spd="slow" advTm="537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s jinými státy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Variabilita orgánů veřejného zdraví a krizového řízení se liší stát od státu. Nemusí to být instituce mající v názvu zdraví.  Mohou být součástí jiných institucí. </a:t>
            </a:r>
          </a:p>
          <a:p>
            <a:r>
              <a:rPr lang="cs-CZ" dirty="0" smtClean="0"/>
              <a:t>Regionalizace či federalizace některých států. Všechny státy mají instituce pro lokální potřebu v místě. </a:t>
            </a:r>
          </a:p>
          <a:p>
            <a:r>
              <a:rPr lang="cs-CZ" dirty="0" smtClean="0"/>
              <a:t>Řada států má však specializované centrální instituce pro problematiku nákaz a epidemií. </a:t>
            </a:r>
          </a:p>
          <a:p>
            <a:r>
              <a:rPr lang="cs-CZ" i="1" dirty="0" smtClean="0"/>
              <a:t>Center </a:t>
            </a:r>
            <a:r>
              <a:rPr lang="cs-CZ" i="1" dirty="0" err="1" smtClean="0"/>
              <a:t>for</a:t>
            </a:r>
            <a:r>
              <a:rPr lang="cs-CZ" i="1" dirty="0" smtClean="0"/>
              <a:t> </a:t>
            </a:r>
            <a:r>
              <a:rPr lang="cs-CZ" i="1" dirty="0" err="1" smtClean="0"/>
              <a:t>Disease</a:t>
            </a:r>
            <a:r>
              <a:rPr lang="cs-CZ" i="1" dirty="0" smtClean="0"/>
              <a:t> </a:t>
            </a:r>
            <a:r>
              <a:rPr lang="cs-CZ" i="1" dirty="0" err="1" smtClean="0"/>
              <a:t>Control</a:t>
            </a:r>
            <a:r>
              <a:rPr lang="cs-CZ" i="1" dirty="0" smtClean="0"/>
              <a:t> and </a:t>
            </a:r>
            <a:r>
              <a:rPr lang="cs-CZ" i="1" dirty="0" err="1" smtClean="0"/>
              <a:t>Prevention</a:t>
            </a:r>
            <a:r>
              <a:rPr lang="cs-CZ" dirty="0" smtClean="0"/>
              <a:t> (CDC) jako specializovaná federální</a:t>
            </a:r>
            <a:r>
              <a:rPr lang="cs-CZ" dirty="0"/>
              <a:t> </a:t>
            </a:r>
            <a:r>
              <a:rPr lang="cs-CZ" dirty="0" smtClean="0"/>
              <a:t>instituce v USA. Jaké má kompetence?  </a:t>
            </a:r>
          </a:p>
          <a:p>
            <a:r>
              <a:rPr lang="cs-CZ" dirty="0" smtClean="0"/>
              <a:t>Podle vzoru CDC se po světě zakládaly srovnatelné instituce.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802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14"/>
    </mc:Choice>
    <mc:Fallback xmlns="">
      <p:transition spd="slow" advTm="414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Uplatňování individuální karantény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Osobě s podezřením na nakažlivé onemocnění lze uložit karanténu. </a:t>
            </a:r>
          </a:p>
          <a:p>
            <a:r>
              <a:rPr lang="cs-CZ" dirty="0" smtClean="0"/>
              <a:t>Stanovuje Zákon o ochraně veřejného zdraví. </a:t>
            </a:r>
          </a:p>
          <a:p>
            <a:r>
              <a:rPr lang="cs-CZ" dirty="0" smtClean="0"/>
              <a:t>Předpokládá se výslovné poučení. </a:t>
            </a:r>
          </a:p>
          <a:p>
            <a:r>
              <a:rPr lang="cs-CZ" dirty="0" smtClean="0"/>
              <a:t>Přípustné je pochopitelně vyžadovat vyšetření na nakažlivá onemocnění. </a:t>
            </a:r>
          </a:p>
          <a:p>
            <a:r>
              <a:rPr lang="cs-CZ" dirty="0" smtClean="0"/>
              <a:t>Postihy za nedodržení: pokuty (níže ohledně stropu).  </a:t>
            </a:r>
          </a:p>
          <a:p>
            <a:r>
              <a:rPr lang="cs-CZ" dirty="0" smtClean="0"/>
              <a:t>Dovozování uplatnění trestního práva</a:t>
            </a:r>
            <a:r>
              <a:rPr lang="cs-CZ" dirty="0"/>
              <a:t> </a:t>
            </a:r>
            <a:r>
              <a:rPr lang="cs-CZ" dirty="0" smtClean="0"/>
              <a:t>(níže).  </a:t>
            </a:r>
          </a:p>
          <a:p>
            <a:r>
              <a:rPr lang="cs-CZ" dirty="0" smtClean="0"/>
              <a:t>V jaké míře by bylo přípustné fyzické donucení při odmítání?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2521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54"/>
    </mc:Choice>
    <mc:Fallback xmlns="">
      <p:transition spd="slow" advTm="454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Česko: v jiném světě za tři týdny.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Jak rychle se naše poměry změnily! </a:t>
            </a:r>
          </a:p>
          <a:p>
            <a:r>
              <a:rPr lang="cs-CZ" dirty="0" smtClean="0"/>
              <a:t>6. 3. 2020  požadavek od vrátivších se turistů z Itálie hlásit se do karantény. </a:t>
            </a:r>
          </a:p>
          <a:p>
            <a:r>
              <a:rPr lang="cs-CZ" dirty="0" smtClean="0"/>
              <a:t>10. 3. uzavření škol, zápověď hromadných kulturních a sportovních akcí </a:t>
            </a:r>
          </a:p>
          <a:p>
            <a:r>
              <a:rPr lang="cs-CZ" dirty="0" smtClean="0"/>
              <a:t>12. 3. nouzový stav, uzavření sportovišť, hospod apod.  </a:t>
            </a:r>
          </a:p>
          <a:p>
            <a:r>
              <a:rPr lang="cs-CZ" dirty="0" smtClean="0"/>
              <a:t>13. 3. omezení přicestování a vycestování, </a:t>
            </a:r>
          </a:p>
          <a:p>
            <a:r>
              <a:rPr lang="cs-CZ" dirty="0" smtClean="0"/>
              <a:t>14. 3. zpřísnění provozu obchodů, </a:t>
            </a:r>
          </a:p>
          <a:p>
            <a:r>
              <a:rPr lang="cs-CZ" dirty="0" smtClean="0"/>
              <a:t>16. 3. omezení vycházení, </a:t>
            </a:r>
          </a:p>
          <a:p>
            <a:r>
              <a:rPr lang="cs-CZ" dirty="0" smtClean="0"/>
              <a:t>18. 3. povinnost nosit roušku. </a:t>
            </a:r>
          </a:p>
          <a:p>
            <a:r>
              <a:rPr lang="cs-CZ" dirty="0" smtClean="0"/>
              <a:t>Původně na 2, pak na 5, nyní celý výukový semestr distančně. </a:t>
            </a:r>
          </a:p>
          <a:p>
            <a:r>
              <a:rPr lang="cs-CZ" dirty="0" smtClean="0"/>
              <a:t>Poslanecká sněmovna prodloužila nouzový stav do 30.4.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28082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10"/>
    </mc:Choice>
    <mc:Fallback xmlns="">
      <p:transition spd="slow" advTm="610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</a:t>
            </a:r>
            <a:r>
              <a:rPr lang="cs-CZ" dirty="0" smtClean="0"/>
              <a:t>rasování šíření nákazy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 covid-19 se veřejnost se seznámila, že se v raných fázích epidemie dohledávají všichni, kdo se setkali s prověřeným nakaženým. </a:t>
            </a:r>
          </a:p>
          <a:p>
            <a:r>
              <a:rPr lang="cs-CZ" dirty="0" smtClean="0"/>
              <a:t>Cílem je jejich kontaktování a uvalení karantény na ně.    </a:t>
            </a:r>
          </a:p>
          <a:p>
            <a:r>
              <a:rPr lang="cs-CZ" dirty="0" smtClean="0"/>
              <a:t>Rozsáhlá anamnéza. Následné kontaktování osob známých pacientovi, výzvy směřující. </a:t>
            </a:r>
          </a:p>
          <a:p>
            <a:r>
              <a:rPr lang="cs-CZ" dirty="0" smtClean="0"/>
              <a:t>Uvalování širokého okruhu tzv. kontaktů do karantény.   </a:t>
            </a:r>
          </a:p>
          <a:p>
            <a:r>
              <a:rPr lang="cs-CZ" dirty="0" smtClean="0"/>
              <a:t>Kdo a jak posuzuje onu rizikovost? Experti orgánů ochrany veřejného zdraví (krajské hygienické stanice, státní zdravotní ústav).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059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Povinné léčení / postih neléčení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Osoba trpící vážným nakažlivým onemocněním má povinnost se léčit. </a:t>
            </a:r>
          </a:p>
          <a:p>
            <a:r>
              <a:rPr lang="cs-CZ" dirty="0" smtClean="0"/>
              <a:t>(Výjimka z oprávnění pacienta odmítnout léčbu). </a:t>
            </a:r>
          </a:p>
          <a:p>
            <a:r>
              <a:rPr lang="cs-CZ" dirty="0" smtClean="0"/>
              <a:t>Většina nakažených se (pochopitelně) léčí dobrovolně.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Jak uvedeno, covid-19 nemá kauzální léčbu a má variabilní průběh.  </a:t>
            </a:r>
          </a:p>
          <a:p>
            <a:r>
              <a:rPr lang="cs-CZ" dirty="0" smtClean="0"/>
              <a:t>Mírný průběh se zmírňuje, postačí zůstat doma.</a:t>
            </a:r>
          </a:p>
          <a:p>
            <a:r>
              <a:rPr lang="cs-CZ" dirty="0"/>
              <a:t>Též pro tyto nemocné však platí </a:t>
            </a:r>
            <a:r>
              <a:rPr lang="cs-CZ" dirty="0" smtClean="0"/>
              <a:t>izolace (karanténa).  </a:t>
            </a:r>
          </a:p>
          <a:p>
            <a:r>
              <a:rPr lang="cs-CZ" dirty="0" smtClean="0"/>
              <a:t>Vážně nemocní jsou vesměs vděční za intenzivní péči. </a:t>
            </a:r>
          </a:p>
          <a:p>
            <a:r>
              <a:rPr lang="cs-CZ" dirty="0" smtClean="0"/>
              <a:t>Nicméně případ policejního nahánění pacienta covid-19 uniknuvšího z pražské Bulovky.  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88565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6"/>
    </mc:Choice>
    <mc:Fallback xmlns="">
      <p:transition spd="slow" advTm="306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Obvyklá kolektivní omezení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N</a:t>
            </a:r>
            <a:r>
              <a:rPr lang="cs-CZ" dirty="0" smtClean="0"/>
              <a:t>yní označované též jako „karanténa“ („národní“, „celostátní“).  </a:t>
            </a:r>
          </a:p>
          <a:p>
            <a:r>
              <a:rPr lang="cs-CZ" dirty="0" smtClean="0"/>
              <a:t>První sled omezení: zapovídají se zbytné či </a:t>
            </a:r>
            <a:r>
              <a:rPr lang="cs-CZ" dirty="0" err="1" smtClean="0"/>
              <a:t>odložitelné</a:t>
            </a:r>
            <a:r>
              <a:rPr lang="cs-CZ" dirty="0" smtClean="0"/>
              <a:t> aktivity se soustředěním mnoha osob : školy, kultura, sport, shromáždění, </a:t>
            </a:r>
          </a:p>
          <a:p>
            <a:r>
              <a:rPr lang="cs-CZ" dirty="0" smtClean="0"/>
              <a:t>Druhý sled omezení: snaží se potlačit aktivity, při nichž se lidé potkávají: omezení zbytného prodeje, omezení zbytných či rizikových výrob, sportoviště, lázně, sauny apod.</a:t>
            </a:r>
          </a:p>
          <a:p>
            <a:r>
              <a:rPr lang="cs-CZ" dirty="0" smtClean="0"/>
              <a:t>Třetí sled omezení: zastavení zbytných výrob (provincie </a:t>
            </a:r>
            <a:r>
              <a:rPr lang="cs-CZ" dirty="0" err="1" smtClean="0"/>
              <a:t>Hubei</a:t>
            </a:r>
            <a:r>
              <a:rPr lang="cs-CZ" dirty="0" smtClean="0"/>
              <a:t>, nyní Itálie) </a:t>
            </a:r>
          </a:p>
          <a:p>
            <a:r>
              <a:rPr lang="cs-CZ" dirty="0" smtClean="0"/>
              <a:t>Přitom podpora práce doma.  </a:t>
            </a:r>
          </a:p>
          <a:p>
            <a:r>
              <a:rPr lang="cs-CZ" dirty="0" smtClean="0"/>
              <a:t>Výjimky pro nezbytné či společensky žádoucí a uznávané aktivity. </a:t>
            </a:r>
          </a:p>
          <a:p>
            <a:r>
              <a:rPr lang="cs-CZ" dirty="0" smtClean="0"/>
              <a:t>Rozdíly mezi státy jsou v jednotlivostech.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9707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7"/>
    </mc:Choice>
    <mc:Fallback xmlns="">
      <p:transition spd="slow" advTm="337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</a:t>
            </a:r>
            <a:r>
              <a:rPr lang="cs-CZ" dirty="0" smtClean="0"/>
              <a:t>mezení mezinárodní migrace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Covid-19: začaly se zavádět při vypuknutí v Číně, nyní je mobilita zcela znemožněna či výrazně podvázána po celém světě. </a:t>
            </a:r>
          </a:p>
          <a:p>
            <a:r>
              <a:rPr lang="cs-CZ" dirty="0" smtClean="0"/>
              <a:t>Umožňuje to obecné pravidlo mezinárodního práva: státy na své území nemusejí cizince vůbec pouštět. </a:t>
            </a:r>
          </a:p>
          <a:p>
            <a:r>
              <a:rPr lang="cs-CZ" dirty="0" smtClean="0"/>
              <a:t>Vesměs přípustné výjimky: trvalý či dlouhodobý pobyt, rodinné důvody, personál připuštěné, zejména nákladní dopravy</a:t>
            </a:r>
            <a:r>
              <a:rPr lang="cs-CZ" dirty="0"/>
              <a:t> </a:t>
            </a:r>
            <a:r>
              <a:rPr lang="cs-CZ" dirty="0" smtClean="0"/>
              <a:t>(kamiony, letadla, co železnice?) </a:t>
            </a:r>
          </a:p>
          <a:p>
            <a:r>
              <a:rPr lang="cs-CZ" dirty="0" smtClean="0"/>
              <a:t>Zavádí se dokonce omezení vycestování vlastním občanům.  Odůvodnit jej lze rizikem návratu nakaženého při problematické konzulární ochraně při potížích v cizině, je-li tam vůbec vpuštěn. 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9537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3"/>
    </mc:Choice>
    <mc:Fallback xmlns="">
      <p:transition spd="slow" advTm="333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</a:t>
            </a:r>
            <a:r>
              <a:rPr lang="cs-CZ" dirty="0" smtClean="0"/>
              <a:t>opravní prostředek jako riziko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Problematické je samo cestování, neboť dopravní prostředky jsou stísněné a tvoří tak rizikový prostor (v letadlech též ventilace kvůli rozdílnému tlaku vzduchu, srovnatelně u mnohých vlaků). </a:t>
            </a:r>
          </a:p>
          <a:p>
            <a:r>
              <a:rPr lang="cs-CZ" dirty="0" smtClean="0"/>
              <a:t>Delší cestování – zejména plavby – znamenaly běžně nákazu na lodi. Námořní právo s tím vždy počítalo. </a:t>
            </a:r>
          </a:p>
          <a:p>
            <a:r>
              <a:rPr lang="cs-CZ" dirty="0" smtClean="0"/>
              <a:t>(vlajky námořní vlajkové abecedy „Q“ (nyní však čistá), dnes „L“). </a:t>
            </a:r>
          </a:p>
          <a:p>
            <a:r>
              <a:rPr lang="cs-CZ" dirty="0" smtClean="0"/>
              <a:t>Covid-19 </a:t>
            </a:r>
            <a:r>
              <a:rPr lang="cs-CZ" dirty="0"/>
              <a:t>připomíná, že plavba je epidemiologické riziko. </a:t>
            </a:r>
            <a:r>
              <a:rPr lang="cs-CZ" dirty="0" smtClean="0"/>
              <a:t>  </a:t>
            </a:r>
          </a:p>
          <a:p>
            <a:r>
              <a:rPr lang="cs-CZ" dirty="0" smtClean="0"/>
              <a:t>Výletní loď (</a:t>
            </a:r>
            <a:r>
              <a:rPr lang="cs-CZ" dirty="0" err="1" smtClean="0"/>
              <a:t>cruiser</a:t>
            </a:r>
            <a:r>
              <a:rPr lang="cs-CZ" dirty="0" smtClean="0"/>
              <a:t>) </a:t>
            </a:r>
            <a:r>
              <a:rPr lang="cs-CZ" dirty="0" err="1" smtClean="0"/>
              <a:t>Diamond</a:t>
            </a:r>
            <a:r>
              <a:rPr lang="cs-CZ" dirty="0" smtClean="0"/>
              <a:t> </a:t>
            </a:r>
            <a:r>
              <a:rPr lang="cs-CZ" dirty="0" err="1" smtClean="0"/>
              <a:t>Princess</a:t>
            </a:r>
            <a:r>
              <a:rPr lang="cs-CZ" dirty="0"/>
              <a:t> </a:t>
            </a:r>
            <a:r>
              <a:rPr lang="cs-CZ" dirty="0" smtClean="0"/>
              <a:t>v karanténě v Jokohamě jako samostatná položka v evidenci covid-19 („</a:t>
            </a:r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conveyance</a:t>
            </a:r>
            <a:r>
              <a:rPr lang="cs-CZ" dirty="0" smtClean="0"/>
              <a:t>“).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396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44"/>
    </mc:Choice>
    <mc:Fallback xmlns="">
      <p:transition spd="slow" advTm="344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vnitrostátní mobility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(anglicky </a:t>
            </a:r>
            <a:r>
              <a:rPr lang="cs-CZ" dirty="0" err="1" smtClean="0"/>
              <a:t>lockdown</a:t>
            </a:r>
            <a:r>
              <a:rPr lang="cs-CZ" dirty="0" smtClean="0"/>
              <a:t>)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Při epidemii je snaha omezit vnitřní mobilitu. </a:t>
            </a:r>
          </a:p>
          <a:p>
            <a:r>
              <a:rPr lang="cs-CZ" dirty="0" smtClean="0"/>
              <a:t>To naráží na volnost pohybu v moderním státě.</a:t>
            </a:r>
          </a:p>
          <a:p>
            <a:r>
              <a:rPr lang="cs-CZ" dirty="0" smtClean="0"/>
              <a:t>Omezení vycházení na – různě vymezené – důležité důvody.   </a:t>
            </a:r>
          </a:p>
          <a:p>
            <a:r>
              <a:rPr lang="cs-CZ" dirty="0" smtClean="0"/>
              <a:t>Uzávěry celých oblastí, měst či jejich čtvrtí při výrazném výskytu, pouze s evakuací v případě nezbytností je vlastně omezující (v Česku </a:t>
            </a:r>
            <a:r>
              <a:rPr lang="cs-CZ" dirty="0" err="1" smtClean="0"/>
              <a:t>Litovel+Červenka+Uničov</a:t>
            </a:r>
            <a:r>
              <a:rPr lang="cs-CZ" dirty="0" smtClean="0"/>
              <a:t>, obec Kynice). </a:t>
            </a:r>
          </a:p>
          <a:p>
            <a:r>
              <a:rPr lang="cs-CZ" dirty="0" smtClean="0"/>
              <a:t>V Číně dva měsíce (!) velkoměsto </a:t>
            </a:r>
            <a:r>
              <a:rPr lang="cs-CZ" dirty="0" err="1" smtClean="0"/>
              <a:t>Wu-Chan</a:t>
            </a:r>
            <a:r>
              <a:rPr lang="cs-CZ" dirty="0" smtClean="0"/>
              <a:t> (11M) a </a:t>
            </a:r>
            <a:r>
              <a:rPr lang="cs-CZ" dirty="0" err="1" smtClean="0"/>
              <a:t>province</a:t>
            </a:r>
            <a:r>
              <a:rPr lang="cs-CZ" dirty="0" smtClean="0"/>
              <a:t> </a:t>
            </a:r>
            <a:r>
              <a:rPr lang="cs-CZ" dirty="0" err="1" smtClean="0"/>
              <a:t>Hubei</a:t>
            </a:r>
            <a:r>
              <a:rPr lang="cs-CZ" dirty="0" smtClean="0"/>
              <a:t> (59M)     </a:t>
            </a:r>
          </a:p>
          <a:p>
            <a:r>
              <a:rPr lang="cs-CZ" dirty="0"/>
              <a:t>Možné </a:t>
            </a:r>
            <a:r>
              <a:rPr lang="cs-CZ" dirty="0" smtClean="0"/>
              <a:t>omezení či zastavení </a:t>
            </a:r>
            <a:r>
              <a:rPr lang="cs-CZ" dirty="0"/>
              <a:t>hromadné dopravy: táhne ho pokles potřeby, ale tlačí na něj zájem na omezení mobility</a:t>
            </a:r>
            <a:r>
              <a:rPr lang="cs-CZ" dirty="0" smtClean="0"/>
              <a:t>.</a:t>
            </a:r>
          </a:p>
          <a:p>
            <a:r>
              <a:rPr lang="cs-CZ" dirty="0" err="1" smtClean="0"/>
              <a:t>Wuhanské</a:t>
            </a:r>
            <a:r>
              <a:rPr lang="cs-CZ" dirty="0" smtClean="0"/>
              <a:t> metro nejezdilo 65 dní!!! V Evropě ve veřejné dopravě pouze omezení.</a:t>
            </a:r>
          </a:p>
          <a:p>
            <a:r>
              <a:rPr lang="cs-CZ" dirty="0"/>
              <a:t>Kapacity státu na kontrolu této mobility (policie, armáda) jsou </a:t>
            </a:r>
            <a:r>
              <a:rPr lang="cs-CZ" dirty="0" smtClean="0"/>
              <a:t>různé.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62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3"/>
    </mc:Choice>
    <mc:Fallback xmlns="">
      <p:transition spd="slow" advTm="253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/ somatický distanc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Vadné adjektivum: lepší by byl </a:t>
            </a:r>
            <a:r>
              <a:rPr lang="cs-CZ" b="1" i="1" dirty="0" smtClean="0"/>
              <a:t>somatický</a:t>
            </a:r>
            <a:r>
              <a:rPr lang="cs-CZ" dirty="0" smtClean="0"/>
              <a:t> distanc. </a:t>
            </a:r>
          </a:p>
          <a:p>
            <a:r>
              <a:rPr lang="cs-CZ" dirty="0" smtClean="0"/>
              <a:t>Naopak sociální distanc je nežádoucí!!! </a:t>
            </a:r>
          </a:p>
          <a:p>
            <a:r>
              <a:rPr lang="cs-CZ" dirty="0" smtClean="0"/>
              <a:t>Omezení fyzického kontaktu lidí umožnění přenos nákazy. </a:t>
            </a:r>
          </a:p>
          <a:p>
            <a:r>
              <a:rPr lang="cs-CZ" dirty="0" smtClean="0"/>
              <a:t>Zdůraznění </a:t>
            </a:r>
            <a:r>
              <a:rPr lang="cs-CZ" dirty="0"/>
              <a:t>potřeby osobní hygieny, mytí </a:t>
            </a:r>
            <a:r>
              <a:rPr lang="cs-CZ" dirty="0" smtClean="0"/>
              <a:t>rukou </a:t>
            </a:r>
            <a:r>
              <a:rPr lang="cs-CZ" dirty="0"/>
              <a:t>(</a:t>
            </a:r>
            <a:r>
              <a:rPr lang="cs-CZ" dirty="0" smtClean="0"/>
              <a:t>správné). </a:t>
            </a:r>
            <a:endParaRPr lang="cs-CZ" dirty="0"/>
          </a:p>
          <a:p>
            <a:r>
              <a:rPr lang="cs-CZ" dirty="0" smtClean="0"/>
              <a:t>Při respiračním onemocnění, jakým je covid-19, tedy nyní:  </a:t>
            </a:r>
          </a:p>
          <a:p>
            <a:r>
              <a:rPr lang="cs-CZ" dirty="0" smtClean="0"/>
              <a:t>- potlačení dotyků, podání rukou, objímání. </a:t>
            </a:r>
          </a:p>
          <a:p>
            <a:r>
              <a:rPr lang="cs-CZ" dirty="0" smtClean="0"/>
              <a:t>Toto je cíl, </a:t>
            </a:r>
            <a:r>
              <a:rPr lang="cs-CZ" dirty="0"/>
              <a:t>t</a:t>
            </a:r>
            <a:r>
              <a:rPr lang="cs-CZ" dirty="0" smtClean="0"/>
              <a:t>oto je smysl a účel jednotlivých omezení: teleologický výklad pro jednotlivá ustanovení nouzových předpisů.  </a:t>
            </a:r>
          </a:p>
        </p:txBody>
      </p:sp>
    </p:spTree>
    <p:extLst>
      <p:ext uri="{BB962C8B-B14F-4D97-AF65-F5344CB8AC3E}">
        <p14:creationId xmlns:p14="http://schemas.microsoft.com/office/powerpoint/2010/main" val="3403170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4"/>
    </mc:Choice>
    <mc:Fallback xmlns="">
      <p:transition spd="slow" advTm="224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Rouška ústní (ústenka), poddruh rouška česká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Na dálném východě tradice nošení (epidemie, ohleduplnost, znečištění, naznačení odstupu…). </a:t>
            </a:r>
          </a:p>
          <a:p>
            <a:r>
              <a:rPr lang="cs-CZ" dirty="0" smtClean="0"/>
              <a:t>WHO hodnotila dříve roušky zdrženlivě. Nežádala, nezpochybňovala. Nyní několik přemetů v argumentaci (Proč? Přednost má mít zdravotnictví).   </a:t>
            </a:r>
          </a:p>
          <a:p>
            <a:r>
              <a:rPr lang="cs-CZ" dirty="0" smtClean="0"/>
              <a:t>Zdůrazňování mezí jejich účinku (průchodnost viry, znečištění).  </a:t>
            </a:r>
          </a:p>
          <a:p>
            <a:r>
              <a:rPr lang="cs-CZ" dirty="0" smtClean="0"/>
              <a:t>V Česku nebyla vůbec tradice nošení. </a:t>
            </a:r>
          </a:p>
          <a:p>
            <a:r>
              <a:rPr lang="cs-CZ" dirty="0" smtClean="0"/>
              <a:t>Pak překvapí prosazení příkazu nosit (původně na veřejnosti, po rekodifikaci mimo bydliště…), hrozba pokutou při odmítání, ale podporuje společenský tlak.  </a:t>
            </a:r>
          </a:p>
          <a:p>
            <a:r>
              <a:rPr lang="cs-CZ" dirty="0" smtClean="0"/>
              <a:t>Ostatní evropské státy nejsou tak důsledné. </a:t>
            </a:r>
          </a:p>
          <a:p>
            <a:r>
              <a:rPr lang="cs-CZ" dirty="0" smtClean="0"/>
              <a:t>Faktické účinky: snad též odrazení od vycházení.    </a:t>
            </a:r>
          </a:p>
          <a:p>
            <a:r>
              <a:rPr lang="cs-CZ" dirty="0" smtClean="0"/>
              <a:t>Psychologické účinky: udržování vědomí stavu nouze.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11414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Nedostatkový materiál, kontrola zásob, cenové regulace, řízení dodávek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Nejen v Česku chyběly, chybějí či ještě mohou chybět tyto výrobky</a:t>
            </a:r>
            <a:r>
              <a:rPr lang="cs-CZ" dirty="0"/>
              <a:t> </a:t>
            </a:r>
            <a:r>
              <a:rPr lang="cs-CZ" dirty="0" smtClean="0"/>
              <a:t>(od korunových položek po milionové přístroje):</a:t>
            </a:r>
          </a:p>
          <a:p>
            <a:pPr marL="0" indent="0">
              <a:buNone/>
            </a:pPr>
            <a:r>
              <a:rPr lang="cs-CZ" dirty="0" smtClean="0"/>
              <a:t>/1/ roušky (ústenky) pro profesionály (kde je větší potřeba). 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/2/ respirátory (jednotlivých kategorií – pro zabránění průniku částic různých velikostí – nejlepší jsou ty na viry).  </a:t>
            </a:r>
          </a:p>
          <a:p>
            <a:pPr marL="0" indent="0">
              <a:buNone/>
            </a:pPr>
            <a:r>
              <a:rPr lang="cs-CZ" dirty="0" smtClean="0"/>
              <a:t>/3/ mechanické ventilátory (plicní)  </a:t>
            </a:r>
          </a:p>
          <a:p>
            <a:pPr marL="0" indent="0">
              <a:buNone/>
            </a:pPr>
            <a:r>
              <a:rPr lang="cs-CZ" dirty="0" smtClean="0"/>
              <a:t>/4/ </a:t>
            </a:r>
            <a:r>
              <a:rPr lang="cs-CZ" dirty="0" err="1" smtClean="0"/>
              <a:t>Extracorporeal</a:t>
            </a:r>
            <a:r>
              <a:rPr lang="cs-CZ" dirty="0" smtClean="0"/>
              <a:t> </a:t>
            </a:r>
            <a:r>
              <a:rPr lang="cs-CZ" dirty="0" err="1" smtClean="0"/>
              <a:t>Membrane</a:t>
            </a:r>
            <a:r>
              <a:rPr lang="cs-CZ" dirty="0" smtClean="0"/>
              <a:t> </a:t>
            </a:r>
            <a:r>
              <a:rPr lang="cs-CZ" dirty="0" err="1" smtClean="0"/>
              <a:t>Oxigenation</a:t>
            </a:r>
            <a:r>
              <a:rPr lang="cs-CZ" dirty="0" smtClean="0"/>
              <a:t> (ECMO). </a:t>
            </a:r>
          </a:p>
          <a:p>
            <a:r>
              <a:rPr lang="cs-CZ" dirty="0" smtClean="0"/>
              <a:t>Též další: ochranné oděvy, rukavice, desinfekce apod.  </a:t>
            </a:r>
          </a:p>
        </p:txBody>
      </p:sp>
    </p:spTree>
    <p:extLst>
      <p:ext uri="{BB962C8B-B14F-4D97-AF65-F5344CB8AC3E}">
        <p14:creationId xmlns:p14="http://schemas.microsoft.com/office/powerpoint/2010/main" val="3940927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3"/>
    </mc:Choice>
    <mc:Fallback xmlns="">
      <p:transition spd="slow" advTm="243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Opatření při nedostatku materiálu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Ideální by </a:t>
            </a:r>
            <a:r>
              <a:rPr lang="cs-CZ" dirty="0" smtClean="0"/>
              <a:t>bylo rychlé obstarání, nejlépe v tuzemsku / EU. </a:t>
            </a:r>
          </a:p>
          <a:p>
            <a:r>
              <a:rPr lang="cs-CZ" dirty="0" smtClean="0"/>
              <a:t>Tedy uvolnění pravidel veřejných zakázek. </a:t>
            </a:r>
          </a:p>
          <a:p>
            <a:r>
              <a:rPr lang="cs-CZ" dirty="0" smtClean="0"/>
              <a:t>Nedostatek: </a:t>
            </a:r>
            <a:r>
              <a:rPr lang="cs-CZ" dirty="0"/>
              <a:t>evidence, kontrola, regulace cen, distribuce podle posouzených potřeb, </a:t>
            </a:r>
            <a:r>
              <a:rPr lang="cs-CZ" dirty="0" smtClean="0"/>
              <a:t>postihy. </a:t>
            </a:r>
          </a:p>
          <a:p>
            <a:r>
              <a:rPr lang="cs-CZ" dirty="0" smtClean="0"/>
              <a:t>Česko: nejen cílená opatření na příslušné výrobky, nakonec všeobecný zákaz vývozu léčivých přípravků.  </a:t>
            </a:r>
            <a:endParaRPr lang="cs-CZ" dirty="0"/>
          </a:p>
          <a:p>
            <a:r>
              <a:rPr lang="cs-CZ" dirty="0" smtClean="0"/>
              <a:t>V případě roušek vlastní výroba (ve vazbě na povinnost nošení). </a:t>
            </a:r>
          </a:p>
          <a:p>
            <a:r>
              <a:rPr lang="cs-CZ" dirty="0" smtClean="0"/>
              <a:t>Oceňování výroby v laboratořích (respirátory na 3D tiskárnách).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772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</a:t>
            </a:r>
            <a:r>
              <a:rPr lang="cs-CZ" dirty="0" smtClean="0"/>
              <a:t>ntegrační a komparativní aspekty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FK: Právo EU – hlavní obor, Zdravotnické právo – vedlejší obor </a:t>
            </a:r>
          </a:p>
          <a:p>
            <a:r>
              <a:rPr lang="cs-CZ" dirty="0" smtClean="0"/>
              <a:t>Právo EU je ostatně více veřejné, správní</a:t>
            </a:r>
            <a:r>
              <a:rPr lang="cs-CZ" dirty="0"/>
              <a:t> </a:t>
            </a:r>
            <a:r>
              <a:rPr lang="cs-CZ" dirty="0" smtClean="0"/>
              <a:t>v širokém slova smyslu.</a:t>
            </a:r>
          </a:p>
          <a:p>
            <a:r>
              <a:rPr lang="cs-CZ" dirty="0" smtClean="0"/>
              <a:t>Toto je </a:t>
            </a:r>
            <a:r>
              <a:rPr lang="cs-CZ" b="1" i="1" dirty="0" smtClean="0"/>
              <a:t>hodina</a:t>
            </a:r>
            <a:r>
              <a:rPr lang="cs-CZ" dirty="0" smtClean="0"/>
              <a:t> veřejného práva… </a:t>
            </a:r>
          </a:p>
          <a:p>
            <a:r>
              <a:rPr lang="cs-CZ" dirty="0" smtClean="0"/>
              <a:t>Psaní kapitoly „veřejné zdraví“ do knihy „Veřejný zájem v právu“ (prof. Tichý, Praha a prof. </a:t>
            </a:r>
            <a:r>
              <a:rPr lang="cs-CZ" dirty="0" err="1" smtClean="0"/>
              <a:t>Potács</a:t>
            </a:r>
            <a:r>
              <a:rPr lang="cs-CZ" dirty="0" smtClean="0"/>
              <a:t>, </a:t>
            </a:r>
            <a:r>
              <a:rPr lang="cs-CZ" dirty="0" err="1" smtClean="0"/>
              <a:t>Wien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Aktuální dění tu kapitolu pochopitelně zásadně promění.   </a:t>
            </a:r>
          </a:p>
          <a:p>
            <a:r>
              <a:rPr lang="cs-CZ" dirty="0" smtClean="0"/>
              <a:t>Podíváme se po Evropě a do světa: integrační a komparativní aspekty. 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95826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28"/>
    </mc:Choice>
    <mc:Fallback xmlns="">
      <p:transition spd="slow" advTm="528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Testování</a:t>
            </a:r>
            <a:r>
              <a:rPr lang="cs-CZ" b="1" dirty="0" smtClean="0"/>
              <a:t> </a:t>
            </a:r>
            <a:r>
              <a:rPr lang="cs-CZ" b="1" dirty="0"/>
              <a:t>covid-19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Klíčová zdravotní služba: </a:t>
            </a:r>
            <a:r>
              <a:rPr lang="cs-CZ" dirty="0" smtClean="0"/>
              <a:t>připomenutí </a:t>
            </a:r>
            <a:r>
              <a:rPr lang="cs-CZ" dirty="0"/>
              <a:t>metod genetická diagnostika, </a:t>
            </a:r>
            <a:r>
              <a:rPr lang="cs-CZ" dirty="0" smtClean="0"/>
              <a:t>test ELISA na protilátky proti covid-19.</a:t>
            </a:r>
          </a:p>
          <a:p>
            <a:r>
              <a:rPr lang="cs-CZ" dirty="0" err="1" smtClean="0"/>
              <a:t>Rychlotesty</a:t>
            </a:r>
            <a:r>
              <a:rPr lang="cs-CZ" dirty="0" smtClean="0"/>
              <a:t>: jejich výhody a meze… </a:t>
            </a:r>
          </a:p>
          <a:p>
            <a:r>
              <a:rPr lang="cs-CZ" dirty="0" smtClean="0"/>
              <a:t>Velké rozdíly mezi státy ohledně zabezpečení dostupnosti. </a:t>
            </a:r>
          </a:p>
          <a:p>
            <a:r>
              <a:rPr lang="cs-CZ" dirty="0" smtClean="0"/>
              <a:t>Nedostatek. Indikace podle klinických příznaků či rizik (kontaktů). V jednotlivých státech odlišné testování bezpříznakových osob.  </a:t>
            </a:r>
          </a:p>
          <a:p>
            <a:r>
              <a:rPr lang="cs-CZ" dirty="0" smtClean="0"/>
              <a:t>Zbytné a </a:t>
            </a:r>
            <a:r>
              <a:rPr lang="cs-CZ" dirty="0" err="1" smtClean="0"/>
              <a:t>odložitelné</a:t>
            </a:r>
            <a:r>
              <a:rPr lang="cs-CZ" dirty="0" smtClean="0"/>
              <a:t>: </a:t>
            </a:r>
            <a:r>
              <a:rPr lang="cs-CZ" dirty="0"/>
              <a:t>t</a:t>
            </a:r>
            <a:r>
              <a:rPr lang="cs-CZ" dirty="0" smtClean="0"/>
              <a:t>estování uzdravení. </a:t>
            </a:r>
          </a:p>
          <a:p>
            <a:r>
              <a:rPr lang="cs-CZ" dirty="0" smtClean="0"/>
              <a:t>Testování širších vrstev populace: též pro vědecké účely (teorie </a:t>
            </a:r>
            <a:r>
              <a:rPr lang="cs-CZ" dirty="0" err="1" smtClean="0"/>
              <a:t>promoření</a:t>
            </a:r>
            <a:r>
              <a:rPr lang="cs-CZ" dirty="0" smtClean="0"/>
              <a:t>).   </a:t>
            </a:r>
          </a:p>
        </p:txBody>
      </p:sp>
    </p:spTree>
    <p:extLst>
      <p:ext uri="{BB962C8B-B14F-4D97-AF65-F5344CB8AC3E}">
        <p14:creationId xmlns:p14="http://schemas.microsoft.com/office/powerpoint/2010/main" val="34671952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testování …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řadě států otázka kompetentních laboratoří, certifikace, reorganizace, rozšíření kapacit. </a:t>
            </a:r>
          </a:p>
          <a:p>
            <a:r>
              <a:rPr lang="cs-CZ" dirty="0"/>
              <a:t>Čekání na výsledky testů. </a:t>
            </a:r>
          </a:p>
          <a:p>
            <a:r>
              <a:rPr lang="cs-CZ" dirty="0"/>
              <a:t>Různé metody sběru vzorků. </a:t>
            </a:r>
          </a:p>
          <a:p>
            <a:r>
              <a:rPr lang="cs-CZ" dirty="0"/>
              <a:t>Nutnost erudice pro odběr </a:t>
            </a:r>
            <a:r>
              <a:rPr lang="cs-CZ" dirty="0" smtClean="0"/>
              <a:t>vzorku (stěr z nosu).</a:t>
            </a:r>
          </a:p>
          <a:p>
            <a:r>
              <a:rPr lang="cs-CZ" dirty="0" smtClean="0"/>
              <a:t>Je problematické dělat „amatérsky“. </a:t>
            </a:r>
          </a:p>
          <a:p>
            <a:r>
              <a:rPr lang="cs-CZ" dirty="0" smtClean="0"/>
              <a:t>Tedy žádné dostupné testy v komerční sféře. </a:t>
            </a:r>
          </a:p>
          <a:p>
            <a:r>
              <a:rPr lang="cs-CZ" dirty="0" smtClean="0"/>
              <a:t>Právo požadující evidenci p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28936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Mobilizace zdravotnického personálu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Povolávání dalších </a:t>
            </a:r>
            <a:r>
              <a:rPr lang="cs-CZ" dirty="0" smtClean="0"/>
              <a:t>kvalifikovaných osob </a:t>
            </a:r>
            <a:r>
              <a:rPr lang="cs-CZ" dirty="0"/>
              <a:t>k práci ve </a:t>
            </a:r>
            <a:r>
              <a:rPr lang="cs-CZ" dirty="0" smtClean="0"/>
              <a:t>zdravotnictví v případě potřeby včetně válek: neaktivní lékaři a další zdravotníci, medici apod. </a:t>
            </a:r>
            <a:endParaRPr lang="cs-CZ" dirty="0"/>
          </a:p>
          <a:p>
            <a:r>
              <a:rPr lang="cs-CZ" dirty="0" smtClean="0"/>
              <a:t>Nyní v Česku shora uložený zákaz dovolených pro zdravotnické pracovníky. </a:t>
            </a:r>
          </a:p>
          <a:p>
            <a:r>
              <a:rPr lang="cs-CZ" dirty="0" smtClean="0"/>
              <a:t>Co praktičtí lékaři, kteří omezili praxe? </a:t>
            </a:r>
          </a:p>
          <a:p>
            <a:r>
              <a:rPr lang="cs-CZ" dirty="0"/>
              <a:t>P</a:t>
            </a:r>
            <a:r>
              <a:rPr lang="cs-CZ" dirty="0" smtClean="0"/>
              <a:t>andemický plán předpokládá angažmá mediků vyšších ročníků: tento dokument lze však stěží považovat za právně závazný bez dalšího (níže): nyní se tato mobilizace mediků má za hotovou věc. </a:t>
            </a:r>
          </a:p>
          <a:p>
            <a:r>
              <a:rPr lang="cs-CZ" dirty="0" smtClean="0"/>
              <a:t>Zatím se však uzavírají běžné pracovní smlouvy na práci sanitáře.  </a:t>
            </a:r>
          </a:p>
        </p:txBody>
      </p:sp>
    </p:spTree>
    <p:extLst>
      <p:ext uri="{BB962C8B-B14F-4D97-AF65-F5344CB8AC3E}">
        <p14:creationId xmlns:p14="http://schemas.microsoft.com/office/powerpoint/2010/main" val="362084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6"/>
    </mc:Choice>
    <mc:Fallback xmlns="">
      <p:transition spd="slow" advTm="326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Zdravotnictví pod zátěží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Standardem jsou nácviky pro mimořádné situace, mezi které platí náhlý příliv pacientů. </a:t>
            </a:r>
            <a:endParaRPr lang="cs-CZ" dirty="0"/>
          </a:p>
          <a:p>
            <a:r>
              <a:rPr lang="cs-CZ" dirty="0" smtClean="0"/>
              <a:t>Epidemiologické, pandemické či traumatologické plány. </a:t>
            </a:r>
            <a:endParaRPr lang="cs-CZ" dirty="0"/>
          </a:p>
          <a:p>
            <a:r>
              <a:rPr lang="cs-CZ" dirty="0" smtClean="0"/>
              <a:t>Ukončení </a:t>
            </a:r>
            <a:r>
              <a:rPr lang="cs-CZ" dirty="0" err="1" smtClean="0"/>
              <a:t>odložitelné</a:t>
            </a:r>
            <a:r>
              <a:rPr lang="cs-CZ" dirty="0" smtClean="0"/>
              <a:t> péče, plánovaných operací</a:t>
            </a:r>
            <a:r>
              <a:rPr lang="cs-CZ" dirty="0"/>
              <a:t> </a:t>
            </a:r>
            <a:r>
              <a:rPr lang="cs-CZ" dirty="0" smtClean="0"/>
              <a:t>apod.  </a:t>
            </a:r>
          </a:p>
          <a:p>
            <a:r>
              <a:rPr lang="cs-CZ" dirty="0" smtClean="0"/>
              <a:t>Předčasné propouštění  nejméně nemocných pacientů (reverse </a:t>
            </a:r>
            <a:r>
              <a:rPr lang="cs-CZ" dirty="0" err="1" smtClean="0"/>
              <a:t>triage</a:t>
            </a:r>
            <a:r>
              <a:rPr lang="cs-CZ" dirty="0" smtClean="0"/>
              <a:t>).  </a:t>
            </a:r>
            <a:endParaRPr lang="cs-CZ" dirty="0"/>
          </a:p>
          <a:p>
            <a:r>
              <a:rPr lang="cs-CZ" dirty="0" smtClean="0"/>
              <a:t>Koordinace využívání jednotlivých poskytovatelů. </a:t>
            </a:r>
          </a:p>
          <a:p>
            <a:pPr marL="0" indent="0">
              <a:buNone/>
            </a:pPr>
            <a:r>
              <a:rPr lang="cs-CZ" dirty="0" smtClean="0"/>
              <a:t>(V Česku v prostředí sítě poskytovatelů dlouhodobě spoluvytvářené ministerstvem zdravotnictví, krajskými úřady a zdravotními pojišťovnami pro zabezpečení právem vymezené časové a místní dostupnosti, ve srovnání s cizinou celkem dobře budované).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3157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4"/>
    </mc:Choice>
    <mc:Fallback xmlns="">
      <p:transition spd="slow" advTm="274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návštěv v nemocnicích a institucích sociální péče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Nezbytné pro omezení šíření nákazy.</a:t>
            </a:r>
          </a:p>
          <a:p>
            <a:r>
              <a:rPr lang="cs-CZ" dirty="0"/>
              <a:t>A</a:t>
            </a:r>
            <a:r>
              <a:rPr lang="cs-CZ" dirty="0" smtClean="0"/>
              <a:t>le zároveň mimořádně zatěžující</a:t>
            </a:r>
            <a:r>
              <a:rPr lang="cs-CZ" dirty="0"/>
              <a:t> </a:t>
            </a:r>
            <a:r>
              <a:rPr lang="cs-CZ" dirty="0" smtClean="0"/>
              <a:t>pacienta / klienta stejně jako jeho blízké.  </a:t>
            </a:r>
          </a:p>
          <a:p>
            <a:r>
              <a:rPr lang="cs-CZ" dirty="0" smtClean="0"/>
              <a:t>Vyhrocené je uplatňování tohoto zákazu u umírajících (zprávy z Itálie).  </a:t>
            </a:r>
          </a:p>
          <a:p>
            <a:r>
              <a:rPr lang="cs-CZ" dirty="0" smtClean="0"/>
              <a:t>Proto se u umírajících stanoví výjimky, patrně se poskytují potají, ovšem pokud je to skutečně možné, nikoli v kritické situaci nemocnice.  </a:t>
            </a:r>
            <a:endParaRPr lang="cs-CZ" dirty="0"/>
          </a:p>
          <a:p>
            <a:r>
              <a:rPr lang="cs-CZ" dirty="0" smtClean="0"/>
              <a:t>Doklady zajišťování </a:t>
            </a:r>
            <a:r>
              <a:rPr lang="cs-CZ" dirty="0"/>
              <a:t>elektronického kontaktu!</a:t>
            </a:r>
            <a:endParaRPr lang="cs-CZ" dirty="0" smtClean="0"/>
          </a:p>
          <a:p>
            <a:r>
              <a:rPr lang="cs-CZ" dirty="0" smtClean="0"/>
              <a:t>Česko</a:t>
            </a:r>
            <a:r>
              <a:rPr lang="cs-CZ" dirty="0"/>
              <a:t>? Zatím </a:t>
            </a:r>
            <a:r>
              <a:rPr lang="cs-CZ" dirty="0" smtClean="0"/>
              <a:t>máme první covid-19 </a:t>
            </a:r>
            <a:r>
              <a:rPr lang="cs-CZ" dirty="0"/>
              <a:t>mrtvé, ale umírá se též na jiné </a:t>
            </a:r>
            <a:r>
              <a:rPr lang="cs-CZ" dirty="0" smtClean="0"/>
              <a:t>nemoci!</a:t>
            </a:r>
          </a:p>
          <a:p>
            <a:r>
              <a:rPr lang="cs-CZ" dirty="0" smtClean="0"/>
              <a:t>Větší </a:t>
            </a:r>
            <a:r>
              <a:rPr lang="cs-CZ" dirty="0"/>
              <a:t>propouštění umírajících (na jiná onemocnění) domů než dříve?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19499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1"/>
    </mc:Choice>
    <mc:Fallback xmlns="">
      <p:transition spd="slow" advTm="281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Otcové u porodu jako </a:t>
            </a:r>
            <a:r>
              <a:rPr lang="cs-CZ" dirty="0" smtClean="0"/>
              <a:t>tuzemská vášeň.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Porodnictví je v Česku citlivé dvě desetiletí (státní potlačování domácích porodů, pojetí vedení porodu, výtky porodního paternalismu a násilí). </a:t>
            </a:r>
          </a:p>
          <a:p>
            <a:r>
              <a:rPr lang="cs-CZ" dirty="0" smtClean="0"/>
              <a:t>Nepřekvapí, že dodatečně (!) zavedený zákaz přítomnosti otců/partnerů/dul vyvolal vášnivé názorové přestřelky.  </a:t>
            </a:r>
          </a:p>
          <a:p>
            <a:r>
              <a:rPr lang="cs-CZ" dirty="0" smtClean="0"/>
              <a:t>Odůvodnění: zejména ochrana personálu (dokonce v Česku nyní stovky nakažených zdravotníků, ba tisíce uvržených do karantény). </a:t>
            </a:r>
            <a:endParaRPr lang="cs-CZ" dirty="0"/>
          </a:p>
          <a:p>
            <a:r>
              <a:rPr lang="cs-CZ" dirty="0" smtClean="0"/>
              <a:t>Vášnivé domáhání zrušení vyloučení otců/partnerů/dul při epidemických opatření s argumentací základním právem na soukromý a rodinný život kontrastuje s lhostejností vůči nemožnosti komunikace blízkých s umírajícími: lidskoprávní aktivismus je dosti selektivní. </a:t>
            </a:r>
          </a:p>
        </p:txBody>
      </p:sp>
    </p:spTree>
    <p:extLst>
      <p:ext uri="{BB962C8B-B14F-4D97-AF65-F5344CB8AC3E}">
        <p14:creationId xmlns:p14="http://schemas.microsoft.com/office/powerpoint/2010/main" val="337976389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Dostupnost péče za epidemie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Některé zdravotní systémy</a:t>
            </a:r>
            <a:r>
              <a:rPr lang="cs-CZ" dirty="0"/>
              <a:t> </a:t>
            </a:r>
            <a:r>
              <a:rPr lang="cs-CZ" dirty="0" smtClean="0"/>
              <a:t>mají velké potíže se zabezpečením péče. </a:t>
            </a:r>
          </a:p>
          <a:p>
            <a:r>
              <a:rPr lang="cs-CZ" dirty="0" smtClean="0"/>
              <a:t>V Česku jenom u některých segmentů zdravotní péče</a:t>
            </a:r>
            <a:r>
              <a:rPr lang="cs-CZ" dirty="0"/>
              <a:t> </a:t>
            </a:r>
            <a:r>
              <a:rPr lang="cs-CZ" dirty="0" smtClean="0"/>
              <a:t>(ortopedie). </a:t>
            </a:r>
            <a:endParaRPr lang="cs-CZ" dirty="0"/>
          </a:p>
          <a:p>
            <a:r>
              <a:rPr lang="cs-CZ" dirty="0" smtClean="0"/>
              <a:t>Nemáme tak větší zkušenosti s přidělováním. </a:t>
            </a:r>
          </a:p>
          <a:p>
            <a:r>
              <a:rPr lang="cs-CZ" dirty="0" smtClean="0"/>
              <a:t>Epidemie hrozí způsobit přetížení.  </a:t>
            </a:r>
          </a:p>
          <a:p>
            <a:r>
              <a:rPr lang="cs-CZ" dirty="0" smtClean="0"/>
              <a:t>Rozhodování ohledně upřednostnění podle potřeb pacientů. </a:t>
            </a:r>
          </a:p>
          <a:p>
            <a:r>
              <a:rPr lang="cs-CZ" dirty="0" smtClean="0"/>
              <a:t>Zásada rovnosti, prosazovaná též společenským tlakem. </a:t>
            </a:r>
          </a:p>
          <a:p>
            <a:r>
              <a:rPr lang="cs-CZ" dirty="0" smtClean="0"/>
              <a:t>Možnost předplacení lepší péče v soukromém sektoru může být fakticky či formálně omezená. V Česku ale takový pro tyto potřeby chybí, takže je to jedno. 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694726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1"/>
    </mc:Choice>
    <mc:Fallback xmlns="">
      <p:transition spd="slow" advTm="571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Rozhodování o ukončení odepření péče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 normálních okolností v případě marné péče (</a:t>
            </a:r>
            <a:r>
              <a:rPr lang="cs-CZ" i="1" dirty="0" err="1" smtClean="0"/>
              <a:t>futile</a:t>
            </a:r>
            <a:r>
              <a:rPr lang="cs-CZ" i="1" dirty="0" smtClean="0"/>
              <a:t> </a:t>
            </a:r>
            <a:r>
              <a:rPr lang="cs-CZ" i="1" dirty="0" err="1" smtClean="0"/>
              <a:t>treatment</a:t>
            </a:r>
            <a:r>
              <a:rPr lang="cs-CZ" dirty="0" smtClean="0"/>
              <a:t>). </a:t>
            </a:r>
            <a:endParaRPr lang="cs-CZ" dirty="0"/>
          </a:p>
          <a:p>
            <a:r>
              <a:rPr lang="cs-CZ" dirty="0" smtClean="0"/>
              <a:t>V krajním případě nutnost rozhodování o odepření urgentní péče pro nedostatek kapacit.</a:t>
            </a:r>
          </a:p>
          <a:p>
            <a:r>
              <a:rPr lang="cs-CZ" dirty="0" smtClean="0"/>
              <a:t>V případě covid-19 se to podle zpráv </a:t>
            </a:r>
            <a:r>
              <a:rPr lang="cs-CZ" dirty="0"/>
              <a:t>děje v </a:t>
            </a:r>
            <a:r>
              <a:rPr lang="cs-CZ" dirty="0" smtClean="0"/>
              <a:t>Lombardii, Madridu a New Yorku, patrně se dělo v Číně při vrcholu epidemie ve </a:t>
            </a:r>
            <a:r>
              <a:rPr lang="cs-CZ" dirty="0" err="1" smtClean="0"/>
              <a:t>Wu-Chanu</a:t>
            </a:r>
            <a:r>
              <a:rPr lang="cs-CZ" dirty="0" smtClean="0"/>
              <a:t>.  </a:t>
            </a:r>
          </a:p>
          <a:p>
            <a:r>
              <a:rPr lang="cs-CZ" dirty="0" err="1" smtClean="0"/>
              <a:t>Triage</a:t>
            </a:r>
            <a:r>
              <a:rPr lang="cs-CZ" dirty="0" smtClean="0"/>
              <a:t> - metody válečné medicíny pro třídění zranění podle možností jejich záchrany při omezených možnostech lazaretů.  </a:t>
            </a:r>
          </a:p>
          <a:p>
            <a:r>
              <a:rPr lang="cs-CZ" dirty="0" smtClean="0"/>
              <a:t>Legalita </a:t>
            </a:r>
            <a:r>
              <a:rPr lang="cs-CZ" dirty="0" err="1" smtClean="0"/>
              <a:t>triage</a:t>
            </a:r>
            <a:r>
              <a:rPr lang="cs-CZ" dirty="0" smtClean="0"/>
              <a:t> v českých poměrech? Doufejme, že na tuto situaci nedojde, přesto zvažujme argumentaci. </a:t>
            </a:r>
            <a:r>
              <a:rPr lang="cs-CZ" dirty="0" err="1" smtClean="0"/>
              <a:t>Triage</a:t>
            </a:r>
            <a:r>
              <a:rPr lang="cs-CZ" dirty="0" smtClean="0"/>
              <a:t> se nacvičuje pro katastrofy u hasičů…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8595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1"/>
    </mc:Choice>
    <mc:Fallback xmlns="">
      <p:transition spd="slow" advTm="181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Všeobecné hrazení zdravotní péče v Evropě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Česku máme univerzální veřejné zdravotní pojištění. </a:t>
            </a:r>
          </a:p>
          <a:p>
            <a:r>
              <a:rPr lang="cs-CZ" dirty="0"/>
              <a:t>N</a:t>
            </a:r>
            <a:r>
              <a:rPr lang="cs-CZ" dirty="0" smtClean="0"/>
              <a:t>ěkteré kategorie nepojištěných: povinné soukromé pojištění? Pokryje případný vážný průběh covid-19?  </a:t>
            </a:r>
          </a:p>
          <a:p>
            <a:r>
              <a:rPr lang="cs-CZ" dirty="0" smtClean="0"/>
              <a:t>Hrazení z veřejného propojení zdravotní péče (průkaz EHIC) u pojištěnců v jednotlivých členských státech EU. Mělo by to pokrýt, včetně předpokládané doby pobytu. </a:t>
            </a:r>
          </a:p>
          <a:p>
            <a:r>
              <a:rPr lang="cs-CZ" dirty="0" smtClean="0"/>
              <a:t>Lze však pochybovat, že takové onemocnění, navíc v epidemické situaci, pokryjí komerční cestovní pojištění pro turisty. </a:t>
            </a:r>
          </a:p>
          <a:p>
            <a:r>
              <a:rPr lang="cs-CZ" dirty="0" smtClean="0"/>
              <a:t>Regulace a vznik dluhů u osob nepojištěných, jedná-li se zároveň o povinnou zdravotní péči.  </a:t>
            </a:r>
          </a:p>
          <a:p>
            <a:r>
              <a:rPr lang="cs-CZ" dirty="0"/>
              <a:t>T</a:t>
            </a:r>
            <a:r>
              <a:rPr lang="cs-CZ" dirty="0" smtClean="0"/>
              <a:t>éž </a:t>
            </a:r>
            <a:r>
              <a:rPr lang="cs-CZ" dirty="0"/>
              <a:t>proto snaha státu nemít na území </a:t>
            </a:r>
            <a:r>
              <a:rPr lang="cs-CZ" dirty="0" smtClean="0"/>
              <a:t>moc nepojištěných cizinců: zmíněné epidemiologické migrační restrikce.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952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3"/>
    </mc:Choice>
    <mc:Fallback xmlns="">
      <p:transition spd="slow" advTm="193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státy s hrazenou zdravotní péčí?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státech bez univerzálního pojištění se běžně řeší. </a:t>
            </a:r>
          </a:p>
          <a:p>
            <a:r>
              <a:rPr lang="cs-CZ" dirty="0" smtClean="0"/>
              <a:t>Cenová regulace (proti zneužití). </a:t>
            </a:r>
          </a:p>
          <a:p>
            <a:r>
              <a:rPr lang="cs-CZ" dirty="0" smtClean="0"/>
              <a:t>Státem nařízený velkorysý systém zacházení s dluhy (</a:t>
            </a:r>
            <a:r>
              <a:rPr lang="cs-CZ" dirty="0" err="1" smtClean="0"/>
              <a:t>medical</a:t>
            </a:r>
            <a:r>
              <a:rPr lang="cs-CZ" dirty="0" smtClean="0"/>
              <a:t> </a:t>
            </a:r>
            <a:r>
              <a:rPr lang="cs-CZ" dirty="0" err="1" smtClean="0"/>
              <a:t>debt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Bude možné očekávat v USA? </a:t>
            </a:r>
          </a:p>
          <a:p>
            <a:r>
              <a:rPr lang="cs-CZ" dirty="0" smtClean="0"/>
              <a:t>Nyní exploze covid-19 zejména v New York City… Už jsou případy odepření péče. Jak je to s hrazením náročné péče v rámci federálních programů </a:t>
            </a:r>
            <a:r>
              <a:rPr lang="cs-CZ" dirty="0" err="1" smtClean="0"/>
              <a:t>Medicare</a:t>
            </a:r>
            <a:r>
              <a:rPr lang="cs-CZ" dirty="0" smtClean="0"/>
              <a:t> a </a:t>
            </a:r>
            <a:r>
              <a:rPr lang="cs-CZ" dirty="0" err="1" smtClean="0"/>
              <a:t>Medicaid</a:t>
            </a:r>
            <a:r>
              <a:rPr lang="cs-CZ" dirty="0" smtClean="0"/>
              <a:t> (po </a:t>
            </a:r>
            <a:r>
              <a:rPr lang="cs-CZ" dirty="0" err="1" smtClean="0"/>
              <a:t>Obamacare</a:t>
            </a:r>
            <a:r>
              <a:rPr lang="cs-CZ" dirty="0" smtClean="0"/>
              <a:t>?).  </a:t>
            </a:r>
          </a:p>
          <a:p>
            <a:r>
              <a:rPr lang="cs-CZ" dirty="0" smtClean="0"/>
              <a:t>Co třetí svět? Zatím se virus nerozšířil? Nebo se jenom netestuje? Stát od státu velmi rozdílná úroveň zdravotní péče, přičemž vesměs osobně hrazená. Některé    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368666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7"/>
    </mc:Choice>
    <mc:Fallback xmlns="">
      <p:transition spd="slow" advTm="197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Epidemie jako marginálie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Dosud každoročně v rámci výuky ZP </a:t>
            </a:r>
          </a:p>
          <a:p>
            <a:r>
              <a:rPr lang="cs-CZ" dirty="0" smtClean="0"/>
              <a:t>Karanténa, izolace, epidemie jako marginálie.</a:t>
            </a:r>
          </a:p>
          <a:p>
            <a:r>
              <a:rPr lang="cs-CZ" dirty="0" smtClean="0"/>
              <a:t>1 slajd: 5 minut. Spíše historický exkurs. </a:t>
            </a:r>
          </a:p>
          <a:p>
            <a:r>
              <a:rPr lang="cs-CZ" dirty="0" smtClean="0"/>
              <a:t>Epidemie a epidemická opatření nebyla nikdy tématikou konferencí zdravotnického práva. </a:t>
            </a:r>
            <a:endParaRPr lang="cs-CZ" dirty="0"/>
          </a:p>
          <a:p>
            <a:r>
              <a:rPr lang="cs-CZ" dirty="0" smtClean="0"/>
              <a:t>Nanejvýš se zmiňovali TBC pacienti, popř. promiskuitní HIV/AIDS pacienti. </a:t>
            </a:r>
          </a:p>
          <a:p>
            <a:r>
              <a:rPr lang="cs-CZ" dirty="0" smtClean="0"/>
              <a:t>Každoroční sezónní chřipkové epidemie s omezením přístupu do nemocnic a škol.  </a:t>
            </a:r>
          </a:p>
        </p:txBody>
      </p:sp>
    </p:spTree>
    <p:extLst>
      <p:ext uri="{BB962C8B-B14F-4D97-AF65-F5344CB8AC3E}">
        <p14:creationId xmlns:p14="http://schemas.microsoft.com/office/powerpoint/2010/main" val="37071826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75"/>
    </mc:Choice>
    <mc:Fallback xmlns="">
      <p:transition spd="slow" advTm="575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Zásahy proti šarlatánům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Tendence léčitelství legalizovat a legitimizovat. </a:t>
            </a:r>
          </a:p>
          <a:p>
            <a:r>
              <a:rPr lang="cs-CZ" dirty="0" smtClean="0"/>
              <a:t>Protikladné názory v Česku po roce 1990. </a:t>
            </a:r>
          </a:p>
          <a:p>
            <a:r>
              <a:rPr lang="cs-CZ" dirty="0" smtClean="0"/>
              <a:t>Těkání </a:t>
            </a:r>
            <a:r>
              <a:rPr lang="cs-CZ" dirty="0"/>
              <a:t>ohledně přístupu vůči léčitelství. </a:t>
            </a:r>
            <a:endParaRPr lang="cs-CZ" dirty="0" smtClean="0"/>
          </a:p>
          <a:p>
            <a:r>
              <a:rPr lang="cs-CZ" dirty="0" smtClean="0"/>
              <a:t>Jak zacházet s nabídkou léčitelských praktik či materiálu v případě epidemie? </a:t>
            </a:r>
          </a:p>
          <a:p>
            <a:r>
              <a:rPr lang="cs-CZ" dirty="0" smtClean="0"/>
              <a:t>Už se objevily první případy na internetu: předražená desinfekce apod. </a:t>
            </a:r>
          </a:p>
          <a:p>
            <a:r>
              <a:rPr lang="cs-CZ" dirty="0" smtClean="0"/>
              <a:t>Týkají se vesměs však prevence, nikoli akutních stavů. Fatální průběh bývá příliš rychlý, do nemocnic se nesmí, umírající se nepředávají do paliativní péče… </a:t>
            </a:r>
          </a:p>
          <a:p>
            <a:r>
              <a:rPr lang="cs-CZ" dirty="0" smtClean="0"/>
              <a:t>Možnosti postihu? Postihy by mohly a měly být přísnější. </a:t>
            </a:r>
          </a:p>
        </p:txBody>
      </p:sp>
    </p:spTree>
    <p:extLst>
      <p:ext uri="{BB962C8B-B14F-4D97-AF65-F5344CB8AC3E}">
        <p14:creationId xmlns:p14="http://schemas.microsoft.com/office/powerpoint/2010/main" val="3222317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1"/>
    </mc:Choice>
    <mc:Fallback xmlns="">
      <p:transition spd="slow" advTm="191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Zdravotnický výzkum a pandemie covid-19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Nové a neznámé onemocnění. </a:t>
            </a:r>
          </a:p>
          <a:p>
            <a:r>
              <a:rPr lang="cs-CZ" dirty="0" smtClean="0"/>
              <a:t>Nutnost výzkumu povahy viru, jeho působení, </a:t>
            </a:r>
          </a:p>
          <a:p>
            <a:r>
              <a:rPr lang="cs-CZ" dirty="0" smtClean="0"/>
              <a:t>Otázka sledování údajů o pacientech a jejich následné vyhodnocování. </a:t>
            </a:r>
          </a:p>
          <a:p>
            <a:r>
              <a:rPr lang="cs-CZ" dirty="0" smtClean="0"/>
              <a:t>Vyšetřování odebraných vzorků. </a:t>
            </a:r>
          </a:p>
          <a:p>
            <a:r>
              <a:rPr lang="cs-CZ" dirty="0" smtClean="0"/>
              <a:t>Je třeba dodat, že sledování, vyšetřování a léčení je povinné. </a:t>
            </a:r>
          </a:p>
          <a:p>
            <a:r>
              <a:rPr lang="cs-CZ" dirty="0" smtClean="0"/>
              <a:t>Do jaké míry by bez souhlasu mělo být možné provádět též související biomedicínský výzkum? </a:t>
            </a:r>
          </a:p>
          <a:p>
            <a:r>
              <a:rPr lang="cs-CZ" dirty="0" smtClean="0"/>
              <a:t>Je výzkumem – na širokém počtu osob - taktika při zavádění opatření a při jejich uvolňování, respektive nečinnost (taktika „proměřování“?).  </a:t>
            </a:r>
          </a:p>
        </p:txBody>
      </p:sp>
    </p:spTree>
    <p:extLst>
      <p:ext uri="{BB962C8B-B14F-4D97-AF65-F5344CB8AC3E}">
        <p14:creationId xmlns:p14="http://schemas.microsoft.com/office/powerpoint/2010/main" val="12650149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Úmrtí v čase epidemie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Též za normálních dob jsou sezónní výkyvy úmrtnosti. </a:t>
            </a:r>
          </a:p>
          <a:p>
            <a:r>
              <a:rPr lang="cs-CZ" dirty="0"/>
              <a:t>V</a:t>
            </a:r>
            <a:r>
              <a:rPr lang="cs-CZ" dirty="0" smtClean="0"/>
              <a:t> některých zvláště zasažených místech výrazný nárůst úmrtnosti.  </a:t>
            </a:r>
          </a:p>
          <a:p>
            <a:r>
              <a:rPr lang="cs-CZ" dirty="0" smtClean="0"/>
              <a:t>Obecně regulace pohřbu – tj. nakládání s pozůstatky. </a:t>
            </a:r>
          </a:p>
          <a:p>
            <a:r>
              <a:rPr lang="cs-CZ" dirty="0" smtClean="0"/>
              <a:t>(zákaz praktik, které jsou nyní rizikové: otevřená rakev</a:t>
            </a:r>
            <a:r>
              <a:rPr lang="cs-CZ" dirty="0"/>
              <a:t> </a:t>
            </a:r>
            <a:r>
              <a:rPr lang="cs-CZ" dirty="0" smtClean="0"/>
              <a:t>apod..). </a:t>
            </a:r>
          </a:p>
          <a:p>
            <a:r>
              <a:rPr lang="cs-CZ" dirty="0" smtClean="0"/>
              <a:t>V některých případech nezvládání přílivu zemřelých, nouzové márnice, angažmá armády apod.  </a:t>
            </a:r>
          </a:p>
          <a:p>
            <a:r>
              <a:rPr lang="cs-CZ" dirty="0" smtClean="0"/>
              <a:t>Regulace pohřebních obřadů – možnost jejich omezení, zatím Česko po tomto nesáhlo. </a:t>
            </a:r>
            <a:endParaRPr lang="cs-CZ" dirty="0"/>
          </a:p>
          <a:p>
            <a:r>
              <a:rPr lang="cs-CZ" dirty="0" smtClean="0"/>
              <a:t>Protože u nás pohřby nejsou tak velká událost, řada je bez obřadu?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913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3"/>
    </mc:Choice>
    <mc:Fallback xmlns="">
      <p:transition spd="slow" advTm="203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Krizové řízení – zapojení expertů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V Česku bezpečnostní rada státu jako „vláda“ pro mimořádné situace. </a:t>
            </a:r>
          </a:p>
          <a:p>
            <a:r>
              <a:rPr lang="cs-CZ" dirty="0" smtClean="0"/>
              <a:t>Na nižší úrovni a při krizovém řízení</a:t>
            </a:r>
            <a:r>
              <a:rPr lang="cs-CZ" dirty="0"/>
              <a:t> </a:t>
            </a:r>
            <a:r>
              <a:rPr lang="cs-CZ" dirty="0" smtClean="0"/>
              <a:t>štáby. </a:t>
            </a:r>
          </a:p>
          <a:p>
            <a:r>
              <a:rPr lang="cs-CZ" dirty="0" smtClean="0"/>
              <a:t>Ústřední krizový štáb</a:t>
            </a:r>
            <a:r>
              <a:rPr lang="cs-CZ" dirty="0"/>
              <a:t> </a:t>
            </a:r>
            <a:r>
              <a:rPr lang="cs-CZ" dirty="0" smtClean="0"/>
              <a:t>dle krizového zákona.  </a:t>
            </a:r>
          </a:p>
          <a:p>
            <a:r>
              <a:rPr lang="cs-CZ" dirty="0" smtClean="0"/>
              <a:t>Výrazné zapojení expertů jako poradců.  </a:t>
            </a:r>
          </a:p>
          <a:p>
            <a:r>
              <a:rPr lang="cs-CZ" dirty="0" smtClean="0"/>
              <a:t>Pro epidemii je v každém státě „dr. / prof. </a:t>
            </a:r>
            <a:r>
              <a:rPr lang="cs-CZ" dirty="0" err="1" smtClean="0"/>
              <a:t>Prymula</a:t>
            </a:r>
            <a:r>
              <a:rPr lang="cs-CZ" dirty="0" smtClean="0"/>
              <a:t>“, na kterého se dá.  </a:t>
            </a:r>
          </a:p>
          <a:p>
            <a:r>
              <a:rPr lang="cs-CZ" dirty="0" smtClean="0"/>
              <a:t>Pověřování expertů řízením. </a:t>
            </a:r>
          </a:p>
          <a:p>
            <a:r>
              <a:rPr lang="cs-CZ" dirty="0" smtClean="0"/>
              <a:t>Které rozhodování jsou politické, které expertní. </a:t>
            </a:r>
          </a:p>
          <a:p>
            <a:r>
              <a:rPr lang="cs-CZ" dirty="0" smtClean="0"/>
              <a:t>Nakonec však – na základě neúplných a protiřečících si rad – musejí rozhodnout politici ve funkcích a nesou za to především politickou odpovědnost. </a:t>
            </a:r>
          </a:p>
          <a:p>
            <a:r>
              <a:rPr lang="cs-CZ" dirty="0" smtClean="0"/>
              <a:t>Vyvozování trestní či soukromoprávní odpovědnosti? Cesta do pekel…  </a:t>
            </a:r>
          </a:p>
        </p:txBody>
      </p:sp>
    </p:spTree>
    <p:extLst>
      <p:ext uri="{BB962C8B-B14F-4D97-AF65-F5344CB8AC3E}">
        <p14:creationId xmlns:p14="http://schemas.microsoft.com/office/powerpoint/2010/main" val="4155389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1"/>
    </mc:Choice>
    <mc:Fallback xmlns="">
      <p:transition spd="slow" advTm="181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základ pro </a:t>
            </a:r>
            <a:r>
              <a:rPr lang="cs-CZ" smtClean="0"/>
              <a:t>opatření – přemety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1. fáze – zákon o ochraně veřejného zdraví </a:t>
            </a:r>
          </a:p>
          <a:p>
            <a:r>
              <a:rPr lang="cs-CZ" dirty="0" smtClean="0"/>
              <a:t>Nadále se používá pro individuální karantény, </a:t>
            </a:r>
          </a:p>
          <a:p>
            <a:r>
              <a:rPr lang="cs-CZ" dirty="0" smtClean="0"/>
              <a:t>2. fáze – ústavní zákon 110/1998 Sb. o bezpečnosti státu (obecný, výslovně neuvádí epidemii). </a:t>
            </a:r>
          </a:p>
          <a:p>
            <a:r>
              <a:rPr lang="cs-CZ" dirty="0" smtClean="0"/>
              <a:t>Nouzový stav </a:t>
            </a:r>
          </a:p>
          <a:p>
            <a:r>
              <a:rPr lang="cs-CZ" dirty="0" smtClean="0"/>
              <a:t>Zákon č. 240/2000 Sb., o krizovém řízení</a:t>
            </a:r>
            <a:r>
              <a:rPr lang="cs-CZ" dirty="0"/>
              <a:t> </a:t>
            </a:r>
            <a:r>
              <a:rPr lang="cs-CZ" dirty="0" smtClean="0"/>
              <a:t>(ovšem obavy ze široké odpovědnosti za krizová opatření). </a:t>
            </a:r>
          </a:p>
          <a:p>
            <a:r>
              <a:rPr lang="cs-CZ" dirty="0" smtClean="0"/>
              <a:t>Proto od 24.3. rekodifikace „národní karantény“ návrat k základu v zákoně o ochraně veřejného zdraví!!</a:t>
            </a:r>
            <a:endParaRPr lang="cs-CZ" dirty="0"/>
          </a:p>
          <a:p>
            <a:r>
              <a:rPr lang="cs-CZ" dirty="0" smtClean="0"/>
              <a:t>V cizině: nejrůznější nouzové ústavní klauzule, rozmanitá terminologie.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9631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1"/>
    </mc:Choice>
    <mc:Fallback xmlns="">
      <p:transition spd="slow" advTm="191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Pandemický plán?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Vytváření národních pandemických plánů předpokládá WHO. </a:t>
            </a:r>
          </a:p>
          <a:p>
            <a:r>
              <a:rPr lang="cs-CZ" dirty="0" smtClean="0"/>
              <a:t>V Česku sice předpokládá v několika ustanoveních zákon o ochraně veřejného zdraví: - na úrovni celostátní a krajské.  </a:t>
            </a:r>
          </a:p>
          <a:p>
            <a:r>
              <a:rPr lang="cs-CZ" dirty="0" smtClean="0"/>
              <a:t>Stanoví se, že se podle něj bude postupovat.  </a:t>
            </a:r>
          </a:p>
          <a:p>
            <a:r>
              <a:rPr lang="cs-CZ" dirty="0" smtClean="0"/>
              <a:t>Ve skutečnost je to  především studie: zkoumání připravenosti a rozvaha opatření</a:t>
            </a:r>
            <a:r>
              <a:rPr lang="cs-CZ" dirty="0"/>
              <a:t>.</a:t>
            </a:r>
            <a:r>
              <a:rPr lang="cs-CZ" dirty="0" smtClean="0"/>
              <a:t> Navíc obecná: covid-19 je jedinečný. </a:t>
            </a:r>
          </a:p>
          <a:p>
            <a:r>
              <a:rPr lang="cs-CZ" dirty="0" smtClean="0"/>
              <a:t>Nikoli </a:t>
            </a:r>
            <a:r>
              <a:rPr lang="cs-CZ" dirty="0"/>
              <a:t>právní předpis</a:t>
            </a:r>
            <a:r>
              <a:rPr lang="cs-CZ" dirty="0" smtClean="0"/>
              <a:t>. Na místě jsou jednotlivá rozhodnutí a opatření. </a:t>
            </a:r>
          </a:p>
          <a:p>
            <a:r>
              <a:rPr lang="cs-CZ" dirty="0" smtClean="0"/>
              <a:t>Pochopitelně může být argumentem.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338040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Tuzemská dominance exekutivy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Centrum moci: Vláda ČR, resp. Ministerstvo zdravotnictví + další ministerstva.  </a:t>
            </a:r>
          </a:p>
          <a:p>
            <a:r>
              <a:rPr lang="cs-CZ" dirty="0" smtClean="0"/>
              <a:t>Vydávání různě nazvaných výnosů: mimořádná opatření. </a:t>
            </a:r>
          </a:p>
          <a:p>
            <a:r>
              <a:rPr lang="cs-CZ" dirty="0" smtClean="0"/>
              <a:t>Obecná klasifikace těchto: opatření obecné povahy</a:t>
            </a:r>
            <a:r>
              <a:rPr lang="cs-CZ" dirty="0"/>
              <a:t> </a:t>
            </a:r>
            <a:r>
              <a:rPr lang="cs-CZ" dirty="0" smtClean="0"/>
              <a:t>dle SŘ, neboť dopadají na blíže nevymezený okruh adresátů. </a:t>
            </a:r>
          </a:p>
          <a:p>
            <a:r>
              <a:rPr lang="cs-CZ" dirty="0" smtClean="0"/>
              <a:t>De facto je to ad hoc legislativa. </a:t>
            </a:r>
          </a:p>
          <a:p>
            <a:pPr marL="0" indent="0">
              <a:buNone/>
            </a:pPr>
            <a:r>
              <a:rPr lang="cs-CZ" dirty="0" smtClean="0"/>
              <a:t>V Česku až po dvou týdnech zasedá Poslanecká sněmovna, pochopitelně též v legislativní nouzi a v karanténním režimu…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9694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5"/>
    </mc:Choice>
    <mc:Fallback xmlns="">
      <p:transition spd="slow" advTm="185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</a:t>
            </a:r>
            <a:r>
              <a:rPr lang="cs-CZ" dirty="0" smtClean="0"/>
              <a:t>vropské státy: rychlejší angažmá parlamentu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Jiné státy považují za potřebné přijímat zákony HNED.  </a:t>
            </a:r>
          </a:p>
          <a:p>
            <a:r>
              <a:rPr lang="cs-CZ" dirty="0" smtClean="0"/>
              <a:t>Důvodem ale může být absence zmíněných českých zákonů. </a:t>
            </a:r>
          </a:p>
          <a:p>
            <a:r>
              <a:rPr lang="cs-CZ" dirty="0"/>
              <a:t>M</a:t>
            </a:r>
            <a:r>
              <a:rPr lang="cs-CZ" dirty="0" smtClean="0"/>
              <a:t>ůže to poskytnout větší legitimitu než česká exekutivní dominance. </a:t>
            </a:r>
          </a:p>
          <a:p>
            <a:r>
              <a:rPr lang="cs-CZ" dirty="0" smtClean="0"/>
              <a:t>Rakouský </a:t>
            </a:r>
            <a:r>
              <a:rPr lang="cs-CZ" dirty="0" err="1" smtClean="0"/>
              <a:t>Corona-Gesetz</a:t>
            </a:r>
            <a:endParaRPr lang="cs-CZ" dirty="0" smtClean="0"/>
          </a:p>
          <a:p>
            <a:r>
              <a:rPr lang="cs-CZ" dirty="0" smtClean="0"/>
              <a:t>Polský zvláštní zákon </a:t>
            </a:r>
            <a:r>
              <a:rPr lang="cs-CZ" dirty="0" err="1" smtClean="0"/>
              <a:t>SpecUstawa</a:t>
            </a:r>
            <a:r>
              <a:rPr lang="cs-CZ" dirty="0" smtClean="0"/>
              <a:t> </a:t>
            </a:r>
            <a:r>
              <a:rPr lang="cs-CZ" dirty="0" err="1" smtClean="0"/>
              <a:t>koronawirowa</a:t>
            </a:r>
            <a:r>
              <a:rPr lang="cs-CZ" dirty="0" smtClean="0"/>
              <a:t>.  </a:t>
            </a:r>
          </a:p>
          <a:p>
            <a:r>
              <a:rPr lang="cs-CZ" dirty="0" smtClean="0"/>
              <a:t>Typicky německá úvaha o potřebnosti a zvláštnosti zasedání </a:t>
            </a:r>
            <a:r>
              <a:rPr lang="cs-CZ" dirty="0" err="1" smtClean="0"/>
              <a:t>Bundestag</a:t>
            </a:r>
            <a:r>
              <a:rPr lang="cs-CZ" dirty="0" smtClean="0"/>
              <a:t> (Berlín) jako srdce německé demokracie, s ohledem na to, že takové setkání je přesně extrémně rizikové, co poslanci v karanténě, možnost elektronizace komunikace. </a:t>
            </a:r>
          </a:p>
          <a:p>
            <a:r>
              <a:rPr lang="cs-CZ" dirty="0" smtClean="0"/>
              <a:t>Zvláštní režim zasedání </a:t>
            </a:r>
            <a:r>
              <a:rPr lang="cs-CZ" dirty="0" err="1" smtClean="0"/>
              <a:t>Cortes</a:t>
            </a:r>
            <a:r>
              <a:rPr lang="cs-CZ" dirty="0" smtClean="0"/>
              <a:t> </a:t>
            </a:r>
            <a:r>
              <a:rPr lang="cs-CZ" dirty="0" err="1" smtClean="0"/>
              <a:t>Generales</a:t>
            </a:r>
            <a:r>
              <a:rPr lang="cs-CZ" dirty="0" smtClean="0"/>
              <a:t> ve Španělsku: zlomek poslanců. </a:t>
            </a:r>
          </a:p>
        </p:txBody>
      </p:sp>
    </p:spTree>
    <p:extLst>
      <p:ext uri="{BB962C8B-B14F-4D97-AF65-F5344CB8AC3E}">
        <p14:creationId xmlns:p14="http://schemas.microsoft.com/office/powerpoint/2010/main" val="2854559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"/>
    </mc:Choice>
    <mc:Fallback xmlns="">
      <p:transition spd="slow" advTm="184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Omezená a odložená rule justice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Soudy odkládají běžnou agendu, neboť je nebezpečné provádět ústní jednání. </a:t>
            </a:r>
          </a:p>
          <a:p>
            <a:r>
              <a:rPr lang="cs-CZ" dirty="0" smtClean="0"/>
              <a:t>Teoreticky možný přezkum jednotlivých rozhodnutí o nouzových opatření včetně vyhlášení nouzového stavu samotného.  </a:t>
            </a:r>
          </a:p>
          <a:p>
            <a:r>
              <a:rPr lang="cs-CZ" dirty="0" smtClean="0"/>
              <a:t>Nicméně Ústavní soud, popř. Nejvyšší správní soud a podřazené krajské soudy by určitě byly opatrné. </a:t>
            </a:r>
          </a:p>
          <a:p>
            <a:r>
              <a:rPr lang="cs-CZ" dirty="0" smtClean="0"/>
              <a:t>Již byly podány žaloby na zrušení, argumentující nepřiměřeností či neodůvodněním. Běžná lhůta pro projednání za horizontem, vůle ke zrychlenému projednání, natož předběžným opatřením?</a:t>
            </a:r>
          </a:p>
          <a:p>
            <a:r>
              <a:rPr lang="cs-CZ" dirty="0" smtClean="0"/>
              <a:t>Představa, že samosoudce či tříčlenný senát dokáže přezkoumávat tato rozhodnutí, je směšná. </a:t>
            </a:r>
            <a:r>
              <a:rPr lang="cs-CZ" dirty="0"/>
              <a:t>Bude to takové slohové cvičení o přiměřenosti. </a:t>
            </a:r>
          </a:p>
          <a:p>
            <a:r>
              <a:rPr lang="cs-CZ" dirty="0" smtClean="0"/>
              <a:t>Poslední desetiletí vůbec přeceňujeme roli a možnosti soudů.  </a:t>
            </a:r>
          </a:p>
        </p:txBody>
      </p:sp>
    </p:spTree>
    <p:extLst>
      <p:ext uri="{BB962C8B-B14F-4D97-AF65-F5344CB8AC3E}">
        <p14:creationId xmlns:p14="http://schemas.microsoft.com/office/powerpoint/2010/main" val="84403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"/>
    </mc:Choice>
    <mc:Fallback xmlns="">
      <p:transition spd="slow" advTm="184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Formální kvalita opatření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Rychlé </a:t>
            </a:r>
            <a:r>
              <a:rPr lang="cs-CZ" dirty="0" smtClean="0"/>
              <a:t>zavedení, účinnost často okamžitá či od půlnoci na zítřek.   </a:t>
            </a:r>
            <a:endParaRPr lang="cs-CZ" dirty="0"/>
          </a:p>
          <a:p>
            <a:r>
              <a:rPr lang="cs-CZ" dirty="0"/>
              <a:t>Použití moderních komunikačních prostředků (televize, internet) pro vyhlášení</a:t>
            </a:r>
            <a:r>
              <a:rPr lang="cs-CZ" dirty="0" smtClean="0"/>
              <a:t>. Nicméně následně se vydávají ve Sbírce zákonů (v její elektronické podobě).  </a:t>
            </a:r>
          </a:p>
          <a:p>
            <a:r>
              <a:rPr lang="cs-CZ" dirty="0" smtClean="0"/>
              <a:t>Přesto nutnost promýšlení s ohledem na vážný hospodářský či sociální dopad jednotlivých omezení a jeho smysluplnost.  </a:t>
            </a:r>
            <a:endParaRPr lang="cs-CZ" dirty="0"/>
          </a:p>
          <a:p>
            <a:r>
              <a:rPr lang="cs-CZ" dirty="0" smtClean="0"/>
              <a:t>Opatření </a:t>
            </a:r>
            <a:r>
              <a:rPr lang="cs-CZ" dirty="0"/>
              <a:t>jsou stručná. </a:t>
            </a:r>
            <a:r>
              <a:rPr lang="cs-CZ" dirty="0" smtClean="0"/>
              <a:t>Některá vyjádření nezřetelná. </a:t>
            </a:r>
            <a:endParaRPr lang="cs-CZ" dirty="0"/>
          </a:p>
          <a:p>
            <a:r>
              <a:rPr lang="cs-CZ" dirty="0" smtClean="0"/>
              <a:t>Při výkladu je na místě mít smysl a účel: somatický (sociální) distanc při zachování společenské soudržnosti (nutné ukončit některé aktivity s ohledem na</a:t>
            </a:r>
            <a:r>
              <a:rPr lang="cs-CZ" dirty="0"/>
              <a:t> </a:t>
            </a:r>
            <a:r>
              <a:rPr lang="cs-CZ" dirty="0" smtClean="0"/>
              <a:t>prevenci šíření). </a:t>
            </a:r>
          </a:p>
          <a:p>
            <a:r>
              <a:rPr lang="cs-CZ" dirty="0" smtClean="0"/>
              <a:t>Některá opatření se neprosadí bez upřesnění</a:t>
            </a:r>
            <a:r>
              <a:rPr lang="cs-CZ" dirty="0"/>
              <a:t> </a:t>
            </a:r>
            <a:r>
              <a:rPr lang="cs-CZ" dirty="0" smtClean="0"/>
              <a:t>(mobilizace studentů?).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95556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1"/>
    </mc:Choice>
    <mc:Fallback xmlns="">
      <p:transition spd="slow" advTm="19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Skutečnost – tradiční zdravotnické právo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Ale vlastně TOTO bylo původní zdravotnické právo. </a:t>
            </a:r>
          </a:p>
          <a:p>
            <a:r>
              <a:rPr lang="cs-CZ" dirty="0" smtClean="0"/>
              <a:t>Nebyl to přístup k dostupné zdravotní péči a zabezpečování její úrovně, obojí bylo všelijaké.  </a:t>
            </a:r>
            <a:endParaRPr lang="cs-CZ" dirty="0"/>
          </a:p>
          <a:p>
            <a:r>
              <a:rPr lang="cs-CZ" dirty="0" smtClean="0"/>
              <a:t>Natožpak </a:t>
            </a:r>
            <a:r>
              <a:rPr lang="cs-CZ" dirty="0"/>
              <a:t>právo na soukromí, domácí porody, odmítání zdravotní péče včetně prevence, možnost volby alternativní </a:t>
            </a:r>
            <a:r>
              <a:rPr lang="cs-CZ" dirty="0" smtClean="0"/>
              <a:t>medicíny apod.   </a:t>
            </a:r>
          </a:p>
          <a:p>
            <a:r>
              <a:rPr lang="cs-CZ" dirty="0" smtClean="0"/>
              <a:t>Snad nynější pandemie umožňuje uvědomit si luxus moderní medicíny v sociálním státě. </a:t>
            </a:r>
          </a:p>
          <a:p>
            <a:r>
              <a:rPr lang="cs-CZ" dirty="0" smtClean="0"/>
              <a:t>Ve světě to není samozřejmost a při oslabení státu to může </a:t>
            </a:r>
            <a:r>
              <a:rPr lang="cs-CZ" dirty="0" err="1" smtClean="0"/>
              <a:t>předstávat</a:t>
            </a:r>
            <a:r>
              <a:rPr lang="cs-CZ" dirty="0" smtClean="0"/>
              <a:t> být samozřejmost též v Česku. 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2143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8"/>
    </mc:Choice>
    <mc:Fallback xmlns="">
      <p:transition spd="slow" advTm="398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Srovnání Česka se sousedy…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Mínění mnohých, že míra </a:t>
            </a:r>
            <a:r>
              <a:rPr lang="cs-CZ" dirty="0" err="1" smtClean="0"/>
              <a:t>primitivizace</a:t>
            </a:r>
            <a:r>
              <a:rPr lang="cs-CZ" dirty="0" smtClean="0"/>
              <a:t> práva v Česku je značná. </a:t>
            </a:r>
            <a:endParaRPr lang="cs-CZ" dirty="0"/>
          </a:p>
          <a:p>
            <a:r>
              <a:rPr lang="cs-CZ" dirty="0" smtClean="0"/>
              <a:t>To se projevuje též v těchto situacích. </a:t>
            </a:r>
          </a:p>
          <a:p>
            <a:r>
              <a:rPr lang="cs-CZ" dirty="0"/>
              <a:t>C</a:t>
            </a:r>
            <a:r>
              <a:rPr lang="cs-CZ" dirty="0" smtClean="0"/>
              <a:t>hybí rutina. Role právníků jako asistentů vrcholných politiků.  </a:t>
            </a:r>
            <a:endParaRPr lang="cs-CZ" dirty="0"/>
          </a:p>
          <a:p>
            <a:r>
              <a:rPr lang="cs-CZ" dirty="0" smtClean="0"/>
              <a:t>V celé Evropě podobná opatření. Mnohdy jsou ale sepsána způsobem dokládající vyšší erudici. </a:t>
            </a:r>
          </a:p>
          <a:p>
            <a:r>
              <a:rPr lang="cs-CZ" dirty="0" smtClean="0"/>
              <a:t>Každé slovo má význam, jakkoli nelze očekávat ve větší míře justiční výklad: Co je prodej služeb? 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4853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7"/>
    </mc:Choice>
    <mc:Fallback xmlns="">
      <p:transition spd="slow" advTm="287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Stupňování trestů za nouze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Vždy a všude se za válek, katastrof apod. zvyšovaly tresty za cokoli! Cílem je vynutit si dodržování. </a:t>
            </a:r>
          </a:p>
          <a:p>
            <a:r>
              <a:rPr lang="cs-CZ" dirty="0" smtClean="0"/>
              <a:t>Platilo pro epidemie (ve středověku i novověku): též covid-19 </a:t>
            </a:r>
          </a:p>
          <a:p>
            <a:r>
              <a:rPr lang="cs-CZ" dirty="0" smtClean="0"/>
              <a:t>Severní Korea: úředník po návratu z Číny, který opustil karanténu, popraven. Alespoň to totalitní režim dává – dovnitř, ven není důležité – najevo. </a:t>
            </a:r>
          </a:p>
          <a:p>
            <a:r>
              <a:rPr lang="cs-CZ" dirty="0" smtClean="0"/>
              <a:t>Čína naopak, zdá se, chce naopak zůstat v dobrém světle, nejsou informace o uplatňování drakonických trestů, které bezpochyby její právo a praxe zná.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774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1"/>
    </mc:Choice>
    <mc:Fallback xmlns="">
      <p:transition spd="slow" advTm="311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Tresty-ne-tresty: Švejkovská republika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Česku nyní pohrůžky </a:t>
            </a:r>
            <a:r>
              <a:rPr lang="cs-CZ" dirty="0"/>
              <a:t>vysokými </a:t>
            </a:r>
            <a:r>
              <a:rPr lang="cs-CZ" dirty="0" smtClean="0"/>
              <a:t>tresty. </a:t>
            </a:r>
            <a:endParaRPr lang="cs-CZ" dirty="0"/>
          </a:p>
          <a:p>
            <a:r>
              <a:rPr lang="cs-CZ" dirty="0" smtClean="0"/>
              <a:t>Pokuta 3.000.000 Kč: vskutku umožňuje nepřehledný zákon o ochraně veřejného zdraví </a:t>
            </a:r>
          </a:p>
          <a:p>
            <a:r>
              <a:rPr lang="cs-CZ" dirty="0" smtClean="0"/>
              <a:t>Porušení opatření za nouzového stavu měl být podle vyhlašujících politiků trestný čin. Ale který při četbě TZ?   </a:t>
            </a:r>
          </a:p>
          <a:p>
            <a:r>
              <a:rPr lang="cs-CZ" dirty="0" smtClean="0"/>
              <a:t>Radikální eskalace </a:t>
            </a:r>
            <a:r>
              <a:rPr lang="cs-CZ" dirty="0"/>
              <a:t>i</a:t>
            </a:r>
            <a:r>
              <a:rPr lang="cs-CZ" dirty="0" smtClean="0"/>
              <a:t>nterpretace skutkové podstaty – dokonce nejvyšší státní zástupce - šíření nakažlivé choroby či jejího nebezpečí až 6 let vězení. </a:t>
            </a:r>
          </a:p>
          <a:p>
            <a:r>
              <a:rPr lang="cs-CZ" dirty="0" smtClean="0"/>
              <a:t>Je to správná taktika? Málokdo to očekává. Má to odstrašující účinky? Nebo je klíčová sociální kontrola? </a:t>
            </a:r>
          </a:p>
          <a:p>
            <a:r>
              <a:rPr lang="cs-CZ" dirty="0" smtClean="0"/>
              <a:t>Orgány ochrany veřejného zdraví a činné v trestním řízení mají jiné starosti než vytvářet správní / trestní spis,  takže by leckdy chyběly důkazy.</a:t>
            </a:r>
          </a:p>
          <a:p>
            <a:r>
              <a:rPr lang="cs-CZ" dirty="0"/>
              <a:t>S</a:t>
            </a:r>
            <a:r>
              <a:rPr lang="cs-CZ" dirty="0" smtClean="0"/>
              <a:t> dalšími týdny se pokuty začaly ukládat.  Rutinně 10.000 Kč.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0873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Asijské a evropské státy – příklady postihů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Toto jsou jen příklady prvních států: nyní správní/trestní postihy všude… </a:t>
            </a:r>
          </a:p>
          <a:p>
            <a:r>
              <a:rPr lang="cs-CZ" dirty="0" err="1" smtClean="0"/>
              <a:t>Tchaj-Wan</a:t>
            </a:r>
            <a:r>
              <a:rPr lang="cs-CZ" dirty="0" smtClean="0"/>
              <a:t> (úspěšná země při zadržování covid-19): cca 200.000 Kč neukázněnému nakaženému obchodníkovi </a:t>
            </a:r>
          </a:p>
          <a:p>
            <a:r>
              <a:rPr lang="cs-CZ" dirty="0" smtClean="0"/>
              <a:t>Francie: pokuta 38 eur za porušení zákazu vycházení. </a:t>
            </a:r>
          </a:p>
          <a:p>
            <a:r>
              <a:rPr lang="cs-CZ" dirty="0" smtClean="0"/>
              <a:t>Rakousko: pokuty za totéž </a:t>
            </a:r>
          </a:p>
          <a:p>
            <a:r>
              <a:rPr lang="cs-CZ" dirty="0" smtClean="0"/>
              <a:t>Itálie: 100 eur na začátku, při pokračování zvyšování, nyní přímo drakonické pokuty, hrozba vězením.  </a:t>
            </a:r>
          </a:p>
          <a:p>
            <a:r>
              <a:rPr lang="cs-CZ" dirty="0" smtClean="0"/>
              <a:t>Španělsko: důrazné vymáhání zákazu vycházení, též pokutami. </a:t>
            </a:r>
          </a:p>
          <a:p>
            <a:r>
              <a:rPr lang="cs-CZ" dirty="0" smtClean="0"/>
              <a:t>Berlín (země SRN): podrobný katalog pokut vyvolal debaty.   </a:t>
            </a:r>
          </a:p>
          <a:p>
            <a:r>
              <a:rPr lang="cs-CZ" dirty="0" smtClean="0"/>
              <a:t>Nutnost rychlého vyřizování je určitě předpokladem. Smysluplná je medializace postihu.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744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3"/>
    </mc:Choice>
    <mc:Fallback xmlns="">
      <p:transition spd="slow" advTm="233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Skutečně vážné hrozby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Zároveň omezená schopnost stíhat opravdu nebezpečné počínání: </a:t>
            </a:r>
            <a:endParaRPr lang="cs-CZ" dirty="0" smtClean="0"/>
          </a:p>
          <a:p>
            <a:r>
              <a:rPr lang="cs-CZ" dirty="0" smtClean="0"/>
              <a:t>- kybernetický </a:t>
            </a:r>
            <a:r>
              <a:rPr lang="cs-CZ" dirty="0"/>
              <a:t>útok FN Brno </a:t>
            </a:r>
            <a:endParaRPr lang="cs-CZ" dirty="0" smtClean="0"/>
          </a:p>
          <a:p>
            <a:r>
              <a:rPr lang="cs-CZ" dirty="0" smtClean="0"/>
              <a:t>- a </a:t>
            </a:r>
            <a:r>
              <a:rPr lang="cs-CZ" dirty="0"/>
              <a:t>zašantročení vitálního materiálu </a:t>
            </a:r>
            <a:r>
              <a:rPr lang="cs-CZ" dirty="0" smtClean="0"/>
              <a:t>Lovosice</a:t>
            </a:r>
            <a:r>
              <a:rPr lang="cs-CZ" dirty="0"/>
              <a:t> </a:t>
            </a:r>
            <a:r>
              <a:rPr lang="cs-CZ" dirty="0" smtClean="0"/>
              <a:t>s údajným (jednající hejtman </a:t>
            </a:r>
            <a:r>
              <a:rPr lang="cs-CZ" dirty="0" err="1" smtClean="0"/>
              <a:t>ÚstKr</a:t>
            </a:r>
            <a:r>
              <a:rPr lang="cs-CZ" dirty="0" smtClean="0"/>
              <a:t> se ubezpečuje na „hradě“, že by byla udělená milost při případném zpochybnění zákroku, později se tvrdí, že se jedná o dar Číny Itálii, ovšem to nemění nic na uplatnění veřejných regulací). </a:t>
            </a:r>
          </a:p>
          <a:p>
            <a:r>
              <a:rPr lang="cs-CZ" dirty="0" smtClean="0"/>
              <a:t>Určitě </a:t>
            </a:r>
            <a:r>
              <a:rPr lang="cs-CZ" dirty="0"/>
              <a:t>odstupňované tresty za závažnější delikty.</a:t>
            </a:r>
          </a:p>
          <a:p>
            <a:r>
              <a:rPr lang="cs-CZ" dirty="0" smtClean="0"/>
              <a:t>Potřebná je pozornost </a:t>
            </a:r>
            <a:r>
              <a:rPr lang="cs-CZ" dirty="0"/>
              <a:t>policie a tajných služeb hrozbám.</a:t>
            </a:r>
            <a:r>
              <a:rPr lang="cs-CZ" dirty="0" smtClean="0"/>
              <a:t>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9578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Komplexní a bizarní regulace: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Kafkovská republika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Monopolizace provádění covid-19 testování. </a:t>
            </a:r>
          </a:p>
          <a:p>
            <a:r>
              <a:rPr lang="cs-CZ" dirty="0" smtClean="0"/>
              <a:t>Státní zdravotní ústav, který ale nestíhá.  </a:t>
            </a:r>
          </a:p>
          <a:p>
            <a:r>
              <a:rPr lang="cs-CZ" dirty="0" smtClean="0"/>
              <a:t>Chybí právní základ, údajně „gentlemanská dohoda“ se soukromými laboratořemi, že nebudou provádět. </a:t>
            </a:r>
          </a:p>
          <a:p>
            <a:r>
              <a:rPr lang="cs-CZ" dirty="0" smtClean="0"/>
              <a:t>Chybí ISO? </a:t>
            </a:r>
          </a:p>
          <a:p>
            <a:r>
              <a:rPr lang="cs-CZ" dirty="0" smtClean="0"/>
              <a:t>Budou úřady laboratoř a danou expertku šikanovat? </a:t>
            </a:r>
          </a:p>
          <a:p>
            <a:r>
              <a:rPr lang="cs-CZ" dirty="0" smtClean="0"/>
              <a:t>Jižní Korea ukazuje, že dostupné testy jsou klíčové… </a:t>
            </a:r>
          </a:p>
          <a:p>
            <a:r>
              <a:rPr lang="cs-CZ" dirty="0" smtClean="0"/>
              <a:t>Ještě že ty roušky si smíme šít bez certifikace, když je máme nosit…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1995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1"/>
    </mc:Choice>
    <mc:Fallback xmlns="">
      <p:transition spd="slow" advTm="211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Obchody: vyšší moc, nemožnost plnění, zákazy plnění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Vyšší moc, nemožnost plnění, zákaz plnění jsou údajně neproblematické. </a:t>
            </a:r>
          </a:p>
          <a:p>
            <a:r>
              <a:rPr lang="cs-CZ" dirty="0" smtClean="0"/>
              <a:t>Nicméně jejich pojetí v jednotlivých právních řádech, v jejichž rámci se uzavírají obchodní smlouvy, popřípadě režimu Vídeňské úmluvy o koupi zboží je různé. </a:t>
            </a:r>
          </a:p>
          <a:p>
            <a:r>
              <a:rPr lang="cs-CZ" dirty="0" smtClean="0"/>
              <a:t>Po odeznění bude teprve krystalizovat metodologie posuzování naplňování uvedených okolností s ohledem na jedinečnost události.   </a:t>
            </a:r>
          </a:p>
          <a:p>
            <a:r>
              <a:rPr lang="cs-CZ" dirty="0" smtClean="0"/>
              <a:t>Nyní je mnohé věc nouzového vyjednávání mezi stresovanými obchodními partnery.  </a:t>
            </a:r>
          </a:p>
        </p:txBody>
      </p:sp>
    </p:spTree>
    <p:extLst>
      <p:ext uri="{BB962C8B-B14F-4D97-AF65-F5344CB8AC3E}">
        <p14:creationId xmlns:p14="http://schemas.microsoft.com/office/powerpoint/2010/main" val="2463445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1"/>
    </mc:Choice>
    <mc:Fallback xmlns="">
      <p:transition spd="slow" advTm="201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Obchody: nemožnost smysluplného využití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druhé straně leckterá nasmlouvaná plnění se kvůli epidemii covid-19 a karanténám jím vyvolaným stává zbytečnými. </a:t>
            </a:r>
          </a:p>
          <a:p>
            <a:r>
              <a:rPr lang="cs-CZ" dirty="0" smtClean="0"/>
              <a:t>Již nyní vlna stornování či pokusů o ně ze strany objednatelů, kteří vědí, že plnění nedokáží využít či prodat.  </a:t>
            </a:r>
          </a:p>
          <a:p>
            <a:r>
              <a:rPr lang="cs-CZ" dirty="0" smtClean="0"/>
              <a:t>Zase záleží do značné míry na úpravě ve smlouvě a náhradním řešení v rozhodném právu. </a:t>
            </a:r>
          </a:p>
          <a:p>
            <a:r>
              <a:rPr lang="cs-CZ" dirty="0" smtClean="0"/>
              <a:t>Za optimální lze považovat ujednání a v případě jeho nepřítomnosti právní řád umožňující oběma stranám vyváženě ukončit činnost na plnění</a:t>
            </a:r>
            <a:r>
              <a:rPr lang="cs-CZ" dirty="0"/>
              <a:t> </a:t>
            </a:r>
            <a:r>
              <a:rPr lang="cs-CZ" dirty="0" smtClean="0"/>
              <a:t>s úhradou nákladů na ně.  </a:t>
            </a:r>
          </a:p>
        </p:txBody>
      </p:sp>
    </p:spTree>
    <p:extLst>
      <p:ext uri="{BB962C8B-B14F-4D97-AF65-F5344CB8AC3E}">
        <p14:creationId xmlns:p14="http://schemas.microsoft.com/office/powerpoint/2010/main" val="428531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"/>
    </mc:Choice>
    <mc:Fallback xmlns="">
      <p:transition spd="slow" advTm="194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Vliv na očekávanou solvenci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 řadu podniků nejrůznějších odvětví může mít současná epidemie, jí potlačující karantény a další opatření vážné dopady: tržby mizí, náklady (včetně zaměstnanců, splátek) se snižují obtížně. </a:t>
            </a:r>
          </a:p>
          <a:p>
            <a:r>
              <a:rPr lang="cs-CZ" dirty="0" smtClean="0"/>
              <a:t>Hrozí tedy insolvence. </a:t>
            </a:r>
          </a:p>
          <a:p>
            <a:r>
              <a:rPr lang="cs-CZ" dirty="0" smtClean="0"/>
              <a:t>Pochopitelně ji může odvrátit nějaká forma státní pomoci (dále). </a:t>
            </a:r>
          </a:p>
          <a:p>
            <a:r>
              <a:rPr lang="cs-CZ" dirty="0" smtClean="0"/>
              <a:t>Očekávaná insolvence může vyvolat řadu problematických jednání.  </a:t>
            </a:r>
          </a:p>
        </p:txBody>
      </p:sp>
    </p:spTree>
    <p:extLst>
      <p:ext uri="{BB962C8B-B14F-4D97-AF65-F5344CB8AC3E}">
        <p14:creationId xmlns:p14="http://schemas.microsoft.com/office/powerpoint/2010/main" val="32324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spotřebitele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Pravidla pro některé druhy služeb upravující možnost odstoupení od sjednaného plnění (doprava, zájezdy, elektronická komunikace). </a:t>
            </a:r>
          </a:p>
          <a:p>
            <a:r>
              <a:rPr lang="cs-CZ" dirty="0" smtClean="0"/>
              <a:t>Smluvní ujednání</a:t>
            </a:r>
            <a:r>
              <a:rPr lang="cs-CZ" dirty="0"/>
              <a:t> </a:t>
            </a:r>
            <a:r>
              <a:rPr lang="cs-CZ" dirty="0" smtClean="0"/>
              <a:t>jsou neplatná či nepoužitelná, pokud odporují kogentním pravidlům. </a:t>
            </a:r>
          </a:p>
          <a:p>
            <a:r>
              <a:rPr lang="cs-CZ" dirty="0" smtClean="0"/>
              <a:t>Ochrana spotřebitele při dostupnosti nedostatkových statků. </a:t>
            </a:r>
          </a:p>
          <a:p>
            <a:r>
              <a:rPr lang="cs-CZ" dirty="0" smtClean="0"/>
              <a:t>Zvláštní zdravotní ochrana spotřebitele – seniora v obchodech.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8094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1"/>
    </mc:Choice>
    <mc:Fallback xmlns="">
      <p:transition spd="slow" advTm="21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Morové rány jako druh výjimečného stavu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Ve středověku a raném novověku v Evropě a jinde epidemie.  </a:t>
            </a:r>
          </a:p>
          <a:p>
            <a:r>
              <a:rPr lang="cs-CZ" dirty="0" smtClean="0"/>
              <a:t>Ovšem oproti covid-19 </a:t>
            </a:r>
            <a:r>
              <a:rPr lang="cs-CZ" dirty="0"/>
              <a:t>p</a:t>
            </a:r>
            <a:r>
              <a:rPr lang="cs-CZ" dirty="0" smtClean="0"/>
              <a:t>omalé šíření – v řádu let.  </a:t>
            </a:r>
          </a:p>
          <a:p>
            <a:r>
              <a:rPr lang="cs-CZ" dirty="0" smtClean="0"/>
              <a:t>Drastická omezení pohybu mezi městy a místy, izolace nemocných, další razantní opatření moci.   </a:t>
            </a:r>
          </a:p>
          <a:p>
            <a:r>
              <a:rPr lang="cs-CZ" dirty="0"/>
              <a:t>Pochopitelně </a:t>
            </a:r>
            <a:r>
              <a:rPr lang="cs-CZ" dirty="0" smtClean="0"/>
              <a:t>často hlad (hladomor) </a:t>
            </a:r>
            <a:r>
              <a:rPr lang="cs-CZ" dirty="0"/>
              <a:t>a nedostatek.   </a:t>
            </a:r>
            <a:endParaRPr lang="cs-CZ" dirty="0" smtClean="0"/>
          </a:p>
          <a:p>
            <a:r>
              <a:rPr lang="cs-CZ" i="1" dirty="0" smtClean="0"/>
              <a:t>Platit </a:t>
            </a:r>
            <a:r>
              <a:rPr lang="cs-CZ" i="1" dirty="0"/>
              <a:t>jako </a:t>
            </a:r>
            <a:r>
              <a:rPr lang="cs-CZ" i="1" dirty="0" smtClean="0"/>
              <a:t>mourovatý („morový“)! Vysoké ceny pro nakažené.  </a:t>
            </a:r>
            <a:endParaRPr lang="cs-CZ" dirty="0" smtClean="0"/>
          </a:p>
          <a:p>
            <a:r>
              <a:rPr lang="cs-CZ" dirty="0" smtClean="0"/>
              <a:t>Běžně zoufalství, vášně, násilí, chaos. </a:t>
            </a:r>
          </a:p>
          <a:p>
            <a:r>
              <a:rPr lang="cs-CZ" dirty="0" smtClean="0"/>
              <a:t>Moc se snažila pořádek udržet drakonicky. </a:t>
            </a:r>
            <a:endParaRPr lang="cs-CZ" i="1" dirty="0" smtClean="0"/>
          </a:p>
          <a:p>
            <a:r>
              <a:rPr lang="cs-CZ" dirty="0" smtClean="0"/>
              <a:t>Ale také sebeobětování při pomoci nemocným: mnozí svatí.  </a:t>
            </a:r>
          </a:p>
          <a:p>
            <a:r>
              <a:rPr lang="cs-CZ" dirty="0"/>
              <a:t>Morové sloupy jako památka. </a:t>
            </a:r>
          </a:p>
        </p:txBody>
      </p:sp>
    </p:spTree>
    <p:extLst>
      <p:ext uri="{BB962C8B-B14F-4D97-AF65-F5344CB8AC3E}">
        <p14:creationId xmlns:p14="http://schemas.microsoft.com/office/powerpoint/2010/main" val="407859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94"/>
    </mc:Choice>
    <mc:Fallback xmlns="">
      <p:transition spd="slow" advTm="294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Zvažované zásahy do smluvních vztahů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Zasahování do smluvních vztahů (mimo pracovní)</a:t>
            </a:r>
          </a:p>
          <a:p>
            <a:r>
              <a:rPr lang="cs-CZ" dirty="0"/>
              <a:t>To mělo obdobu třeba za </a:t>
            </a:r>
            <a:r>
              <a:rPr lang="cs-CZ" dirty="0" smtClean="0"/>
              <a:t>válek (stavění splatnosti dluhů vojáků). </a:t>
            </a:r>
          </a:p>
          <a:p>
            <a:r>
              <a:rPr lang="cs-CZ" dirty="0" smtClean="0"/>
              <a:t>Dokonce Česku se po třech týdnech uvažuje o nařízeném odkladu splátek hypoték či podnikatelských úvěrů.  </a:t>
            </a:r>
          </a:p>
          <a:p>
            <a:r>
              <a:rPr lang="cs-CZ" dirty="0" smtClean="0"/>
              <a:t>Co pronájmy komerčních prostor, které nelze nyní kvůli omezením využívat? Obvyklý výklad, že povinnost platit nájem trvá. Co podstatná změna okolností? </a:t>
            </a:r>
          </a:p>
          <a:p>
            <a:r>
              <a:rPr lang="cs-CZ" dirty="0" smtClean="0"/>
              <a:t>Jak to však provést, aby to bylo únosné a spravedlivé?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19656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Pojištění rizik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Záleží na podobě pojištění a pojistných výlukách. </a:t>
            </a:r>
          </a:p>
          <a:p>
            <a:r>
              <a:rPr lang="cs-CZ" dirty="0" smtClean="0"/>
              <a:t>Mnozí se budou divit, že jejich pojištění jim nepomůže. </a:t>
            </a:r>
          </a:p>
          <a:p>
            <a:r>
              <a:rPr lang="cs-CZ" dirty="0" smtClean="0"/>
              <a:t>Široce pojatá vymezení škod mohou pokrývat některé škody způsobené covid-19 pokrývat. </a:t>
            </a:r>
          </a:p>
          <a:p>
            <a:r>
              <a:rPr lang="cs-CZ" dirty="0" smtClean="0"/>
              <a:t>Lze předpokládat, že do budoucna budou pojišťovny epidemii typu covid-19 dávat do pojistných výluk. </a:t>
            </a:r>
          </a:p>
          <a:p>
            <a:r>
              <a:rPr lang="cs-CZ" dirty="0" smtClean="0"/>
              <a:t>Svým širokým dopadem na obyvatelstvo a hospodářství se budoucí epidemie stanou nepojistitelné.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868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4"/>
    </mc:Choice>
    <mc:Fallback xmlns="">
      <p:transition spd="slow" advTm="214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Práce: v karanténě či restrikci,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office</a:t>
            </a: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Lidé, na které je uvalená karanténa, mají pracovní neschopnost. </a:t>
            </a:r>
          </a:p>
          <a:p>
            <a:r>
              <a:rPr lang="cs-CZ" dirty="0"/>
              <a:t>Samozřejmě ve shodě možnost řešení dovolenou (jak dlouho) či pracovním volnem.</a:t>
            </a:r>
          </a:p>
          <a:p>
            <a:r>
              <a:rPr lang="cs-CZ" dirty="0" smtClean="0"/>
              <a:t>Nemožnost cestování do zaměstnání kvůli restrikcím pohybu se naopak v realitě důvodem propuštění běžně stává (toto bude téma práva EU, pokud se tato ještě zvedne…) . </a:t>
            </a:r>
          </a:p>
          <a:p>
            <a:r>
              <a:rPr lang="cs-CZ" dirty="0"/>
              <a:t>Rozmach distanční práce (</a:t>
            </a:r>
            <a:r>
              <a:rPr lang="cs-CZ" dirty="0" err="1"/>
              <a:t>home</a:t>
            </a:r>
            <a:r>
              <a:rPr lang="cs-CZ" dirty="0"/>
              <a:t> </a:t>
            </a:r>
            <a:r>
              <a:rPr lang="cs-CZ" dirty="0" err="1"/>
              <a:t>office</a:t>
            </a:r>
            <a:r>
              <a:rPr lang="cs-CZ" dirty="0"/>
              <a:t>): pochopitelně s různou výkonností.  </a:t>
            </a:r>
            <a:r>
              <a:rPr lang="cs-CZ" dirty="0" smtClean="0"/>
              <a:t>Jaké má pracovněprávní zvláštnosti. </a:t>
            </a:r>
            <a:r>
              <a:rPr lang="cs-CZ" i="1" dirty="0" smtClean="0"/>
              <a:t>Mohu se opít?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691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4"/>
    </mc:Choice>
    <mc:Fallback xmlns="">
      <p:transition spd="slow" advTm="254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Práce: v karanténě či restrikci, </a:t>
            </a:r>
            <a:r>
              <a:rPr lang="cs-CZ" i="1" dirty="0" err="1" smtClean="0"/>
              <a:t>home</a:t>
            </a:r>
            <a:r>
              <a:rPr lang="cs-CZ" i="1" dirty="0" smtClean="0"/>
              <a:t> </a:t>
            </a:r>
            <a:r>
              <a:rPr lang="cs-CZ" i="1" dirty="0" err="1" smtClean="0"/>
              <a:t>office</a:t>
            </a:r>
            <a:r>
              <a:rPr lang="cs-CZ" dirty="0" smtClean="0"/>
              <a:t>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Lidé, na které je uvalená karanténa, mají pracovní neschopnost. </a:t>
            </a:r>
          </a:p>
          <a:p>
            <a:r>
              <a:rPr lang="cs-CZ" dirty="0"/>
              <a:t>Samozřejmě ve shodě možnost řešení dovolenou (jak dlouho) či pracovním volnem.</a:t>
            </a:r>
          </a:p>
          <a:p>
            <a:r>
              <a:rPr lang="cs-CZ" dirty="0" smtClean="0"/>
              <a:t>Nemožnost cestování do zaměstnání kvůli restrikcím pohybu se naopak v realitě důvodem propuštění běžně stává (toto bude téma práva EU, pokud se tato ještě zvedne…) . </a:t>
            </a:r>
          </a:p>
          <a:p>
            <a:r>
              <a:rPr lang="cs-CZ" dirty="0"/>
              <a:t>Rozmach distanční práce (</a:t>
            </a:r>
            <a:r>
              <a:rPr lang="cs-CZ" i="1" dirty="0" err="1"/>
              <a:t>home</a:t>
            </a:r>
            <a:r>
              <a:rPr lang="cs-CZ" i="1" dirty="0"/>
              <a:t> </a:t>
            </a:r>
            <a:r>
              <a:rPr lang="cs-CZ" i="1" dirty="0" err="1"/>
              <a:t>office</a:t>
            </a:r>
            <a:r>
              <a:rPr lang="cs-CZ" dirty="0"/>
              <a:t>): pochopitelně s různou výkonností.  </a:t>
            </a:r>
            <a:r>
              <a:rPr lang="cs-CZ" dirty="0" smtClean="0"/>
              <a:t>Jaké má pracovněprávní zvláštnosti? </a:t>
            </a:r>
          </a:p>
          <a:p>
            <a:r>
              <a:rPr lang="cs-CZ" i="1" dirty="0" smtClean="0"/>
              <a:t>Mohu se opít?</a:t>
            </a:r>
            <a:r>
              <a:rPr lang="cs-CZ" dirty="0" smtClean="0"/>
              <a:t> </a:t>
            </a:r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4700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4"/>
    </mc:Choice>
    <mc:Fallback xmlns="">
      <p:transition spd="slow" advTm="254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Práce: uvolňování zbytných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Oblast od oblasti, odvětví od odvětví. </a:t>
            </a:r>
          </a:p>
          <a:p>
            <a:r>
              <a:rPr lang="cs-CZ" dirty="0" smtClean="0"/>
              <a:t>Pokles poptávky, pokles potřeby pracovníků. </a:t>
            </a:r>
          </a:p>
          <a:p>
            <a:r>
              <a:rPr lang="cs-CZ" dirty="0" smtClean="0"/>
              <a:t>Přípustnost a snadnost (odstupné) propouštění, ale také společenský tlak na zaměstnavatele, aby nepropouštěli.  </a:t>
            </a:r>
          </a:p>
          <a:p>
            <a:r>
              <a:rPr lang="cs-CZ" dirty="0"/>
              <a:t>Kompromisem může být též pracovní volno bez mzdy (pozor na odvody na sociální a zdravotní zabezpečení).</a:t>
            </a:r>
          </a:p>
          <a:p>
            <a:r>
              <a:rPr lang="cs-CZ" dirty="0" smtClean="0"/>
              <a:t>Některé evropské státy narychlo přijaly opatření ztěžující propouštění či odrazující od něj. </a:t>
            </a:r>
          </a:p>
          <a:p>
            <a:r>
              <a:rPr lang="cs-CZ" dirty="0" smtClean="0"/>
              <a:t>Zkrácený úvazek s dotovanou mzdou (též v Česku slovo </a:t>
            </a:r>
            <a:r>
              <a:rPr lang="cs-CZ" dirty="0" err="1" smtClean="0"/>
              <a:t>Kurzarbeit</a:t>
            </a:r>
            <a:r>
              <a:rPr lang="cs-CZ" dirty="0" smtClean="0"/>
              <a:t>).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658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2"/>
    </mc:Choice>
    <mc:Fallback xmlns="">
      <p:transition spd="slow" advTm="242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Prace: poutání a doplnění potřebných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Uvedené již v případě zdravotnických pracovníků: v Česku shora zákaz dovolených. Obdobně patrně ozbrojené sbory, některé úřady. </a:t>
            </a:r>
          </a:p>
          <a:p>
            <a:r>
              <a:rPr lang="cs-CZ" dirty="0" smtClean="0"/>
              <a:t>V cizině též uplatnění zákonné povinnosti pro kvalifikované lékaře a zdravotní sestry nevykonávající povolání (stáří, jiná volba). </a:t>
            </a:r>
          </a:p>
          <a:p>
            <a:r>
              <a:rPr lang="cs-CZ" dirty="0" smtClean="0"/>
              <a:t>Získávání nových pracovníků: pochopitelně jsou-li peníze, otázka jejich dlouhodobého angažmá. </a:t>
            </a:r>
          </a:p>
          <a:p>
            <a:r>
              <a:rPr lang="cs-CZ" dirty="0" smtClean="0"/>
              <a:t>Využití osob, kterým se dá uložit pracovní povinnost. </a:t>
            </a:r>
          </a:p>
          <a:p>
            <a:r>
              <a:rPr lang="cs-CZ" dirty="0" smtClean="0"/>
              <a:t>V Česku formální mobilizace vysokoškolských studentů studujících sociální programy, v realitě se je však nedaří nasadit či připravit – podle mne chybí zvláštní veřejnoprávní řád a také sebemenší výcvik.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9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0"/>
    </mc:Choice>
    <mc:Fallback xmlns="">
      <p:transition spd="slow" advTm="220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Dobrovolnictví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Spousta pomoci se může a smí dělat spontánně, bez jakékoli regulace. </a:t>
            </a:r>
          </a:p>
          <a:p>
            <a:r>
              <a:rPr lang="cs-CZ" dirty="0" smtClean="0"/>
              <a:t>Pomoc seniorům, práce v sociální a kulturní sféře.  </a:t>
            </a:r>
          </a:p>
          <a:p>
            <a:r>
              <a:rPr lang="cs-CZ" dirty="0" smtClean="0"/>
              <a:t>Již se tak pochopitelně děje. </a:t>
            </a:r>
          </a:p>
          <a:p>
            <a:r>
              <a:rPr lang="cs-CZ" dirty="0" smtClean="0"/>
              <a:t>Jiné je tomu v případě regulovaných povolání a činnosti institucí zdravotnických, sociálních a dalších.   </a:t>
            </a:r>
          </a:p>
          <a:p>
            <a:r>
              <a:rPr lang="cs-CZ" dirty="0" smtClean="0"/>
              <a:t>Je </a:t>
            </a:r>
            <a:r>
              <a:rPr lang="cs-CZ" dirty="0"/>
              <a:t>rámec pro dobrovolnictví opravdu smysluplný</a:t>
            </a:r>
            <a:r>
              <a:rPr lang="cs-CZ" dirty="0" smtClean="0"/>
              <a:t>?</a:t>
            </a:r>
          </a:p>
          <a:p>
            <a:r>
              <a:rPr lang="cs-CZ" dirty="0" smtClean="0"/>
              <a:t>Co by bylo vhodné zlepšit? Neměla by to být byrokracie, nýbrž uznání fenoménu </a:t>
            </a:r>
            <a:r>
              <a:rPr lang="cs-CZ" dirty="0" err="1" smtClean="0"/>
              <a:t>dobrolnictví</a:t>
            </a:r>
            <a:r>
              <a:rPr lang="cs-CZ" dirty="0" smtClean="0"/>
              <a:t>. </a:t>
            </a:r>
            <a:endParaRPr lang="cs-CZ" dirty="0"/>
          </a:p>
          <a:p>
            <a:r>
              <a:rPr lang="cs-CZ" dirty="0" smtClean="0"/>
              <a:t>Role koordinátorů pomoci?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5149820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zdraví při práci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Pokyn posílat do karantény všechny zdravotníky, kteří nepoužili protokolární pomůcky, jež chybějí, při péči o nakaženého či podezřelého z nákazy covid-19  – hrozí ochromovat zdravotnictví.  </a:t>
            </a:r>
          </a:p>
          <a:p>
            <a:r>
              <a:rPr lang="cs-CZ" dirty="0" smtClean="0"/>
              <a:t>Riziko spojené s výkonem povolání: policisté, hasiči, vojáci?</a:t>
            </a:r>
          </a:p>
          <a:p>
            <a:r>
              <a:rPr lang="cs-CZ" dirty="0" smtClean="0"/>
              <a:t>Zvláštní mechanismy odškodňování v rámci státní služby.  </a:t>
            </a:r>
          </a:p>
          <a:p>
            <a:r>
              <a:rPr lang="cs-CZ" dirty="0" smtClean="0"/>
              <a:t>Co zdravotníci? Co jiné profese (za běžných poměrů třeba horníci)? </a:t>
            </a:r>
          </a:p>
          <a:p>
            <a:r>
              <a:rPr lang="cs-CZ" dirty="0" smtClean="0"/>
              <a:t>Při běžném sociálním zabezpečení a zároveň standardu odškodňování pracovních úrazů a onemocnění z povolání. </a:t>
            </a:r>
          </a:p>
          <a:p>
            <a:r>
              <a:rPr lang="cs-CZ" dirty="0" smtClean="0"/>
              <a:t>Kdy lze odmítnout nebezpečnou práci? Co je opravdu nebezpečná práce?  </a:t>
            </a:r>
          </a:p>
          <a:p>
            <a:r>
              <a:rPr lang="cs-CZ" dirty="0" smtClean="0"/>
              <a:t>Obdobně samostatní lékaři jako podnikatelé „na smlouvu“ se zdravotními pojišťovnami v rámci, kteří zavřeli ordinace či omezili provoz kvůli nedostatku ochranných pomůcek. 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57547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Interprofesní</a:t>
            </a:r>
            <a:r>
              <a:rPr lang="cs-CZ" dirty="0" smtClean="0"/>
              <a:t> (i)mobilita + rigidita výrobců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Jiná práce v rámci stejného zaměstnavatele: dle pracovní smlouvy, mimo její rámec pochopitelně ve shodě, co bez ní?  </a:t>
            </a:r>
          </a:p>
          <a:p>
            <a:r>
              <a:rPr lang="cs-CZ" dirty="0" smtClean="0"/>
              <a:t>Možnosti snadného přechodu mezi zaměstnavateli</a:t>
            </a:r>
            <a:r>
              <a:rPr lang="cs-CZ" dirty="0"/>
              <a:t> </a:t>
            </a:r>
            <a:r>
              <a:rPr lang="cs-CZ" dirty="0" smtClean="0"/>
              <a:t>(dočasné, trvalé). </a:t>
            </a:r>
          </a:p>
          <a:p>
            <a:r>
              <a:rPr lang="cs-CZ" dirty="0" smtClean="0"/>
              <a:t>Vedle mentálních problémů je zjevně v současnosti problémem faktická a formální imobilita mezi jednotlivými profesemi: </a:t>
            </a:r>
          </a:p>
          <a:p>
            <a:r>
              <a:rPr lang="cs-CZ" dirty="0" smtClean="0"/>
              <a:t>Faktická: specializace, formální: kvalifikace. </a:t>
            </a:r>
          </a:p>
          <a:p>
            <a:r>
              <a:rPr lang="cs-CZ" dirty="0" smtClean="0"/>
              <a:t>Podobně zjevně vysoká rigidita výrobců zboží a poskytovatelů služeb: okýnka v restauracích dokáží vydávat jídlo do krabiček, zastavující se továrny nedokáží vyrábět roušky, respirátory a ventilátory?  </a:t>
            </a:r>
            <a:endParaRPr lang="cs-CZ" dirty="0"/>
          </a:p>
          <a:p>
            <a:r>
              <a:rPr lang="cs-CZ" dirty="0" smtClean="0"/>
              <a:t>Podpora větší </a:t>
            </a:r>
            <a:r>
              <a:rPr lang="cs-CZ" dirty="0" err="1" smtClean="0"/>
              <a:t>interprofesní</a:t>
            </a:r>
            <a:r>
              <a:rPr lang="cs-CZ" dirty="0" smtClean="0"/>
              <a:t> mobility v budoucnu? Stejně jako větší schopnosti přeměnit výrobu? 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19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Školství a vzdělávání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Karanténa se v prvním sledu zavádí pro výuku na školách všech stupňů.  Totéž bylo při epidemiích ve 19. a 20. století byly školy zavřené. </a:t>
            </a:r>
          </a:p>
          <a:p>
            <a:r>
              <a:rPr lang="cs-CZ" dirty="0" smtClean="0"/>
              <a:t>Tenkrát bylo určité samostudium, samozřejmě v mezích postižení jednotlivých dětí a mladistvých epidemiemi a jejich pracovnímu nasazení.   </a:t>
            </a:r>
          </a:p>
          <a:p>
            <a:r>
              <a:rPr lang="cs-CZ" dirty="0" smtClean="0"/>
              <a:t>Nyní je většina dětí i rodičů zdráva. </a:t>
            </a:r>
          </a:p>
          <a:p>
            <a:r>
              <a:rPr lang="cs-CZ" dirty="0"/>
              <a:t>R</a:t>
            </a:r>
            <a:r>
              <a:rPr lang="cs-CZ" dirty="0" smtClean="0"/>
              <a:t>ozmach distančního vzdělávání, očekávání, že může nahradit. </a:t>
            </a:r>
          </a:p>
          <a:p>
            <a:r>
              <a:rPr lang="cs-CZ" dirty="0" smtClean="0"/>
              <a:t>Nicméně nelze nahradit zkoušky závěrečné ani přijímací. </a:t>
            </a:r>
          </a:p>
          <a:p>
            <a:r>
              <a:rPr lang="cs-CZ" dirty="0" smtClean="0"/>
              <a:t>Budou se stanovovat odklady, ba hledat náhradní řešení (v Německu se připomíná tzv. </a:t>
            </a:r>
            <a:r>
              <a:rPr lang="cs-CZ" dirty="0" err="1" smtClean="0"/>
              <a:t>Notstand-Abitur</a:t>
            </a:r>
            <a:r>
              <a:rPr lang="cs-CZ" dirty="0" smtClean="0"/>
              <a:t>, v Česku její nahrazení známkami).  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52599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Karanténa, izolace a lazaret – známá slova 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Původní význam: </a:t>
            </a:r>
          </a:p>
          <a:p>
            <a:pPr marL="0" indent="0">
              <a:buNone/>
            </a:pPr>
            <a:r>
              <a:rPr lang="cs-CZ" dirty="0" smtClean="0"/>
              <a:t>- zadržení na čtyřicet dní v očekávání propuknutí u příchozích odjinud.  </a:t>
            </a:r>
          </a:p>
          <a:p>
            <a:r>
              <a:rPr lang="cs-CZ" dirty="0" err="1" smtClean="0"/>
              <a:t>Isola</a:t>
            </a:r>
            <a:r>
              <a:rPr lang="cs-CZ" dirty="0" smtClean="0"/>
              <a:t> – ostrov,   </a:t>
            </a:r>
          </a:p>
          <a:p>
            <a:r>
              <a:rPr lang="cs-CZ" dirty="0" smtClean="0"/>
              <a:t>Rozlišení karantény, izolace nemocných.  </a:t>
            </a:r>
          </a:p>
          <a:p>
            <a:r>
              <a:rPr lang="cs-CZ" i="1" dirty="0" err="1" smtClean="0"/>
              <a:t>Lazzaretto</a:t>
            </a:r>
            <a:r>
              <a:rPr lang="cs-CZ" dirty="0" smtClean="0"/>
              <a:t> </a:t>
            </a:r>
            <a:r>
              <a:rPr lang="cs-CZ" dirty="0" err="1" smtClean="0"/>
              <a:t>Veccio</a:t>
            </a:r>
            <a:r>
              <a:rPr lang="cs-CZ" dirty="0" smtClean="0"/>
              <a:t> – ostrov u Benátek pro tyto účely. </a:t>
            </a:r>
          </a:p>
          <a:p>
            <a:r>
              <a:rPr lang="cs-CZ" dirty="0"/>
              <a:t>- </a:t>
            </a:r>
            <a:r>
              <a:rPr lang="cs-CZ" dirty="0" smtClean="0"/>
              <a:t>vše slova </a:t>
            </a:r>
            <a:r>
              <a:rPr lang="cs-CZ" dirty="0"/>
              <a:t>benátské italštiny</a:t>
            </a:r>
            <a:r>
              <a:rPr lang="cs-CZ" dirty="0" smtClean="0"/>
              <a:t>.</a:t>
            </a:r>
          </a:p>
          <a:p>
            <a:r>
              <a:rPr lang="cs-CZ" dirty="0" smtClean="0"/>
              <a:t>Je to stejné prostředí, ve kterém vzniklo </a:t>
            </a:r>
            <a:r>
              <a:rPr lang="cs-CZ" i="1" dirty="0" smtClean="0"/>
              <a:t>lex </a:t>
            </a:r>
            <a:r>
              <a:rPr lang="cs-CZ" i="1" dirty="0" err="1" smtClean="0"/>
              <a:t>mercatoria</a:t>
            </a:r>
            <a:r>
              <a:rPr lang="cs-CZ" dirty="0"/>
              <a:t> </a:t>
            </a:r>
            <a:r>
              <a:rPr lang="cs-CZ" dirty="0" smtClean="0"/>
              <a:t>a slova jako banka, firma a další.  </a:t>
            </a:r>
          </a:p>
          <a:p>
            <a:r>
              <a:rPr lang="cs-CZ" dirty="0" smtClean="0"/>
              <a:t>Mor jako občasný doprovod obchodu? </a:t>
            </a:r>
          </a:p>
        </p:txBody>
      </p:sp>
    </p:spTree>
    <p:extLst>
      <p:ext uri="{BB962C8B-B14F-4D97-AF65-F5344CB8AC3E}">
        <p14:creationId xmlns:p14="http://schemas.microsoft.com/office/powerpoint/2010/main" val="2745265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46"/>
    </mc:Choice>
    <mc:Fallback xmlns="">
      <p:transition spd="slow" advTm="546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Agenda soudnictví a správy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Již nyní odkládání některých lhůt. </a:t>
            </a:r>
          </a:p>
          <a:p>
            <a:r>
              <a:rPr lang="cs-CZ" dirty="0" smtClean="0"/>
              <a:t>V Česku podání daňového přiznání a zaplacení daně. </a:t>
            </a:r>
          </a:p>
          <a:p>
            <a:r>
              <a:rPr lang="cs-CZ" dirty="0" smtClean="0"/>
              <a:t>V jiných zemích prodlužování či stavění lhůt (konstrukce stavění, může být ve vazbě na jednotlivá mimořádná opatření) v široké paletě soudních a správních agend, leckdy zvláštními zákony. </a:t>
            </a:r>
          </a:p>
          <a:p>
            <a:r>
              <a:rPr lang="cs-CZ" dirty="0" smtClean="0"/>
              <a:t>Některá rozhodování nejsou možná s ohledem na možnost cestování účastníků řízení a shromažďování.  </a:t>
            </a:r>
          </a:p>
          <a:p>
            <a:r>
              <a:rPr lang="cs-CZ" dirty="0" smtClean="0"/>
              <a:t>Otázka promíjení propadlých lhůt…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6485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8"/>
    </mc:Choice>
    <mc:Fallback xmlns="">
      <p:transition spd="slow" advTm="238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</a:t>
            </a:r>
            <a:r>
              <a:rPr lang="cs-CZ" dirty="0" smtClean="0"/>
              <a:t>o právníci?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Hrdinové dne jsou lékaři, nikoli právníci. </a:t>
            </a:r>
          </a:p>
          <a:p>
            <a:r>
              <a:rPr lang="cs-CZ" dirty="0" smtClean="0"/>
              <a:t>Epidemie covid-19 jako razantní nárůst agendy veřejného zdraví  a sociálního zabezpečení (karantény, neschopenky). </a:t>
            </a:r>
          </a:p>
          <a:p>
            <a:r>
              <a:rPr lang="cs-CZ" dirty="0" smtClean="0"/>
              <a:t>Zatím nicméně rutinní  rozhodování přenesené na lékaře a úředníky-speciality s podporou.  </a:t>
            </a:r>
          </a:p>
          <a:p>
            <a:r>
              <a:rPr lang="cs-CZ" dirty="0" smtClean="0"/>
              <a:t>Už nyní vedle rutinní patrně přemýšlení a příprava podkladů pro spory vyvolané epidemií a karanténami, žádosti o náhradu škody (níže polemika s výkladem).</a:t>
            </a:r>
          </a:p>
          <a:p>
            <a:r>
              <a:rPr lang="cs-CZ" dirty="0" smtClean="0"/>
              <a:t>Typické angažmá při ochraně práv jednotlivců? Čeští právníci nejsou – oproti jiným státům – (přiměřeně) vychovávaní (také) jako pomocníci státu.</a:t>
            </a:r>
          </a:p>
        </p:txBody>
      </p:sp>
    </p:spTree>
    <p:extLst>
      <p:ext uri="{BB962C8B-B14F-4D97-AF65-F5344CB8AC3E}">
        <p14:creationId xmlns:p14="http://schemas.microsoft.com/office/powerpoint/2010/main" val="1045068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1"/>
    </mc:Choice>
    <mc:Fallback xmlns="">
      <p:transition spd="slow" advTm="231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tudenti práv?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 Česku nouzové opatření Vlády, které mobilizuje pro práci v sociálních zařízeních okruh studentů, kteří jsou způsobilí k sociální práci. </a:t>
            </a:r>
          </a:p>
          <a:p>
            <a:r>
              <a:rPr lang="cs-CZ" dirty="0" smtClean="0"/>
              <a:t>Mezi vedle řady oborů sociální péče patří rovněž studenti práv: důsledkem převzetí vymezení kvalifikací potřebných pro výkon povolání sociálního pracovníka.  </a:t>
            </a:r>
          </a:p>
          <a:p>
            <a:r>
              <a:rPr lang="cs-CZ" dirty="0" smtClean="0"/>
              <a:t>Jistě, sociální práce mohou být rovně užitečné a jsou-li potřebné, tak může být smysluplné</a:t>
            </a:r>
            <a:r>
              <a:rPr lang="cs-CZ" dirty="0"/>
              <a:t> </a:t>
            </a:r>
            <a:r>
              <a:rPr lang="cs-CZ" dirty="0" smtClean="0"/>
              <a:t>též studenty práv (ale též další studenty) . </a:t>
            </a:r>
          </a:p>
          <a:p>
            <a:r>
              <a:rPr lang="cs-CZ" dirty="0" smtClean="0"/>
              <a:t>Pro studenty práv: asistence při administrativě: ta se totiž vesměs neomezuje, značně zatěžuje zejména zdravotníky.  Jmenovitě trasování kontaktů nakažených…</a:t>
            </a:r>
          </a:p>
          <a:p>
            <a:r>
              <a:rPr lang="cs-CZ" dirty="0" smtClean="0"/>
              <a:t>Vedle nedostatku praxe může být problémem nastavení na ochranu práv jednotlivců, nikoli prosazování veřejného zájmu. 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8653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"/>
    </mc:Choice>
    <mc:Fallback xmlns="">
      <p:transition spd="slow" advTm="204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Daňové úlevy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Česku už nyní odklad povinnost podat daňové přiznání a také splatnosti daně z příjmu (co zálohy). </a:t>
            </a:r>
          </a:p>
          <a:p>
            <a:r>
              <a:rPr lang="cs-CZ" dirty="0" smtClean="0"/>
              <a:t>Předpokládá se redukce/odklad pojistného na zdravotní a sociální pojištění. </a:t>
            </a:r>
          </a:p>
          <a:p>
            <a:r>
              <a:rPr lang="cs-CZ" dirty="0" smtClean="0"/>
              <a:t>Určitě bude zajímavé zkoumat, jaké typy úlev jednotlivé evropské a další státy poskytnou.  </a:t>
            </a:r>
          </a:p>
          <a:p>
            <a:r>
              <a:rPr lang="cs-CZ" dirty="0" smtClean="0"/>
              <a:t>Skutečné snížení daně bez dalšího by bylo možné očekávat kvůli nyní vzešlým ztrátám v budoucnosti.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7580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4"/>
    </mc:Choice>
    <mc:Fallback xmlns="">
      <p:transition spd="slow" advTm="194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Očekávaná fiskální a monetární expanze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Zmírnit očekávaný hospodářský propad (?%)  se jednotlivé státy pokusí fiskální expanzí: při očekávaném výpadku příjmů další výdaje. </a:t>
            </a:r>
          </a:p>
          <a:p>
            <a:r>
              <a:rPr lang="cs-CZ" dirty="0" smtClean="0"/>
              <a:t>Nejrůznější záchranné programy pro vybraná odvětví hospodářství, kategorie pracovníků. </a:t>
            </a:r>
          </a:p>
          <a:p>
            <a:r>
              <a:rPr lang="cs-CZ" dirty="0" smtClean="0"/>
              <a:t>Lze samozřejmě očekávat řadu rozpočtových škrtů. </a:t>
            </a:r>
          </a:p>
          <a:p>
            <a:r>
              <a:rPr lang="cs-CZ" dirty="0" smtClean="0"/>
              <a:t>Řada evropských a dalších států však už je nebezpečně zadlužených, vesměs ve vazbě na ekonomickou recesi před deseti lety. </a:t>
            </a:r>
          </a:p>
          <a:p>
            <a:r>
              <a:rPr lang="cs-CZ" dirty="0" smtClean="0"/>
              <a:t>Leckde na pomoc budou přicházet centrální banky expanzivní měnovou politikou: další inflační resp. </a:t>
            </a:r>
            <a:r>
              <a:rPr lang="cs-CZ" dirty="0" err="1" smtClean="0"/>
              <a:t>pseudoinflační</a:t>
            </a:r>
            <a:r>
              <a:rPr lang="cs-CZ" dirty="0" smtClean="0"/>
              <a:t> impulsy.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2422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1"/>
    </mc:Choice>
    <mc:Fallback xmlns="">
      <p:transition spd="slow" advTm="221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Obecnější úvahy ohledně </a:t>
            </a:r>
            <a:r>
              <a:rPr lang="cs-CZ" dirty="0" err="1" smtClean="0"/>
              <a:t>škodního</a:t>
            </a:r>
            <a:r>
              <a:rPr lang="cs-CZ" dirty="0" smtClean="0"/>
              <a:t> práva vyvolané epidemií covid-19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Složitý řetězec individuálních stejně jako kolektivních chyb, nutně však nikoli selhání. </a:t>
            </a:r>
          </a:p>
          <a:p>
            <a:r>
              <a:rPr lang="cs-CZ" dirty="0"/>
              <a:t>Ovšem nedokazatelnost příčinné souvislosti a případného zavinění (neviditelný virus). Ale též kdyby to šlo, tak na konci je asi chudičký sběrač nakaženého netopýra na </a:t>
            </a:r>
            <a:r>
              <a:rPr lang="cs-CZ" dirty="0" err="1" smtClean="0"/>
              <a:t>wu-chanské</a:t>
            </a:r>
            <a:r>
              <a:rPr lang="cs-CZ" dirty="0" smtClean="0"/>
              <a:t> </a:t>
            </a:r>
            <a:r>
              <a:rPr lang="cs-CZ" dirty="0"/>
              <a:t>tržiště. </a:t>
            </a:r>
          </a:p>
          <a:p>
            <a:r>
              <a:rPr lang="cs-CZ" dirty="0"/>
              <a:t>Nahodile (až nespravedlivě nahodile) bys to však šlo, např. porušení karantény v konkrétní komunitě s trasováním (oni „italští“ navrátilci v Litovli / Uničově, když by se jim doložilo porušení karantény): při skutečně plné kalkulaci nákladů také insolventní. </a:t>
            </a:r>
            <a:endParaRPr lang="cs-CZ" dirty="0" smtClean="0"/>
          </a:p>
          <a:p>
            <a:r>
              <a:rPr lang="cs-CZ" dirty="0" smtClean="0"/>
              <a:t>Žaloby proti podnikům turistického ruchu v </a:t>
            </a:r>
            <a:r>
              <a:rPr lang="cs-CZ" dirty="0" err="1" smtClean="0"/>
              <a:t>Ischgl</a:t>
            </a:r>
            <a:r>
              <a:rPr lang="cs-CZ" dirty="0" smtClean="0"/>
              <a:t> (Rakousko)! 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4691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"/>
    </mc:Choice>
    <mc:Fallback xmlns="">
      <p:transition spd="slow" advTm="234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Odpovědnost státu za škody způsobené opatřeními v rámci krizí?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Nyní v Česku nemalé naděje podnikatelů, přiživované advokáty. </a:t>
            </a:r>
          </a:p>
          <a:p>
            <a:r>
              <a:rPr lang="cs-CZ" dirty="0" smtClean="0"/>
              <a:t>§ 36 odst. 4 krizového zákona: škody v přímé souvislosti se zavedením a uplatňováním krizového zákona. </a:t>
            </a:r>
          </a:p>
          <a:p>
            <a:r>
              <a:rPr lang="cs-CZ" dirty="0" smtClean="0"/>
              <a:t>Je to objektivní odpovědnost?  Otázka kauzality – krize, nebo krizové opatření. Co odpovědnost vůči klientům za plnění se zdravotním rizikem? </a:t>
            </a:r>
          </a:p>
          <a:p>
            <a:r>
              <a:rPr lang="cs-CZ" dirty="0" smtClean="0"/>
              <a:t>Široký výklad znamená, že uděláme ze státu všeobecnou pojišťovnu na řadu (zdaleka ne všechna) podnikatelská rizika. </a:t>
            </a:r>
          </a:p>
          <a:p>
            <a:r>
              <a:rPr lang="cs-CZ" dirty="0" smtClean="0"/>
              <a:t>Bude výkladový oříšek, odlišné chápání škody, respektive jejího způsobení ve starém a novém občanském právu. Zde nám zoufale chybí solidní právní dogmatika! Kdo kdy dopředu přemýšlel o tomto paragrafu?  </a:t>
            </a:r>
          </a:p>
          <a:p>
            <a:r>
              <a:rPr lang="cs-CZ" dirty="0" smtClean="0"/>
              <a:t>Snaha státu se vyhnou odpovědnosti opuštěním krizového zákona (výše) je pochopitelná, avšak stejně problematická.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0956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1"/>
    </mc:Choice>
    <mc:Fallback xmlns="">
      <p:transition spd="slow" advTm="241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Informační a informatická doba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První globální epidemie v době Internetu. </a:t>
            </a:r>
          </a:p>
          <a:p>
            <a:r>
              <a:rPr lang="cs-CZ" dirty="0" smtClean="0"/>
              <a:t>Bleskové šíření veškerých informací bez větších nákladů. </a:t>
            </a:r>
          </a:p>
          <a:p>
            <a:r>
              <a:rPr lang="cs-CZ" dirty="0" smtClean="0"/>
              <a:t>Somatický distanc je impuls pro elektronizaci komunikace či pro její prohloubení (mezilidské, objednávání zboží a služeb, podnikové, domácí práce – </a:t>
            </a:r>
            <a:r>
              <a:rPr lang="cs-CZ" dirty="0" err="1" smtClean="0"/>
              <a:t>home</a:t>
            </a:r>
            <a:r>
              <a:rPr lang="cs-CZ" dirty="0" smtClean="0"/>
              <a:t> </a:t>
            </a:r>
            <a:r>
              <a:rPr lang="cs-CZ" dirty="0" err="1" smtClean="0"/>
              <a:t>office</a:t>
            </a:r>
            <a:r>
              <a:rPr lang="cs-CZ" dirty="0" smtClean="0"/>
              <a:t>, vzdělávání, kultura, zábava)</a:t>
            </a:r>
          </a:p>
          <a:p>
            <a:r>
              <a:rPr lang="cs-CZ" dirty="0" smtClean="0"/>
              <a:t>To vyvolá právních otázky ohledně závaznosti jednání, jeho proveditelnosti, až se – dílem - opustí „dobrovolná“ fáze.</a:t>
            </a:r>
          </a:p>
          <a:p>
            <a:r>
              <a:rPr lang="cs-CZ" dirty="0" smtClean="0"/>
              <a:t>Hrozbou je však </a:t>
            </a:r>
            <a:r>
              <a:rPr lang="cs-CZ" dirty="0" err="1" smtClean="0"/>
              <a:t>kyber</a:t>
            </a:r>
            <a:r>
              <a:rPr lang="cs-CZ" dirty="0" smtClean="0"/>
              <a:t>-kriminalita a hrozba sabotáže.      </a:t>
            </a:r>
          </a:p>
        </p:txBody>
      </p:sp>
    </p:spTree>
    <p:extLst>
      <p:ext uri="{BB962C8B-B14F-4D97-AF65-F5344CB8AC3E}">
        <p14:creationId xmlns:p14="http://schemas.microsoft.com/office/powerpoint/2010/main" val="4264105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"/>
    </mc:Choice>
    <mc:Fallback xmlns="">
      <p:transition spd="slow" advTm="204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</a:t>
            </a:r>
            <a:r>
              <a:rPr lang="cs-CZ" dirty="0" smtClean="0"/>
              <a:t>apojení společnosti při dohledu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Oproti autoritativní Číně a dalším státům dálného východu: </a:t>
            </a:r>
          </a:p>
          <a:p>
            <a:r>
              <a:rPr lang="cs-CZ" dirty="0" smtClean="0"/>
              <a:t>Západní liberální stát postrádá kapacity (armáda bez branné povinnosti, omezená policie). </a:t>
            </a:r>
          </a:p>
          <a:p>
            <a:r>
              <a:rPr lang="cs-CZ" dirty="0" smtClean="0"/>
              <a:t>Omezené možnosti mobilizace obyvatelstva (ve stylu a tradici dobrovolných hasičů, organizací červeného kříže). </a:t>
            </a:r>
          </a:p>
          <a:p>
            <a:r>
              <a:rPr lang="cs-CZ" dirty="0"/>
              <a:t>Česko – zájem starostů na informace o počtu nakažených v jednotlivých obcí, po určitém tápání zavrženo státem. </a:t>
            </a:r>
            <a:endParaRPr lang="cs-CZ" dirty="0" smtClean="0"/>
          </a:p>
          <a:p>
            <a:r>
              <a:rPr lang="cs-CZ" dirty="0" smtClean="0"/>
              <a:t>Nicméně společenský tlak napomáhá kázni při nošení roušek.</a:t>
            </a:r>
          </a:p>
        </p:txBody>
      </p:sp>
    </p:spTree>
    <p:extLst>
      <p:ext uri="{BB962C8B-B14F-4D97-AF65-F5344CB8AC3E}">
        <p14:creationId xmlns:p14="http://schemas.microsoft.com/office/powerpoint/2010/main" val="57561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1"/>
    </mc:Choice>
    <mc:Fallback xmlns="">
      <p:transition spd="slow" advTm="301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Omezení soukromí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Zdravotnická mlčenlivost v případě karantén a izolací pacientů. </a:t>
            </a:r>
          </a:p>
          <a:p>
            <a:r>
              <a:rPr lang="cs-CZ" dirty="0" smtClean="0"/>
              <a:t>Trasování zhusta znamená odhalení identity pacienta. </a:t>
            </a:r>
          </a:p>
          <a:p>
            <a:r>
              <a:rPr lang="cs-CZ" dirty="0" smtClean="0"/>
              <a:t>Otázka informování rodiny, blízkých, ale také sousedů. </a:t>
            </a:r>
          </a:p>
          <a:p>
            <a:r>
              <a:rPr lang="cs-CZ" dirty="0" smtClean="0"/>
              <a:t>Maďarsko – nutnost informovat sousedy cedulkou. </a:t>
            </a:r>
          </a:p>
          <a:p>
            <a:r>
              <a:rPr lang="cs-CZ" dirty="0" smtClean="0"/>
              <a:t>Jižní Korea – vytvoření databáze a mobilní aplikace </a:t>
            </a:r>
          </a:p>
          <a:p>
            <a:r>
              <a:rPr lang="cs-CZ" dirty="0" smtClean="0"/>
              <a:t>Tchaj-wan – soustavné sledování pohybu nakažených a podezřelých pomocí mobilu za účelem  dozoru, ale také podpory dodržování izolace karantény.</a:t>
            </a:r>
          </a:p>
          <a:p>
            <a:r>
              <a:rPr lang="cs-CZ" dirty="0" smtClean="0"/>
              <a:t>Naopak Česko – nevyužití lokalizačních dat pro hromadnou karanténu „italských lyžařů“ při začátku opatření (správní a nikoli trestní postih, relevance GDPR…). Záměry to zavést na základě dobrovolnosti, tzv. chytrá karanténa se nedaří zavést.  </a:t>
            </a:r>
          </a:p>
        </p:txBody>
      </p:sp>
    </p:spTree>
    <p:extLst>
      <p:ext uri="{BB962C8B-B14F-4D97-AF65-F5344CB8AC3E}">
        <p14:creationId xmlns:p14="http://schemas.microsoft.com/office/powerpoint/2010/main" val="2757530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7"/>
    </mc:Choice>
    <mc:Fallback xmlns="">
      <p:transition spd="slow" advTm="22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Objevy, migrace, epidemie a genocidy?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Pohyb lidí již před staletími.  </a:t>
            </a:r>
          </a:p>
          <a:p>
            <a:r>
              <a:rPr lang="cs-CZ" dirty="0" smtClean="0"/>
              <a:t>Největší morová epidemie – „černá smrt“ 14. století.  </a:t>
            </a:r>
          </a:p>
          <a:p>
            <a:r>
              <a:rPr lang="cs-CZ" dirty="0" smtClean="0"/>
              <a:t>Zavlečení onemocnění syfilis z Ameriky do Evropy. </a:t>
            </a:r>
          </a:p>
          <a:p>
            <a:r>
              <a:rPr lang="cs-CZ" dirty="0" smtClean="0"/>
              <a:t>Rozšíření onemocnění izolovaným kmenům a komunitám v Americe či Austrálii</a:t>
            </a:r>
            <a:r>
              <a:rPr lang="cs-CZ" dirty="0"/>
              <a:t>. </a:t>
            </a:r>
            <a:r>
              <a:rPr lang="cs-CZ" dirty="0" smtClean="0"/>
              <a:t>Leckde </a:t>
            </a:r>
            <a:r>
              <a:rPr lang="cs-CZ" dirty="0"/>
              <a:t>podstatná část populace vymřela. </a:t>
            </a:r>
            <a:endParaRPr lang="cs-CZ" dirty="0" smtClean="0"/>
          </a:p>
          <a:p>
            <a:r>
              <a:rPr lang="cs-CZ" dirty="0" smtClean="0"/>
              <a:t>V některých případech dokonce záměrné</a:t>
            </a:r>
            <a:r>
              <a:rPr lang="cs-CZ" dirty="0"/>
              <a:t> </a:t>
            </a:r>
            <a:r>
              <a:rPr lang="cs-CZ" dirty="0" smtClean="0"/>
              <a:t>rozšíření nákaz.</a:t>
            </a:r>
          </a:p>
          <a:p>
            <a:r>
              <a:rPr lang="cs-CZ" dirty="0" smtClean="0"/>
              <a:t>Nová spojení, nové smrtelné nemoci?   </a:t>
            </a:r>
          </a:p>
        </p:txBody>
      </p:sp>
    </p:spTree>
    <p:extLst>
      <p:ext uri="{BB962C8B-B14F-4D97-AF65-F5344CB8AC3E}">
        <p14:creationId xmlns:p14="http://schemas.microsoft.com/office/powerpoint/2010/main" val="229505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9"/>
    </mc:Choice>
    <mc:Fallback xmlns="">
      <p:transition spd="slow" advTm="259"/>
    </mc:Fallback>
  </mc:AlternateContent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Zásadně omezená osobní práva 		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Nouzová opatření znamenají zásadní omezení. </a:t>
            </a:r>
          </a:p>
          <a:p>
            <a:r>
              <a:rPr lang="cs-CZ" dirty="0" smtClean="0"/>
              <a:t>Individuální u nařízené karantény u nemocných či podezřelých z onemocnění, kolektivní v případě uzávěr měst a omezení celých zemí.  </a:t>
            </a:r>
          </a:p>
          <a:p>
            <a:r>
              <a:rPr lang="cs-CZ" dirty="0" smtClean="0"/>
              <a:t>Obecně svoboda pohybu: přicestování cizinců, ale též vycestování do zahraničí, výrazné omezení vnitrostátní mobility,  </a:t>
            </a:r>
          </a:p>
          <a:p>
            <a:r>
              <a:rPr lang="cs-CZ" dirty="0" smtClean="0"/>
              <a:t>Zrušena svoboda shromažďování pro veškeré účely: politické, kulturní, zábavní, vzdělávací a další je zásadně omezená. </a:t>
            </a:r>
          </a:p>
          <a:p>
            <a:r>
              <a:rPr lang="cs-CZ" dirty="0" smtClean="0"/>
              <a:t>Vše pochopitelně kvůli podpoře sociálního / somatického distance.  </a:t>
            </a:r>
          </a:p>
        </p:txBody>
      </p:sp>
    </p:spTree>
    <p:extLst>
      <p:ext uri="{BB962C8B-B14F-4D97-AF65-F5344CB8AC3E}">
        <p14:creationId xmlns:p14="http://schemas.microsoft.com/office/powerpoint/2010/main" val="403845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Svoboda slova a její možná omezení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Realizuje se především v kyberprostoru. </a:t>
            </a:r>
          </a:p>
          <a:p>
            <a:r>
              <a:rPr lang="cs-CZ" dirty="0" smtClean="0"/>
              <a:t>Osobně považuji za dobré zachovat, ba posilnit, včetně konspiračních (kdo to všechno zorganizoval, co tím USA, Čína… sleduje) a extrémních doktrín (příroda redukuje populaci, přírodní výběr, staří ať pomřou, naše svoboda je nedotknutelná apod.).  </a:t>
            </a:r>
          </a:p>
          <a:p>
            <a:r>
              <a:rPr lang="cs-CZ" dirty="0" smtClean="0"/>
              <a:t>Svoboda slova však zároveň znamená svobodu razantně a radikálně kritizovat takové výroky. </a:t>
            </a:r>
          </a:p>
          <a:p>
            <a:r>
              <a:rPr lang="cs-CZ" dirty="0" smtClean="0"/>
              <a:t>Tuto svobodu je třeba zachovat, zvláště jsou-li omezené další svobody. </a:t>
            </a:r>
          </a:p>
          <a:p>
            <a:r>
              <a:rPr lang="cs-CZ" dirty="0" smtClean="0"/>
              <a:t>Problematika šíření poplašné zprávy – co je a co není poplašná zpráva. </a:t>
            </a:r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30972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"/>
    </mc:Choice>
    <mc:Fallback xmlns="">
      <p:transition spd="slow" advTm="261"/>
    </mc:Fallback>
  </mc:AlternateContent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Již běžící střet ohledně základních práv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řadě států Západu se roky vyhrocuje střet ohledně chápání lidských práv (v rovině morálně-politické a rétorické), vnímaných jako základní zaručená národními a mezinárodními katalogy (v rovině právní jako korektiv běžného práva). </a:t>
            </a:r>
          </a:p>
          <a:p>
            <a:r>
              <a:rPr lang="cs-CZ" dirty="0" smtClean="0"/>
              <a:t>Exaltované antidiskriminační politiky (multikulturalismus, LGBT), již roky čelící značné odtažitosti či odmítání.  </a:t>
            </a:r>
          </a:p>
          <a:p>
            <a:r>
              <a:rPr lang="cs-CZ" dirty="0" smtClean="0"/>
              <a:t>Epidemie covid-19, jí vyvolaná omezení apod. ještě prohloubí nechuť.</a:t>
            </a:r>
          </a:p>
          <a:p>
            <a:r>
              <a:rPr lang="cs-CZ" dirty="0" smtClean="0"/>
              <a:t>V Česku se hodně spojuje s EU – dále ještě dopady na ni…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4151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4"/>
    </mc:Choice>
    <mc:Fallback xmlns="">
      <p:transition spd="slow" advTm="234"/>
    </mc:Fallback>
  </mc:AlternateContent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Individualismus a kolektivismus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Ochrana veřejného zdraví jako konkretizace veřejného zájmu. </a:t>
            </a:r>
          </a:p>
          <a:p>
            <a:r>
              <a:rPr lang="cs-CZ" dirty="0" smtClean="0"/>
              <a:t>Veřejný (obecný, společný) zájem. </a:t>
            </a:r>
          </a:p>
          <a:p>
            <a:r>
              <a:rPr lang="cs-CZ" dirty="0" smtClean="0"/>
              <a:t>Nejen zájmy jednotlivců.</a:t>
            </a:r>
          </a:p>
          <a:p>
            <a:r>
              <a:rPr lang="cs-CZ" dirty="0" smtClean="0"/>
              <a:t>Ale taky zájmy jednotlivých společenských skupin (v Evropě covid-19 obnažuje narůstající pnutí mezi generacemi).  </a:t>
            </a:r>
          </a:p>
          <a:p>
            <a:r>
              <a:rPr lang="cs-CZ" dirty="0" smtClean="0"/>
              <a:t>Jak moc kvůli veřejnému zájmu má ustupovat jednotlivec?  </a:t>
            </a:r>
          </a:p>
          <a:p>
            <a:r>
              <a:rPr lang="cs-CZ" dirty="0" smtClean="0"/>
              <a:t>Rozložení omezení a nároků včetně budoucích finančních důsledků rozhodne o stabilitě států na další desetiletí…   </a:t>
            </a:r>
          </a:p>
          <a:p>
            <a:pPr marL="0" indent="0">
              <a:buNone/>
            </a:pPr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75469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2"/>
    </mc:Choice>
    <mc:Fallback xmlns="">
      <p:transition spd="slow" advTm="212"/>
    </mc:Fallback>
  </mc:AlternateContent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Budoucí rozložení nákladů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Jak rozložit škody, respektive náklady vzešlé z epidemie a karantény?   </a:t>
            </a:r>
          </a:p>
          <a:p>
            <a:r>
              <a:rPr lang="cs-CZ" dirty="0" smtClean="0"/>
              <a:t>V mnoha agendách a formách (jednotlivá odvětví práva) </a:t>
            </a:r>
          </a:p>
          <a:p>
            <a:r>
              <a:rPr lang="cs-CZ" dirty="0" smtClean="0"/>
              <a:t>Náhrada škody</a:t>
            </a:r>
            <a:r>
              <a:rPr lang="cs-CZ" dirty="0"/>
              <a:t> </a:t>
            </a:r>
            <a:r>
              <a:rPr lang="cs-CZ" dirty="0" smtClean="0"/>
              <a:t>(její výklad – je právní politikum)</a:t>
            </a:r>
          </a:p>
          <a:p>
            <a:r>
              <a:rPr lang="cs-CZ" dirty="0" smtClean="0"/>
              <a:t>Zaměstnání (včetně propouštění, </a:t>
            </a:r>
            <a:r>
              <a:rPr lang="cs-CZ" dirty="0" err="1" smtClean="0"/>
              <a:t>kurzarbeit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Obchody (způsoby ukončení plnění, řešení neschopnosti plnit). </a:t>
            </a:r>
          </a:p>
          <a:p>
            <a:r>
              <a:rPr lang="cs-CZ" dirty="0" smtClean="0"/>
              <a:t>Daně a odvody na sociální zabezpečení</a:t>
            </a:r>
            <a:r>
              <a:rPr lang="cs-CZ" dirty="0"/>
              <a:t> </a:t>
            </a:r>
            <a:r>
              <a:rPr lang="cs-CZ" dirty="0" smtClean="0"/>
              <a:t>(které úlevy budou). </a:t>
            </a:r>
          </a:p>
          <a:p>
            <a:r>
              <a:rPr lang="cs-CZ" dirty="0" smtClean="0"/>
              <a:t>Sociální zabezpečení a odvody na ně (možnosti změn).  </a:t>
            </a:r>
          </a:p>
          <a:p>
            <a:r>
              <a:rPr lang="cs-CZ" dirty="0" smtClean="0"/>
              <a:t>Dotace a subvence</a:t>
            </a:r>
            <a:r>
              <a:rPr lang="cs-CZ" dirty="0"/>
              <a:t> </a:t>
            </a:r>
            <a:r>
              <a:rPr lang="cs-CZ" dirty="0" smtClean="0"/>
              <a:t>(potřebným podnikům, nebo hlasitým podnikům). </a:t>
            </a:r>
            <a:endParaRPr lang="cs-CZ" dirty="0"/>
          </a:p>
          <a:p>
            <a:r>
              <a:rPr lang="cs-CZ" dirty="0" smtClean="0"/>
              <a:t>Státy budou různě úspěšné, což se odrazí v jejich stabilitě.  </a:t>
            </a:r>
          </a:p>
        </p:txBody>
      </p:sp>
    </p:spTree>
    <p:extLst>
      <p:ext uri="{BB962C8B-B14F-4D97-AF65-F5344CB8AC3E}">
        <p14:creationId xmlns:p14="http://schemas.microsoft.com/office/powerpoint/2010/main" val="371161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Snaha nenarušit mezinárodní tok zboží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Nejdříve asijské, nyní evropské státy, nakonec všechny státy víceméně zastavily mezinárodní migraci.  </a:t>
            </a:r>
          </a:p>
          <a:p>
            <a:r>
              <a:rPr lang="cs-CZ" dirty="0" smtClean="0"/>
              <a:t>Nicméně snaha udržet mezinárodní zbožový obchod: proto výjimka, snaha o rychlé odbavení přes posílení či znovuzavedení hraniční kontroly.   </a:t>
            </a:r>
          </a:p>
          <a:p>
            <a:r>
              <a:rPr lang="cs-CZ" dirty="0" smtClean="0"/>
              <a:t>Výlučně respirační </a:t>
            </a:r>
            <a:r>
              <a:rPr lang="cs-CZ" dirty="0"/>
              <a:t>šíření covid-19 nevyvolává podezření ohledně závadnosti některého zboží, proto se nezavádějí kontroly.</a:t>
            </a:r>
            <a:endParaRPr lang="cs-CZ" dirty="0" smtClean="0"/>
          </a:p>
          <a:p>
            <a:r>
              <a:rPr lang="cs-CZ" dirty="0" smtClean="0"/>
              <a:t>Výjimku představuje široce vývoz uvedeného a dalšího potřebného zboží (roušky, respirátory, přístroje). V jejich případě státy zavedly zákazy či zásadní omezení.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944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3"/>
    </mc:Choice>
    <mc:Fallback xmlns="">
      <p:transition spd="slow" advTm="223"/>
    </mc:Fallback>
  </mc:AlternateContent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Epidemie jako rub globalizace, karantény jako  de-globalizační šok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výskyt či </a:t>
            </a:r>
            <a:r>
              <a:rPr lang="cs-CZ" dirty="0"/>
              <a:t>t</a:t>
            </a:r>
            <a:r>
              <a:rPr lang="cs-CZ" dirty="0" smtClean="0"/>
              <a:t>vrdé zasažení hlavních měst, velkoměst a dalších center mezinárodního obchodu a politiky je patrné, že covid-19 rychle po světě rozšířili jednotlivci, kteří jsou vysoce mobilní. </a:t>
            </a:r>
          </a:p>
          <a:p>
            <a:r>
              <a:rPr lang="cs-CZ" dirty="0" smtClean="0"/>
              <a:t>Mobilita </a:t>
            </a:r>
            <a:r>
              <a:rPr lang="cs-CZ" dirty="0"/>
              <a:t>je příjemná a přínosná. Ale výjimečně může zabíjet. </a:t>
            </a:r>
            <a:endParaRPr lang="cs-CZ" dirty="0" smtClean="0"/>
          </a:p>
          <a:p>
            <a:r>
              <a:rPr lang="cs-CZ" dirty="0"/>
              <a:t>Uzavření hranic či výrazné omezení </a:t>
            </a:r>
            <a:r>
              <a:rPr lang="cs-CZ" dirty="0" smtClean="0"/>
              <a:t>překračování hranic </a:t>
            </a:r>
            <a:r>
              <a:rPr lang="cs-CZ" dirty="0"/>
              <a:t>lze předpokládat na měsíce. </a:t>
            </a:r>
            <a:endParaRPr lang="cs-CZ" dirty="0" smtClean="0"/>
          </a:p>
          <a:p>
            <a:r>
              <a:rPr lang="cs-CZ" dirty="0" smtClean="0"/>
              <a:t>V Evropě nedostatek některých výrobků a zjevně neschopnost je rychle začít vyrábět, závislost západu právě na Číně. Je to únosné?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732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1"/>
    </mc:Choice>
    <mc:Fallback xmlns="">
      <p:transition spd="slow" advTm="201"/>
    </mc:Fallback>
  </mc:AlternateContent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integrace: snaha zajistit obchod zbožím, výjimkou důležité  zboží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Znovuzavedení hraničních kontrol ztěžuje převoz zboží mezi členskými státy. Nicméně je snaha jej jinak neztěžovat. </a:t>
            </a:r>
          </a:p>
          <a:p>
            <a:r>
              <a:rPr lang="cs-CZ" dirty="0" smtClean="0"/>
              <a:t>Pohromou je nicméně nebývalé využití oprávnění zadržovat zboží potřebné kvůli ochraně veřejného zdraví – zejména roušky, respirátory, přístroje (viz výše) jednotlivými členskými státy. </a:t>
            </a:r>
          </a:p>
          <a:p>
            <a:r>
              <a:rPr lang="cs-CZ" dirty="0" smtClean="0"/>
              <a:t>Východiskem jsou nyní letecké mosty z  Indie či Číny (níže hodnocení dlouhodobého dopadu).  </a:t>
            </a:r>
          </a:p>
          <a:p>
            <a:r>
              <a:rPr lang="cs-CZ" dirty="0" smtClean="0"/>
              <a:t>Členské státy a </a:t>
            </a:r>
            <a:r>
              <a:rPr lang="cs-CZ" dirty="0" err="1" smtClean="0"/>
              <a:t>eurokracie</a:t>
            </a:r>
            <a:r>
              <a:rPr lang="cs-CZ" dirty="0" smtClean="0"/>
              <a:t> by měly vytvořit pravidla pro tranzit tohoto zboží. Předpokladem jsou však jeho minimální zásoby.  </a:t>
            </a:r>
          </a:p>
          <a:p>
            <a:r>
              <a:rPr lang="cs-CZ" dirty="0"/>
              <a:t>Realitou je absence solidarity mezi evropskými státy (V těchto dnech ji však třeba vysvětlovat obavami z propuknutí epidemie).  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0022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4"/>
    </mc:Choice>
    <mc:Fallback xmlns="">
      <p:transition spd="slow" advTm="214"/>
    </mc:Fallback>
  </mc:AlternateContent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unie: pozastavení pohybu jednotlivců přes hranice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Během tohoto měsíce se v podstatě zhroutil volný pohyb jednotlivců. </a:t>
            </a:r>
          </a:p>
          <a:p>
            <a:r>
              <a:rPr lang="cs-CZ" dirty="0" smtClean="0"/>
              <a:t>Schengenský kodex ani pobytová směrnice nepředpokládají uzavření vnitřních hranic mezi členskými státy. </a:t>
            </a:r>
            <a:endParaRPr lang="cs-CZ" dirty="0"/>
          </a:p>
          <a:p>
            <a:r>
              <a:rPr lang="cs-CZ" dirty="0" smtClean="0"/>
              <a:t>Pochopitelně lze argumentovat ochranou veřejného zdraví jako takového. </a:t>
            </a:r>
            <a:r>
              <a:rPr lang="cs-CZ" dirty="0"/>
              <a:t>Hraniční zkoumání zdravotního stavu nebylo proveditelné. </a:t>
            </a:r>
            <a:endParaRPr lang="cs-CZ" dirty="0" smtClean="0"/>
          </a:p>
          <a:p>
            <a:r>
              <a:rPr lang="cs-CZ" dirty="0" smtClean="0"/>
              <a:t>Úplný zákaz turistiky – je to správně, včetně vycestování. Setrvat smějí přistěhovalci (ovšem bez cestování). Otázka dojíždění za prací (</a:t>
            </a:r>
            <a:r>
              <a:rPr lang="cs-CZ" dirty="0" err="1" smtClean="0"/>
              <a:t>pendleři</a:t>
            </a:r>
            <a:r>
              <a:rPr lang="cs-CZ" dirty="0" smtClean="0"/>
              <a:t>), problém smíšených rodin (formálně i fakticky)!   </a:t>
            </a:r>
          </a:p>
          <a:p>
            <a:r>
              <a:rPr lang="cs-CZ" dirty="0" smtClean="0"/>
              <a:t>Návrat ke státnímu občanství jako vymezení množiny pro solidaritu!</a:t>
            </a:r>
          </a:p>
          <a:p>
            <a:r>
              <a:rPr lang="cs-CZ" dirty="0" smtClean="0"/>
              <a:t>Ale vzájemná spolupráce při repatriaci občanů ze světa! 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41574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2"/>
    </mc:Choice>
    <mc:Fallback xmlns="">
      <p:transition spd="slow" advTm="202"/>
    </mc:Fallback>
  </mc:AlternateContent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unie – omezená role v oblasti ochrany veřejného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 / EU nikdy neměly</a:t>
            </a:r>
            <a:r>
              <a:rPr lang="cs-CZ" dirty="0"/>
              <a:t> </a:t>
            </a:r>
            <a:r>
              <a:rPr lang="cs-CZ" dirty="0" smtClean="0"/>
              <a:t>větší roli při ochraně veřejného zdraví. </a:t>
            </a:r>
          </a:p>
          <a:p>
            <a:r>
              <a:rPr lang="cs-CZ" dirty="0" smtClean="0"/>
              <a:t>Dokonce </a:t>
            </a:r>
            <a:r>
              <a:rPr lang="cs-CZ" dirty="0"/>
              <a:t>z</a:t>
            </a:r>
            <a:r>
              <a:rPr lang="cs-CZ" dirty="0" smtClean="0"/>
              <a:t>řizovací smlouvy (čl. 168 SFEU) potvrzovaly kompetenci členských států.   </a:t>
            </a:r>
          </a:p>
          <a:p>
            <a:r>
              <a:rPr lang="cs-CZ" dirty="0" smtClean="0"/>
              <a:t>Na tom nic neměnily průniky týkající se obchodovaného zboží, služeb, pohybu osob (viz ustanovení).  </a:t>
            </a:r>
          </a:p>
          <a:p>
            <a:r>
              <a:rPr lang="cs-CZ" dirty="0" smtClean="0"/>
              <a:t>Angažmá EU na poli public </a:t>
            </a:r>
            <a:r>
              <a:rPr lang="cs-CZ" dirty="0" err="1" smtClean="0"/>
              <a:t>health</a:t>
            </a:r>
            <a:r>
              <a:rPr lang="cs-CZ" dirty="0" smtClean="0"/>
              <a:t> zůstává doplňkové. </a:t>
            </a:r>
          </a:p>
          <a:p>
            <a:r>
              <a:rPr lang="cs-CZ" dirty="0" smtClean="0"/>
              <a:t>Byť existuje </a:t>
            </a:r>
            <a:r>
              <a:rPr lang="cs-CZ" dirty="0" err="1" smtClean="0"/>
              <a:t>European</a:t>
            </a:r>
            <a:r>
              <a:rPr lang="cs-CZ" dirty="0" smtClean="0"/>
              <a:t> Centre </a:t>
            </a:r>
            <a:r>
              <a:rPr lang="cs-CZ" dirty="0" err="1" smtClean="0"/>
              <a:t>Disease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(</a:t>
            </a:r>
            <a:r>
              <a:rPr lang="cs-CZ" dirty="0" err="1" smtClean="0"/>
              <a:t>Solna</a:t>
            </a:r>
            <a:r>
              <a:rPr lang="cs-CZ" dirty="0" smtClean="0"/>
              <a:t>, Švédsko) stěží dokáže zabezpečit výměnu informací mezi příslušnými orgány členských států.  Kdo jste si jí všiml?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8695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3"/>
    </mc:Choice>
    <mc:Fallback xmlns="">
      <p:transition spd="slow" advTm="253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Karanténní opatření 19. a 20. století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19. století: rostoucí mobilita</a:t>
            </a:r>
          </a:p>
          <a:p>
            <a:r>
              <a:rPr lang="cs-CZ" dirty="0" smtClean="0"/>
              <a:t>Problematická hygiena v rostoucích měst: </a:t>
            </a:r>
          </a:p>
          <a:p>
            <a:r>
              <a:rPr lang="cs-CZ" dirty="0"/>
              <a:t>C</a:t>
            </a:r>
            <a:r>
              <a:rPr lang="cs-CZ" dirty="0" smtClean="0"/>
              <a:t>holera a tyfus</a:t>
            </a:r>
            <a:r>
              <a:rPr lang="cs-CZ" dirty="0"/>
              <a:t> </a:t>
            </a:r>
            <a:r>
              <a:rPr lang="cs-CZ" dirty="0" smtClean="0"/>
              <a:t>– epidemie v 19. století.  </a:t>
            </a:r>
          </a:p>
          <a:p>
            <a:r>
              <a:rPr lang="cs-CZ" dirty="0" smtClean="0"/>
              <a:t>Tzv. </a:t>
            </a:r>
            <a:r>
              <a:rPr lang="cs-CZ" dirty="0"/>
              <a:t>š</a:t>
            </a:r>
            <a:r>
              <a:rPr lang="cs-CZ" dirty="0" smtClean="0"/>
              <a:t>panělská chřipka po 1. světové válce. </a:t>
            </a:r>
          </a:p>
          <a:p>
            <a:r>
              <a:rPr lang="cs-CZ" dirty="0" smtClean="0"/>
              <a:t>Opatření na místě a vůči migrantům.  </a:t>
            </a:r>
          </a:p>
          <a:p>
            <a:pPr marL="0" indent="0">
              <a:buNone/>
            </a:pPr>
            <a:r>
              <a:rPr lang="cs-CZ" dirty="0" smtClean="0"/>
              <a:t>Zároveň však také (průmyslová revoluce): </a:t>
            </a:r>
          </a:p>
          <a:p>
            <a:r>
              <a:rPr lang="cs-CZ" dirty="0" smtClean="0"/>
              <a:t>Rozeznávání </a:t>
            </a:r>
            <a:r>
              <a:rPr lang="cs-CZ" dirty="0"/>
              <a:t>jednotlivých onemocnění. </a:t>
            </a:r>
          </a:p>
          <a:p>
            <a:r>
              <a:rPr lang="cs-CZ" dirty="0" smtClean="0"/>
              <a:t>Nalezení některých jednoduchých léčebných postupů.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144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4"/>
    </mc:Choice>
    <mc:Fallback xmlns="">
      <p:transition spd="slow" advTm="264"/>
    </mc:Fallback>
  </mc:AlternateContent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unie – chronické krize a eskalace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Uvědomme si, že EU čelí poslední desetiletí řadě krizí: </a:t>
            </a:r>
          </a:p>
          <a:p>
            <a:r>
              <a:rPr lang="cs-CZ" dirty="0" smtClean="0"/>
              <a:t>/1/ Dluhová, potenciálně měnová krize </a:t>
            </a:r>
          </a:p>
          <a:p>
            <a:r>
              <a:rPr lang="cs-CZ" dirty="0" smtClean="0"/>
              <a:t>/2/ Migrační, azylová krize (základní práva, též krize Rady Evropy) </a:t>
            </a:r>
          </a:p>
          <a:p>
            <a:r>
              <a:rPr lang="cs-CZ" dirty="0" smtClean="0"/>
              <a:t>/3/ Žádná společná zahraniční politika ve skutečně vážných záležitostech, o obranné nemluvě (též krize NATO).  </a:t>
            </a:r>
          </a:p>
          <a:p>
            <a:r>
              <a:rPr lang="cs-CZ" dirty="0" smtClean="0"/>
              <a:t>/4/ Krize vlády práva, demokracie (není totéž) v některých členských státech, plus krize konceptu lidských práv (též krize Rady Evropy)  </a:t>
            </a:r>
          </a:p>
          <a:p>
            <a:r>
              <a:rPr lang="cs-CZ" dirty="0" smtClean="0"/>
              <a:t>/5/ BREXIT dokončen: odchod odtažitého, přesto významného člena.  </a:t>
            </a:r>
          </a:p>
          <a:p>
            <a:r>
              <a:rPr lang="cs-CZ" dirty="0" smtClean="0"/>
              <a:t>/6/ na počátku byla neshoda o politice reagující na globální oteplování. </a:t>
            </a:r>
          </a:p>
          <a:p>
            <a:pPr marL="0" indent="0">
              <a:buNone/>
            </a:pPr>
            <a:r>
              <a:rPr lang="cs-CZ" dirty="0" smtClean="0"/>
              <a:t>Všechny krize ukazují meze autority společných orgánů a neshodu evropských států.  </a:t>
            </a:r>
          </a:p>
          <a:p>
            <a:pPr marL="0" indent="0">
              <a:buNone/>
            </a:pPr>
            <a:r>
              <a:rPr lang="cs-CZ" dirty="0"/>
              <a:t>Evropská unie je jako pacient s řadou komorbidit!</a:t>
            </a:r>
          </a:p>
        </p:txBody>
      </p:sp>
    </p:spTree>
    <p:extLst>
      <p:ext uri="{BB962C8B-B14F-4D97-AF65-F5344CB8AC3E}">
        <p14:creationId xmlns:p14="http://schemas.microsoft.com/office/powerpoint/2010/main" val="1872744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3"/>
    </mc:Choice>
    <mc:Fallback xmlns="">
      <p:transition spd="slow" advTm="243"/>
    </mc:Fallback>
  </mc:AlternateContent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unie jako </a:t>
            </a:r>
            <a:r>
              <a:rPr lang="cs-CZ" dirty="0" err="1" smtClean="0"/>
              <a:t>pseudo</a:t>
            </a:r>
            <a:r>
              <a:rPr lang="cs-CZ" dirty="0" smtClean="0"/>
              <a:t>-stát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EU není schopná se proměnit ve federaci.  </a:t>
            </a:r>
          </a:p>
          <a:p>
            <a:r>
              <a:rPr lang="cs-CZ" dirty="0" smtClean="0"/>
              <a:t>Některé kroky se učinily, ale nakonec možná zavařily. </a:t>
            </a:r>
          </a:p>
          <a:p>
            <a:r>
              <a:rPr lang="cs-CZ" dirty="0" smtClean="0"/>
              <a:t>Není totiž evropský národ. EU je společenství národních států.  </a:t>
            </a:r>
            <a:endParaRPr lang="cs-CZ" dirty="0"/>
          </a:p>
          <a:p>
            <a:r>
              <a:rPr lang="cs-CZ" dirty="0" smtClean="0"/>
              <a:t>Omezená legitimita EU autorit, dříve demokratický deficit, dnes absence demokracie v politické sféře EU.  </a:t>
            </a:r>
          </a:p>
          <a:p>
            <a:r>
              <a:rPr lang="cs-CZ" dirty="0" smtClean="0"/>
              <a:t>EU tvoří jazykově vymezené národy. Mobilní elity si možná myslely, že  se to překlene</a:t>
            </a:r>
            <a:r>
              <a:rPr lang="cs-CZ" dirty="0"/>
              <a:t> </a:t>
            </a:r>
            <a:r>
              <a:rPr lang="cs-CZ" dirty="0" smtClean="0"/>
              <a:t>užíváním angličtiny. </a:t>
            </a:r>
          </a:p>
          <a:p>
            <a:r>
              <a:rPr lang="cs-CZ" dirty="0" smtClean="0"/>
              <a:t>Neexistence tradičního angažmá státu (armáda, policie) a moderního (školství, zdravotnictví!, sociální programy). To dělají členské státy. </a:t>
            </a:r>
          </a:p>
          <a:p>
            <a:r>
              <a:rPr lang="cs-CZ" dirty="0" smtClean="0"/>
              <a:t>Žádná armáda, tedy také žádná mobilní nemocnice na epidemii covid-19.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2732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unie jako anti-stát?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ES/EU (ale také RE) byly celá desetiletí byly nastavené jako omezení jednotlivých členských států. </a:t>
            </a:r>
          </a:p>
          <a:p>
            <a:r>
              <a:rPr lang="cs-CZ" dirty="0" smtClean="0"/>
              <a:t>Cílem bylo neomezovat mobilitu. Hranice měly jít </a:t>
            </a:r>
            <a:r>
              <a:rPr lang="cs-CZ" dirty="0" err="1" smtClean="0"/>
              <a:t>prič</a:t>
            </a:r>
            <a:r>
              <a:rPr lang="cs-CZ" dirty="0" smtClean="0"/>
              <a:t>. </a:t>
            </a:r>
          </a:p>
          <a:p>
            <a:r>
              <a:rPr lang="cs-CZ" dirty="0" smtClean="0"/>
              <a:t>Epidemie se však zadržují zavedením hranic – to je to omezení mobility a ten somatický distanc - dokonce mezi jednotlivci a skupinami lidí. </a:t>
            </a:r>
          </a:p>
          <a:p>
            <a:r>
              <a:rPr lang="cs-CZ" dirty="0" smtClean="0"/>
              <a:t>Státní hranice se s ohledem na odlišnosti mentality, jazyka, roli státu pro utěsnění nabízejí.</a:t>
            </a:r>
          </a:p>
          <a:p>
            <a:r>
              <a:rPr lang="cs-CZ" dirty="0"/>
              <a:t>O</a:t>
            </a:r>
            <a:r>
              <a:rPr lang="cs-CZ" dirty="0" smtClean="0"/>
              <a:t>na krásná mobilita otevírá cestu (korona)viru a ten dokáže zabíjet.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754926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54"/>
    </mc:Choice>
    <mc:Fallback xmlns="">
      <p:transition spd="slow" advTm="254"/>
    </mc:Fallback>
  </mc:AlternateContent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bude v EU s následujícími měsíci?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Dosavadní mentální ochromení umocní ještě reálné (extrémní epidemie právě v sídelních městech EU, např. Lucemburku).  </a:t>
            </a:r>
          </a:p>
          <a:p>
            <a:r>
              <a:rPr lang="cs-CZ" dirty="0" smtClean="0"/>
              <a:t>Jisté bude </a:t>
            </a:r>
            <a:r>
              <a:rPr lang="cs-CZ" dirty="0"/>
              <a:t>u</a:t>
            </a:r>
            <a:r>
              <a:rPr lang="cs-CZ" dirty="0" smtClean="0"/>
              <a:t>volnění paktu stability a růstu kvůli postiženým státům (Itálie, Španělsko): s patřičnými důsledky pro euro jako měnu.  </a:t>
            </a:r>
          </a:p>
          <a:p>
            <a:r>
              <a:rPr lang="cs-CZ" dirty="0" smtClean="0"/>
              <a:t>Omezení státních podpor – výjimka pro katastrofy, ale též její meze.  </a:t>
            </a:r>
            <a:endParaRPr lang="cs-CZ" dirty="0"/>
          </a:p>
          <a:p>
            <a:r>
              <a:rPr lang="cs-CZ" dirty="0" smtClean="0"/>
              <a:t>Jaká bude schopnost EU postupně vyřadit  opatření, které by se za normálu považovala za diskriminační?</a:t>
            </a:r>
            <a:endParaRPr lang="cs-CZ" dirty="0"/>
          </a:p>
          <a:p>
            <a:r>
              <a:rPr lang="cs-CZ" dirty="0"/>
              <a:t>J</a:t>
            </a:r>
            <a:r>
              <a:rPr lang="cs-CZ" dirty="0" smtClean="0"/>
              <a:t>ak moc bude EU schopná prosazovat své jiné politiky, například přijímání azylantů (žaloba Komise proti CZ, H, PL…, potichu stáhne?).</a:t>
            </a:r>
          </a:p>
        </p:txBody>
      </p:sp>
    </p:spTree>
    <p:extLst>
      <p:ext uri="{BB962C8B-B14F-4D97-AF65-F5344CB8AC3E}">
        <p14:creationId xmlns:p14="http://schemas.microsoft.com/office/powerpoint/2010/main" val="185208371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Odlišné přístupy evropských států / národů a jejich nesoudržnost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Rozhodování jednotlivých evropských států se přes podobnosti v jednotlivostech liší.</a:t>
            </a:r>
          </a:p>
          <a:p>
            <a:r>
              <a:rPr lang="cs-CZ" dirty="0" smtClean="0"/>
              <a:t>To však není nic nebývalého. Podobně rozdílně jednají též v jiných věcech. </a:t>
            </a:r>
          </a:p>
          <a:p>
            <a:r>
              <a:rPr lang="cs-CZ" dirty="0"/>
              <a:t>Volání po koordinaci v rámci EU, zase ono „více Evropy</a:t>
            </a:r>
            <a:r>
              <a:rPr lang="cs-CZ" dirty="0" smtClean="0"/>
              <a:t>“, je marné.  </a:t>
            </a:r>
          </a:p>
          <a:p>
            <a:r>
              <a:rPr lang="cs-CZ" dirty="0" smtClean="0"/>
              <a:t>Problematické je vyhrocení jednání na vlastní pěst a na vrub ostatních členských států EU.  </a:t>
            </a:r>
          </a:p>
          <a:p>
            <a:r>
              <a:rPr lang="cs-CZ" dirty="0" smtClean="0"/>
              <a:t>EU jako </a:t>
            </a:r>
            <a:r>
              <a:rPr lang="cs-CZ" dirty="0" err="1" smtClean="0"/>
              <a:t>pseudo</a:t>
            </a:r>
            <a:r>
              <a:rPr lang="cs-CZ" dirty="0" smtClean="0"/>
              <a:t>-stát a anti-stát není schopná poskytnout jednotlivým členským státům jakoukoli reálnou materiální či personální pomoc </a:t>
            </a:r>
          </a:p>
          <a:p>
            <a:r>
              <a:rPr lang="cs-CZ" dirty="0" smtClean="0"/>
              <a:t>(úspěšně tak činila autoritativní unitární Čína či snad dokonce nyní </a:t>
            </a:r>
            <a:r>
              <a:rPr lang="cs-CZ" dirty="0" err="1" smtClean="0"/>
              <a:t>federal</a:t>
            </a:r>
            <a:r>
              <a:rPr lang="cs-CZ" dirty="0" smtClean="0"/>
              <a:t> </a:t>
            </a:r>
            <a:r>
              <a:rPr lang="cs-CZ" dirty="0" err="1" smtClean="0"/>
              <a:t>government</a:t>
            </a:r>
            <a:r>
              <a:rPr lang="cs-CZ" dirty="0" smtClean="0"/>
              <a:t> USA).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1027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3"/>
    </mc:Choice>
    <mc:Fallback xmlns="">
      <p:transition spd="slow" advTm="233"/>
    </mc:Fallback>
  </mc:AlternateContent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(Ne)slaďování obecně 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Kritika rozdílů mezi státy či dokonce uvnitř států. </a:t>
            </a:r>
            <a:r>
              <a:rPr lang="cs-CZ" dirty="0" smtClean="0"/>
              <a:t>Volání </a:t>
            </a:r>
            <a:r>
              <a:rPr lang="cs-CZ" dirty="0"/>
              <a:t>po </a:t>
            </a:r>
            <a:r>
              <a:rPr lang="cs-CZ" dirty="0" smtClean="0"/>
              <a:t>koordinaci. </a:t>
            </a:r>
          </a:p>
          <a:p>
            <a:pPr marL="0" indent="0">
              <a:buNone/>
            </a:pPr>
            <a:r>
              <a:rPr lang="cs-CZ" dirty="0" smtClean="0"/>
              <a:t>Jednotlivé státy jsou však různě organizované – centralizované, decentralizované (federace, regionalizace).  </a:t>
            </a:r>
          </a:p>
          <a:p>
            <a:pPr marL="0" indent="0">
              <a:buNone/>
            </a:pPr>
            <a:r>
              <a:rPr lang="cs-CZ" dirty="0" smtClean="0"/>
              <a:t>Poměry se však mohou lišit. Kulturní odlišnosti. Politické rozdíly.  </a:t>
            </a:r>
          </a:p>
          <a:p>
            <a:pPr marL="0" indent="0">
              <a:buNone/>
            </a:pPr>
            <a:r>
              <a:rPr lang="cs-CZ" dirty="0" smtClean="0"/>
              <a:t>Též proto může být smysluplné jednat rozdílně. </a:t>
            </a:r>
          </a:p>
          <a:p>
            <a:pPr marL="0" indent="0">
              <a:buNone/>
            </a:pPr>
            <a:r>
              <a:rPr lang="cs-CZ" dirty="0" smtClean="0"/>
              <a:t>Navíc jenom díky diferenci opatření tomu můžeme posuzovat smysluplnost jednotlivých opatření. </a:t>
            </a:r>
          </a:p>
          <a:p>
            <a:pPr marL="0" indent="0">
              <a:buNone/>
            </a:pPr>
            <a:r>
              <a:rPr lang="cs-CZ" dirty="0" smtClean="0"/>
              <a:t>Pochopitelně je žádoucí bránit opatřením, která jdou proti sobě. </a:t>
            </a:r>
          </a:p>
        </p:txBody>
      </p:sp>
    </p:spTree>
    <p:extLst>
      <p:ext uri="{BB962C8B-B14F-4D97-AF65-F5344CB8AC3E}">
        <p14:creationId xmlns:p14="http://schemas.microsoft.com/office/powerpoint/2010/main" val="168951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1"/>
    </mc:Choice>
    <mc:Fallback xmlns="">
      <p:transition spd="slow" advTm="231"/>
    </mc:Fallback>
  </mc:AlternateContent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Rozdílné zdravotnictví a jeho zaštítění státem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Rozdílná </a:t>
            </a:r>
            <a:r>
              <a:rPr lang="cs-CZ" dirty="0"/>
              <a:t>úroveň zdravotnictví jednotlivých evropských </a:t>
            </a:r>
            <a:r>
              <a:rPr lang="cs-CZ" dirty="0" smtClean="0"/>
              <a:t>států. Leccos </a:t>
            </a:r>
            <a:r>
              <a:rPr lang="cs-CZ" dirty="0"/>
              <a:t>se však vždy tušilo. </a:t>
            </a:r>
            <a:r>
              <a:rPr lang="cs-CZ" dirty="0" smtClean="0"/>
              <a:t> Obtížnější měření úrovně </a:t>
            </a:r>
            <a:r>
              <a:rPr lang="cs-CZ" dirty="0"/>
              <a:t>(</a:t>
            </a:r>
            <a:r>
              <a:rPr lang="cs-CZ" dirty="0" err="1"/>
              <a:t>European</a:t>
            </a:r>
            <a:r>
              <a:rPr lang="cs-CZ" dirty="0"/>
              <a:t> </a:t>
            </a:r>
            <a:r>
              <a:rPr lang="cs-CZ" dirty="0" err="1"/>
              <a:t>Health</a:t>
            </a:r>
            <a:r>
              <a:rPr lang="cs-CZ" dirty="0"/>
              <a:t> </a:t>
            </a:r>
            <a:r>
              <a:rPr lang="cs-CZ" dirty="0" err="1"/>
              <a:t>Consumer</a:t>
            </a:r>
            <a:r>
              <a:rPr lang="cs-CZ" dirty="0"/>
              <a:t> Index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Covid-19: obrovské rozdíly ve smrtnosti pacientů ve státech s velkým výskytem (Čína, Jižní Korea, Itálie, Španělsko, Francie, Německo, Velká Británie, Nizozemsko, Švýcarsko, USA …),</a:t>
            </a:r>
          </a:p>
          <a:p>
            <a:r>
              <a:rPr lang="cs-CZ" dirty="0" smtClean="0"/>
              <a:t>Avšak zásadní NEZNÁMÉ </a:t>
            </a:r>
            <a:r>
              <a:rPr lang="cs-CZ" dirty="0"/>
              <a:t>(mutace viru, věk pacientů, způsob šíření).</a:t>
            </a:r>
            <a:r>
              <a:rPr lang="cs-CZ" dirty="0" smtClean="0"/>
              <a:t>  </a:t>
            </a:r>
          </a:p>
          <a:p>
            <a:r>
              <a:rPr lang="cs-CZ" dirty="0" smtClean="0"/>
              <a:t>Na závěry je ještě čas a příkrých úsudků je dobré se vyvarovat.  </a:t>
            </a:r>
          </a:p>
          <a:p>
            <a:r>
              <a:rPr lang="cs-CZ" dirty="0" smtClean="0"/>
              <a:t>Zdá se však, že je jakýsi kritický práh epidemie a stavu zdravotnictví, kdy začne být velmi špatně (Lombardie, Madrid, New York?).  </a:t>
            </a:r>
          </a:p>
        </p:txBody>
      </p:sp>
    </p:spTree>
    <p:extLst>
      <p:ext uri="{BB962C8B-B14F-4D97-AF65-F5344CB8AC3E}">
        <p14:creationId xmlns:p14="http://schemas.microsoft.com/office/powerpoint/2010/main" val="343720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17"/>
    </mc:Choice>
    <mc:Fallback xmlns="">
      <p:transition spd="slow" advTm="217"/>
    </mc:Fallback>
  </mc:AlternateContent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Odlišné společnosti, hospodářství apod.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Nejrůznější zvyky a obvyklá chování, mající kladný či záporný dopad při mírnění a zastavování epidemie covid-19. </a:t>
            </a:r>
          </a:p>
          <a:p>
            <a:r>
              <a:rPr lang="cs-CZ" dirty="0" smtClean="0"/>
              <a:t>Debata o čemkoli - tedy též o covid-19 – se vede v národních jazycích. Mezistátní výměnu zabezpečuje zlomek profesionálů a elit. </a:t>
            </a:r>
            <a:endParaRPr lang="cs-CZ" dirty="0"/>
          </a:p>
          <a:p>
            <a:r>
              <a:rPr lang="cs-CZ" dirty="0" smtClean="0"/>
              <a:t>Covid-19 již nyní a též potom má různé dopady na jednotlivá odvětví hospodářství, která jsou v jednotlivých státech různě velké.  </a:t>
            </a:r>
          </a:p>
          <a:p>
            <a:r>
              <a:rPr lang="cs-CZ" dirty="0" smtClean="0"/>
              <a:t>Mimořádně vysoká míra vzájemné závislosti, individuální a kolektivní (včetně národů) specializace.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279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1"/>
    </mc:Choice>
    <mc:Fallback xmlns="">
      <p:transition spd="slow" advTm="221"/>
    </mc:Fallback>
  </mc:AlternateContent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</a:t>
            </a:r>
            <a:r>
              <a:rPr lang="cs-CZ" dirty="0" smtClean="0"/>
              <a:t> rovněž právo a stát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Poctivá právní komparatistika ukazuje, že kromě viditelných znaků je třeba přemýšlet o společenských základech státu a práva. </a:t>
            </a:r>
          </a:p>
          <a:p>
            <a:r>
              <a:rPr lang="cs-CZ" dirty="0" smtClean="0"/>
              <a:t>Též nouzová pandemie covid-19 jako jedinečná – přinejmenším v lidské paměti – ukazuje tuto odlišnost.  </a:t>
            </a:r>
          </a:p>
          <a:p>
            <a:r>
              <a:rPr lang="cs-CZ" dirty="0" smtClean="0"/>
              <a:t> Různé důrazy na jednotlivé hodnoty a různé přístupy. </a:t>
            </a:r>
          </a:p>
          <a:p>
            <a:r>
              <a:rPr lang="cs-CZ" dirty="0"/>
              <a:t>Odlišné právní </a:t>
            </a:r>
            <a:r>
              <a:rPr lang="cs-CZ" dirty="0" smtClean="0"/>
              <a:t>kultury (prameny práva, způsoby fungování soudů, vzdělávání, vnímání práva veřejností, politický režim, odlišné </a:t>
            </a:r>
            <a:r>
              <a:rPr lang="cs-CZ" dirty="0"/>
              <a:t>fungování jednotlivých </a:t>
            </a:r>
            <a:r>
              <a:rPr lang="cs-CZ" dirty="0" smtClean="0"/>
              <a:t>států). 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87819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4"/>
    </mc:Choice>
    <mc:Fallback xmlns="">
      <p:transition spd="slow" advTm="204"/>
    </mc:Fallback>
  </mc:AlternateContent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Vzlet a pád politiků, expertů a celebrit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(Ne)Důvěra v politiky u moci, podoba vnitřního politického střetu pochopitelně oslabuje, nebo naopak posiluje autoritu též v krizi. </a:t>
            </a:r>
          </a:p>
          <a:p>
            <a:r>
              <a:rPr lang="cs-CZ" dirty="0" smtClean="0"/>
              <a:t>Politici se trochu předvádějí stejně jako tygr žere maso! </a:t>
            </a:r>
          </a:p>
          <a:p>
            <a:r>
              <a:rPr lang="cs-CZ" dirty="0" smtClean="0"/>
              <a:t>Ale neměli by to přehánět. </a:t>
            </a:r>
          </a:p>
          <a:p>
            <a:r>
              <a:rPr lang="cs-CZ" dirty="0" smtClean="0"/>
              <a:t>V krizových situacích se poznávají osobnosti. </a:t>
            </a:r>
          </a:p>
          <a:p>
            <a:r>
              <a:rPr lang="cs-CZ" dirty="0" smtClean="0"/>
              <a:t>Důvěra a podpora se buduje pomalu. </a:t>
            </a:r>
          </a:p>
          <a:p>
            <a:r>
              <a:rPr lang="cs-CZ" dirty="0" smtClean="0"/>
              <a:t>Naopak stačí jedna nešťastná věta či hanebný počin a je po politické či funkcionářské kariéře: (ředitel jednoho divadla a ředitelka SÚKL).</a:t>
            </a:r>
          </a:p>
        </p:txBody>
      </p:sp>
    </p:spTree>
    <p:extLst>
      <p:ext uri="{BB962C8B-B14F-4D97-AF65-F5344CB8AC3E}">
        <p14:creationId xmlns:p14="http://schemas.microsoft.com/office/powerpoint/2010/main" val="255971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1"/>
    </mc:Choice>
    <mc:Fallback xmlns="">
      <p:transition spd="slow" advTm="18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9292</Words>
  <Application>Microsoft Office PowerPoint</Application>
  <PresentationFormat>Širokoúhlá obrazovka</PresentationFormat>
  <Paragraphs>731</Paragraphs>
  <Slides>104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104</vt:i4>
      </vt:variant>
    </vt:vector>
  </HeadingPairs>
  <TitlesOfParts>
    <vt:vector size="108" baseType="lpstr">
      <vt:lpstr>Arial</vt:lpstr>
      <vt:lpstr>Calibri</vt:lpstr>
      <vt:lpstr>Calibri Light</vt:lpstr>
      <vt:lpstr>Motiv Office</vt:lpstr>
      <vt:lpstr>Pandemie COVID-19 Nespočet právních otázek  a několik postřehů ohledně státu a společnosti Verze 21. 4. 2020</vt:lpstr>
      <vt:lpstr>Česko: v jiném světě za tři týdny. </vt:lpstr>
      <vt:lpstr>Integrační a komparativní aspekty </vt:lpstr>
      <vt:lpstr>Epidemie jako marginálie</vt:lpstr>
      <vt:lpstr>Skutečnost – tradiční zdravotnické právo  </vt:lpstr>
      <vt:lpstr>Morové rány jako druh výjimečného stavu  </vt:lpstr>
      <vt:lpstr>Karanténa, izolace a lazaret – známá slova   </vt:lpstr>
      <vt:lpstr>Objevy, migrace, epidemie a genocidy? </vt:lpstr>
      <vt:lpstr>Karanténní opatření 19. a 20. století </vt:lpstr>
      <vt:lpstr>Vymizení? Proč </vt:lpstr>
      <vt:lpstr> Teprve nynější Covid-19  (coronavirus disease 2019)  </vt:lpstr>
      <vt:lpstr>Záludnost nynější nákazy a její důsledky</vt:lpstr>
      <vt:lpstr>„Promoření“ obyvatelstva </vt:lpstr>
      <vt:lpstr>Statistické aspekty </vt:lpstr>
      <vt:lpstr>Světová zdravotnická organizace (WHO) </vt:lpstr>
      <vt:lpstr>International Health Regulations  </vt:lpstr>
      <vt:lpstr>Státní instituce </vt:lpstr>
      <vt:lpstr>Srovnání s jinými státy </vt:lpstr>
      <vt:lpstr>Uplatňování individuální karantény </vt:lpstr>
      <vt:lpstr>Trasování šíření nákazy </vt:lpstr>
      <vt:lpstr>Povinné léčení / postih neléčení  </vt:lpstr>
      <vt:lpstr>Obvyklá kolektivní omezení  </vt:lpstr>
      <vt:lpstr>Omezení mezinárodní migrace </vt:lpstr>
      <vt:lpstr>Dopravní prostředek jako riziko </vt:lpstr>
      <vt:lpstr>Omezení vnitrostátní mobility  (anglicky lockdown)  </vt:lpstr>
      <vt:lpstr>Sociální / somatický distanc  </vt:lpstr>
      <vt:lpstr>Rouška ústní (ústenka), poddruh rouška česká </vt:lpstr>
      <vt:lpstr>Nedostatkový materiál, kontrola zásob, cenové regulace, řízení dodávek  </vt:lpstr>
      <vt:lpstr>Opatření při nedostatku materiálu  </vt:lpstr>
      <vt:lpstr>Testování covid-19</vt:lpstr>
      <vt:lpstr>Organizace testování … </vt:lpstr>
      <vt:lpstr>Mobilizace zdravotnického personálu  </vt:lpstr>
      <vt:lpstr>Zdravotnictví pod zátěží </vt:lpstr>
      <vt:lpstr>Omezení návštěv v nemocnicích a institucích sociální péče </vt:lpstr>
      <vt:lpstr>Otcové u porodu jako tuzemská vášeň.  </vt:lpstr>
      <vt:lpstr>Dostupnost péče za epidemie</vt:lpstr>
      <vt:lpstr>Rozhodování o ukončení odepření péče  </vt:lpstr>
      <vt:lpstr>Všeobecné hrazení zdravotní péče v Evropě </vt:lpstr>
      <vt:lpstr>Co státy s hrazenou zdravotní péčí?  </vt:lpstr>
      <vt:lpstr>Zásahy proti šarlatánům  </vt:lpstr>
      <vt:lpstr>Zdravotnický výzkum a pandemie covid-19 </vt:lpstr>
      <vt:lpstr>Úmrtí v čase epidemie </vt:lpstr>
      <vt:lpstr>Krizové řízení – zapojení expertů </vt:lpstr>
      <vt:lpstr>Právní základ pro opatření – přemety </vt:lpstr>
      <vt:lpstr>Pandemický plán? </vt:lpstr>
      <vt:lpstr>Tuzemská dominance exekutivy </vt:lpstr>
      <vt:lpstr>Evropské státy: rychlejší angažmá parlamentu </vt:lpstr>
      <vt:lpstr>Omezená a odložená rule justice </vt:lpstr>
      <vt:lpstr> Formální kvalita opatření </vt:lpstr>
      <vt:lpstr>Srovnání Česka se sousedy… </vt:lpstr>
      <vt:lpstr>Stupňování trestů za nouze  </vt:lpstr>
      <vt:lpstr>Tresty-ne-tresty: Švejkovská republika </vt:lpstr>
      <vt:lpstr>Asijské a evropské státy – příklady postihů  </vt:lpstr>
      <vt:lpstr>Skutečně vážné hrozby </vt:lpstr>
      <vt:lpstr>Komplexní a bizarní regulace:  Kafkovská republika  </vt:lpstr>
      <vt:lpstr>Obchody: vyšší moc, nemožnost plnění, zákazy plnění  </vt:lpstr>
      <vt:lpstr>Obchody: nemožnost smysluplného využití </vt:lpstr>
      <vt:lpstr>Vliv na očekávanou solvenci </vt:lpstr>
      <vt:lpstr>Ochrana spotřebitele  </vt:lpstr>
      <vt:lpstr>Zvažované zásahy do smluvních vztahů</vt:lpstr>
      <vt:lpstr>Pojištění rizik </vt:lpstr>
      <vt:lpstr>Práce: v karanténě či restrikci, home office  </vt:lpstr>
      <vt:lpstr>Práce: v karanténě či restrikci, home office  </vt:lpstr>
      <vt:lpstr>Práce: uvolňování zbytných  </vt:lpstr>
      <vt:lpstr>Prace: poutání a doplnění potřebných</vt:lpstr>
      <vt:lpstr>Dobrovolnictví </vt:lpstr>
      <vt:lpstr>Ochrana zdraví při práci </vt:lpstr>
      <vt:lpstr>Interprofesní (i)mobilita + rigidita výrobců </vt:lpstr>
      <vt:lpstr>Školství a vzdělávání </vt:lpstr>
      <vt:lpstr>Agenda soudnictví a správy </vt:lpstr>
      <vt:lpstr>Co právníci? </vt:lpstr>
      <vt:lpstr>Studenti práv? </vt:lpstr>
      <vt:lpstr>Daňové úlevy </vt:lpstr>
      <vt:lpstr>Očekávaná fiskální a monetární expanze </vt:lpstr>
      <vt:lpstr>Obecnější úvahy ohledně škodního práva vyvolané epidemií covid-19  </vt:lpstr>
      <vt:lpstr>Odpovědnost státu za škody způsobené opatřeními v rámci krizí? </vt:lpstr>
      <vt:lpstr>Informační a informatická doba  </vt:lpstr>
      <vt:lpstr>Zapojení společnosti při dohledu </vt:lpstr>
      <vt:lpstr>Omezení soukromí </vt:lpstr>
      <vt:lpstr>Zásadně omezená osobní práva    </vt:lpstr>
      <vt:lpstr>Svoboda slova a její možná omezení  </vt:lpstr>
      <vt:lpstr>Již běžící střet ohledně základních práv </vt:lpstr>
      <vt:lpstr>Individualismus a kolektivismus</vt:lpstr>
      <vt:lpstr>Budoucí rozložení nákladů </vt:lpstr>
      <vt:lpstr>Snaha nenarušit mezinárodní tok zboží </vt:lpstr>
      <vt:lpstr>Epidemie jako rub globalizace, karantény jako  de-globalizační šok  </vt:lpstr>
      <vt:lpstr>Evropská integrace: snaha zajistit obchod zbožím, výjimkou důležité  zboží </vt:lpstr>
      <vt:lpstr>Evropská unie: pozastavení pohybu jednotlivců přes hranice </vt:lpstr>
      <vt:lpstr>Evropská unie – omezená role v oblasti ochrany veřejného zdraví</vt:lpstr>
      <vt:lpstr>Evropská unie – chronické krize a eskalace </vt:lpstr>
      <vt:lpstr>Evropská unie jako pseudo-stát </vt:lpstr>
      <vt:lpstr>Evropská unie jako anti-stát? </vt:lpstr>
      <vt:lpstr>Co bude v EU s následujícími měsíci? </vt:lpstr>
      <vt:lpstr>Odlišné přístupy evropských států / národů a jejich nesoudržnost </vt:lpstr>
      <vt:lpstr>(Ne)slaďování obecně  </vt:lpstr>
      <vt:lpstr>Rozdílné zdravotnictví a jeho zaštítění státem </vt:lpstr>
      <vt:lpstr>Odlišné společnosti, hospodářství apod. </vt:lpstr>
      <vt:lpstr>A rovněž právo a stát</vt:lpstr>
      <vt:lpstr>Vzlet a pád politiků, expertů a celebrit </vt:lpstr>
      <vt:lpstr>Nyní nedotčené základy </vt:lpstr>
      <vt:lpstr>Hrozba rozkladu státu </vt:lpstr>
      <vt:lpstr>Katastrofické filmy a „zombie apokalypsa“</vt:lpstr>
      <vt:lpstr>Obnažení stávajících pnutí  - ageismus!  </vt:lpstr>
      <vt:lpstr>Neplánovaná soutěž Západu a Východu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Právo epidemie COVID-19</dc:title>
  <dc:creator>Filip Křepelka</dc:creator>
  <cp:lastModifiedBy>Filip Křepelka</cp:lastModifiedBy>
  <cp:revision>761</cp:revision>
  <dcterms:created xsi:type="dcterms:W3CDTF">2020-03-16T11:56:09Z</dcterms:created>
  <dcterms:modified xsi:type="dcterms:W3CDTF">2020-04-21T12:11:19Z</dcterms:modified>
</cp:coreProperties>
</file>