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30"/>
  </p:notesMasterIdLst>
  <p:handoutMasterIdLst>
    <p:handoutMasterId r:id="rId31"/>
  </p:handoutMasterIdLst>
  <p:sldIdLst>
    <p:sldId id="256" r:id="rId5"/>
    <p:sldId id="312" r:id="rId6"/>
    <p:sldId id="285" r:id="rId7"/>
    <p:sldId id="286" r:id="rId8"/>
    <p:sldId id="287" r:id="rId9"/>
    <p:sldId id="297" r:id="rId10"/>
    <p:sldId id="315" r:id="rId11"/>
    <p:sldId id="288" r:id="rId12"/>
    <p:sldId id="290" r:id="rId13"/>
    <p:sldId id="316" r:id="rId14"/>
    <p:sldId id="320" r:id="rId15"/>
    <p:sldId id="317" r:id="rId16"/>
    <p:sldId id="318" r:id="rId17"/>
    <p:sldId id="319" r:id="rId18"/>
    <p:sldId id="321" r:id="rId19"/>
    <p:sldId id="300" r:id="rId20"/>
    <p:sldId id="301" r:id="rId21"/>
    <p:sldId id="302" r:id="rId22"/>
    <p:sldId id="303" r:id="rId23"/>
    <p:sldId id="304" r:id="rId24"/>
    <p:sldId id="305" r:id="rId25"/>
    <p:sldId id="314" r:id="rId26"/>
    <p:sldId id="309" r:id="rId27"/>
    <p:sldId id="310" r:id="rId28"/>
    <p:sldId id="281" r:id="rId2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p15:clr>
            <a:srgbClr val="A4A3A4"/>
          </p15:clr>
        </p15:guide>
        <p15:guide id="2" orient="horz" pos="1272">
          <p15:clr>
            <a:srgbClr val="A4A3A4"/>
          </p15:clr>
        </p15:guide>
        <p15:guide id="3" orient="horz" pos="715">
          <p15:clr>
            <a:srgbClr val="A4A3A4"/>
          </p15:clr>
        </p15:guide>
        <p15:guide id="4" orient="horz" pos="3861">
          <p15:clr>
            <a:srgbClr val="A4A3A4"/>
          </p15:clr>
        </p15:guide>
        <p15:guide id="5" orient="horz" pos="3944">
          <p15:clr>
            <a:srgbClr val="A4A3A4"/>
          </p15:clr>
        </p15:guide>
        <p15:guide id="6" pos="321">
          <p15:clr>
            <a:srgbClr val="A4A3A4"/>
          </p15:clr>
        </p15:guide>
        <p15:guide id="7" pos="5418">
          <p15:clr>
            <a:srgbClr val="A4A3A4"/>
          </p15:clr>
        </p15:guide>
        <p15:guide id="8" pos="682">
          <p15:clr>
            <a:srgbClr val="A4A3A4"/>
          </p15:clr>
        </p15:guide>
        <p15:guide id="9" pos="2766">
          <p15:clr>
            <a:srgbClr val="A4A3A4"/>
          </p15:clr>
        </p15:guide>
        <p15:guide id="10" pos="297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33" autoAdjust="0"/>
    <p:restoredTop sz="94611" autoAdjust="0"/>
  </p:normalViewPr>
  <p:slideViewPr>
    <p:cSldViewPr snapToGrid="0">
      <p:cViewPr varScale="1">
        <p:scale>
          <a:sx n="69" d="100"/>
          <a:sy n="69" d="100"/>
        </p:scale>
        <p:origin x="1488" y="66"/>
      </p:cViewPr>
      <p:guideLst>
        <p:guide orient="horz" pos="1120"/>
        <p:guide orient="horz" pos="1272"/>
        <p:guide orient="horz" pos="715"/>
        <p:guide orient="horz" pos="3861"/>
        <p:guide orient="horz" pos="3944"/>
        <p:guide pos="321"/>
        <p:guide pos="5418"/>
        <p:guide pos="682"/>
        <p:guide pos="2766"/>
        <p:guide pos="2976"/>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5548" name="Rectangle 12"/>
          <p:cNvSpPr>
            <a:spLocks noGrp="1" noChangeArrowheads="1"/>
          </p:cNvSpPr>
          <p:nvPr>
            <p:ph type="ctrTitle"/>
          </p:nvPr>
        </p:nvSpPr>
        <p:spPr>
          <a:xfrm>
            <a:off x="1082675" y="2565401"/>
            <a:ext cx="7518400" cy="2663825"/>
          </a:xfrm>
        </p:spPr>
        <p:txBody>
          <a:bodyPr tIns="0" bIns="0" anchor="ctr"/>
          <a:lstStyle>
            <a:lvl1pPr>
              <a:defRPr sz="3200"/>
            </a:lvl1pPr>
          </a:lstStyle>
          <a:p>
            <a:pPr lvl="0"/>
            <a:r>
              <a:rPr lang="cs-CZ" altLang="cs-CZ" noProof="0" smtClean="0"/>
              <a:t>Kliknutím lze upravit styl.</a:t>
            </a:r>
            <a:endParaRPr lang="cs-CZ" altLang="cs-CZ" noProof="0" dirty="0" smtClean="0"/>
          </a:p>
        </p:txBody>
      </p:sp>
      <p:sp>
        <p:nvSpPr>
          <p:cNvPr id="7" name="Rectangle 17"/>
          <p:cNvSpPr>
            <a:spLocks noGrp="1" noChangeArrowheads="1"/>
          </p:cNvSpPr>
          <p:nvPr>
            <p:ph type="ftr" sz="quarter" idx="3"/>
          </p:nvPr>
        </p:nvSpPr>
        <p:spPr bwMode="auto">
          <a:xfrm>
            <a:off x="422694" y="6248400"/>
            <a:ext cx="630591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solidFill>
                  <a:srgbClr val="969696"/>
                </a:solidFill>
              </a:defRPr>
            </a:lvl1pPr>
          </a:lstStyle>
          <a:p>
            <a:r>
              <a:rPr lang="cs-CZ" altLang="cs-CZ" dirty="0"/>
              <a:t>Definujte zápatí - název prezentace / pracoviště</a:t>
            </a:r>
          </a:p>
        </p:txBody>
      </p:sp>
      <p:sp>
        <p:nvSpPr>
          <p:cNvPr id="8" name="Rectangle 18"/>
          <p:cNvSpPr>
            <a:spLocks noGrp="1" noChangeArrowheads="1"/>
          </p:cNvSpPr>
          <p:nvPr>
            <p:ph type="sldNum" sz="quarter" idx="4"/>
          </p:nvPr>
        </p:nvSpPr>
        <p:spPr bwMode="auto">
          <a:xfrm>
            <a:off x="6858000" y="6248400"/>
            <a:ext cx="18417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rgbClr val="969696"/>
                </a:solidFill>
              </a:defRPr>
            </a:lvl1pPr>
          </a:lstStyle>
          <a:p>
            <a:fld id="{0DE708CC-0C3F-4567-9698-B54C0F35BD31}" type="slidenum">
              <a:rPr lang="cs-CZ" altLang="cs-CZ" smtClean="0"/>
              <a:pPr/>
              <a:t>‹#›</a:t>
            </a:fld>
            <a:endParaRPr lang="cs-CZ" altLang="cs-CZ"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p:txBody>
      </p:sp>
      <p:sp>
        <p:nvSpPr>
          <p:cNvPr id="4" name="Zástupný symbol pro zápatí 3"/>
          <p:cNvSpPr>
            <a:spLocks noGrp="1"/>
          </p:cNvSpPr>
          <p:nvPr>
            <p:ph type="ftr" sz="quarter" idx="10"/>
          </p:nvPr>
        </p:nvSpPr>
        <p:spPr/>
        <p:txBody>
          <a:bodyPr/>
          <a:lstStyle>
            <a:lvl1pPr>
              <a:defRPr/>
            </a:lvl1pPr>
          </a:lstStyle>
          <a:p>
            <a:r>
              <a:rPr lang="cs-CZ" altLang="cs-CZ"/>
              <a:t>Definujte zápatí - název prezentace / pracoviště</a:t>
            </a:r>
          </a:p>
        </p:txBody>
      </p:sp>
      <p:sp>
        <p:nvSpPr>
          <p:cNvPr id="5" name="Zástupný symbol pro číslo snímku 4"/>
          <p:cNvSpPr>
            <a:spLocks noGrp="1"/>
          </p:cNvSpPr>
          <p:nvPr>
            <p:ph type="sldNum" sz="quarter" idx="11"/>
          </p:nvPr>
        </p:nvSpPr>
        <p:spPr/>
        <p:txBody>
          <a:bodyPr/>
          <a:lstStyle>
            <a:lvl1pPr>
              <a:defRPr/>
            </a:lvl1pPr>
          </a:lstStyle>
          <a:p>
            <a:fld id="{BFD44865-E482-4274-BA0A-6D969A5DE30D}" type="slidenum">
              <a:rPr lang="cs-CZ" altLang="cs-CZ"/>
              <a:pPr/>
              <a:t>‹#›</a:t>
            </a:fld>
            <a:endParaRPr lang="cs-CZ" altLang="cs-CZ" dirty="0"/>
          </a:p>
        </p:txBody>
      </p:sp>
    </p:spTree>
    <p:extLst>
      <p:ext uri="{BB962C8B-B14F-4D97-AF65-F5344CB8AC3E}">
        <p14:creationId xmlns:p14="http://schemas.microsoft.com/office/powerpoint/2010/main" val="139061668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897689" y="1125539"/>
            <a:ext cx="1703387" cy="500697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509588" y="1125539"/>
            <a:ext cx="6037861" cy="5006975"/>
          </a:xfrm>
        </p:spPr>
        <p:txBody>
          <a:bodyPr vert="eaVert"/>
          <a:lstStyle/>
          <a:p>
            <a:pPr lvl="0"/>
            <a:r>
              <a:rPr lang="cs-CZ" smtClean="0"/>
              <a:t>Upravte styly předlohy textu.</a:t>
            </a:r>
          </a:p>
          <a:p>
            <a:pPr lvl="1"/>
            <a:r>
              <a:rPr lang="cs-CZ" smtClean="0"/>
              <a:t>Druhá úroveň</a:t>
            </a:r>
          </a:p>
        </p:txBody>
      </p:sp>
      <p:sp>
        <p:nvSpPr>
          <p:cNvPr id="4" name="Zástupný symbol pro zápatí 3"/>
          <p:cNvSpPr>
            <a:spLocks noGrp="1"/>
          </p:cNvSpPr>
          <p:nvPr>
            <p:ph type="ftr" sz="quarter" idx="10"/>
          </p:nvPr>
        </p:nvSpPr>
        <p:spPr/>
        <p:txBody>
          <a:bodyPr/>
          <a:lstStyle>
            <a:lvl1pPr>
              <a:defRPr/>
            </a:lvl1pPr>
          </a:lstStyle>
          <a:p>
            <a:r>
              <a:rPr lang="cs-CZ" altLang="cs-CZ"/>
              <a:t>Definujte zápatí - název prezentace / pracoviště</a:t>
            </a:r>
          </a:p>
        </p:txBody>
      </p:sp>
      <p:sp>
        <p:nvSpPr>
          <p:cNvPr id="5" name="Zástupný symbol pro číslo snímku 4"/>
          <p:cNvSpPr>
            <a:spLocks noGrp="1"/>
          </p:cNvSpPr>
          <p:nvPr>
            <p:ph type="sldNum" sz="quarter" idx="11"/>
          </p:nvPr>
        </p:nvSpPr>
        <p:spPr/>
        <p:txBody>
          <a:bodyPr/>
          <a:lstStyle>
            <a:lvl1pPr>
              <a:defRPr/>
            </a:lvl1pPr>
          </a:lstStyle>
          <a:p>
            <a:fld id="{67153075-B133-4825-BEAD-9495BA665D34}" type="slidenum">
              <a:rPr lang="cs-CZ" altLang="cs-CZ"/>
              <a:pPr/>
              <a:t>‹#›</a:t>
            </a:fld>
            <a:endParaRPr lang="cs-CZ" altLang="cs-CZ"/>
          </a:p>
        </p:txBody>
      </p:sp>
    </p:spTree>
    <p:extLst>
      <p:ext uri="{BB962C8B-B14F-4D97-AF65-F5344CB8AC3E}">
        <p14:creationId xmlns:p14="http://schemas.microsoft.com/office/powerpoint/2010/main" val="275272741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dirty="0"/>
          </a:p>
        </p:txBody>
      </p:sp>
      <p:sp>
        <p:nvSpPr>
          <p:cNvPr id="3" name="Zástupný symbol pro obsah 2"/>
          <p:cNvSpPr>
            <a:spLocks noGrp="1"/>
          </p:cNvSpPr>
          <p:nvPr>
            <p:ph idx="1"/>
          </p:nvPr>
        </p:nvSpPr>
        <p:spPr/>
        <p:txBody>
          <a:bodyPr/>
          <a:lstStyle>
            <a:lvl1pPr marL="342900" indent="-342900">
              <a:buClr>
                <a:srgbClr val="00287D"/>
              </a:buClr>
              <a:buSzPct val="100000"/>
              <a:buFont typeface="Wingdings" panose="05000000000000000000" pitchFamily="2" charset="2"/>
              <a:buChar char="§"/>
              <a:defRPr/>
            </a:lvl1pPr>
            <a:lvl2pPr marL="742950" indent="-285750">
              <a:buClr>
                <a:srgbClr val="00287D"/>
              </a:buClr>
              <a:buFont typeface="Wingdings" panose="05000000000000000000" pitchFamily="2" charset="2"/>
              <a:buChar char="§"/>
              <a:defRPr/>
            </a:lvl2pPr>
            <a:lvl3pPr marL="914400" indent="0">
              <a:buNone/>
              <a:defRPr/>
            </a:lvl3pPr>
          </a:lstStyle>
          <a:p>
            <a:pPr lvl="0"/>
            <a:r>
              <a:rPr lang="cs-CZ" smtClean="0"/>
              <a:t>Upravte styly předlohy textu.</a:t>
            </a:r>
          </a:p>
          <a:p>
            <a:pPr lvl="1"/>
            <a:r>
              <a:rPr lang="cs-CZ" smtClean="0"/>
              <a:t>Druhá úroveň</a:t>
            </a:r>
          </a:p>
        </p:txBody>
      </p:sp>
      <p:sp>
        <p:nvSpPr>
          <p:cNvPr id="4" name="Zástupný symbol pro zápatí 3"/>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Tree>
    <p:extLst>
      <p:ext uri="{BB962C8B-B14F-4D97-AF65-F5344CB8AC3E}">
        <p14:creationId xmlns:p14="http://schemas.microsoft.com/office/powerpoint/2010/main" val="26860472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509589" y="4406901"/>
            <a:ext cx="8091487" cy="1362075"/>
          </a:xfrm>
        </p:spPr>
        <p:txBody>
          <a:bodyPr anchor="t"/>
          <a:lstStyle>
            <a:lvl1pPr algn="l">
              <a:defRPr sz="4000" b="1" cap="all"/>
            </a:lvl1pPr>
          </a:lstStyle>
          <a:p>
            <a:r>
              <a:rPr lang="cs-CZ" smtClean="0"/>
              <a:t>Kliknutím lze upravit styl.</a:t>
            </a:r>
            <a:endParaRPr lang="cs-CZ" dirty="0"/>
          </a:p>
        </p:txBody>
      </p:sp>
      <p:sp>
        <p:nvSpPr>
          <p:cNvPr id="3" name="Zástupný symbol pro text 2"/>
          <p:cNvSpPr>
            <a:spLocks noGrp="1"/>
          </p:cNvSpPr>
          <p:nvPr>
            <p:ph type="body" idx="1"/>
          </p:nvPr>
        </p:nvSpPr>
        <p:spPr>
          <a:xfrm>
            <a:off x="509589" y="2906713"/>
            <a:ext cx="8091487"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Upravte styly předlohy textu.</a:t>
            </a:r>
          </a:p>
        </p:txBody>
      </p:sp>
      <p:sp>
        <p:nvSpPr>
          <p:cNvPr id="4" name="Zástupný symbol pro zápatí 3"/>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5" name="Zástupný symbol pro číslo snímku 4"/>
          <p:cNvSpPr>
            <a:spLocks noGrp="1"/>
          </p:cNvSpPr>
          <p:nvPr>
            <p:ph type="sldNum" sz="quarter" idx="11"/>
          </p:nvPr>
        </p:nvSpPr>
        <p:spPr/>
        <p:txBody>
          <a:bodyPr/>
          <a:lstStyle>
            <a:lvl1pPr>
              <a:defRPr/>
            </a:lvl1pPr>
          </a:lstStyle>
          <a:p>
            <a:fld id="{B7F5D36C-8A95-44A1-B2E3-4B4CEE4AA93A}" type="slidenum">
              <a:rPr lang="cs-CZ" altLang="cs-CZ"/>
              <a:pPr/>
              <a:t>‹#›</a:t>
            </a:fld>
            <a:endParaRPr lang="cs-CZ" altLang="cs-CZ" dirty="0"/>
          </a:p>
        </p:txBody>
      </p:sp>
    </p:spTree>
    <p:extLst>
      <p:ext uri="{BB962C8B-B14F-4D97-AF65-F5344CB8AC3E}">
        <p14:creationId xmlns:p14="http://schemas.microsoft.com/office/powerpoint/2010/main" val="25636450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509588" y="2019301"/>
            <a:ext cx="3876944" cy="411056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Upravte styly předlohy textu.</a:t>
            </a:r>
          </a:p>
          <a:p>
            <a:pPr lvl="1"/>
            <a:r>
              <a:rPr lang="cs-CZ" smtClean="0"/>
              <a:t>Druhá úroveň</a:t>
            </a:r>
          </a:p>
        </p:txBody>
      </p:sp>
      <p:sp>
        <p:nvSpPr>
          <p:cNvPr id="4" name="Zástupný symbol pro obsah 3"/>
          <p:cNvSpPr>
            <a:spLocks noGrp="1"/>
          </p:cNvSpPr>
          <p:nvPr>
            <p:ph sz="half" idx="2"/>
          </p:nvPr>
        </p:nvSpPr>
        <p:spPr>
          <a:xfrm>
            <a:off x="4724131" y="2019301"/>
            <a:ext cx="3876944" cy="411056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Upravte styly předlohy textu.</a:t>
            </a:r>
          </a:p>
          <a:p>
            <a:pPr lvl="1"/>
            <a:r>
              <a:rPr lang="cs-CZ" smtClean="0"/>
              <a:t>Druhá úroveň</a:t>
            </a:r>
          </a:p>
        </p:txBody>
      </p:sp>
      <p:sp>
        <p:nvSpPr>
          <p:cNvPr id="5" name="Zástupný symbol pro zápatí 4"/>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6" name="Zástupný symbol pro číslo snímku 5"/>
          <p:cNvSpPr>
            <a:spLocks noGrp="1"/>
          </p:cNvSpPr>
          <p:nvPr>
            <p:ph type="sldNum" sz="quarter" idx="11"/>
          </p:nvPr>
        </p:nvSpPr>
        <p:spPr/>
        <p:txBody>
          <a:bodyPr/>
          <a:lstStyle>
            <a:lvl1pPr>
              <a:defRPr/>
            </a:lvl1pPr>
          </a:lstStyle>
          <a:p>
            <a:fld id="{91152B74-69A5-4C0F-AF65-094CC50B2C3C}" type="slidenum">
              <a:rPr lang="cs-CZ" altLang="cs-CZ"/>
              <a:pPr/>
              <a:t>‹#›</a:t>
            </a:fld>
            <a:endParaRPr lang="cs-CZ" altLang="cs-CZ" dirty="0"/>
          </a:p>
        </p:txBody>
      </p:sp>
    </p:spTree>
    <p:extLst>
      <p:ext uri="{BB962C8B-B14F-4D97-AF65-F5344CB8AC3E}">
        <p14:creationId xmlns:p14="http://schemas.microsoft.com/office/powerpoint/2010/main" val="224004540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509589" y="1134533"/>
            <a:ext cx="8091487" cy="643467"/>
          </a:xfrm>
        </p:spPr>
        <p:txBody>
          <a:bodyPr/>
          <a:lstStyle>
            <a:lvl1pPr>
              <a:defRPr/>
            </a:lvl1pPr>
          </a:lstStyle>
          <a:p>
            <a:r>
              <a:rPr lang="cs-CZ" smtClean="0"/>
              <a:t>Kliknutím lze upravit styl.</a:t>
            </a:r>
            <a:endParaRPr lang="cs-CZ" dirty="0"/>
          </a:p>
        </p:txBody>
      </p:sp>
      <p:sp>
        <p:nvSpPr>
          <p:cNvPr id="3" name="Zástupný symbol pro text 2"/>
          <p:cNvSpPr>
            <a:spLocks noGrp="1"/>
          </p:cNvSpPr>
          <p:nvPr>
            <p:ph type="body" idx="1"/>
          </p:nvPr>
        </p:nvSpPr>
        <p:spPr>
          <a:xfrm>
            <a:off x="512369" y="2019300"/>
            <a:ext cx="387865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509588" y="2915728"/>
            <a:ext cx="3874282" cy="321043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Upravte styly předlohy textu.</a:t>
            </a:r>
          </a:p>
          <a:p>
            <a:pPr lvl="1"/>
            <a:r>
              <a:rPr lang="cs-CZ" smtClean="0"/>
              <a:t>Druhá úroveň</a:t>
            </a:r>
          </a:p>
        </p:txBody>
      </p:sp>
      <p:sp>
        <p:nvSpPr>
          <p:cNvPr id="5" name="Zástupný symbol pro text 4"/>
          <p:cNvSpPr>
            <a:spLocks noGrp="1"/>
          </p:cNvSpPr>
          <p:nvPr>
            <p:ph type="body" sz="quarter" idx="3"/>
          </p:nvPr>
        </p:nvSpPr>
        <p:spPr>
          <a:xfrm>
            <a:off x="4723119" y="2019300"/>
            <a:ext cx="387795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4722963" y="2938734"/>
            <a:ext cx="3878113" cy="319113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Upravte styly předlohy textu.</a:t>
            </a:r>
          </a:p>
          <a:p>
            <a:pPr lvl="1"/>
            <a:r>
              <a:rPr lang="cs-CZ" smtClean="0"/>
              <a:t>Druhá úroveň</a:t>
            </a:r>
          </a:p>
        </p:txBody>
      </p:sp>
      <p:sp>
        <p:nvSpPr>
          <p:cNvPr id="7" name="Zástupný symbol pro zápatí 6"/>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8" name="Zástupný symbol pro číslo snímku 7"/>
          <p:cNvSpPr>
            <a:spLocks noGrp="1"/>
          </p:cNvSpPr>
          <p:nvPr>
            <p:ph type="sldNum" sz="quarter" idx="11"/>
          </p:nvPr>
        </p:nvSpPr>
        <p:spPr/>
        <p:txBody>
          <a:bodyPr/>
          <a:lstStyle>
            <a:lvl1pPr>
              <a:defRPr/>
            </a:lvl1pPr>
          </a:lstStyle>
          <a:p>
            <a:fld id="{C595CD6F-6F72-494C-9F75-EA7F2E402090}" type="slidenum">
              <a:rPr lang="cs-CZ" altLang="cs-CZ"/>
              <a:pPr/>
              <a:t>‹#›</a:t>
            </a:fld>
            <a:endParaRPr lang="cs-CZ" altLang="cs-CZ" dirty="0"/>
          </a:p>
        </p:txBody>
      </p:sp>
    </p:spTree>
    <p:extLst>
      <p:ext uri="{BB962C8B-B14F-4D97-AF65-F5344CB8AC3E}">
        <p14:creationId xmlns:p14="http://schemas.microsoft.com/office/powerpoint/2010/main" val="352531730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dirty="0"/>
          </a:p>
        </p:txBody>
      </p:sp>
      <p:sp>
        <p:nvSpPr>
          <p:cNvPr id="3" name="Zástupný symbol pro zápatí 2"/>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4" name="Zástupný symbol pro číslo snímku 3"/>
          <p:cNvSpPr>
            <a:spLocks noGrp="1"/>
          </p:cNvSpPr>
          <p:nvPr>
            <p:ph type="sldNum" sz="quarter" idx="11"/>
          </p:nvPr>
        </p:nvSpPr>
        <p:spPr/>
        <p:txBody>
          <a:bodyPr/>
          <a:lstStyle>
            <a:lvl1pPr>
              <a:defRPr/>
            </a:lvl1pPr>
          </a:lstStyle>
          <a:p>
            <a:fld id="{927DA5A4-BFC5-452F-9F43-ADC3A6F1509E}" type="slidenum">
              <a:rPr lang="cs-CZ" altLang="cs-CZ"/>
              <a:pPr/>
              <a:t>‹#›</a:t>
            </a:fld>
            <a:endParaRPr lang="cs-CZ" altLang="cs-CZ" dirty="0"/>
          </a:p>
        </p:txBody>
      </p:sp>
      <p:sp>
        <p:nvSpPr>
          <p:cNvPr id="5" name="Zástupný symbol pro text 3"/>
          <p:cNvSpPr>
            <a:spLocks noGrp="1"/>
          </p:cNvSpPr>
          <p:nvPr>
            <p:ph type="body" sz="half" idx="2"/>
          </p:nvPr>
        </p:nvSpPr>
        <p:spPr>
          <a:xfrm>
            <a:off x="509588" y="2019300"/>
            <a:ext cx="8091487" cy="41068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Tree>
    <p:extLst>
      <p:ext uri="{BB962C8B-B14F-4D97-AF65-F5344CB8AC3E}">
        <p14:creationId xmlns:p14="http://schemas.microsoft.com/office/powerpoint/2010/main" val="371000297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Tree>
    <p:extLst>
      <p:ext uri="{BB962C8B-B14F-4D97-AF65-F5344CB8AC3E}">
        <p14:creationId xmlns:p14="http://schemas.microsoft.com/office/powerpoint/2010/main" val="295406415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09588" y="1134534"/>
            <a:ext cx="8091487" cy="643465"/>
          </a:xfrm>
        </p:spPr>
        <p:txBody>
          <a:bodyPr/>
          <a:lstStyle>
            <a:lvl1pPr algn="l">
              <a:defRPr sz="2000" b="1"/>
            </a:lvl1pPr>
          </a:lstStyle>
          <a:p>
            <a:r>
              <a:rPr lang="cs-CZ" smtClean="0"/>
              <a:t>Kliknutím lze upravit styl.</a:t>
            </a:r>
            <a:endParaRPr lang="cs-CZ" dirty="0"/>
          </a:p>
        </p:txBody>
      </p:sp>
      <p:sp>
        <p:nvSpPr>
          <p:cNvPr id="3" name="Zástupný symbol pro obsah 2"/>
          <p:cNvSpPr>
            <a:spLocks noGrp="1"/>
          </p:cNvSpPr>
          <p:nvPr>
            <p:ph idx="1"/>
          </p:nvPr>
        </p:nvSpPr>
        <p:spPr>
          <a:xfrm>
            <a:off x="3575051" y="2019300"/>
            <a:ext cx="5026025" cy="41068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p:txBody>
      </p:sp>
      <p:sp>
        <p:nvSpPr>
          <p:cNvPr id="4" name="Zástupný symbol pro text 3"/>
          <p:cNvSpPr>
            <a:spLocks noGrp="1"/>
          </p:cNvSpPr>
          <p:nvPr>
            <p:ph type="body" sz="half" idx="2"/>
          </p:nvPr>
        </p:nvSpPr>
        <p:spPr>
          <a:xfrm>
            <a:off x="509588" y="2019300"/>
            <a:ext cx="2746884" cy="41068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5" name="Zástupný symbol pro zápatí 4"/>
          <p:cNvSpPr>
            <a:spLocks noGrp="1"/>
          </p:cNvSpPr>
          <p:nvPr>
            <p:ph type="ftr" sz="quarter" idx="10"/>
          </p:nvPr>
        </p:nvSpPr>
        <p:spPr/>
        <p:txBody>
          <a:bodyPr/>
          <a:lstStyle>
            <a:lvl1pPr>
              <a:defRPr/>
            </a:lvl1pPr>
          </a:lstStyle>
          <a:p>
            <a:r>
              <a:rPr lang="cs-CZ" altLang="cs-CZ"/>
              <a:t>Definujte zápatí - název prezentace / pracoviště</a:t>
            </a:r>
          </a:p>
        </p:txBody>
      </p:sp>
      <p:sp>
        <p:nvSpPr>
          <p:cNvPr id="6" name="Zástupný symbol pro číslo snímku 5"/>
          <p:cNvSpPr>
            <a:spLocks noGrp="1"/>
          </p:cNvSpPr>
          <p:nvPr>
            <p:ph type="sldNum" sz="quarter" idx="11"/>
          </p:nvPr>
        </p:nvSpPr>
        <p:spPr/>
        <p:txBody>
          <a:bodyPr/>
          <a:lstStyle>
            <a:lvl1pPr>
              <a:defRPr/>
            </a:lvl1pPr>
          </a:lstStyle>
          <a:p>
            <a:fld id="{EA562BE3-FB3A-4F01-A26A-8D36CDF01ADA}" type="slidenum">
              <a:rPr lang="cs-CZ" altLang="cs-CZ"/>
              <a:pPr/>
              <a:t>‹#›</a:t>
            </a:fld>
            <a:endParaRPr lang="cs-CZ" altLang="cs-CZ" dirty="0"/>
          </a:p>
        </p:txBody>
      </p:sp>
    </p:spTree>
    <p:extLst>
      <p:ext uri="{BB962C8B-B14F-4D97-AF65-F5344CB8AC3E}">
        <p14:creationId xmlns:p14="http://schemas.microsoft.com/office/powerpoint/2010/main" val="2315454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5087507"/>
            <a:ext cx="5486400" cy="566739"/>
          </a:xfrm>
        </p:spPr>
        <p:txBody>
          <a:bodyPr/>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1134533"/>
            <a:ext cx="5486400" cy="38745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cs-CZ" dirty="0"/>
          </a:p>
        </p:txBody>
      </p:sp>
      <p:sp>
        <p:nvSpPr>
          <p:cNvPr id="4" name="Zástupný symbol pro text 3"/>
          <p:cNvSpPr>
            <a:spLocks noGrp="1"/>
          </p:cNvSpPr>
          <p:nvPr>
            <p:ph type="body" sz="half" idx="2"/>
          </p:nvPr>
        </p:nvSpPr>
        <p:spPr>
          <a:xfrm>
            <a:off x="1792288" y="5654246"/>
            <a:ext cx="5486400" cy="47562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5" name="Zástupný symbol pro zápatí 4"/>
          <p:cNvSpPr>
            <a:spLocks noGrp="1"/>
          </p:cNvSpPr>
          <p:nvPr>
            <p:ph type="ftr" sz="quarter" idx="10"/>
          </p:nvPr>
        </p:nvSpPr>
        <p:spPr/>
        <p:txBody>
          <a:bodyPr/>
          <a:lstStyle>
            <a:lvl1pPr>
              <a:defRPr/>
            </a:lvl1pPr>
          </a:lstStyle>
          <a:p>
            <a:r>
              <a:rPr lang="cs-CZ" altLang="cs-CZ"/>
              <a:t>Definujte zápatí - název prezentace / pracoviště</a:t>
            </a:r>
          </a:p>
        </p:txBody>
      </p:sp>
      <p:sp>
        <p:nvSpPr>
          <p:cNvPr id="6" name="Zástupný symbol pro číslo snímku 5"/>
          <p:cNvSpPr>
            <a:spLocks noGrp="1"/>
          </p:cNvSpPr>
          <p:nvPr>
            <p:ph type="sldNum" sz="quarter" idx="11"/>
          </p:nvPr>
        </p:nvSpPr>
        <p:spPr/>
        <p:txBody>
          <a:bodyPr/>
          <a:lstStyle>
            <a:lvl1pPr>
              <a:defRPr/>
            </a:lvl1pPr>
          </a:lstStyle>
          <a:p>
            <a:fld id="{2268BFBB-FD49-4E22-AEFE-2646EB3E88CA}" type="slidenum">
              <a:rPr lang="cs-CZ" altLang="cs-CZ"/>
              <a:pPr/>
              <a:t>‹#›</a:t>
            </a:fld>
            <a:endParaRPr lang="cs-CZ" altLang="cs-CZ" dirty="0"/>
          </a:p>
        </p:txBody>
      </p:sp>
    </p:spTree>
    <p:extLst>
      <p:ext uri="{BB962C8B-B14F-4D97-AF65-F5344CB8AC3E}">
        <p14:creationId xmlns:p14="http://schemas.microsoft.com/office/powerpoint/2010/main" val="69532002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64521" name="Rectangle 9"/>
          <p:cNvSpPr>
            <a:spLocks noGrp="1" noChangeArrowheads="1"/>
          </p:cNvSpPr>
          <p:nvPr>
            <p:ph type="title"/>
          </p:nvPr>
        </p:nvSpPr>
        <p:spPr bwMode="auto">
          <a:xfrm>
            <a:off x="509589" y="1125539"/>
            <a:ext cx="808663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b" anchorCtr="0" compatLnSpc="1">
            <a:prstTxWarp prst="textNoShape">
              <a:avLst/>
            </a:prstTxWarp>
          </a:bodyPr>
          <a:lstStyle/>
          <a:p>
            <a:pPr lvl="0"/>
            <a:r>
              <a:rPr lang="cs-CZ" altLang="cs-CZ" dirty="0" smtClean="0"/>
              <a:t>Klepnutím lze upravit styl předlohy nadpisů.</a:t>
            </a:r>
          </a:p>
        </p:txBody>
      </p:sp>
      <p:sp>
        <p:nvSpPr>
          <p:cNvPr id="64522" name="Rectangle 10"/>
          <p:cNvSpPr>
            <a:spLocks noGrp="1" noChangeArrowheads="1"/>
          </p:cNvSpPr>
          <p:nvPr>
            <p:ph type="body" idx="1"/>
          </p:nvPr>
        </p:nvSpPr>
        <p:spPr bwMode="auto">
          <a:xfrm>
            <a:off x="509589" y="2017713"/>
            <a:ext cx="8082321"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cs-CZ" altLang="cs-CZ" dirty="0" smtClean="0"/>
              <a:t>Klepnutím lze upravit styly předlohy textu.</a:t>
            </a:r>
          </a:p>
          <a:p>
            <a:pPr lvl="1"/>
            <a:r>
              <a:rPr lang="cs-CZ" altLang="cs-CZ" dirty="0" smtClean="0"/>
              <a:t>Druhá úroveň</a:t>
            </a:r>
          </a:p>
        </p:txBody>
      </p:sp>
      <p:sp>
        <p:nvSpPr>
          <p:cNvPr id="64529" name="Rectangle 17"/>
          <p:cNvSpPr>
            <a:spLocks noGrp="1" noChangeArrowheads="1"/>
          </p:cNvSpPr>
          <p:nvPr>
            <p:ph type="ftr" sz="quarter" idx="3"/>
          </p:nvPr>
        </p:nvSpPr>
        <p:spPr bwMode="auto">
          <a:xfrm>
            <a:off x="422694" y="6248400"/>
            <a:ext cx="630591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solidFill>
                  <a:srgbClr val="969696"/>
                </a:solidFill>
                <a:latin typeface="+mj-lt"/>
              </a:defRPr>
            </a:lvl1pPr>
          </a:lstStyle>
          <a:p>
            <a:r>
              <a:rPr lang="cs-CZ" altLang="cs-CZ" dirty="0" smtClean="0"/>
              <a:t>Definujte zápatí - název prezentace / pracoviště</a:t>
            </a:r>
            <a:endParaRPr lang="cs-CZ" altLang="cs-CZ" dirty="0"/>
          </a:p>
        </p:txBody>
      </p:sp>
      <p:sp>
        <p:nvSpPr>
          <p:cNvPr id="64530" name="Rectangle 18"/>
          <p:cNvSpPr>
            <a:spLocks noGrp="1" noChangeArrowheads="1"/>
          </p:cNvSpPr>
          <p:nvPr>
            <p:ph type="sldNum" sz="quarter" idx="4"/>
          </p:nvPr>
        </p:nvSpPr>
        <p:spPr bwMode="auto">
          <a:xfrm>
            <a:off x="6858000" y="6248400"/>
            <a:ext cx="18417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rgbClr val="969696"/>
                </a:solidFill>
                <a:latin typeface="+mj-lt"/>
              </a:defRPr>
            </a:lvl1pPr>
          </a:lstStyle>
          <a:p>
            <a:fld id="{0DE708CC-0C3F-4567-9698-B54C0F35BD31}" type="slidenum">
              <a:rPr lang="cs-CZ" altLang="cs-CZ" smtClean="0"/>
              <a:pPr/>
              <a:t>‹#›</a:t>
            </a:fld>
            <a:endParaRPr lang="cs-CZ" altLang="cs-CZ" dirty="0"/>
          </a:p>
        </p:txBody>
      </p:sp>
    </p:spTree>
  </p:cSld>
  <p:clrMap bg1="lt1" tx1="dk1" bg2="lt2" tx2="dk2" accent1="accent1" accent2="accent2" accent3="accent3" accent4="accent4" accent5="accent5" accent6="accent6" hlink="hlink" folHlink="folHlink"/>
  <p:sldLayoutIdLst>
    <p:sldLayoutId id="2147483658"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iming>
    <p:tnLst>
      <p:par>
        <p:cTn id="1" dur="indefinite" restart="never" nodeType="tmRoot"/>
      </p:par>
    </p:tnLst>
  </p:timing>
  <p:hf hdr="0" dt="0"/>
  <p:txStyles>
    <p:titleStyle>
      <a:lvl1pPr algn="l" rtl="0" eaLnBrk="1" fontAlgn="base" hangingPunct="1">
        <a:spcBef>
          <a:spcPct val="0"/>
        </a:spcBef>
        <a:spcAft>
          <a:spcPct val="0"/>
        </a:spcAft>
        <a:defRPr sz="2400" b="1">
          <a:solidFill>
            <a:srgbClr val="00287D"/>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342900" indent="-342900" algn="l" rtl="0" eaLnBrk="1" fontAlgn="base" hangingPunct="1">
        <a:spcBef>
          <a:spcPct val="20000"/>
        </a:spcBef>
        <a:spcAft>
          <a:spcPct val="0"/>
        </a:spcAft>
        <a:buClr>
          <a:srgbClr val="00287D"/>
        </a:buClr>
        <a:buSzPct val="100000"/>
        <a:buFont typeface="Wingdings" pitchFamily="2" charset="2"/>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00287D"/>
        </a:buClr>
        <a:buSzPct val="80000"/>
        <a:buFont typeface="Wingdings" pitchFamily="2" charset="2"/>
        <a:buChar char="§"/>
        <a:defRPr sz="2400">
          <a:solidFill>
            <a:schemeClr val="tx1"/>
          </a:solidFill>
          <a:latin typeface="+mn-lt"/>
        </a:defRPr>
      </a:lvl2pPr>
      <a:lvl3pPr marL="1143000" indent="-228600" algn="l" rtl="0" eaLnBrk="1" fontAlgn="base" hangingPunct="1">
        <a:spcBef>
          <a:spcPct val="20000"/>
        </a:spcBef>
        <a:spcAft>
          <a:spcPct val="0"/>
        </a:spcAft>
        <a:buClr>
          <a:schemeClr val="folHlink"/>
        </a:buClr>
        <a:buSzPct val="80000"/>
        <a:buFont typeface="Wingdings" pitchFamily="2" charset="2"/>
        <a:buBlip>
          <a:blip r:embed="rId14"/>
        </a:buBlip>
        <a:defRPr sz="2400">
          <a:solidFill>
            <a:schemeClr val="tx1"/>
          </a:solidFill>
          <a:latin typeface="+mn-lt"/>
        </a:defRPr>
      </a:lvl3pPr>
      <a:lvl4pPr marL="1600200" indent="-228600" algn="l" rtl="0" eaLnBrk="1" fontAlgn="base" hangingPunct="1">
        <a:spcBef>
          <a:spcPct val="20000"/>
        </a:spcBef>
        <a:spcAft>
          <a:spcPct val="0"/>
        </a:spcAft>
        <a:buClr>
          <a:schemeClr val="accent2"/>
        </a:buClr>
        <a:buSzPct val="90000"/>
        <a:buFont typeface="Wingdings" pitchFamily="2" charset="2"/>
        <a:buBlip>
          <a:blip r:embed="rId14"/>
        </a:buBlip>
        <a:defRPr sz="2000">
          <a:solidFill>
            <a:schemeClr val="tx1"/>
          </a:solidFill>
          <a:latin typeface="+mn-lt"/>
        </a:defRPr>
      </a:lvl4pPr>
      <a:lvl5pPr marL="2057400" indent="-228600" algn="l" rtl="0" eaLnBrk="1" fontAlgn="base" hangingPunct="1">
        <a:spcBef>
          <a:spcPct val="20000"/>
        </a:spcBef>
        <a:spcAft>
          <a:spcPct val="0"/>
        </a:spcAft>
        <a:buClr>
          <a:schemeClr val="accent1"/>
        </a:buClr>
        <a:buFont typeface="Wingdings" pitchFamily="2" charset="2"/>
        <a:buBlip>
          <a:blip r:embed="rId14"/>
        </a:buBlip>
        <a:defRPr>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4"/>
        </a:buBlip>
        <a:defRPr>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Blip>
          <a:blip r:embed="rId14"/>
        </a:buBlip>
        <a:defRPr>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Blip>
          <a:blip r:embed="rId14"/>
        </a:buBlip>
        <a:defRPr>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Blip>
          <a:blip r:embed="rId14"/>
        </a:buBlip>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5"/>
          <p:cNvSpPr>
            <a:spLocks noGrp="1" noChangeArrowheads="1"/>
          </p:cNvSpPr>
          <p:nvPr>
            <p:ph type="ftr" sz="quarter" idx="3"/>
          </p:nvPr>
        </p:nvSpPr>
        <p:spPr>
          <a:xfrm>
            <a:off x="414068" y="6248400"/>
            <a:ext cx="6314536" cy="457200"/>
          </a:xfrm>
        </p:spPr>
        <p:txBody>
          <a:bodyPr/>
          <a:lstStyle/>
          <a:p>
            <a:r>
              <a:rPr lang="cs-CZ" altLang="cs-CZ" dirty="0"/>
              <a:t>Definujte zápatí - název prezentace / pracoviště</a:t>
            </a:r>
          </a:p>
        </p:txBody>
      </p:sp>
      <p:sp>
        <p:nvSpPr>
          <p:cNvPr id="4" name="Rectangle 16"/>
          <p:cNvSpPr>
            <a:spLocks noGrp="1" noChangeArrowheads="1"/>
          </p:cNvSpPr>
          <p:nvPr>
            <p:ph type="sldNum" sz="quarter" idx="4"/>
          </p:nvPr>
        </p:nvSpPr>
        <p:spPr>
          <a:xfrm>
            <a:off x="6858000" y="6248400"/>
            <a:ext cx="1833113" cy="457200"/>
          </a:xfrm>
        </p:spPr>
        <p:txBody>
          <a:bodyPr/>
          <a:lstStyle/>
          <a:p>
            <a:fld id="{EA4ADC9B-C3B1-4CB1-8B0D-14D528DA44A1}" type="slidenum">
              <a:rPr lang="cs-CZ" altLang="cs-CZ"/>
              <a:pPr/>
              <a:t>1</a:t>
            </a:fld>
            <a:endParaRPr lang="cs-CZ" altLang="cs-CZ" dirty="0"/>
          </a:p>
        </p:txBody>
      </p:sp>
      <p:sp>
        <p:nvSpPr>
          <p:cNvPr id="95234" name="Rectangle 2"/>
          <p:cNvSpPr>
            <a:spLocks noGrp="1" noChangeArrowheads="1"/>
          </p:cNvSpPr>
          <p:nvPr>
            <p:ph type="ctrTitle"/>
          </p:nvPr>
        </p:nvSpPr>
        <p:spPr/>
        <p:txBody>
          <a:bodyPr/>
          <a:lstStyle/>
          <a:p>
            <a:r>
              <a:rPr lang="pl-PL" altLang="cs-CZ" dirty="0"/>
              <a:t>Daň z </a:t>
            </a:r>
            <a:r>
              <a:rPr lang="pl-PL" altLang="cs-CZ" dirty="0" err="1" smtClean="0"/>
              <a:t>příjmů</a:t>
            </a:r>
            <a:r>
              <a:rPr lang="pl-PL" altLang="cs-CZ" dirty="0" smtClean="0"/>
              <a:t> FO - </a:t>
            </a:r>
            <a:r>
              <a:rPr lang="pl-PL" altLang="cs-CZ" dirty="0" err="1" smtClean="0"/>
              <a:t>další</a:t>
            </a:r>
            <a:r>
              <a:rPr lang="pl-PL" altLang="cs-CZ" dirty="0" smtClean="0"/>
              <a:t> </a:t>
            </a:r>
            <a:r>
              <a:rPr lang="pl-PL" altLang="cs-CZ" dirty="0" err="1" smtClean="0"/>
              <a:t>druhy</a:t>
            </a:r>
            <a:r>
              <a:rPr lang="pl-PL" altLang="cs-CZ" dirty="0" smtClean="0"/>
              <a:t> </a:t>
            </a:r>
            <a:r>
              <a:rPr lang="pl-PL" altLang="cs-CZ" dirty="0" err="1" smtClean="0"/>
              <a:t>příjmů</a:t>
            </a:r>
            <a:r>
              <a:rPr lang="pl-PL" altLang="cs-CZ" dirty="0" smtClean="0"/>
              <a:t/>
            </a:r>
            <a:br>
              <a:rPr lang="pl-PL" altLang="cs-CZ" dirty="0" smtClean="0"/>
            </a:br>
            <a:r>
              <a:rPr lang="pl-PL" altLang="cs-CZ" dirty="0"/>
              <a:t/>
            </a:r>
            <a:br>
              <a:rPr lang="pl-PL" altLang="cs-CZ" dirty="0"/>
            </a:br>
            <a:r>
              <a:rPr lang="pl-PL" altLang="cs-CZ" dirty="0" smtClean="0"/>
              <a:t/>
            </a:r>
            <a:br>
              <a:rPr lang="pl-PL" altLang="cs-CZ" dirty="0" smtClean="0"/>
            </a:br>
            <a:r>
              <a:rPr lang="pl-PL" altLang="cs-CZ" sz="2000" dirty="0" smtClean="0"/>
              <a:t>Michal Radvan</a:t>
            </a:r>
            <a:endParaRPr lang="cs-CZ" altLang="cs-CZ" dirty="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8717"/>
    </mc:Choice>
    <mc:Fallback>
      <p:transition spd="slow" advTm="58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dirty="0"/>
              <a:t>Dílčí základ daně podle § </a:t>
            </a:r>
            <a:r>
              <a:rPr lang="cs-CZ" altLang="en-US" dirty="0" smtClean="0"/>
              <a:t>7</a:t>
            </a:r>
            <a:endParaRPr lang="cs-CZ" dirty="0"/>
          </a:p>
        </p:txBody>
      </p:sp>
      <p:sp>
        <p:nvSpPr>
          <p:cNvPr id="3" name="Zástupný symbol pro obsah 2"/>
          <p:cNvSpPr>
            <a:spLocks noGrp="1"/>
          </p:cNvSpPr>
          <p:nvPr>
            <p:ph idx="1"/>
          </p:nvPr>
        </p:nvSpPr>
        <p:spPr>
          <a:xfrm>
            <a:off x="509589" y="1859536"/>
            <a:ext cx="8082321" cy="4272977"/>
          </a:xfrm>
        </p:spPr>
        <p:txBody>
          <a:bodyPr/>
          <a:lstStyle/>
          <a:p>
            <a:pPr>
              <a:lnSpc>
                <a:spcPct val="80000"/>
              </a:lnSpc>
            </a:pPr>
            <a:r>
              <a:rPr lang="cs-CZ" altLang="en-US" sz="2000" dirty="0"/>
              <a:t>Příjmy z podnikání </a:t>
            </a:r>
            <a:br>
              <a:rPr lang="cs-CZ" altLang="en-US" sz="2000" dirty="0"/>
            </a:br>
            <a:r>
              <a:rPr lang="cs-CZ" altLang="en-US" sz="2000" dirty="0"/>
              <a:t>a) příjmy ze zemědělské výroby, lesního a vodního hospodářství,</a:t>
            </a:r>
            <a:br>
              <a:rPr lang="cs-CZ" altLang="en-US" sz="2000" dirty="0"/>
            </a:br>
            <a:r>
              <a:rPr lang="cs-CZ" altLang="en-US" sz="2000" dirty="0"/>
              <a:t>b) příjmy ze </a:t>
            </a:r>
            <a:r>
              <a:rPr lang="cs-CZ" altLang="en-US" sz="2000" dirty="0" smtClean="0"/>
              <a:t>živnostenského podnikání,</a:t>
            </a:r>
            <a:r>
              <a:rPr lang="cs-CZ" altLang="en-US" sz="2000" dirty="0"/>
              <a:t/>
            </a:r>
            <a:br>
              <a:rPr lang="cs-CZ" altLang="en-US" sz="2000" dirty="0"/>
            </a:br>
            <a:r>
              <a:rPr lang="cs-CZ" altLang="en-US" sz="2000" dirty="0"/>
              <a:t>c) příjmy z jiného </a:t>
            </a:r>
            <a:r>
              <a:rPr lang="cs-CZ" altLang="en-US" sz="2000" dirty="0" smtClean="0"/>
              <a:t>podnikání,</a:t>
            </a:r>
            <a:r>
              <a:rPr lang="cs-CZ" altLang="en-US" sz="2000" dirty="0"/>
              <a:t/>
            </a:r>
            <a:br>
              <a:rPr lang="cs-CZ" altLang="en-US" sz="2000" dirty="0"/>
            </a:br>
            <a:r>
              <a:rPr lang="cs-CZ" altLang="en-US" sz="2000" dirty="0"/>
              <a:t>d) podíly společníků veřejné obchodní společnosti a komplementářů komanditní společnosti na zisku.</a:t>
            </a:r>
            <a:br>
              <a:rPr lang="cs-CZ" altLang="en-US" sz="2000" dirty="0"/>
            </a:br>
            <a:endParaRPr lang="cs-CZ" altLang="en-US" sz="2000" b="1" dirty="0"/>
          </a:p>
          <a:p>
            <a:pPr>
              <a:lnSpc>
                <a:spcPct val="80000"/>
              </a:lnSpc>
            </a:pPr>
            <a:r>
              <a:rPr lang="cs-CZ" altLang="en-US" sz="2000" dirty="0"/>
              <a:t>Příjmy z jiné samostatné výdělečné činnosti</a:t>
            </a:r>
            <a:br>
              <a:rPr lang="cs-CZ" altLang="en-US" sz="2000" dirty="0"/>
            </a:br>
            <a:r>
              <a:rPr lang="cs-CZ" altLang="en-US" sz="2000" dirty="0"/>
              <a:t>a) příjmy z užití nebo poskytnutí práv z průmyslového nebo jiného duševního vlastnictví, autorských práv včetně práv příbuzných právu autorskému, a to včetně příjmů z vydávání, rozmnožování a rozšiřování literárních a jiných děl vlastním nákladem,</a:t>
            </a:r>
            <a:br>
              <a:rPr lang="cs-CZ" altLang="en-US" sz="2000" dirty="0"/>
            </a:br>
            <a:r>
              <a:rPr lang="cs-CZ" altLang="en-US" sz="2000" dirty="0"/>
              <a:t>b) příjmy z výkonu nezávislého povolání,</a:t>
            </a:r>
            <a:br>
              <a:rPr lang="cs-CZ" altLang="en-US" sz="2000" dirty="0"/>
            </a:br>
            <a:r>
              <a:rPr lang="cs-CZ" altLang="en-US" sz="2000" dirty="0"/>
              <a:t>c</a:t>
            </a:r>
            <a:r>
              <a:rPr lang="cs-CZ" altLang="en-US" sz="2000" dirty="0" smtClean="0"/>
              <a:t>) příjmy z nájmu majetku v obchodním majetku</a:t>
            </a:r>
            <a:endParaRPr lang="cs-CZ" altLang="en-US" sz="2000" dirty="0"/>
          </a:p>
          <a:p>
            <a:endParaRPr lang="cs-CZ" dirty="0"/>
          </a:p>
        </p:txBody>
      </p:sp>
      <p:sp>
        <p:nvSpPr>
          <p:cNvPr id="4" name="Zástupný symbol pro zápatí 3"/>
          <p:cNvSpPr>
            <a:spLocks noGrp="1"/>
          </p:cNvSpPr>
          <p:nvPr>
            <p:ph type="ftr" sz="quarter" idx="10"/>
          </p:nvPr>
        </p:nvSpPr>
        <p:spPr/>
        <p:txBody>
          <a:bodyPr/>
          <a:lstStyle/>
          <a:p>
            <a:r>
              <a:rPr lang="cs-CZ" altLang="cs-CZ" smtClean="0"/>
              <a:t>Definujte zápatí - název prezentace / pracoviště</a:t>
            </a:r>
            <a:endParaRPr lang="cs-CZ" alt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10</a:t>
            </a:fld>
            <a:endParaRPr lang="cs-CZ" alt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34607426"/>
      </p:ext>
    </p:extLst>
  </p:cSld>
  <p:clrMapOvr>
    <a:masterClrMapping/>
  </p:clrMapOvr>
  <mc:AlternateContent xmlns:mc="http://schemas.openxmlformats.org/markup-compatibility/2006">
    <mc:Choice xmlns:p14="http://schemas.microsoft.com/office/powerpoint/2010/main" Requires="p14">
      <p:transition spd="slow" p14:dur="2000" advTm="192179"/>
    </mc:Choice>
    <mc:Fallback>
      <p:transition spd="slow" advTm="192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dirty="0"/>
              <a:t>Dílčí základ daně podle § 7</a:t>
            </a:r>
            <a:endParaRPr lang="cs-CZ" dirty="0"/>
          </a:p>
        </p:txBody>
      </p:sp>
      <p:sp>
        <p:nvSpPr>
          <p:cNvPr id="3" name="Zástupný symbol pro obsah 2"/>
          <p:cNvSpPr>
            <a:spLocks noGrp="1"/>
          </p:cNvSpPr>
          <p:nvPr>
            <p:ph idx="1"/>
          </p:nvPr>
        </p:nvSpPr>
        <p:spPr/>
        <p:txBody>
          <a:bodyPr/>
          <a:lstStyle/>
          <a:p>
            <a:pPr>
              <a:lnSpc>
                <a:spcPct val="90000"/>
              </a:lnSpc>
            </a:pPr>
            <a:r>
              <a:rPr lang="cs-CZ" altLang="en-US" sz="2000" dirty="0"/>
              <a:t>Příjmy – výdaje </a:t>
            </a:r>
            <a:r>
              <a:rPr lang="cs-CZ" altLang="en-US" sz="2000" dirty="0" smtClean="0"/>
              <a:t>(na dosažení, zajištění a udržení příjmů) = </a:t>
            </a:r>
            <a:r>
              <a:rPr lang="cs-CZ" altLang="en-US" sz="2000" dirty="0"/>
              <a:t>DZD</a:t>
            </a:r>
          </a:p>
          <a:p>
            <a:pPr>
              <a:lnSpc>
                <a:spcPct val="90000"/>
              </a:lnSpc>
            </a:pPr>
            <a:r>
              <a:rPr lang="cs-CZ" altLang="en-US" sz="2000" dirty="0"/>
              <a:t>Paušální výdaje</a:t>
            </a:r>
          </a:p>
          <a:p>
            <a:pPr lvl="1">
              <a:lnSpc>
                <a:spcPct val="90000"/>
              </a:lnSpc>
              <a:buNone/>
            </a:pPr>
            <a:r>
              <a:rPr lang="cs-CZ" altLang="en-US" sz="2000" dirty="0"/>
              <a:t>	a) 80 % z příjmů ze zemědělské výroby, lesního a vodního hospodářství a z příjmů ze živností </a:t>
            </a:r>
            <a:r>
              <a:rPr lang="cs-CZ" altLang="en-US" sz="2000" dirty="0" smtClean="0"/>
              <a:t>řemeslných (max. 1 600 000 Kč),</a:t>
            </a:r>
            <a:r>
              <a:rPr lang="cs-CZ" altLang="en-US" sz="2000" dirty="0"/>
              <a:t/>
            </a:r>
            <a:br>
              <a:rPr lang="cs-CZ" altLang="en-US" sz="2000" dirty="0"/>
            </a:br>
            <a:r>
              <a:rPr lang="cs-CZ" altLang="en-US" sz="2000" dirty="0"/>
              <a:t>b) 60 % z příjmů z ostatních </a:t>
            </a:r>
            <a:r>
              <a:rPr lang="cs-CZ" altLang="en-US" sz="2000" dirty="0" smtClean="0"/>
              <a:t>živností </a:t>
            </a:r>
            <a:r>
              <a:rPr lang="cs-CZ" altLang="en-US" sz="2000" dirty="0"/>
              <a:t>(max. 1 </a:t>
            </a:r>
            <a:r>
              <a:rPr lang="cs-CZ" altLang="en-US" sz="2000" dirty="0" smtClean="0"/>
              <a:t>200 </a:t>
            </a:r>
            <a:r>
              <a:rPr lang="cs-CZ" altLang="en-US" sz="2000" dirty="0"/>
              <a:t>000 Kč</a:t>
            </a:r>
            <a:r>
              <a:rPr lang="cs-CZ" altLang="en-US" sz="2000" dirty="0" smtClean="0"/>
              <a:t>,</a:t>
            </a:r>
            <a:r>
              <a:rPr lang="cs-CZ" altLang="en-US" sz="2000" dirty="0"/>
              <a:t/>
            </a:r>
            <a:br>
              <a:rPr lang="cs-CZ" altLang="en-US" sz="2000" dirty="0"/>
            </a:br>
            <a:r>
              <a:rPr lang="cs-CZ" altLang="en-US" sz="2000" dirty="0"/>
              <a:t>c) 40 % z příjmů </a:t>
            </a:r>
            <a:r>
              <a:rPr lang="cs-CZ" altLang="en-US" sz="2000" dirty="0" smtClean="0"/>
              <a:t>ostatních </a:t>
            </a:r>
            <a:r>
              <a:rPr lang="cs-CZ" altLang="en-US" sz="2000" dirty="0"/>
              <a:t>(max. </a:t>
            </a:r>
            <a:r>
              <a:rPr lang="cs-CZ" altLang="en-US" sz="2000" dirty="0" smtClean="0"/>
              <a:t>800 </a:t>
            </a:r>
            <a:r>
              <a:rPr lang="cs-CZ" altLang="en-US" sz="2000" dirty="0"/>
              <a:t>000 </a:t>
            </a:r>
            <a:r>
              <a:rPr lang="cs-CZ" altLang="en-US" sz="2000" dirty="0" smtClean="0"/>
              <a:t>Kč),</a:t>
            </a:r>
            <a:endParaRPr lang="cs-CZ" altLang="en-US" sz="2000" dirty="0"/>
          </a:p>
          <a:p>
            <a:pPr lvl="1">
              <a:lnSpc>
                <a:spcPct val="90000"/>
              </a:lnSpc>
              <a:buNone/>
            </a:pPr>
            <a:r>
              <a:rPr lang="cs-CZ" altLang="en-US" sz="2000" dirty="0"/>
              <a:t>	d) 30 % z příjmů z pronájmu obchodního </a:t>
            </a:r>
            <a:r>
              <a:rPr lang="cs-CZ" altLang="en-US" sz="2000" dirty="0" smtClean="0"/>
              <a:t>majetku</a:t>
            </a:r>
            <a:r>
              <a:rPr lang="cs-CZ" altLang="en-US" sz="2000" dirty="0"/>
              <a:t> (max. </a:t>
            </a:r>
            <a:r>
              <a:rPr lang="cs-CZ" altLang="en-US" sz="2000" dirty="0" smtClean="0"/>
              <a:t>600 </a:t>
            </a:r>
            <a:r>
              <a:rPr lang="cs-CZ" altLang="en-US" sz="2000" dirty="0"/>
              <a:t>000 Kč</a:t>
            </a:r>
          </a:p>
          <a:p>
            <a:r>
              <a:rPr lang="cs-CZ" altLang="en-US" sz="2000" dirty="0"/>
              <a:t>Příjem autora za příspěvek do novin, časopisu, rozhlasu nebo televize do 10 000 Kč měsíčně – srážková daň</a:t>
            </a:r>
          </a:p>
          <a:p>
            <a:endParaRPr lang="cs-CZ" dirty="0"/>
          </a:p>
        </p:txBody>
      </p:sp>
      <p:sp>
        <p:nvSpPr>
          <p:cNvPr id="4" name="Zástupný symbol pro zápatí 3"/>
          <p:cNvSpPr>
            <a:spLocks noGrp="1"/>
          </p:cNvSpPr>
          <p:nvPr>
            <p:ph type="ftr" sz="quarter" idx="10"/>
          </p:nvPr>
        </p:nvSpPr>
        <p:spPr/>
        <p:txBody>
          <a:bodyPr/>
          <a:lstStyle/>
          <a:p>
            <a:r>
              <a:rPr lang="cs-CZ" altLang="cs-CZ" smtClean="0"/>
              <a:t>Definujte zápatí - název prezentace / pracoviště</a:t>
            </a:r>
            <a:endParaRPr lang="cs-CZ" alt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11</a:t>
            </a:fld>
            <a:endParaRPr lang="cs-CZ" alt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21012748"/>
      </p:ext>
    </p:extLst>
  </p:cSld>
  <p:clrMapOvr>
    <a:masterClrMapping/>
  </p:clrMapOvr>
  <mc:AlternateContent xmlns:mc="http://schemas.openxmlformats.org/markup-compatibility/2006">
    <mc:Choice xmlns:p14="http://schemas.microsoft.com/office/powerpoint/2010/main" Requires="p14">
      <p:transition spd="slow" p14:dur="2000" advTm="775787"/>
    </mc:Choice>
    <mc:Fallback>
      <p:transition spd="slow" advTm="775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dirty="0"/>
              <a:t>Dílčí základ daně podle § </a:t>
            </a:r>
            <a:r>
              <a:rPr lang="cs-CZ" altLang="en-US" dirty="0" smtClean="0"/>
              <a:t>8</a:t>
            </a:r>
            <a:endParaRPr lang="cs-CZ" dirty="0"/>
          </a:p>
        </p:txBody>
      </p:sp>
      <p:sp>
        <p:nvSpPr>
          <p:cNvPr id="3" name="Zástupný symbol pro obsah 2"/>
          <p:cNvSpPr>
            <a:spLocks noGrp="1"/>
          </p:cNvSpPr>
          <p:nvPr>
            <p:ph idx="1"/>
          </p:nvPr>
        </p:nvSpPr>
        <p:spPr>
          <a:xfrm>
            <a:off x="509589" y="1828800"/>
            <a:ext cx="8082321" cy="4303713"/>
          </a:xfrm>
        </p:spPr>
        <p:txBody>
          <a:bodyPr>
            <a:normAutofit fontScale="92500" lnSpcReduction="20000"/>
          </a:bodyPr>
          <a:lstStyle/>
          <a:p>
            <a:pPr>
              <a:lnSpc>
                <a:spcPct val="80000"/>
              </a:lnSpc>
              <a:buNone/>
            </a:pPr>
            <a:r>
              <a:rPr lang="cs-CZ" altLang="en-US" sz="1800" dirty="0" smtClean="0"/>
              <a:t> </a:t>
            </a:r>
          </a:p>
          <a:p>
            <a:pPr>
              <a:lnSpc>
                <a:spcPct val="80000"/>
              </a:lnSpc>
              <a:buNone/>
            </a:pPr>
            <a:r>
              <a:rPr lang="cs-CZ" altLang="en-US" sz="1800" dirty="0" smtClean="0"/>
              <a:t> a</a:t>
            </a:r>
            <a:r>
              <a:rPr lang="cs-CZ" altLang="en-US" sz="1800" dirty="0"/>
              <a:t>) podíly na zisku obchodní korporace nebo podílového fondu, je-li v něm podíl představován cenným papírem, a úroky z držby cenných papírů,</a:t>
            </a:r>
          </a:p>
          <a:p>
            <a:pPr>
              <a:lnSpc>
                <a:spcPct val="80000"/>
              </a:lnSpc>
              <a:buNone/>
            </a:pPr>
            <a:r>
              <a:rPr lang="cs-CZ" altLang="en-US" sz="1800" dirty="0"/>
              <a:t> </a:t>
            </a:r>
            <a:r>
              <a:rPr lang="cs-CZ" altLang="en-US" sz="1800" dirty="0" smtClean="0"/>
              <a:t>b</a:t>
            </a:r>
            <a:r>
              <a:rPr lang="cs-CZ" altLang="en-US" sz="1800" dirty="0"/>
              <a:t>) podíly na zisku tichého společníka z účasti na podnikání,</a:t>
            </a:r>
          </a:p>
          <a:p>
            <a:pPr>
              <a:lnSpc>
                <a:spcPct val="80000"/>
              </a:lnSpc>
              <a:buNone/>
            </a:pPr>
            <a:r>
              <a:rPr lang="cs-CZ" altLang="en-US" sz="1800" dirty="0"/>
              <a:t> </a:t>
            </a:r>
            <a:r>
              <a:rPr lang="cs-CZ" altLang="en-US" sz="1800" dirty="0" smtClean="0"/>
              <a:t>c</a:t>
            </a:r>
            <a:r>
              <a:rPr lang="cs-CZ" altLang="en-US" sz="1800" dirty="0"/>
              <a:t>) úroky, výhry a jiné výnosy z vkladů na vkladních knížkách, úroky z peněžních prostředků na účtu, který není podle podmínek toho, kdo účet vede, určen k podnikání,</a:t>
            </a:r>
          </a:p>
          <a:p>
            <a:pPr>
              <a:lnSpc>
                <a:spcPct val="80000"/>
              </a:lnSpc>
              <a:buNone/>
            </a:pPr>
            <a:r>
              <a:rPr lang="cs-CZ" altLang="en-US" sz="1800" dirty="0"/>
              <a:t> </a:t>
            </a:r>
            <a:r>
              <a:rPr lang="cs-CZ" altLang="en-US" sz="1800" dirty="0" smtClean="0"/>
              <a:t>d</a:t>
            </a:r>
            <a:r>
              <a:rPr lang="cs-CZ" altLang="en-US" sz="1800" dirty="0"/>
              <a:t>) výnos z jednorázového vkladu a z vkladu jemu na roveň postaveného,</a:t>
            </a:r>
          </a:p>
          <a:p>
            <a:pPr>
              <a:lnSpc>
                <a:spcPct val="80000"/>
              </a:lnSpc>
              <a:buNone/>
            </a:pPr>
            <a:r>
              <a:rPr lang="cs-CZ" altLang="en-US" sz="1800" dirty="0"/>
              <a:t> </a:t>
            </a:r>
            <a:r>
              <a:rPr lang="cs-CZ" altLang="en-US" sz="1800" dirty="0" smtClean="0"/>
              <a:t>e</a:t>
            </a:r>
            <a:r>
              <a:rPr lang="cs-CZ" altLang="en-US" sz="1800" dirty="0"/>
              <a:t>) dávky penzijního připojištění se státním </a:t>
            </a:r>
            <a:r>
              <a:rPr lang="cs-CZ" altLang="en-US" sz="1800" dirty="0" smtClean="0"/>
              <a:t>příspěvkem, </a:t>
            </a:r>
            <a:r>
              <a:rPr lang="cs-CZ" altLang="en-US" sz="1800" dirty="0"/>
              <a:t>dávky doplňkového penzijního spoření a z penzijního </a:t>
            </a:r>
            <a:r>
              <a:rPr lang="cs-CZ" altLang="en-US" sz="1800" dirty="0" smtClean="0"/>
              <a:t>pojištění,</a:t>
            </a:r>
            <a:endParaRPr lang="cs-CZ" altLang="en-US" sz="1800" dirty="0"/>
          </a:p>
          <a:p>
            <a:pPr>
              <a:lnSpc>
                <a:spcPct val="80000"/>
              </a:lnSpc>
              <a:buNone/>
            </a:pPr>
            <a:r>
              <a:rPr lang="cs-CZ" altLang="en-US" sz="1800" dirty="0"/>
              <a:t> </a:t>
            </a:r>
            <a:r>
              <a:rPr lang="cs-CZ" altLang="en-US" sz="1800" dirty="0" smtClean="0"/>
              <a:t>f</a:t>
            </a:r>
            <a:r>
              <a:rPr lang="cs-CZ" altLang="en-US" sz="1800" dirty="0"/>
              <a:t>) plnění ze soukromého životního pojištění nebo jiný příjem z pojištění osob, který není pojistným plněním a nezakládá zánik pojistné smlouvy</a:t>
            </a:r>
            <a:r>
              <a:rPr lang="cs-CZ" altLang="en-US" sz="1800" dirty="0" smtClean="0"/>
              <a:t>,</a:t>
            </a:r>
            <a:endParaRPr lang="cs-CZ" altLang="en-US" sz="1800" dirty="0"/>
          </a:p>
          <a:p>
            <a:pPr>
              <a:lnSpc>
                <a:spcPct val="80000"/>
              </a:lnSpc>
              <a:buNone/>
            </a:pPr>
            <a:r>
              <a:rPr lang="cs-CZ" altLang="en-US" sz="1800" dirty="0"/>
              <a:t> </a:t>
            </a:r>
            <a:r>
              <a:rPr lang="cs-CZ" altLang="en-US" sz="1800" dirty="0" smtClean="0"/>
              <a:t>g</a:t>
            </a:r>
            <a:r>
              <a:rPr lang="cs-CZ" altLang="en-US" sz="1800" dirty="0"/>
              <a:t>) úroky a jiné výnosy z poskytnutých úvěrů nebo zápůjček, úroky z prodlení, poplatek z prodlení, úroky z práva na dorovnání, úroky z vkladů na účtech </a:t>
            </a:r>
            <a:r>
              <a:rPr lang="cs-CZ" altLang="en-US" sz="1800" dirty="0" smtClean="0"/>
              <a:t>a </a:t>
            </a:r>
            <a:r>
              <a:rPr lang="cs-CZ" altLang="en-US" sz="1800" dirty="0"/>
              <a:t>úroky z hodnoty splaceného vkladu ve smluvené výši členů obchodních korporací,</a:t>
            </a:r>
          </a:p>
          <a:p>
            <a:pPr>
              <a:lnSpc>
                <a:spcPct val="80000"/>
              </a:lnSpc>
              <a:buNone/>
            </a:pPr>
            <a:r>
              <a:rPr lang="cs-CZ" altLang="en-US" sz="1800" dirty="0"/>
              <a:t> </a:t>
            </a:r>
            <a:r>
              <a:rPr lang="cs-CZ" altLang="en-US" sz="1800" dirty="0" smtClean="0"/>
              <a:t>h</a:t>
            </a:r>
            <a:r>
              <a:rPr lang="cs-CZ" altLang="en-US" sz="1800" dirty="0"/>
              <a:t>) úrokové a jiné výnosy z držby směnek (např. diskont z částky směnky, úrok ze směnečné sumy</a:t>
            </a:r>
            <a:r>
              <a:rPr lang="cs-CZ" altLang="en-US" sz="1800" dirty="0" smtClean="0"/>
              <a:t>),</a:t>
            </a:r>
            <a:endParaRPr lang="cs-CZ" altLang="en-US" sz="1800" dirty="0"/>
          </a:p>
          <a:p>
            <a:pPr>
              <a:lnSpc>
                <a:spcPct val="80000"/>
              </a:lnSpc>
              <a:buNone/>
            </a:pPr>
            <a:r>
              <a:rPr lang="cs-CZ" altLang="en-US" sz="1800" dirty="0"/>
              <a:t> </a:t>
            </a:r>
            <a:r>
              <a:rPr lang="cs-CZ" altLang="en-US" sz="1800" dirty="0" smtClean="0"/>
              <a:t>i)  plnění </a:t>
            </a:r>
            <a:r>
              <a:rPr lang="cs-CZ" altLang="en-US" sz="1800" dirty="0"/>
              <a:t>ze zisku </a:t>
            </a:r>
            <a:r>
              <a:rPr lang="cs-CZ" altLang="en-US" sz="1800" dirty="0" err="1"/>
              <a:t>svěřenského</a:t>
            </a:r>
            <a:r>
              <a:rPr lang="cs-CZ" altLang="en-US" sz="1800" dirty="0"/>
              <a:t> fondu nebo rodinné fundace</a:t>
            </a:r>
            <a:r>
              <a:rPr lang="cs-CZ" altLang="en-US" sz="1800" dirty="0" smtClean="0"/>
              <a:t>.</a:t>
            </a:r>
          </a:p>
          <a:p>
            <a:pPr marL="0" indent="0">
              <a:lnSpc>
                <a:spcPct val="80000"/>
              </a:lnSpc>
              <a:buNone/>
            </a:pPr>
            <a:endParaRPr lang="cs-CZ" altLang="en-US" sz="1800" b="1" dirty="0"/>
          </a:p>
          <a:p>
            <a:pPr>
              <a:lnSpc>
                <a:spcPct val="80000"/>
              </a:lnSpc>
              <a:buNone/>
            </a:pPr>
            <a:r>
              <a:rPr lang="cs-CZ" altLang="en-US" sz="1800" b="1" dirty="0"/>
              <a:t>DZD = Příjmy – Výdaje</a:t>
            </a:r>
            <a:r>
              <a:rPr lang="cs-CZ" altLang="en-US" sz="1800" dirty="0"/>
              <a:t>, </a:t>
            </a:r>
            <a:r>
              <a:rPr lang="cs-CZ" altLang="en-US" sz="1800" dirty="0" smtClean="0"/>
              <a:t>pokud se jedná o příjmy z ČR, vesměs srážková </a:t>
            </a:r>
            <a:r>
              <a:rPr lang="cs-CZ" altLang="en-US" sz="1800" dirty="0"/>
              <a:t>daň</a:t>
            </a:r>
            <a:endParaRPr lang="cs-CZ" altLang="en-US" sz="1800" b="1" dirty="0"/>
          </a:p>
          <a:p>
            <a:endParaRPr lang="cs-CZ" dirty="0"/>
          </a:p>
        </p:txBody>
      </p:sp>
      <p:sp>
        <p:nvSpPr>
          <p:cNvPr id="4" name="Zástupný symbol pro zápatí 3"/>
          <p:cNvSpPr>
            <a:spLocks noGrp="1"/>
          </p:cNvSpPr>
          <p:nvPr>
            <p:ph type="ftr" sz="quarter" idx="10"/>
          </p:nvPr>
        </p:nvSpPr>
        <p:spPr/>
        <p:txBody>
          <a:bodyPr/>
          <a:lstStyle/>
          <a:p>
            <a:r>
              <a:rPr lang="cs-CZ" altLang="cs-CZ" smtClean="0"/>
              <a:t>Definujte zápatí - název prezentace / pracoviště</a:t>
            </a:r>
            <a:endParaRPr lang="cs-CZ" alt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12</a:t>
            </a:fld>
            <a:endParaRPr lang="cs-CZ" alt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42939804"/>
      </p:ext>
    </p:extLst>
  </p:cSld>
  <p:clrMapOvr>
    <a:masterClrMapping/>
  </p:clrMapOvr>
  <mc:AlternateContent xmlns:mc="http://schemas.openxmlformats.org/markup-compatibility/2006">
    <mc:Choice xmlns:p14="http://schemas.microsoft.com/office/powerpoint/2010/main" Requires="p14">
      <p:transition spd="slow" p14:dur="2000" advTm="107331"/>
    </mc:Choice>
    <mc:Fallback>
      <p:transition spd="slow" advTm="107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dirty="0"/>
              <a:t>Dílčí základ daně podle § </a:t>
            </a:r>
            <a:r>
              <a:rPr lang="cs-CZ" altLang="en-US" dirty="0" smtClean="0"/>
              <a:t>9</a:t>
            </a:r>
            <a:endParaRPr lang="cs-CZ" dirty="0"/>
          </a:p>
        </p:txBody>
      </p:sp>
      <p:sp>
        <p:nvSpPr>
          <p:cNvPr id="3" name="Zástupný symbol pro obsah 2"/>
          <p:cNvSpPr>
            <a:spLocks noGrp="1"/>
          </p:cNvSpPr>
          <p:nvPr>
            <p:ph idx="1"/>
          </p:nvPr>
        </p:nvSpPr>
        <p:spPr/>
        <p:txBody>
          <a:bodyPr/>
          <a:lstStyle/>
          <a:p>
            <a:pPr marL="609600" indent="-609600">
              <a:buFont typeface="Wingdings" panose="05000000000000000000" pitchFamily="2" charset="2"/>
              <a:buAutoNum type="alphaLcParenR"/>
            </a:pPr>
            <a:r>
              <a:rPr lang="cs-CZ" altLang="en-US" dirty="0"/>
              <a:t>příjmy z pronájmu </a:t>
            </a:r>
            <a:r>
              <a:rPr lang="cs-CZ" altLang="en-US" dirty="0" smtClean="0"/>
              <a:t>nemovitých věcí a bytů </a:t>
            </a:r>
            <a:r>
              <a:rPr lang="cs-CZ" altLang="en-US" dirty="0"/>
              <a:t>(jejich částí),</a:t>
            </a:r>
          </a:p>
          <a:p>
            <a:pPr marL="609600" indent="-609600">
              <a:buFont typeface="Wingdings" panose="05000000000000000000" pitchFamily="2" charset="2"/>
              <a:buAutoNum type="alphaLcParenR"/>
            </a:pPr>
            <a:r>
              <a:rPr lang="cs-CZ" altLang="en-US" dirty="0"/>
              <a:t>příjmy z pronájmu movitých věcí, kromě příležitostného pronájmu </a:t>
            </a:r>
          </a:p>
          <a:p>
            <a:pPr marL="609600" indent="-609600">
              <a:buNone/>
            </a:pPr>
            <a:r>
              <a:rPr lang="cs-CZ" altLang="en-US" dirty="0"/>
              <a:t>DZD = Příjmy – Výdaje</a:t>
            </a:r>
          </a:p>
          <a:p>
            <a:pPr marL="609600" indent="-609600">
              <a:buNone/>
            </a:pPr>
            <a:r>
              <a:rPr lang="cs-CZ" altLang="en-US" dirty="0"/>
              <a:t>Paušální výdaje 30 </a:t>
            </a:r>
            <a:r>
              <a:rPr lang="cs-CZ" altLang="en-US" dirty="0" smtClean="0"/>
              <a:t>%, max. 600 000 Kč</a:t>
            </a:r>
            <a:endParaRPr lang="cs-CZ" altLang="en-US" dirty="0"/>
          </a:p>
          <a:p>
            <a:endParaRPr lang="cs-CZ" dirty="0"/>
          </a:p>
        </p:txBody>
      </p:sp>
      <p:sp>
        <p:nvSpPr>
          <p:cNvPr id="4" name="Zástupný symbol pro zápatí 3"/>
          <p:cNvSpPr>
            <a:spLocks noGrp="1"/>
          </p:cNvSpPr>
          <p:nvPr>
            <p:ph type="ftr" sz="quarter" idx="10"/>
          </p:nvPr>
        </p:nvSpPr>
        <p:spPr/>
        <p:txBody>
          <a:bodyPr/>
          <a:lstStyle/>
          <a:p>
            <a:r>
              <a:rPr lang="cs-CZ" altLang="cs-CZ" smtClean="0"/>
              <a:t>Definujte zápatí - název prezentace / pracoviště</a:t>
            </a:r>
            <a:endParaRPr lang="cs-CZ" alt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83103141"/>
      </p:ext>
    </p:extLst>
  </p:cSld>
  <p:clrMapOvr>
    <a:masterClrMapping/>
  </p:clrMapOvr>
  <mc:AlternateContent xmlns:mc="http://schemas.openxmlformats.org/markup-compatibility/2006">
    <mc:Choice xmlns:p14="http://schemas.microsoft.com/office/powerpoint/2010/main" Requires="p14">
      <p:transition spd="slow" p14:dur="2000" advTm="134906"/>
    </mc:Choice>
    <mc:Fallback>
      <p:transition spd="slow" advTm="134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dirty="0"/>
              <a:t>Dílčí základ daně podle § </a:t>
            </a:r>
            <a:r>
              <a:rPr lang="cs-CZ" altLang="en-US" dirty="0" smtClean="0"/>
              <a:t>10</a:t>
            </a:r>
            <a:endParaRPr lang="cs-CZ" dirty="0"/>
          </a:p>
        </p:txBody>
      </p:sp>
      <p:sp>
        <p:nvSpPr>
          <p:cNvPr id="3" name="Zástupný symbol pro obsah 2"/>
          <p:cNvSpPr>
            <a:spLocks noGrp="1"/>
          </p:cNvSpPr>
          <p:nvPr>
            <p:ph idx="1"/>
          </p:nvPr>
        </p:nvSpPr>
        <p:spPr>
          <a:xfrm>
            <a:off x="509589" y="1905640"/>
            <a:ext cx="8082321" cy="4226873"/>
          </a:xfrm>
        </p:spPr>
        <p:txBody>
          <a:bodyPr>
            <a:normAutofit fontScale="55000" lnSpcReduction="20000"/>
          </a:bodyPr>
          <a:lstStyle/>
          <a:p>
            <a:pPr>
              <a:lnSpc>
                <a:spcPct val="80000"/>
              </a:lnSpc>
            </a:pPr>
            <a:r>
              <a:rPr lang="cs-CZ" altLang="en-US" dirty="0"/>
              <a:t>a) příjmy z příležitostných činností nebo z příležitostného nájmu movitých věcí, </a:t>
            </a:r>
          </a:p>
          <a:p>
            <a:pPr>
              <a:lnSpc>
                <a:spcPct val="80000"/>
              </a:lnSpc>
            </a:pPr>
            <a:r>
              <a:rPr lang="cs-CZ" altLang="en-US" dirty="0"/>
              <a:t>b) příjmy z úplatného </a:t>
            </a:r>
            <a:r>
              <a:rPr lang="cs-CZ" altLang="en-US" dirty="0" smtClean="0"/>
              <a:t>převodu </a:t>
            </a:r>
            <a:r>
              <a:rPr lang="cs-CZ" altLang="en-US" dirty="0"/>
              <a:t>nemovité </a:t>
            </a:r>
            <a:r>
              <a:rPr lang="cs-CZ" altLang="en-US" dirty="0" smtClean="0"/>
              <a:t>věci, </a:t>
            </a:r>
            <a:r>
              <a:rPr lang="cs-CZ" altLang="en-US" dirty="0"/>
              <a:t>cenného papíru </a:t>
            </a:r>
            <a:r>
              <a:rPr lang="cs-CZ" altLang="en-US" dirty="0" smtClean="0"/>
              <a:t>a </a:t>
            </a:r>
            <a:r>
              <a:rPr lang="cs-CZ" altLang="en-US" dirty="0"/>
              <a:t>jiné věci,</a:t>
            </a:r>
          </a:p>
          <a:p>
            <a:pPr>
              <a:lnSpc>
                <a:spcPct val="80000"/>
              </a:lnSpc>
            </a:pPr>
            <a:r>
              <a:rPr lang="cs-CZ" altLang="en-US" dirty="0" smtClean="0"/>
              <a:t>c</a:t>
            </a:r>
            <a:r>
              <a:rPr lang="cs-CZ" altLang="en-US" dirty="0"/>
              <a:t>) příjmy z převodu účasti na společnosti s ručením omezeným, komanditisty na komanditní společnosti nebo z převodu družstevního podílu,</a:t>
            </a:r>
          </a:p>
          <a:p>
            <a:pPr>
              <a:lnSpc>
                <a:spcPct val="80000"/>
              </a:lnSpc>
            </a:pPr>
            <a:r>
              <a:rPr lang="cs-CZ" altLang="en-US" dirty="0" smtClean="0"/>
              <a:t>d</a:t>
            </a:r>
            <a:r>
              <a:rPr lang="cs-CZ" altLang="en-US" dirty="0"/>
              <a:t>) příjmy ze zděděných práv z průmyslového a jiného duševního vlastnictví, včetně práv autorských a práv příbuzných právu autorskému,</a:t>
            </a:r>
          </a:p>
          <a:p>
            <a:pPr>
              <a:lnSpc>
                <a:spcPct val="80000"/>
              </a:lnSpc>
            </a:pPr>
            <a:r>
              <a:rPr lang="cs-CZ" altLang="en-US" dirty="0" smtClean="0"/>
              <a:t>e</a:t>
            </a:r>
            <a:r>
              <a:rPr lang="cs-CZ" altLang="en-US" dirty="0"/>
              <a:t>) přijaté výživné, důchody a obdobné opakující se požitky,</a:t>
            </a:r>
          </a:p>
          <a:p>
            <a:pPr>
              <a:lnSpc>
                <a:spcPct val="80000"/>
              </a:lnSpc>
            </a:pPr>
            <a:r>
              <a:rPr lang="cs-CZ" altLang="en-US" dirty="0" smtClean="0"/>
              <a:t>f</a:t>
            </a:r>
            <a:r>
              <a:rPr lang="cs-CZ" altLang="en-US" dirty="0"/>
              <a:t>) </a:t>
            </a:r>
            <a:r>
              <a:rPr lang="cs-CZ" altLang="en-US" dirty="0" smtClean="0"/>
              <a:t>podíl </a:t>
            </a:r>
            <a:r>
              <a:rPr lang="cs-CZ" altLang="en-US" dirty="0"/>
              <a:t>člena obchodní korporace </a:t>
            </a:r>
            <a:r>
              <a:rPr lang="cs-CZ" altLang="en-US" dirty="0" smtClean="0"/>
              <a:t>na </a:t>
            </a:r>
            <a:r>
              <a:rPr lang="cs-CZ" altLang="en-US" dirty="0"/>
              <a:t>likvidačním zůstatku, </a:t>
            </a:r>
            <a:r>
              <a:rPr lang="cs-CZ" altLang="en-US" dirty="0" smtClean="0"/>
              <a:t>nebo</a:t>
            </a:r>
            <a:endParaRPr lang="cs-CZ" altLang="en-US" dirty="0"/>
          </a:p>
          <a:p>
            <a:pPr>
              <a:lnSpc>
                <a:spcPct val="80000"/>
              </a:lnSpc>
            </a:pPr>
            <a:r>
              <a:rPr lang="cs-CZ" altLang="en-US" dirty="0"/>
              <a:t>g) vypořádací podíl při zániku účasti člena v obchodní </a:t>
            </a:r>
            <a:r>
              <a:rPr lang="cs-CZ" altLang="en-US" dirty="0" smtClean="0"/>
              <a:t>korporaci,</a:t>
            </a:r>
            <a:endParaRPr lang="cs-CZ" altLang="en-US" dirty="0"/>
          </a:p>
          <a:p>
            <a:pPr>
              <a:lnSpc>
                <a:spcPct val="80000"/>
              </a:lnSpc>
            </a:pPr>
            <a:r>
              <a:rPr lang="cs-CZ" altLang="en-US" dirty="0" smtClean="0"/>
              <a:t>h</a:t>
            </a:r>
            <a:r>
              <a:rPr lang="cs-CZ" altLang="en-US" dirty="0"/>
              <a:t>) výhry z hazardních </a:t>
            </a:r>
            <a:r>
              <a:rPr lang="cs-CZ" altLang="en-US" dirty="0" smtClean="0"/>
              <a:t>her</a:t>
            </a:r>
            <a:endParaRPr lang="cs-CZ" altLang="en-US" dirty="0"/>
          </a:p>
          <a:p>
            <a:pPr>
              <a:lnSpc>
                <a:spcPct val="80000"/>
              </a:lnSpc>
            </a:pPr>
            <a:r>
              <a:rPr lang="cs-CZ" altLang="en-US" dirty="0"/>
              <a:t>ch) výhry z reklamních soutěží a reklamních slosování, ceny z </a:t>
            </a:r>
            <a:r>
              <a:rPr lang="cs-CZ" altLang="en-US" dirty="0" err="1"/>
              <a:t>účtenkové</a:t>
            </a:r>
            <a:r>
              <a:rPr lang="cs-CZ" altLang="en-US" dirty="0"/>
              <a:t> loterie, z veřejných soutěží, ze sportovních </a:t>
            </a:r>
            <a:r>
              <a:rPr lang="cs-CZ" altLang="en-US" dirty="0" smtClean="0"/>
              <a:t>soutěží,</a:t>
            </a:r>
            <a:endParaRPr lang="cs-CZ" altLang="en-US" dirty="0"/>
          </a:p>
          <a:p>
            <a:pPr>
              <a:lnSpc>
                <a:spcPct val="80000"/>
              </a:lnSpc>
            </a:pPr>
            <a:r>
              <a:rPr lang="cs-CZ" altLang="en-US" dirty="0" smtClean="0"/>
              <a:t>i</a:t>
            </a:r>
            <a:r>
              <a:rPr lang="cs-CZ" altLang="en-US" dirty="0"/>
              <a:t>) příjmy, které společník veřejné obchodní společnosti nebo komplementář komanditní společnosti obdrží v souvislosti s ukončením účasti na veřejné obchodní společnosti nebo komanditní společnosti od jiné osoby než od veřejné obchodní společnosti nebo komanditní společnosti, v níž ukončil účast,</a:t>
            </a:r>
          </a:p>
          <a:p>
            <a:pPr>
              <a:lnSpc>
                <a:spcPct val="80000"/>
              </a:lnSpc>
            </a:pPr>
            <a:r>
              <a:rPr lang="cs-CZ" altLang="en-US" dirty="0" smtClean="0"/>
              <a:t>l</a:t>
            </a:r>
            <a:r>
              <a:rPr lang="cs-CZ" altLang="en-US" dirty="0"/>
              <a:t>) příjem z výměnku,</a:t>
            </a:r>
          </a:p>
          <a:p>
            <a:pPr>
              <a:lnSpc>
                <a:spcPct val="80000"/>
              </a:lnSpc>
            </a:pPr>
            <a:r>
              <a:rPr lang="cs-CZ" altLang="en-US" dirty="0" smtClean="0"/>
              <a:t>m</a:t>
            </a:r>
            <a:r>
              <a:rPr lang="cs-CZ" altLang="en-US" dirty="0"/>
              <a:t>) příjem obmyšleného ze </a:t>
            </a:r>
            <a:r>
              <a:rPr lang="cs-CZ" altLang="en-US" dirty="0" err="1"/>
              <a:t>svěřenského</a:t>
            </a:r>
            <a:r>
              <a:rPr lang="cs-CZ" altLang="en-US" dirty="0"/>
              <a:t> fondu,</a:t>
            </a:r>
          </a:p>
          <a:p>
            <a:pPr>
              <a:lnSpc>
                <a:spcPct val="80000"/>
              </a:lnSpc>
            </a:pPr>
            <a:r>
              <a:rPr lang="cs-CZ" altLang="en-US" dirty="0" smtClean="0"/>
              <a:t>n</a:t>
            </a:r>
            <a:r>
              <a:rPr lang="cs-CZ" altLang="en-US" dirty="0"/>
              <a:t>) bezúplatný příjem,</a:t>
            </a:r>
          </a:p>
          <a:p>
            <a:pPr>
              <a:lnSpc>
                <a:spcPct val="80000"/>
              </a:lnSpc>
            </a:pPr>
            <a:r>
              <a:rPr lang="cs-CZ" altLang="en-US" dirty="0" smtClean="0"/>
              <a:t>o</a:t>
            </a:r>
            <a:r>
              <a:rPr lang="cs-CZ" altLang="en-US" dirty="0"/>
              <a:t>) příjem z rozpuštění rezervního fondu vytvořeného ze zisku nebo z rozpuštění obdobného </a:t>
            </a:r>
            <a:r>
              <a:rPr lang="cs-CZ" altLang="en-US" dirty="0" smtClean="0"/>
              <a:t>fondu,</a:t>
            </a:r>
          </a:p>
          <a:p>
            <a:pPr>
              <a:lnSpc>
                <a:spcPct val="80000"/>
              </a:lnSpc>
            </a:pPr>
            <a:r>
              <a:rPr lang="cs-CZ" altLang="en-US" dirty="0" smtClean="0"/>
              <a:t>atd</a:t>
            </a:r>
            <a:r>
              <a:rPr lang="cs-CZ" altLang="en-US" dirty="0"/>
              <a:t>.</a:t>
            </a:r>
            <a:br>
              <a:rPr lang="cs-CZ" altLang="en-US" dirty="0"/>
            </a:br>
            <a:endParaRPr lang="cs-CZ" altLang="en-US" dirty="0"/>
          </a:p>
          <a:p>
            <a:pPr>
              <a:lnSpc>
                <a:spcPct val="80000"/>
              </a:lnSpc>
              <a:buNone/>
            </a:pPr>
            <a:r>
              <a:rPr lang="cs-CZ" altLang="en-US" dirty="0"/>
              <a:t>DZD = Příjmy – Výdaje prokazatelně vynaložené na jeho dosažení </a:t>
            </a:r>
          </a:p>
          <a:p>
            <a:pPr>
              <a:lnSpc>
                <a:spcPct val="80000"/>
              </a:lnSpc>
              <a:buNone/>
            </a:pPr>
            <a:endParaRPr lang="cs-CZ" altLang="en-US" dirty="0"/>
          </a:p>
          <a:p>
            <a:pPr>
              <a:lnSpc>
                <a:spcPct val="80000"/>
              </a:lnSpc>
              <a:buNone/>
            </a:pPr>
            <a:r>
              <a:rPr lang="cs-CZ" altLang="en-US" dirty="0"/>
              <a:t>Osvobozeno do 30.000 Kč</a:t>
            </a:r>
          </a:p>
          <a:p>
            <a:endParaRPr lang="cs-CZ" dirty="0"/>
          </a:p>
        </p:txBody>
      </p:sp>
      <p:sp>
        <p:nvSpPr>
          <p:cNvPr id="4" name="Zástupný symbol pro zápatí 3"/>
          <p:cNvSpPr>
            <a:spLocks noGrp="1"/>
          </p:cNvSpPr>
          <p:nvPr>
            <p:ph type="ftr" sz="quarter" idx="10"/>
          </p:nvPr>
        </p:nvSpPr>
        <p:spPr/>
        <p:txBody>
          <a:bodyPr/>
          <a:lstStyle/>
          <a:p>
            <a:r>
              <a:rPr lang="cs-CZ" altLang="cs-CZ" smtClean="0"/>
              <a:t>Definujte zápatí - název prezentace / pracoviště</a:t>
            </a:r>
            <a:endParaRPr lang="cs-CZ" alt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14</a:t>
            </a:fld>
            <a:endParaRPr lang="cs-CZ" alt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50908014"/>
      </p:ext>
    </p:extLst>
  </p:cSld>
  <p:clrMapOvr>
    <a:masterClrMapping/>
  </p:clrMapOvr>
  <mc:AlternateContent xmlns:mc="http://schemas.openxmlformats.org/markup-compatibility/2006">
    <mc:Choice xmlns:p14="http://schemas.microsoft.com/office/powerpoint/2010/main" Requires="p14">
      <p:transition spd="slow" p14:dur="2000" advTm="226755"/>
    </mc:Choice>
    <mc:Fallback>
      <p:transition spd="slow" advTm="226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Jak na to v praxi?</a:t>
            </a:r>
            <a:endParaRPr lang="cs-CZ" dirty="0"/>
          </a:p>
        </p:txBody>
      </p:sp>
      <p:sp>
        <p:nvSpPr>
          <p:cNvPr id="3" name="Zástupný symbol pro obsah 2"/>
          <p:cNvSpPr>
            <a:spLocks noGrp="1"/>
          </p:cNvSpPr>
          <p:nvPr>
            <p:ph idx="1"/>
          </p:nvPr>
        </p:nvSpPr>
        <p:spPr/>
        <p:txBody>
          <a:bodyPr/>
          <a:lstStyle/>
          <a:p>
            <a:pPr>
              <a:lnSpc>
                <a:spcPct val="90000"/>
              </a:lnSpc>
              <a:buNone/>
            </a:pPr>
            <a:r>
              <a:rPr lang="cs-CZ" altLang="en-US" dirty="0" smtClean="0"/>
              <a:t>	1.</a:t>
            </a:r>
            <a:r>
              <a:rPr lang="cs-CZ" altLang="en-US" sz="4000" dirty="0" smtClean="0"/>
              <a:t> </a:t>
            </a:r>
            <a:r>
              <a:rPr lang="cs-CZ" altLang="en-US" dirty="0"/>
              <a:t>Rozdělit příjmy do § 6-10 podle druhu</a:t>
            </a:r>
          </a:p>
          <a:p>
            <a:pPr>
              <a:lnSpc>
                <a:spcPct val="90000"/>
              </a:lnSpc>
              <a:buNone/>
            </a:pPr>
            <a:r>
              <a:rPr lang="cs-CZ" altLang="en-US" dirty="0"/>
              <a:t>	2.  Z příjmů vymezit příjmy osvobozené a příjmy podléhající  srážkové dani</a:t>
            </a:r>
          </a:p>
          <a:p>
            <a:pPr>
              <a:lnSpc>
                <a:spcPct val="90000"/>
              </a:lnSpc>
              <a:buNone/>
            </a:pPr>
            <a:r>
              <a:rPr lang="cs-CZ" altLang="en-US" dirty="0"/>
              <a:t>	3. Určit výši DZD</a:t>
            </a:r>
          </a:p>
          <a:p>
            <a:pPr>
              <a:lnSpc>
                <a:spcPct val="90000"/>
              </a:lnSpc>
              <a:buNone/>
            </a:pPr>
            <a:r>
              <a:rPr lang="cs-CZ" altLang="en-US" dirty="0"/>
              <a:t>	4. Určit ZD</a:t>
            </a:r>
          </a:p>
          <a:p>
            <a:pPr>
              <a:lnSpc>
                <a:spcPct val="90000"/>
              </a:lnSpc>
              <a:buNone/>
            </a:pPr>
            <a:r>
              <a:rPr lang="cs-CZ" altLang="en-US" dirty="0"/>
              <a:t>	5. Odečíst nezdanitelné částky a odčitatelné položky</a:t>
            </a:r>
          </a:p>
          <a:p>
            <a:pPr>
              <a:lnSpc>
                <a:spcPct val="90000"/>
              </a:lnSpc>
              <a:buNone/>
            </a:pPr>
            <a:r>
              <a:rPr lang="cs-CZ" altLang="en-US" dirty="0"/>
              <a:t>	6. Aplikovat sazbu daně</a:t>
            </a:r>
          </a:p>
          <a:p>
            <a:pPr>
              <a:lnSpc>
                <a:spcPct val="90000"/>
              </a:lnSpc>
              <a:buNone/>
            </a:pPr>
            <a:r>
              <a:rPr lang="cs-CZ" altLang="en-US" dirty="0"/>
              <a:t>	7. Aplikovat slevy na dani</a:t>
            </a:r>
          </a:p>
          <a:p>
            <a:pPr>
              <a:lnSpc>
                <a:spcPct val="90000"/>
              </a:lnSpc>
              <a:buNone/>
            </a:pPr>
            <a:r>
              <a:rPr lang="cs-CZ" altLang="en-US" dirty="0"/>
              <a:t>	8. Aplikovat daňové zvýhodnění na děti</a:t>
            </a:r>
          </a:p>
          <a:p>
            <a:pPr>
              <a:lnSpc>
                <a:spcPct val="90000"/>
              </a:lnSpc>
              <a:buNone/>
            </a:pPr>
            <a:r>
              <a:rPr lang="cs-CZ" altLang="en-US" dirty="0"/>
              <a:t>	9. Odečíst od daňové povinnosti již uhrazené zálohy</a:t>
            </a:r>
          </a:p>
          <a:p>
            <a:endParaRPr lang="cs-CZ" dirty="0"/>
          </a:p>
        </p:txBody>
      </p:sp>
      <p:sp>
        <p:nvSpPr>
          <p:cNvPr id="4" name="Zástupný symbol pro zápatí 3"/>
          <p:cNvSpPr>
            <a:spLocks noGrp="1"/>
          </p:cNvSpPr>
          <p:nvPr>
            <p:ph type="ftr" sz="quarter" idx="10"/>
          </p:nvPr>
        </p:nvSpPr>
        <p:spPr/>
        <p:txBody>
          <a:bodyPr/>
          <a:lstStyle/>
          <a:p>
            <a:r>
              <a:rPr lang="cs-CZ" altLang="cs-CZ" smtClean="0"/>
              <a:t>Definujte zápatí - název prezentace / pracoviště</a:t>
            </a:r>
            <a:endParaRPr lang="cs-CZ" alt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15</a:t>
            </a:fld>
            <a:endParaRPr lang="cs-CZ" alt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45440722"/>
      </p:ext>
    </p:extLst>
  </p:cSld>
  <p:clrMapOvr>
    <a:masterClrMapping/>
  </p:clrMapOvr>
  <mc:AlternateContent xmlns:mc="http://schemas.openxmlformats.org/markup-compatibility/2006">
    <mc:Choice xmlns:p14="http://schemas.microsoft.com/office/powerpoint/2010/main" Requires="p14">
      <p:transition spd="slow" p14:dur="2000" advTm="128049"/>
    </mc:Choice>
    <mc:Fallback>
      <p:transition spd="slow" advTm="128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cs-CZ" altLang="en-US" smtClean="0"/>
              <a:t>Způsob výpočtu DPFO</a:t>
            </a:r>
          </a:p>
        </p:txBody>
      </p:sp>
      <p:sp>
        <p:nvSpPr>
          <p:cNvPr id="20483" name="Rectangle 3"/>
          <p:cNvSpPr>
            <a:spLocks noGrp="1" noChangeArrowheads="1"/>
          </p:cNvSpPr>
          <p:nvPr>
            <p:ph type="body" idx="1"/>
          </p:nvPr>
        </p:nvSpPr>
        <p:spPr/>
        <p:txBody>
          <a:bodyPr/>
          <a:lstStyle/>
          <a:p>
            <a:pPr>
              <a:lnSpc>
                <a:spcPct val="80000"/>
              </a:lnSpc>
              <a:buFont typeface="Wingdings" pitchFamily="2" charset="2"/>
              <a:buNone/>
            </a:pPr>
            <a:r>
              <a:rPr lang="cs-CZ" altLang="en-US" sz="1800" dirty="0" smtClean="0"/>
              <a:t>  	Základ daně = </a:t>
            </a:r>
            <a:r>
              <a:rPr lang="el-GR" altLang="en-US" sz="1800" dirty="0" smtClean="0">
                <a:cs typeface="Arial" charset="0"/>
              </a:rPr>
              <a:t>Σ</a:t>
            </a:r>
            <a:r>
              <a:rPr lang="cs-CZ" altLang="en-US" sz="1800" dirty="0" smtClean="0">
                <a:cs typeface="Arial" charset="0"/>
              </a:rPr>
              <a:t> DZD</a:t>
            </a:r>
          </a:p>
          <a:p>
            <a:pPr>
              <a:lnSpc>
                <a:spcPct val="80000"/>
              </a:lnSpc>
              <a:buFont typeface="Wingdings" pitchFamily="2" charset="2"/>
              <a:buNone/>
            </a:pPr>
            <a:r>
              <a:rPr lang="cs-CZ" altLang="en-US" sz="1800" dirty="0" smtClean="0"/>
              <a:t>	</a:t>
            </a:r>
            <a:r>
              <a:rPr lang="cs-CZ" altLang="en-US" sz="1800" u="sng" dirty="0" smtClean="0"/>
              <a:t>- Nezdanitelné částky a odčitatelné položky</a:t>
            </a:r>
            <a:r>
              <a:rPr lang="cs-CZ" altLang="en-US" sz="1800" dirty="0" smtClean="0"/>
              <a:t> </a:t>
            </a:r>
            <a:r>
              <a:rPr lang="cs-CZ" altLang="en-US" sz="1600" dirty="0" smtClean="0"/>
              <a:t>(§ 15 a 34)</a:t>
            </a:r>
            <a:endParaRPr lang="cs-CZ" altLang="en-US" sz="1800" dirty="0" smtClean="0"/>
          </a:p>
          <a:p>
            <a:pPr>
              <a:lnSpc>
                <a:spcPct val="80000"/>
              </a:lnSpc>
              <a:buFont typeface="Wingdings" pitchFamily="2" charset="2"/>
              <a:buNone/>
            </a:pPr>
            <a:r>
              <a:rPr lang="cs-CZ" altLang="en-US" sz="1800" dirty="0" smtClean="0"/>
              <a:t>	Upravený základ daně</a:t>
            </a:r>
          </a:p>
          <a:p>
            <a:pPr>
              <a:lnSpc>
                <a:spcPct val="80000"/>
              </a:lnSpc>
              <a:buFont typeface="Wingdings" pitchFamily="2" charset="2"/>
              <a:buNone/>
            </a:pPr>
            <a:r>
              <a:rPr lang="cs-CZ" altLang="en-US" sz="1800" dirty="0" smtClean="0"/>
              <a:t>	Základ daně zaokrouhlený		</a:t>
            </a:r>
          </a:p>
          <a:p>
            <a:pPr>
              <a:lnSpc>
                <a:spcPct val="80000"/>
              </a:lnSpc>
              <a:buFont typeface="Wingdings" pitchFamily="2" charset="2"/>
              <a:buNone/>
            </a:pPr>
            <a:r>
              <a:rPr lang="cs-CZ" altLang="en-US" sz="1800" dirty="0" smtClean="0"/>
              <a:t>	DPFO brutto I (15 %)			</a:t>
            </a:r>
          </a:p>
          <a:p>
            <a:pPr>
              <a:lnSpc>
                <a:spcPct val="80000"/>
              </a:lnSpc>
              <a:buFont typeface="Wingdings" pitchFamily="2" charset="2"/>
              <a:buNone/>
            </a:pPr>
            <a:r>
              <a:rPr lang="cs-CZ" altLang="en-US" sz="1800" dirty="0" smtClean="0"/>
              <a:t>    </a:t>
            </a:r>
            <a:r>
              <a:rPr lang="cs-CZ" altLang="en-US" sz="1800" u="sng" dirty="0" smtClean="0"/>
              <a:t>- Slevy na dani (§ 35ba, 35bb, 35bc)</a:t>
            </a:r>
          </a:p>
          <a:p>
            <a:pPr>
              <a:lnSpc>
                <a:spcPct val="80000"/>
              </a:lnSpc>
              <a:buFont typeface="Wingdings" pitchFamily="2" charset="2"/>
              <a:buNone/>
            </a:pPr>
            <a:r>
              <a:rPr lang="cs-CZ" altLang="en-US" sz="1800" dirty="0" smtClean="0"/>
              <a:t>	DPFO brutto II (</a:t>
            </a:r>
            <a:r>
              <a:rPr lang="en-US" altLang="en-US" sz="1800" dirty="0" smtClean="0">
                <a:cs typeface="Arial" charset="0"/>
              </a:rPr>
              <a:t>&gt;</a:t>
            </a:r>
            <a:r>
              <a:rPr lang="cs-CZ" altLang="en-US" sz="1800" dirty="0" smtClean="0">
                <a:cs typeface="Arial" charset="0"/>
              </a:rPr>
              <a:t> nebo = 0)</a:t>
            </a:r>
            <a:r>
              <a:rPr lang="cs-CZ" altLang="en-US" sz="1800" dirty="0" smtClean="0"/>
              <a:t>			</a:t>
            </a:r>
          </a:p>
          <a:p>
            <a:pPr>
              <a:lnSpc>
                <a:spcPct val="80000"/>
              </a:lnSpc>
              <a:buFont typeface="Wingdings" pitchFamily="2" charset="2"/>
              <a:buNone/>
            </a:pPr>
            <a:r>
              <a:rPr lang="cs-CZ" altLang="en-US" sz="1800" dirty="0" smtClean="0"/>
              <a:t>  	</a:t>
            </a:r>
            <a:r>
              <a:rPr lang="cs-CZ" altLang="en-US" sz="1800" u="sng" dirty="0" smtClean="0"/>
              <a:t>- Daňové zvýhodnění na děti (sleva)</a:t>
            </a:r>
          </a:p>
          <a:p>
            <a:pPr>
              <a:lnSpc>
                <a:spcPct val="80000"/>
              </a:lnSpc>
              <a:buFont typeface="Wingdings" pitchFamily="2" charset="2"/>
              <a:buNone/>
            </a:pPr>
            <a:r>
              <a:rPr lang="cs-CZ" altLang="en-US" sz="1800" dirty="0" smtClean="0"/>
              <a:t>	</a:t>
            </a:r>
            <a:r>
              <a:rPr lang="cs-CZ" altLang="en-US" sz="1800" b="1" dirty="0" smtClean="0"/>
              <a:t>DPFO netto</a:t>
            </a:r>
            <a:r>
              <a:rPr lang="cs-CZ" altLang="en-US" sz="1800" dirty="0" smtClean="0"/>
              <a:t>				</a:t>
            </a:r>
            <a:endParaRPr lang="cs-CZ" altLang="en-US" sz="1800" b="1" dirty="0" smtClean="0"/>
          </a:p>
          <a:p>
            <a:pPr>
              <a:lnSpc>
                <a:spcPct val="80000"/>
              </a:lnSpc>
              <a:buFont typeface="Wingdings" pitchFamily="2" charset="2"/>
              <a:buNone/>
            </a:pPr>
            <a:r>
              <a:rPr lang="cs-CZ" altLang="en-US" sz="1800" b="1" dirty="0" smtClean="0"/>
              <a:t>  	</a:t>
            </a:r>
            <a:r>
              <a:rPr lang="cs-CZ" altLang="en-US" sz="1800" u="sng" dirty="0" smtClean="0"/>
              <a:t>-</a:t>
            </a:r>
            <a:r>
              <a:rPr lang="cs-CZ" altLang="en-US" sz="1800" b="1" u="sng" dirty="0" smtClean="0"/>
              <a:t> </a:t>
            </a:r>
            <a:r>
              <a:rPr lang="cs-CZ" altLang="en-US" sz="1800" u="sng" dirty="0" smtClean="0"/>
              <a:t>Uhrazené zálohy</a:t>
            </a:r>
            <a:r>
              <a:rPr lang="cs-CZ" altLang="en-US" sz="1800" b="1" u="sng" dirty="0" smtClean="0"/>
              <a:t>	____</a:t>
            </a:r>
            <a:endParaRPr lang="cs-CZ" altLang="en-US" sz="1800" u="sng" dirty="0" smtClean="0"/>
          </a:p>
          <a:p>
            <a:pPr>
              <a:lnSpc>
                <a:spcPct val="80000"/>
              </a:lnSpc>
              <a:buFont typeface="Wingdings" pitchFamily="2" charset="2"/>
              <a:buNone/>
            </a:pPr>
            <a:r>
              <a:rPr lang="cs-CZ" altLang="en-US" sz="1800" dirty="0" smtClean="0"/>
              <a:t>	</a:t>
            </a:r>
            <a:r>
              <a:rPr lang="cs-CZ" altLang="en-US" sz="1800" b="1" dirty="0" smtClean="0"/>
              <a:t>DOPLATEK/PŘEPLATEK</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722822"/>
      </p:ext>
    </p:extLst>
  </p:cSld>
  <p:clrMapOvr>
    <a:masterClrMapping/>
  </p:clrMapOvr>
  <mc:AlternateContent xmlns:mc="http://schemas.openxmlformats.org/markup-compatibility/2006">
    <mc:Choice xmlns:p14="http://schemas.microsoft.com/office/powerpoint/2010/main" Requires="p14">
      <p:transition spd="slow" p14:dur="2000" advTm="36053"/>
    </mc:Choice>
    <mc:Fallback>
      <p:transition spd="slow" advTm="36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cs-CZ" altLang="en-US" smtClean="0"/>
              <a:t>Nezdanitelné částky (§ 15)</a:t>
            </a:r>
          </a:p>
        </p:txBody>
      </p:sp>
      <p:sp>
        <p:nvSpPr>
          <p:cNvPr id="21507" name="Rectangle 3"/>
          <p:cNvSpPr>
            <a:spLocks noGrp="1" noChangeArrowheads="1"/>
          </p:cNvSpPr>
          <p:nvPr>
            <p:ph type="body" idx="1"/>
          </p:nvPr>
        </p:nvSpPr>
        <p:spPr/>
        <p:txBody>
          <a:bodyPr/>
          <a:lstStyle/>
          <a:p>
            <a:pPr>
              <a:lnSpc>
                <a:spcPct val="90000"/>
              </a:lnSpc>
            </a:pPr>
            <a:r>
              <a:rPr lang="cs-CZ" altLang="en-US" sz="1800" dirty="0" smtClean="0"/>
              <a:t>Dary – 2% ze základu daně, min. 1,000 Kč – 15 % ze základu daně</a:t>
            </a:r>
          </a:p>
          <a:p>
            <a:pPr>
              <a:lnSpc>
                <a:spcPct val="90000"/>
              </a:lnSpc>
            </a:pPr>
            <a:r>
              <a:rPr lang="cs-CZ" altLang="en-US" sz="1800" dirty="0" smtClean="0"/>
              <a:t>Úroky ze stavebního spoření, </a:t>
            </a:r>
            <a:r>
              <a:rPr lang="cs-CZ" altLang="en-US" sz="1800" dirty="0" err="1" smtClean="0"/>
              <a:t>hypoúvěru</a:t>
            </a:r>
            <a:r>
              <a:rPr lang="cs-CZ" altLang="en-US" sz="1800" dirty="0" smtClean="0"/>
              <a:t> apod. na stavbu určenou k bydlení, max. 300,000 Kč</a:t>
            </a:r>
          </a:p>
          <a:p>
            <a:pPr>
              <a:lnSpc>
                <a:spcPct val="90000"/>
              </a:lnSpc>
            </a:pPr>
            <a:r>
              <a:rPr lang="cs-CZ" altLang="en-US" sz="1800" dirty="0" smtClean="0"/>
              <a:t>Penzijní připojištění snížené o 12,000 Kč, max. 24,000 Kč</a:t>
            </a:r>
          </a:p>
          <a:p>
            <a:pPr>
              <a:lnSpc>
                <a:spcPct val="90000"/>
              </a:lnSpc>
            </a:pPr>
            <a:r>
              <a:rPr lang="cs-CZ" altLang="en-US" sz="1800" dirty="0" smtClean="0"/>
              <a:t>Životní pojištění, max. 24,000 Kč</a:t>
            </a:r>
          </a:p>
          <a:p>
            <a:pPr>
              <a:lnSpc>
                <a:spcPct val="90000"/>
              </a:lnSpc>
            </a:pPr>
            <a:r>
              <a:rPr lang="cs-CZ" altLang="en-US" sz="1800" dirty="0" smtClean="0"/>
              <a:t>Příspěvek odborům – 1,5 % z hrubé mzdy, max. 3,000 Kč</a:t>
            </a:r>
          </a:p>
          <a:p>
            <a:pPr>
              <a:lnSpc>
                <a:spcPct val="90000"/>
              </a:lnSpc>
            </a:pPr>
            <a:r>
              <a:rPr lang="cs-CZ" altLang="en-US" sz="1800" dirty="0" smtClean="0"/>
              <a:t>Úhrady za zkoušky ověřující výsledky dalšího vzdělávání, max. 10,000 Kč</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99326459"/>
      </p:ext>
    </p:extLst>
  </p:cSld>
  <p:clrMapOvr>
    <a:masterClrMapping/>
  </p:clrMapOvr>
  <mc:AlternateContent xmlns:mc="http://schemas.openxmlformats.org/markup-compatibility/2006">
    <mc:Choice xmlns:p14="http://schemas.microsoft.com/office/powerpoint/2010/main" Requires="p14">
      <p:transition spd="slow" p14:dur="2000" advTm="160739"/>
    </mc:Choice>
    <mc:Fallback>
      <p:transition spd="slow" advTm="160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cs-CZ" altLang="en-US" sz="2300" smtClean="0"/>
              <a:t>Položky odčitatelné od základu daně (§ 34)</a:t>
            </a:r>
          </a:p>
        </p:txBody>
      </p:sp>
      <p:sp>
        <p:nvSpPr>
          <p:cNvPr id="22531" name="Rectangle 3"/>
          <p:cNvSpPr>
            <a:spLocks noGrp="1" noChangeArrowheads="1"/>
          </p:cNvSpPr>
          <p:nvPr>
            <p:ph type="body" idx="1"/>
          </p:nvPr>
        </p:nvSpPr>
        <p:spPr/>
        <p:txBody>
          <a:bodyPr/>
          <a:lstStyle/>
          <a:p>
            <a:r>
              <a:rPr lang="cs-CZ" altLang="en-US" dirty="0" smtClean="0"/>
              <a:t>daňová ztráta (max. 5 let),</a:t>
            </a:r>
          </a:p>
          <a:p>
            <a:r>
              <a:rPr lang="cs-CZ" altLang="en-US" dirty="0" smtClean="0"/>
              <a:t>100 % / 110 % výdajů (nákladů), které poplatník vynaložil při realizaci projektů výzkumu a vývoje </a:t>
            </a:r>
          </a:p>
          <a:p>
            <a:r>
              <a:rPr lang="cs-CZ" altLang="en-US" dirty="0" smtClean="0"/>
              <a:t>závazné posouzení na výdaje na výzkum a vývoj</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31566634"/>
      </p:ext>
    </p:extLst>
  </p:cSld>
  <p:clrMapOvr>
    <a:masterClrMapping/>
  </p:clrMapOvr>
  <mc:AlternateContent xmlns:mc="http://schemas.openxmlformats.org/markup-compatibility/2006">
    <mc:Choice xmlns:p14="http://schemas.microsoft.com/office/powerpoint/2010/main" Requires="p14">
      <p:transition spd="slow" p14:dur="2000" advTm="57571"/>
    </mc:Choice>
    <mc:Fallback>
      <p:transition spd="slow" advTm="57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cs-CZ" altLang="en-US" smtClean="0"/>
              <a:t>Slevy na dani (§§ 35, 35a)</a:t>
            </a:r>
          </a:p>
        </p:txBody>
      </p:sp>
      <p:sp>
        <p:nvSpPr>
          <p:cNvPr id="23555" name="Rectangle 3"/>
          <p:cNvSpPr>
            <a:spLocks noGrp="1" noChangeArrowheads="1"/>
          </p:cNvSpPr>
          <p:nvPr>
            <p:ph type="body" idx="1"/>
          </p:nvPr>
        </p:nvSpPr>
        <p:spPr/>
        <p:txBody>
          <a:bodyPr/>
          <a:lstStyle/>
          <a:p>
            <a:r>
              <a:rPr lang="cs-CZ" altLang="en-US" smtClean="0"/>
              <a:t>18 000 Kč za každého zaměstnance se zdravotním postižením </a:t>
            </a:r>
          </a:p>
          <a:p>
            <a:r>
              <a:rPr lang="cs-CZ" altLang="en-US" smtClean="0"/>
              <a:t>60 000 Kč za každého zaměstnance s těžším zdravotním postižením </a:t>
            </a:r>
          </a:p>
          <a:p>
            <a:r>
              <a:rPr lang="cs-CZ" altLang="en-US" smtClean="0"/>
              <a:t>Investiční pobídka</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7510805"/>
      </p:ext>
    </p:extLst>
  </p:cSld>
  <p:clrMapOvr>
    <a:masterClrMapping/>
  </p:clrMapOvr>
  <mc:AlternateContent xmlns:mc="http://schemas.openxmlformats.org/markup-compatibility/2006">
    <mc:Choice xmlns:p14="http://schemas.microsoft.com/office/powerpoint/2010/main" Requires="p14">
      <p:transition spd="slow" p14:dur="2000" advTm="48222"/>
    </mc:Choice>
    <mc:Fallback>
      <p:transition spd="slow" advTm="48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Daň z příjmů fyzických osob</a:t>
            </a:r>
            <a:endParaRPr lang="en-US" dirty="0"/>
          </a:p>
        </p:txBody>
      </p:sp>
      <p:sp>
        <p:nvSpPr>
          <p:cNvPr id="3" name="Zástupný symbol pro obsah 2"/>
          <p:cNvSpPr>
            <a:spLocks noGrp="1"/>
          </p:cNvSpPr>
          <p:nvPr>
            <p:ph idx="1"/>
          </p:nvPr>
        </p:nvSpPr>
        <p:spPr/>
        <p:txBody>
          <a:bodyPr/>
          <a:lstStyle/>
          <a:p>
            <a:r>
              <a:rPr lang="cs-CZ" dirty="0" smtClean="0"/>
              <a:t>Přímá </a:t>
            </a:r>
          </a:p>
          <a:p>
            <a:r>
              <a:rPr lang="cs-CZ" dirty="0" smtClean="0"/>
              <a:t>Důchodová</a:t>
            </a:r>
          </a:p>
          <a:p>
            <a:r>
              <a:rPr lang="cs-CZ" dirty="0" smtClean="0"/>
              <a:t>In personam</a:t>
            </a:r>
            <a:endParaRPr lang="en-US" dirty="0"/>
          </a:p>
        </p:txBody>
      </p:sp>
      <p:sp>
        <p:nvSpPr>
          <p:cNvPr id="4" name="Zástupný symbol pro zápatí 3"/>
          <p:cNvSpPr>
            <a:spLocks noGrp="1"/>
          </p:cNvSpPr>
          <p:nvPr>
            <p:ph type="ftr" sz="quarter" idx="10"/>
          </p:nvPr>
        </p:nvSpPr>
        <p:spPr/>
        <p:txBody>
          <a:bodyPr/>
          <a:lstStyle/>
          <a:p>
            <a:r>
              <a:rPr lang="cs-CZ" altLang="cs-CZ" smtClean="0"/>
              <a:t>Definujte zápatí - název prezentace / pracoviště</a:t>
            </a:r>
            <a:endParaRPr lang="cs-CZ" alt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2</a:t>
            </a:fld>
            <a:endParaRPr lang="cs-CZ" alt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57727370"/>
      </p:ext>
    </p:extLst>
  </p:cSld>
  <p:clrMapOvr>
    <a:masterClrMapping/>
  </p:clrMapOvr>
  <mc:AlternateContent xmlns:mc="http://schemas.openxmlformats.org/markup-compatibility/2006">
    <mc:Choice xmlns:p14="http://schemas.microsoft.com/office/powerpoint/2010/main" Requires="p14">
      <p:transition spd="slow" p14:dur="2000" advTm="25495"/>
    </mc:Choice>
    <mc:Fallback>
      <p:transition spd="slow" advTm="25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cs-CZ" altLang="en-US" smtClean="0"/>
              <a:t>Slevy na dani (§ 35ba) </a:t>
            </a:r>
          </a:p>
        </p:txBody>
      </p:sp>
      <p:sp>
        <p:nvSpPr>
          <p:cNvPr id="24579" name="Rectangle 3"/>
          <p:cNvSpPr>
            <a:spLocks noGrp="1" noChangeArrowheads="1"/>
          </p:cNvSpPr>
          <p:nvPr>
            <p:ph type="body" idx="1"/>
          </p:nvPr>
        </p:nvSpPr>
        <p:spPr>
          <a:xfrm>
            <a:off x="509589" y="2017712"/>
            <a:ext cx="8082321" cy="4506179"/>
          </a:xfrm>
        </p:spPr>
        <p:txBody>
          <a:bodyPr/>
          <a:lstStyle/>
          <a:p>
            <a:r>
              <a:rPr lang="cs-CZ" altLang="en-US" sz="2000" dirty="0" smtClean="0"/>
              <a:t>24.840 Kč na poplatníka; PRDUCH!</a:t>
            </a:r>
          </a:p>
          <a:p>
            <a:r>
              <a:rPr lang="cs-CZ" altLang="en-US" sz="2000" dirty="0" smtClean="0"/>
              <a:t>24.840 Kč na manželku,</a:t>
            </a:r>
          </a:p>
          <a:p>
            <a:r>
              <a:rPr lang="cs-CZ" altLang="en-US" sz="2000" dirty="0" smtClean="0"/>
              <a:t>2.520 Kč, pobírá-li poplatník invalidní důchod pro invaliditu 1. nebo 2. stupně,</a:t>
            </a:r>
          </a:p>
          <a:p>
            <a:r>
              <a:rPr lang="cs-CZ" altLang="en-US" sz="2000" dirty="0" smtClean="0"/>
              <a:t>5.040 Kč, pobírá-li poplatník invalidní důchod pro invaliditu 3. stupně,</a:t>
            </a:r>
          </a:p>
          <a:p>
            <a:r>
              <a:rPr lang="cs-CZ" altLang="en-US" sz="2000" dirty="0" smtClean="0"/>
              <a:t>16.140 Kč, je-li poplatník držitelem průkazu ZTP/P,</a:t>
            </a:r>
          </a:p>
          <a:p>
            <a:r>
              <a:rPr lang="cs-CZ" altLang="en-US" sz="2000" dirty="0" smtClean="0"/>
              <a:t>4.020 Kč u poplatníka – studenta,</a:t>
            </a:r>
          </a:p>
          <a:p>
            <a:r>
              <a:rPr lang="cs-CZ" altLang="en-US" sz="2000" dirty="0" smtClean="0"/>
              <a:t>Za umístění dítěte – </a:t>
            </a:r>
            <a:r>
              <a:rPr lang="cs-CZ" altLang="en-US" sz="2000" dirty="0" err="1" smtClean="0"/>
              <a:t>školkovné</a:t>
            </a:r>
            <a:r>
              <a:rPr lang="cs-CZ" altLang="en-US" sz="2000" dirty="0" smtClean="0"/>
              <a:t> (§ 35bb),</a:t>
            </a:r>
          </a:p>
          <a:p>
            <a:r>
              <a:rPr lang="cs-CZ" altLang="en-US" sz="2000" dirty="0" smtClean="0"/>
              <a:t>Za evidenci </a:t>
            </a:r>
            <a:r>
              <a:rPr lang="cs-CZ" altLang="en-US" sz="2000" dirty="0"/>
              <a:t>tržeb </a:t>
            </a:r>
            <a:r>
              <a:rPr lang="cs-CZ" altLang="en-US" sz="2000" dirty="0" smtClean="0"/>
              <a:t>– </a:t>
            </a:r>
            <a:r>
              <a:rPr lang="cs-CZ" altLang="en-US" sz="2000" dirty="0"/>
              <a:t>5 000 </a:t>
            </a:r>
            <a:r>
              <a:rPr lang="cs-CZ" altLang="en-US" sz="2000" dirty="0" smtClean="0"/>
              <a:t>Kč, max. ve </a:t>
            </a:r>
            <a:r>
              <a:rPr lang="cs-CZ" altLang="en-US" sz="2000" dirty="0"/>
              <a:t>výši kladného rozdílu mezi 15 % dílčího základu daně ze samostatné činnosti a základní slevy na </a:t>
            </a:r>
            <a:r>
              <a:rPr lang="cs-CZ" altLang="en-US" sz="2000" dirty="0" smtClean="0"/>
              <a:t>poplatníka, pouze </a:t>
            </a:r>
            <a:r>
              <a:rPr lang="cs-CZ" altLang="en-US" sz="2000" dirty="0"/>
              <a:t>ve zdaňovacím období, ve kterém poplatník poprvé zaevidoval </a:t>
            </a:r>
            <a:r>
              <a:rPr lang="cs-CZ" altLang="en-US" sz="2000" dirty="0" smtClean="0"/>
              <a:t>tržbu.</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69249207"/>
      </p:ext>
    </p:extLst>
  </p:cSld>
  <p:clrMapOvr>
    <a:masterClrMapping/>
  </p:clrMapOvr>
  <mc:AlternateContent xmlns:mc="http://schemas.openxmlformats.org/markup-compatibility/2006">
    <mc:Choice xmlns:p14="http://schemas.microsoft.com/office/powerpoint/2010/main" Requires="p14">
      <p:transition spd="slow" p14:dur="2000" advTm="135347"/>
    </mc:Choice>
    <mc:Fallback>
      <p:transition spd="slow" advTm="135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cs-CZ" altLang="en-US" smtClean="0"/>
              <a:t>Daňové zvýhodnění (§ 35c)</a:t>
            </a:r>
          </a:p>
        </p:txBody>
      </p:sp>
      <p:sp>
        <p:nvSpPr>
          <p:cNvPr id="25603" name="Rectangle 3"/>
          <p:cNvSpPr>
            <a:spLocks noGrp="1" noChangeArrowheads="1"/>
          </p:cNvSpPr>
          <p:nvPr>
            <p:ph type="body" idx="1"/>
          </p:nvPr>
        </p:nvSpPr>
        <p:spPr/>
        <p:txBody>
          <a:bodyPr/>
          <a:lstStyle/>
          <a:p>
            <a:r>
              <a:rPr lang="cs-CZ" altLang="en-US" dirty="0" smtClean="0"/>
              <a:t>15.204 Kč ročně za vyživované dítě žijící s poplatníkem ve společné domácnosti, </a:t>
            </a:r>
            <a:r>
              <a:rPr lang="cs-CZ" altLang="cs-CZ" dirty="0" smtClean="0"/>
              <a:t>19.4</a:t>
            </a:r>
            <a:r>
              <a:rPr lang="en-US" altLang="cs-CZ" dirty="0" smtClean="0"/>
              <a:t>04 </a:t>
            </a:r>
            <a:r>
              <a:rPr lang="en-US" altLang="cs-CZ" dirty="0" err="1"/>
              <a:t>ročně</a:t>
            </a:r>
            <a:r>
              <a:rPr lang="en-US" altLang="cs-CZ" dirty="0"/>
              <a:t> </a:t>
            </a:r>
            <a:r>
              <a:rPr lang="en-US" altLang="cs-CZ" dirty="0" err="1" smtClean="0"/>
              <a:t>na</a:t>
            </a:r>
            <a:r>
              <a:rPr lang="en-US" altLang="cs-CZ" dirty="0" smtClean="0"/>
              <a:t> </a:t>
            </a:r>
            <a:r>
              <a:rPr lang="en-US" altLang="cs-CZ" dirty="0" err="1" smtClean="0"/>
              <a:t>druhé</a:t>
            </a:r>
            <a:r>
              <a:rPr lang="en-US" altLang="cs-CZ" dirty="0" smtClean="0"/>
              <a:t> </a:t>
            </a:r>
            <a:r>
              <a:rPr lang="en-US" altLang="cs-CZ" dirty="0" err="1" smtClean="0"/>
              <a:t>dítě</a:t>
            </a:r>
            <a:r>
              <a:rPr lang="en-US" altLang="cs-CZ" dirty="0" smtClean="0"/>
              <a:t> a </a:t>
            </a:r>
            <a:r>
              <a:rPr lang="cs-CZ" altLang="cs-CZ" dirty="0" smtClean="0"/>
              <a:t>24.2</a:t>
            </a:r>
            <a:r>
              <a:rPr lang="en-US" altLang="cs-CZ" dirty="0" smtClean="0"/>
              <a:t>04 </a:t>
            </a:r>
            <a:r>
              <a:rPr lang="en-US" altLang="cs-CZ" dirty="0" err="1"/>
              <a:t>Kč</a:t>
            </a:r>
            <a:r>
              <a:rPr lang="en-US" altLang="cs-CZ" dirty="0"/>
              <a:t> </a:t>
            </a:r>
            <a:r>
              <a:rPr lang="en-US" altLang="cs-CZ" dirty="0" err="1" smtClean="0"/>
              <a:t>ročně</a:t>
            </a:r>
            <a:r>
              <a:rPr lang="en-US" altLang="cs-CZ" dirty="0" smtClean="0"/>
              <a:t> </a:t>
            </a:r>
            <a:r>
              <a:rPr lang="en-US" altLang="cs-CZ" dirty="0" err="1" smtClean="0"/>
              <a:t>na</a:t>
            </a:r>
            <a:r>
              <a:rPr lang="en-US" altLang="cs-CZ" dirty="0" smtClean="0"/>
              <a:t> </a:t>
            </a:r>
            <a:r>
              <a:rPr lang="en-US" altLang="cs-CZ" dirty="0" err="1" smtClean="0"/>
              <a:t>třetí</a:t>
            </a:r>
            <a:r>
              <a:rPr lang="en-US" altLang="cs-CZ" dirty="0" smtClean="0"/>
              <a:t> a </a:t>
            </a:r>
            <a:r>
              <a:rPr lang="en-US" altLang="cs-CZ" dirty="0" err="1" smtClean="0"/>
              <a:t>každé</a:t>
            </a:r>
            <a:r>
              <a:rPr lang="en-US" altLang="cs-CZ" dirty="0" smtClean="0"/>
              <a:t> </a:t>
            </a:r>
            <a:r>
              <a:rPr lang="en-US" altLang="cs-CZ" dirty="0" err="1" smtClean="0"/>
              <a:t>další</a:t>
            </a:r>
            <a:r>
              <a:rPr lang="en-US" altLang="cs-CZ" dirty="0" smtClean="0"/>
              <a:t> </a:t>
            </a:r>
            <a:r>
              <a:rPr lang="en-US" altLang="cs-CZ" dirty="0" err="1" smtClean="0"/>
              <a:t>dítě</a:t>
            </a:r>
            <a:endParaRPr lang="cs-CZ" altLang="en-US" dirty="0" smtClean="0"/>
          </a:p>
          <a:p>
            <a:r>
              <a:rPr lang="cs-CZ" altLang="en-US" dirty="0" smtClean="0"/>
              <a:t>Dvojnásobek dítě s průkazem ZTP/P</a:t>
            </a:r>
          </a:p>
          <a:p>
            <a:r>
              <a:rPr lang="cs-CZ" altLang="en-US" dirty="0" smtClean="0"/>
              <a:t>Do daňové povinnosti 0 Kč se jedná o slevu, pak o daňový bonus</a:t>
            </a:r>
          </a:p>
          <a:p>
            <a:r>
              <a:rPr lang="cs-CZ" altLang="en-US" dirty="0" smtClean="0"/>
              <a:t>Bonus se vyplácí v rozmezí 100 – 60.300 Kč ročně, je třeba alespoň šestinásobek min. mzdy</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37279569"/>
      </p:ext>
    </p:extLst>
  </p:cSld>
  <p:clrMapOvr>
    <a:masterClrMapping/>
  </p:clrMapOvr>
  <mc:AlternateContent xmlns:mc="http://schemas.openxmlformats.org/markup-compatibility/2006">
    <mc:Choice xmlns:p14="http://schemas.microsoft.com/office/powerpoint/2010/main" Requires="p14">
      <p:transition spd="slow" p14:dur="2000" advTm="183866"/>
    </mc:Choice>
    <mc:Fallback>
      <p:transition spd="slow" advTm="183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dirty="0" smtClean="0"/>
              <a:t>Porovnání § 6 a 7</a:t>
            </a:r>
            <a:endParaRPr lang="cs-CZ" dirty="0"/>
          </a:p>
        </p:txBody>
      </p:sp>
      <p:sp>
        <p:nvSpPr>
          <p:cNvPr id="7" name="Zástupný symbol pro obsah 6"/>
          <p:cNvSpPr>
            <a:spLocks noGrp="1"/>
          </p:cNvSpPr>
          <p:nvPr>
            <p:ph sz="half" idx="1"/>
          </p:nvPr>
        </p:nvSpPr>
        <p:spPr/>
        <p:txBody>
          <a:bodyPr/>
          <a:lstStyle/>
          <a:p>
            <a:pPr marL="0" indent="0">
              <a:buNone/>
            </a:pPr>
            <a:r>
              <a:rPr lang="cs-CZ" sz="2000" dirty="0" smtClean="0"/>
              <a:t>Zaměstnanec</a:t>
            </a:r>
          </a:p>
          <a:p>
            <a:pPr marL="0" indent="0">
              <a:buNone/>
            </a:pPr>
            <a:r>
              <a:rPr lang="cs-CZ" sz="2000" dirty="0" smtClean="0"/>
              <a:t>Hrubá mzda 		1000000</a:t>
            </a:r>
          </a:p>
          <a:p>
            <a:pPr marL="0" indent="0">
              <a:buNone/>
            </a:pPr>
            <a:r>
              <a:rPr lang="cs-CZ" sz="2000" dirty="0" err="1" smtClean="0"/>
              <a:t>Superhrubá</a:t>
            </a:r>
            <a:r>
              <a:rPr lang="cs-CZ" sz="2000" dirty="0" smtClean="0"/>
              <a:t> mzda 	1340000</a:t>
            </a:r>
          </a:p>
          <a:p>
            <a:pPr marL="0" indent="0">
              <a:buNone/>
            </a:pPr>
            <a:r>
              <a:rPr lang="cs-CZ" sz="2000" dirty="0" smtClean="0"/>
              <a:t>Daň br. I		201000</a:t>
            </a:r>
          </a:p>
          <a:p>
            <a:pPr marL="0" indent="0">
              <a:buNone/>
            </a:pPr>
            <a:r>
              <a:rPr lang="cs-CZ" sz="2000" dirty="0" smtClean="0"/>
              <a:t>Sleva			-24840</a:t>
            </a:r>
          </a:p>
          <a:p>
            <a:pPr marL="0" indent="0">
              <a:buNone/>
            </a:pPr>
            <a:r>
              <a:rPr lang="cs-CZ" sz="2000" dirty="0" smtClean="0"/>
              <a:t>Daň br. II		176160</a:t>
            </a:r>
          </a:p>
          <a:p>
            <a:pPr marL="0" indent="0">
              <a:buNone/>
            </a:pPr>
            <a:r>
              <a:rPr lang="cs-CZ" sz="2000" dirty="0" smtClean="0"/>
              <a:t>Daň. zvýhodnění	-15204</a:t>
            </a:r>
          </a:p>
          <a:p>
            <a:pPr marL="0" indent="0">
              <a:buNone/>
            </a:pPr>
            <a:r>
              <a:rPr lang="cs-CZ" sz="2000" dirty="0" smtClean="0"/>
              <a:t>Daň netto		160956</a:t>
            </a:r>
            <a:endParaRPr lang="cs-CZ" sz="2000" dirty="0"/>
          </a:p>
        </p:txBody>
      </p:sp>
      <p:sp>
        <p:nvSpPr>
          <p:cNvPr id="8" name="Zástupný symbol pro obsah 7"/>
          <p:cNvSpPr>
            <a:spLocks noGrp="1"/>
          </p:cNvSpPr>
          <p:nvPr>
            <p:ph sz="half" idx="2"/>
          </p:nvPr>
        </p:nvSpPr>
        <p:spPr/>
        <p:txBody>
          <a:bodyPr/>
          <a:lstStyle/>
          <a:p>
            <a:pPr marL="0" indent="0">
              <a:buNone/>
            </a:pPr>
            <a:r>
              <a:rPr lang="cs-CZ" sz="2000" dirty="0" smtClean="0"/>
              <a:t>Podnikatel</a:t>
            </a:r>
          </a:p>
          <a:p>
            <a:pPr marL="0" indent="0">
              <a:buNone/>
            </a:pPr>
            <a:r>
              <a:rPr lang="cs-CZ" sz="2000" dirty="0" smtClean="0"/>
              <a:t>Odměna</a:t>
            </a:r>
            <a:r>
              <a:rPr lang="cs-CZ" sz="2000" dirty="0"/>
              <a:t>		1000000</a:t>
            </a:r>
          </a:p>
          <a:p>
            <a:pPr marL="0" indent="0">
              <a:buNone/>
            </a:pPr>
            <a:r>
              <a:rPr lang="cs-CZ" sz="2000" dirty="0" smtClean="0"/>
              <a:t>Základ daně	</a:t>
            </a:r>
            <a:r>
              <a:rPr lang="cs-CZ" sz="2000" dirty="0"/>
              <a:t>	</a:t>
            </a:r>
            <a:r>
              <a:rPr lang="cs-CZ" sz="2000" dirty="0" smtClean="0"/>
              <a:t>600000</a:t>
            </a:r>
            <a:endParaRPr lang="cs-CZ" sz="2000" dirty="0"/>
          </a:p>
          <a:p>
            <a:pPr marL="0" indent="0">
              <a:buNone/>
            </a:pPr>
            <a:r>
              <a:rPr lang="cs-CZ" sz="2000" dirty="0"/>
              <a:t>Daň br. I		</a:t>
            </a:r>
            <a:r>
              <a:rPr lang="cs-CZ" sz="2000" dirty="0" smtClean="0"/>
              <a:t>90000</a:t>
            </a:r>
            <a:endParaRPr lang="cs-CZ" sz="2000" dirty="0"/>
          </a:p>
          <a:p>
            <a:pPr marL="0" indent="0">
              <a:buNone/>
            </a:pPr>
            <a:r>
              <a:rPr lang="cs-CZ" sz="2000" dirty="0"/>
              <a:t>Sleva			-24840</a:t>
            </a:r>
          </a:p>
          <a:p>
            <a:pPr marL="0" indent="0">
              <a:buNone/>
            </a:pPr>
            <a:r>
              <a:rPr lang="cs-CZ" sz="2000" dirty="0"/>
              <a:t>Daň br. II		</a:t>
            </a:r>
            <a:r>
              <a:rPr lang="cs-CZ" sz="2000" dirty="0" smtClean="0"/>
              <a:t>65160</a:t>
            </a:r>
            <a:endParaRPr lang="cs-CZ" sz="2000" dirty="0"/>
          </a:p>
          <a:p>
            <a:pPr marL="0" indent="0">
              <a:buNone/>
            </a:pPr>
            <a:r>
              <a:rPr lang="cs-CZ" sz="2000" dirty="0"/>
              <a:t>Daň. zvýhodnění	</a:t>
            </a:r>
            <a:r>
              <a:rPr lang="cs-CZ" sz="2000" dirty="0" smtClean="0"/>
              <a:t>-15204</a:t>
            </a:r>
            <a:endParaRPr lang="cs-CZ" sz="2000" dirty="0"/>
          </a:p>
          <a:p>
            <a:pPr marL="0" indent="0">
              <a:buNone/>
            </a:pPr>
            <a:r>
              <a:rPr lang="cs-CZ" sz="2000" dirty="0"/>
              <a:t>Daň netto		</a:t>
            </a:r>
            <a:r>
              <a:rPr lang="cs-CZ" sz="2000" dirty="0" smtClean="0"/>
              <a:t>49956</a:t>
            </a:r>
          </a:p>
          <a:p>
            <a:pPr marL="0" indent="0">
              <a:buNone/>
            </a:pPr>
            <a:endParaRPr lang="cs-CZ" sz="2000" dirty="0"/>
          </a:p>
          <a:p>
            <a:pPr marL="0" indent="0">
              <a:buNone/>
            </a:pPr>
            <a:endParaRPr lang="cs-CZ" sz="2000" dirty="0"/>
          </a:p>
        </p:txBody>
      </p:sp>
      <p:sp>
        <p:nvSpPr>
          <p:cNvPr id="4" name="Zástupný symbol pro zápatí 3"/>
          <p:cNvSpPr>
            <a:spLocks noGrp="1"/>
          </p:cNvSpPr>
          <p:nvPr>
            <p:ph type="ftr" sz="quarter" idx="10"/>
          </p:nvPr>
        </p:nvSpPr>
        <p:spPr/>
        <p:txBody>
          <a:bodyPr/>
          <a:lstStyle/>
          <a:p>
            <a:r>
              <a:rPr lang="cs-CZ" altLang="cs-CZ" smtClean="0"/>
              <a:t>Definujte zápatí - název prezentace / pracoviště</a:t>
            </a:r>
            <a:endParaRPr lang="cs-CZ" alt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22</a:t>
            </a:fld>
            <a:endParaRPr lang="cs-CZ" altLang="cs-CZ" dirty="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85488152"/>
      </p:ext>
    </p:extLst>
  </p:cSld>
  <p:clrMapOvr>
    <a:masterClrMapping/>
  </p:clrMapOvr>
  <mc:AlternateContent xmlns:mc="http://schemas.openxmlformats.org/markup-compatibility/2006">
    <mc:Choice xmlns:p14="http://schemas.microsoft.com/office/powerpoint/2010/main" Requires="p14">
      <p:transition spd="slow" p14:dur="2000" advTm="245649"/>
    </mc:Choice>
    <mc:Fallback>
      <p:transition spd="slow" advTm="245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cs-CZ" altLang="en-US" smtClean="0"/>
              <a:t>Daňové přiznání</a:t>
            </a:r>
          </a:p>
        </p:txBody>
      </p:sp>
      <p:sp>
        <p:nvSpPr>
          <p:cNvPr id="29699" name="Rectangle 3"/>
          <p:cNvSpPr>
            <a:spLocks noGrp="1" noChangeArrowheads="1"/>
          </p:cNvSpPr>
          <p:nvPr>
            <p:ph type="body" idx="1"/>
          </p:nvPr>
        </p:nvSpPr>
        <p:spPr/>
        <p:txBody>
          <a:bodyPr/>
          <a:lstStyle/>
          <a:p>
            <a:r>
              <a:rPr lang="cs-CZ" altLang="en-US" smtClean="0"/>
              <a:t>Každý, kdo má více DZD a jehož roční příjmy přesáhly 15,000 Kč nebo má ztrátu s výjimkou těch, kteří si nechají zpracovat roční zúčtování</a:t>
            </a:r>
          </a:p>
          <a:p>
            <a:r>
              <a:rPr lang="cs-CZ" altLang="en-US" smtClean="0"/>
              <a:t>Do 1.4., event. další lhůty</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58865722"/>
      </p:ext>
    </p:extLst>
  </p:cSld>
  <p:clrMapOvr>
    <a:masterClrMapping/>
  </p:clrMapOvr>
  <mc:AlternateContent xmlns:mc="http://schemas.openxmlformats.org/markup-compatibility/2006">
    <mc:Choice xmlns:p14="http://schemas.microsoft.com/office/powerpoint/2010/main" Requires="p14">
      <p:transition spd="slow" p14:dur="2000" advTm="50688"/>
    </mc:Choice>
    <mc:Fallback>
      <p:transition spd="slow" advTm="50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cs-CZ" altLang="en-US" smtClean="0"/>
              <a:t>Správce daně + placení daně</a:t>
            </a:r>
          </a:p>
        </p:txBody>
      </p:sp>
      <p:sp>
        <p:nvSpPr>
          <p:cNvPr id="30723" name="Rectangle 3"/>
          <p:cNvSpPr>
            <a:spLocks noGrp="1" noChangeArrowheads="1"/>
          </p:cNvSpPr>
          <p:nvPr>
            <p:ph type="body" idx="1"/>
          </p:nvPr>
        </p:nvSpPr>
        <p:spPr/>
        <p:txBody>
          <a:bodyPr/>
          <a:lstStyle/>
          <a:p>
            <a:pPr>
              <a:lnSpc>
                <a:spcPct val="90000"/>
              </a:lnSpc>
            </a:pPr>
            <a:r>
              <a:rPr lang="cs-CZ" altLang="en-US" smtClean="0"/>
              <a:t>FÚ podle bydliště poplatníka</a:t>
            </a:r>
          </a:p>
          <a:p>
            <a:pPr>
              <a:lnSpc>
                <a:spcPct val="90000"/>
              </a:lnSpc>
            </a:pPr>
            <a:r>
              <a:rPr lang="cs-CZ" altLang="en-US" smtClean="0"/>
              <a:t>Splatnost daně ve lhůtě pro podání DP</a:t>
            </a:r>
          </a:p>
          <a:p>
            <a:pPr>
              <a:lnSpc>
                <a:spcPct val="90000"/>
              </a:lnSpc>
            </a:pPr>
            <a:r>
              <a:rPr lang="cs-CZ" altLang="en-US" smtClean="0"/>
              <a:t>Zálohy</a:t>
            </a:r>
          </a:p>
          <a:p>
            <a:pPr lvl="1">
              <a:lnSpc>
                <a:spcPct val="90000"/>
              </a:lnSpc>
            </a:pPr>
            <a:r>
              <a:rPr lang="cs-CZ" altLang="en-US" smtClean="0"/>
              <a:t>poslední známá daňová povinnost (mimo § 10)</a:t>
            </a:r>
          </a:p>
          <a:p>
            <a:pPr lvl="1">
              <a:lnSpc>
                <a:spcPct val="90000"/>
              </a:lnSpc>
            </a:pPr>
            <a:r>
              <a:rPr lang="cs-CZ" altLang="en-US" smtClean="0"/>
              <a:t>do 30 000 zálohy nejsou</a:t>
            </a:r>
          </a:p>
          <a:p>
            <a:pPr lvl="1">
              <a:lnSpc>
                <a:spcPct val="90000"/>
              </a:lnSpc>
            </a:pPr>
            <a:r>
              <a:rPr lang="cs-CZ" altLang="en-US" smtClean="0"/>
              <a:t>30 000 Kč - 150 000 Kč: 2 zálohy ve výši 40 % (15.6. a 15.12.)</a:t>
            </a:r>
          </a:p>
          <a:p>
            <a:pPr lvl="1">
              <a:lnSpc>
                <a:spcPct val="90000"/>
              </a:lnSpc>
            </a:pPr>
            <a:r>
              <a:rPr lang="cs-CZ" altLang="en-US" smtClean="0"/>
              <a:t>více než 150 000 Kč: 4 zálohy ve výši 25 % (15.3., 15.6., 15.9., 15.12.)</a:t>
            </a:r>
          </a:p>
          <a:p>
            <a:pPr lvl="1">
              <a:lnSpc>
                <a:spcPct val="90000"/>
              </a:lnSpc>
            </a:pPr>
            <a:r>
              <a:rPr lang="cs-CZ" altLang="en-US" smtClean="0"/>
              <a:t>výjimky pro osoby s příjmy podle § 6 (limity do 15 % - obvyklé zálohy, 15 – 50 % zálohy v poloviční výši, nad 50 % - zálohy platí jen zaměstnavatel)</a:t>
            </a:r>
          </a:p>
          <a:p>
            <a:pPr lvl="1">
              <a:lnSpc>
                <a:spcPct val="90000"/>
              </a:lnSpc>
            </a:pPr>
            <a:endParaRPr lang="cs-CZ" altLang="en-US" smtClean="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95533830"/>
      </p:ext>
    </p:extLst>
  </p:cSld>
  <p:clrMapOvr>
    <a:masterClrMapping/>
  </p:clrMapOvr>
  <mc:AlternateContent xmlns:mc="http://schemas.openxmlformats.org/markup-compatibility/2006">
    <mc:Choice xmlns:p14="http://schemas.microsoft.com/office/powerpoint/2010/main" Requires="p14">
      <p:transition spd="slow" p14:dur="2000" advTm="83259"/>
    </mc:Choice>
    <mc:Fallback>
      <p:transition spd="slow" advTm="83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body" idx="4294967295"/>
          </p:nvPr>
        </p:nvSpPr>
        <p:spPr>
          <a:xfrm>
            <a:off x="0" y="1600200"/>
            <a:ext cx="8229600" cy="4530725"/>
          </a:xfrm>
        </p:spPr>
        <p:txBody>
          <a:bodyPr/>
          <a:lstStyle/>
          <a:p>
            <a:pPr eaLnBrk="1" hangingPunct="1">
              <a:buFont typeface="Wingdings" pitchFamily="2" charset="2"/>
              <a:buNone/>
            </a:pPr>
            <a:r>
              <a:rPr lang="cs-CZ" altLang="en-US" dirty="0" smtClean="0"/>
              <a:t>		</a:t>
            </a:r>
          </a:p>
          <a:p>
            <a:pPr eaLnBrk="1" hangingPunct="1">
              <a:buFont typeface="Wingdings" pitchFamily="2" charset="2"/>
              <a:buNone/>
            </a:pPr>
            <a:endParaRPr lang="cs-CZ" altLang="en-US" dirty="0" smtClean="0"/>
          </a:p>
          <a:p>
            <a:pPr eaLnBrk="1" hangingPunct="1">
              <a:buFont typeface="Wingdings" pitchFamily="2" charset="2"/>
              <a:buNone/>
            </a:pPr>
            <a:r>
              <a:rPr lang="cs-CZ" altLang="en-US" dirty="0" smtClean="0"/>
              <a:t>		Děkuji za pozornost!</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09976036"/>
      </p:ext>
    </p:extLst>
  </p:cSld>
  <p:clrMapOvr>
    <a:masterClrMapping/>
  </p:clrMapOvr>
  <mc:AlternateContent xmlns:mc="http://schemas.openxmlformats.org/markup-compatibility/2006">
    <mc:Choice xmlns:p14="http://schemas.microsoft.com/office/powerpoint/2010/main" Requires="p14">
      <p:transition spd="slow" p14:dur="2000" advTm="59128"/>
    </mc:Choice>
    <mc:Fallback>
      <p:transition spd="slow" advTm="59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cs-CZ" altLang="en-US" smtClean="0">
                <a:latin typeface="Arial" charset="0"/>
              </a:rPr>
              <a:t>Subjekt daně - poplatník</a:t>
            </a:r>
          </a:p>
        </p:txBody>
      </p:sp>
      <p:sp>
        <p:nvSpPr>
          <p:cNvPr id="5123" name="Rectangle 3"/>
          <p:cNvSpPr>
            <a:spLocks noGrp="1" noChangeArrowheads="1"/>
          </p:cNvSpPr>
          <p:nvPr>
            <p:ph type="body" idx="1"/>
          </p:nvPr>
        </p:nvSpPr>
        <p:spPr/>
        <p:txBody>
          <a:bodyPr/>
          <a:lstStyle/>
          <a:p>
            <a:r>
              <a:rPr lang="cs-CZ" altLang="en-US" sz="2000" smtClean="0"/>
              <a:t>Poplatníky daně z příjmů fyzických osob jsou fyzické osoby.</a:t>
            </a:r>
          </a:p>
          <a:p>
            <a:pPr>
              <a:buFont typeface="Wingdings" pitchFamily="2" charset="2"/>
              <a:buNone/>
            </a:pPr>
            <a:r>
              <a:rPr lang="cs-CZ" altLang="en-US" sz="2000" smtClean="0"/>
              <a:t>	- Rezidenti: poplatníci, kteří mají na území České republiky bydliště nebo se zde obvykle zdržují; mají daňovou povinnost, která se vztahuje jak na příjmy plynoucí ze zdrojů na území České republiky, tak i na příjmy plynoucí ze zdrojů v zahraničí.</a:t>
            </a:r>
          </a:p>
          <a:p>
            <a:pPr>
              <a:buFont typeface="Wingdings" pitchFamily="2" charset="2"/>
              <a:buNone/>
            </a:pPr>
            <a:r>
              <a:rPr lang="cs-CZ" altLang="en-US" sz="2000" smtClean="0"/>
              <a:t>	- Nonrezidenti: poplatníci ostatní; mají daňovou povinnost, která se vztahuje jen na příjmy plynoucí ze zdrojů na území České republiky. </a:t>
            </a:r>
          </a:p>
          <a:p>
            <a:pPr>
              <a:buFont typeface="Wingdings" pitchFamily="2" charset="2"/>
              <a:buNone/>
            </a:pPr>
            <a:r>
              <a:rPr lang="cs-CZ" altLang="en-US" sz="2000" smtClean="0"/>
              <a:t>	- pravidlo 183 dnů</a:t>
            </a:r>
          </a:p>
          <a:p>
            <a:pPr>
              <a:buFont typeface="Wingdings" pitchFamily="2" charset="2"/>
              <a:buNone/>
            </a:pPr>
            <a:r>
              <a:rPr lang="cs-CZ" altLang="en-US" sz="2000" smtClean="0"/>
              <a:t>	- bydlištěm na území České republiky se rozumí místo, kde má poplatník stálý byt za okolností, z nichž lze usuzovat na jeho úmysl trvale se v tomto bytě zdržovat.</a:t>
            </a:r>
            <a:endParaRPr lang="cs-CZ" altLang="en-US" sz="2000" smtClean="0">
              <a:latin typeface="Arial" charset="0"/>
            </a:endParaRPr>
          </a:p>
          <a:p>
            <a:endParaRPr lang="cs-CZ" altLang="en-US" sz="2000" smtClean="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20262446"/>
      </p:ext>
    </p:extLst>
  </p:cSld>
  <p:clrMapOvr>
    <a:masterClrMapping/>
  </p:clrMapOvr>
  <mc:AlternateContent xmlns:mc="http://schemas.openxmlformats.org/markup-compatibility/2006">
    <mc:Choice xmlns:p14="http://schemas.microsoft.com/office/powerpoint/2010/main" Requires="p14">
      <p:transition spd="slow" p14:dur="2000" advTm="53717"/>
    </mc:Choice>
    <mc:Fallback>
      <p:transition spd="slow" advTm="53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cs-CZ" altLang="en-US" sz="2800" smtClean="0">
                <a:latin typeface="Arial" charset="0"/>
              </a:rPr>
              <a:t>Subjekt daně – plátce daně z příjmů</a:t>
            </a:r>
          </a:p>
        </p:txBody>
      </p:sp>
      <p:sp>
        <p:nvSpPr>
          <p:cNvPr id="6147" name="Rectangle 3"/>
          <p:cNvSpPr>
            <a:spLocks noGrp="1" noChangeArrowheads="1"/>
          </p:cNvSpPr>
          <p:nvPr>
            <p:ph type="body" idx="1"/>
          </p:nvPr>
        </p:nvSpPr>
        <p:spPr/>
        <p:txBody>
          <a:bodyPr/>
          <a:lstStyle/>
          <a:p>
            <a:r>
              <a:rPr lang="cs-CZ" altLang="en-US" smtClean="0">
                <a:latin typeface="Arial" charset="0"/>
              </a:rPr>
              <a:t>Plátcem daně se rozumí osoba se sídlem nebo bydlištěm na území České republiky, která podle tohoto zákona odvádí správci daně daň nebo zálohu na daň, které jsou vybrány od poplatníků nebo poplatníkům sraženy, nebo úhradu na zajištění daně</a:t>
            </a:r>
          </a:p>
          <a:p>
            <a:r>
              <a:rPr lang="cs-CZ" altLang="en-US" smtClean="0">
                <a:latin typeface="Arial" charset="0"/>
              </a:rPr>
              <a:t>Zaměstnavatel</a:t>
            </a:r>
          </a:p>
          <a:p>
            <a:r>
              <a:rPr lang="cs-CZ" altLang="en-US" smtClean="0">
                <a:latin typeface="Arial" charset="0"/>
              </a:rPr>
              <a:t>Banka</a:t>
            </a:r>
          </a:p>
          <a:p>
            <a:r>
              <a:rPr lang="cs-CZ" altLang="en-US" smtClean="0">
                <a:latin typeface="Arial" charset="0"/>
              </a:rPr>
              <a:t>Společnost vyplácející podíl na zisku</a:t>
            </a:r>
          </a:p>
          <a:p>
            <a:r>
              <a:rPr lang="cs-CZ" altLang="en-US" smtClean="0">
                <a:latin typeface="Arial" charset="0"/>
              </a:rPr>
              <a:t>Další osoby, které sráží daň</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44362384"/>
      </p:ext>
    </p:extLst>
  </p:cSld>
  <p:clrMapOvr>
    <a:masterClrMapping/>
  </p:clrMapOvr>
  <mc:AlternateContent xmlns:mc="http://schemas.openxmlformats.org/markup-compatibility/2006">
    <mc:Choice xmlns:p14="http://schemas.microsoft.com/office/powerpoint/2010/main" Requires="p14">
      <p:transition spd="slow" p14:dur="2000" advTm="97523"/>
    </mc:Choice>
    <mc:Fallback>
      <p:transition spd="slow" advTm="97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cs-CZ" altLang="en-US" smtClean="0">
                <a:latin typeface="Arial" charset="0"/>
              </a:rPr>
              <a:t>Objekt daně</a:t>
            </a:r>
          </a:p>
        </p:txBody>
      </p:sp>
      <p:sp>
        <p:nvSpPr>
          <p:cNvPr id="7171" name="Rectangle 3"/>
          <p:cNvSpPr>
            <a:spLocks noGrp="1" noChangeArrowheads="1"/>
          </p:cNvSpPr>
          <p:nvPr>
            <p:ph type="body" idx="1"/>
          </p:nvPr>
        </p:nvSpPr>
        <p:spPr/>
        <p:txBody>
          <a:bodyPr/>
          <a:lstStyle/>
          <a:p>
            <a:r>
              <a:rPr lang="cs-CZ" altLang="en-US" smtClean="0"/>
              <a:t>Předmětem daně z příjmů fyzických osob jsou</a:t>
            </a:r>
          </a:p>
          <a:p>
            <a:pPr>
              <a:buFont typeface="Wingdings" pitchFamily="2" charset="2"/>
              <a:buNone/>
            </a:pPr>
            <a:r>
              <a:rPr lang="cs-CZ" altLang="en-US" smtClean="0"/>
              <a:t>	a) příjmy ze závislé činnosti a funkční požitky (§ 6),</a:t>
            </a:r>
          </a:p>
          <a:p>
            <a:pPr>
              <a:buFont typeface="Wingdings" pitchFamily="2" charset="2"/>
              <a:buNone/>
            </a:pPr>
            <a:r>
              <a:rPr lang="cs-CZ" altLang="en-US" smtClean="0"/>
              <a:t>	b) příjmy ze samostatné činnosti (§ 7),</a:t>
            </a:r>
          </a:p>
          <a:p>
            <a:pPr>
              <a:buFont typeface="Wingdings" pitchFamily="2" charset="2"/>
              <a:buNone/>
            </a:pPr>
            <a:r>
              <a:rPr lang="cs-CZ" altLang="en-US" smtClean="0"/>
              <a:t>	c) příjmy z kapitálového majetku (§ 8),</a:t>
            </a:r>
          </a:p>
          <a:p>
            <a:pPr>
              <a:buFont typeface="Wingdings" pitchFamily="2" charset="2"/>
              <a:buNone/>
            </a:pPr>
            <a:r>
              <a:rPr lang="cs-CZ" altLang="en-US" smtClean="0"/>
              <a:t>	d) příjmy z nájmu (§ 9),</a:t>
            </a:r>
          </a:p>
          <a:p>
            <a:pPr>
              <a:buFont typeface="Wingdings" pitchFamily="2" charset="2"/>
              <a:buNone/>
            </a:pPr>
            <a:r>
              <a:rPr lang="cs-CZ" altLang="en-US" smtClean="0"/>
              <a:t>	e) ostatní příjmy (§ 10).</a:t>
            </a:r>
          </a:p>
          <a:p>
            <a:pPr>
              <a:buFont typeface="Wingdings" pitchFamily="2" charset="2"/>
              <a:buNone/>
            </a:pPr>
            <a:endParaRPr lang="cs-CZ" altLang="en-US" smtClean="0"/>
          </a:p>
          <a:p>
            <a:r>
              <a:rPr lang="cs-CZ" altLang="en-US" smtClean="0"/>
              <a:t>Příjmem se rozumí příjem peněžní i nepeněžní dosažený i směnou.</a:t>
            </a:r>
          </a:p>
          <a:p>
            <a:endParaRPr lang="cs-CZ" altLang="en-US" smtClean="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19213360"/>
      </p:ext>
    </p:extLst>
  </p:cSld>
  <p:clrMapOvr>
    <a:masterClrMapping/>
  </p:clrMapOvr>
  <mc:AlternateContent xmlns:mc="http://schemas.openxmlformats.org/markup-compatibility/2006">
    <mc:Choice xmlns:p14="http://schemas.microsoft.com/office/powerpoint/2010/main" Requires="p14">
      <p:transition spd="slow" p14:dur="2000" advTm="84421"/>
    </mc:Choice>
    <mc:Fallback>
      <p:transition spd="slow" advTm="84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cs-CZ" altLang="en-US" dirty="0" smtClean="0"/>
              <a:t>Osvobození – obecná (§ 4, 4a)</a:t>
            </a:r>
          </a:p>
        </p:txBody>
      </p:sp>
      <p:sp>
        <p:nvSpPr>
          <p:cNvPr id="17411" name="Rectangle 3"/>
          <p:cNvSpPr>
            <a:spLocks noGrp="1" noChangeArrowheads="1"/>
          </p:cNvSpPr>
          <p:nvPr>
            <p:ph type="body" idx="1"/>
          </p:nvPr>
        </p:nvSpPr>
        <p:spPr/>
        <p:txBody>
          <a:bodyPr/>
          <a:lstStyle/>
          <a:p>
            <a:pPr>
              <a:lnSpc>
                <a:spcPct val="90000"/>
              </a:lnSpc>
            </a:pPr>
            <a:r>
              <a:rPr lang="cs-CZ" altLang="en-US" dirty="0" smtClean="0"/>
              <a:t>příjmy z prodeje rodinného domu, bytu, včetně souvisejícího pozemku (časový test 2, resp. 5 let)</a:t>
            </a:r>
          </a:p>
          <a:p>
            <a:pPr>
              <a:lnSpc>
                <a:spcPct val="90000"/>
              </a:lnSpc>
            </a:pPr>
            <a:r>
              <a:rPr lang="pl-PL" altLang="en-US" dirty="0" smtClean="0"/>
              <a:t>příjmy z prodeje movitých věcí (u některých časový test 1 rok)</a:t>
            </a:r>
          </a:p>
          <a:p>
            <a:pPr>
              <a:lnSpc>
                <a:spcPct val="90000"/>
              </a:lnSpc>
            </a:pPr>
            <a:r>
              <a:rPr lang="pl-PL" altLang="en-US" dirty="0" smtClean="0"/>
              <a:t>příjmy z prodeje cenných </a:t>
            </a:r>
            <a:r>
              <a:rPr lang="pl-PL" altLang="en-US" dirty="0" err="1" smtClean="0"/>
              <a:t>papírů</a:t>
            </a:r>
            <a:r>
              <a:rPr lang="pl-PL" altLang="en-US" dirty="0" smtClean="0"/>
              <a:t> (100 000 </a:t>
            </a:r>
            <a:r>
              <a:rPr lang="pl-PL" altLang="en-US" dirty="0" err="1" smtClean="0"/>
              <a:t>Kč</a:t>
            </a:r>
            <a:r>
              <a:rPr lang="pl-PL" altLang="en-US" dirty="0" smtClean="0"/>
              <a:t>, </a:t>
            </a:r>
            <a:r>
              <a:rPr lang="pl-PL" altLang="en-US" dirty="0" err="1" smtClean="0"/>
              <a:t>dále</a:t>
            </a:r>
            <a:r>
              <a:rPr lang="pl-PL" altLang="en-US" dirty="0" smtClean="0"/>
              <a:t> </a:t>
            </a:r>
            <a:r>
              <a:rPr lang="pl-PL" altLang="en-US" dirty="0" err="1" smtClean="0"/>
              <a:t>časový</a:t>
            </a:r>
            <a:r>
              <a:rPr lang="pl-PL" altLang="en-US" dirty="0" smtClean="0"/>
              <a:t> test 3 </a:t>
            </a:r>
            <a:r>
              <a:rPr lang="pl-PL" altLang="en-US" dirty="0" err="1" smtClean="0"/>
              <a:t>roky</a:t>
            </a:r>
            <a:r>
              <a:rPr lang="pl-PL" altLang="en-US" dirty="0" smtClean="0"/>
              <a:t>)</a:t>
            </a:r>
          </a:p>
          <a:p>
            <a:pPr>
              <a:lnSpc>
                <a:spcPct val="90000"/>
              </a:lnSpc>
            </a:pPr>
            <a:r>
              <a:rPr lang="pl-PL" altLang="en-US" dirty="0" smtClean="0"/>
              <a:t>důchody, dávky, stypendia</a:t>
            </a:r>
          </a:p>
          <a:p>
            <a:pPr>
              <a:lnSpc>
                <a:spcPct val="90000"/>
              </a:lnSpc>
            </a:pPr>
            <a:r>
              <a:rPr lang="pl-PL" altLang="en-US" dirty="0" err="1" smtClean="0"/>
              <a:t>náhrady</a:t>
            </a:r>
            <a:r>
              <a:rPr lang="pl-PL" altLang="en-US" dirty="0" smtClean="0"/>
              <a:t> </a:t>
            </a:r>
            <a:r>
              <a:rPr lang="pl-PL" altLang="en-US" dirty="0" err="1" smtClean="0"/>
              <a:t>újmy</a:t>
            </a:r>
            <a:r>
              <a:rPr lang="pl-PL" altLang="en-US" dirty="0" smtClean="0"/>
              <a:t>, </a:t>
            </a:r>
            <a:r>
              <a:rPr lang="pl-PL" altLang="en-US" dirty="0" err="1" smtClean="0"/>
              <a:t>plnění</a:t>
            </a:r>
            <a:r>
              <a:rPr lang="pl-PL" altLang="en-US" dirty="0" smtClean="0"/>
              <a:t> z </a:t>
            </a:r>
            <a:r>
              <a:rPr lang="pl-PL" altLang="en-US" dirty="0" err="1" smtClean="0"/>
              <a:t>pojištění</a:t>
            </a:r>
            <a:endParaRPr lang="pl-PL" altLang="en-US" dirty="0" smtClean="0"/>
          </a:p>
          <a:p>
            <a:pPr>
              <a:lnSpc>
                <a:spcPct val="90000"/>
              </a:lnSpc>
            </a:pPr>
            <a:r>
              <a:rPr lang="pl-PL" altLang="en-US" dirty="0" err="1" smtClean="0"/>
              <a:t>dědictví</a:t>
            </a:r>
            <a:endParaRPr lang="pl-PL" altLang="en-US" dirty="0" smtClean="0"/>
          </a:p>
          <a:p>
            <a:pPr>
              <a:lnSpc>
                <a:spcPct val="90000"/>
              </a:lnSpc>
            </a:pPr>
            <a:r>
              <a:rPr lang="pl-PL" altLang="en-US" dirty="0" err="1" smtClean="0"/>
              <a:t>mnoho</a:t>
            </a:r>
            <a:r>
              <a:rPr lang="pl-PL" altLang="en-US" dirty="0" smtClean="0"/>
              <a:t> </a:t>
            </a:r>
            <a:r>
              <a:rPr lang="pl-PL" altLang="en-US" dirty="0" err="1" smtClean="0"/>
              <a:t>dalších</a:t>
            </a:r>
            <a:endParaRPr lang="pl-PL" altLang="en-US" dirty="0" smtClean="0"/>
          </a:p>
          <a:p>
            <a:pPr>
              <a:lnSpc>
                <a:spcPct val="90000"/>
              </a:lnSpc>
            </a:pPr>
            <a:endParaRPr lang="pl-PL" altLang="en-US" dirty="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85417789"/>
      </p:ext>
    </p:extLst>
  </p:cSld>
  <p:clrMapOvr>
    <a:masterClrMapping/>
  </p:clrMapOvr>
  <mc:AlternateContent xmlns:mc="http://schemas.openxmlformats.org/markup-compatibility/2006">
    <mc:Choice xmlns:p14="http://schemas.microsoft.com/office/powerpoint/2010/main" Requires="p14">
      <p:transition spd="slow" p14:dur="2000" advTm="266420"/>
    </mc:Choice>
    <mc:Fallback>
      <p:transition spd="slow" advTm="266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dirty="0"/>
              <a:t>Osvobození </a:t>
            </a:r>
            <a:r>
              <a:rPr lang="cs-CZ" altLang="en-US" dirty="0" smtClean="0"/>
              <a:t>– zvláštní </a:t>
            </a:r>
            <a:r>
              <a:rPr lang="cs-CZ" altLang="en-US" dirty="0"/>
              <a:t>(§ 6-10)</a:t>
            </a:r>
            <a:endParaRPr lang="cs-CZ" dirty="0"/>
          </a:p>
        </p:txBody>
      </p:sp>
      <p:sp>
        <p:nvSpPr>
          <p:cNvPr id="3" name="Zástupný symbol pro obsah 2"/>
          <p:cNvSpPr>
            <a:spLocks noGrp="1"/>
          </p:cNvSpPr>
          <p:nvPr>
            <p:ph idx="1"/>
          </p:nvPr>
        </p:nvSpPr>
        <p:spPr/>
        <p:txBody>
          <a:bodyPr/>
          <a:lstStyle/>
          <a:p>
            <a:r>
              <a:rPr lang="cs-CZ" dirty="0" smtClean="0"/>
              <a:t>§ 6: stravenky, FKSP, </a:t>
            </a:r>
            <a:r>
              <a:rPr lang="cs-CZ" dirty="0" err="1" smtClean="0"/>
              <a:t>režijky</a:t>
            </a:r>
            <a:r>
              <a:rPr lang="cs-CZ" dirty="0" smtClean="0"/>
              <a:t>, sociální výpomoc, …</a:t>
            </a:r>
          </a:p>
          <a:p>
            <a:r>
              <a:rPr lang="cs-CZ" dirty="0" smtClean="0"/>
              <a:t>§ 10: nahodilé příjmy do 30 000 Kč, loterie do 1 000 </a:t>
            </a:r>
            <a:r>
              <a:rPr lang="cs-CZ" dirty="0"/>
              <a:t>000 Kč, dary </a:t>
            </a:r>
            <a:r>
              <a:rPr lang="cs-CZ" dirty="0" smtClean="0"/>
              <a:t>od příbuzného, </a:t>
            </a:r>
            <a:r>
              <a:rPr lang="cs-CZ" dirty="0"/>
              <a:t>od </a:t>
            </a:r>
            <a:r>
              <a:rPr lang="cs-CZ" dirty="0" smtClean="0"/>
              <a:t>osoby ve </a:t>
            </a:r>
            <a:r>
              <a:rPr lang="cs-CZ" dirty="0"/>
              <a:t>společně hospodařící </a:t>
            </a:r>
            <a:r>
              <a:rPr lang="cs-CZ" dirty="0" smtClean="0"/>
              <a:t>domácnosti nebo do 15 000 Kč</a:t>
            </a:r>
            <a:endParaRPr lang="cs-CZ" dirty="0"/>
          </a:p>
          <a:p>
            <a:endParaRPr lang="cs-CZ" dirty="0"/>
          </a:p>
        </p:txBody>
      </p:sp>
      <p:sp>
        <p:nvSpPr>
          <p:cNvPr id="4" name="Zástupný symbol pro zápatí 3"/>
          <p:cNvSpPr>
            <a:spLocks noGrp="1"/>
          </p:cNvSpPr>
          <p:nvPr>
            <p:ph type="ftr" sz="quarter" idx="10"/>
          </p:nvPr>
        </p:nvSpPr>
        <p:spPr/>
        <p:txBody>
          <a:bodyPr/>
          <a:lstStyle/>
          <a:p>
            <a:r>
              <a:rPr lang="cs-CZ" altLang="cs-CZ" smtClean="0"/>
              <a:t>Definujte zápatí - název prezentace / pracoviště</a:t>
            </a:r>
            <a:endParaRPr lang="cs-CZ" alt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7</a:t>
            </a:fld>
            <a:endParaRPr lang="cs-CZ" alt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17484317"/>
      </p:ext>
    </p:extLst>
  </p:cSld>
  <p:clrMapOvr>
    <a:masterClrMapping/>
  </p:clrMapOvr>
  <mc:AlternateContent xmlns:mc="http://schemas.openxmlformats.org/markup-compatibility/2006">
    <mc:Choice xmlns:p14="http://schemas.microsoft.com/office/powerpoint/2010/main" Requires="p14">
      <p:transition spd="slow" p14:dur="2000" advTm="271963"/>
    </mc:Choice>
    <mc:Fallback>
      <p:transition spd="slow" advTm="271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cs-CZ" altLang="en-US" dirty="0" smtClean="0"/>
              <a:t>Dílčí základ daně podle § 6</a:t>
            </a:r>
          </a:p>
        </p:txBody>
      </p:sp>
      <p:sp>
        <p:nvSpPr>
          <p:cNvPr id="8195" name="Rectangle 3"/>
          <p:cNvSpPr>
            <a:spLocks noGrp="1" noChangeArrowheads="1"/>
          </p:cNvSpPr>
          <p:nvPr>
            <p:ph type="body" idx="1"/>
          </p:nvPr>
        </p:nvSpPr>
        <p:spPr/>
        <p:txBody>
          <a:bodyPr/>
          <a:lstStyle/>
          <a:p>
            <a:r>
              <a:rPr lang="cs-CZ" altLang="en-US" dirty="0" smtClean="0"/>
              <a:t>Příjmy z pracovněprávních poměrů a poměrů obdobných, </a:t>
            </a:r>
            <a:r>
              <a:rPr lang="cs-CZ" altLang="en-US" dirty="0"/>
              <a:t>v nichž poplatník při výkonu práce pro plátce příjmu je povinen dbát příkazů plátce</a:t>
            </a:r>
            <a:endParaRPr lang="cs-CZ" altLang="en-US" dirty="0" smtClean="0"/>
          </a:p>
          <a:p>
            <a:r>
              <a:rPr lang="cs-CZ" altLang="en-US" dirty="0" smtClean="0"/>
              <a:t>Příjmy za práci členů družstev, společníků a jednatelů</a:t>
            </a:r>
          </a:p>
          <a:p>
            <a:r>
              <a:rPr lang="cs-CZ" altLang="en-US" dirty="0" smtClean="0"/>
              <a:t>Odměny členů statutárních orgánů</a:t>
            </a:r>
          </a:p>
          <a:p>
            <a:r>
              <a:rPr lang="cs-CZ" altLang="en-US" dirty="0" smtClean="0"/>
              <a:t>Funkční požitky</a:t>
            </a:r>
          </a:p>
          <a:p>
            <a:r>
              <a:rPr lang="cs-CZ" altLang="en-US" dirty="0" smtClean="0"/>
              <a:t>1 % ze vstupní ceny vozidla používaného též pro soukromé účely, minimálně však 1,000 Kč</a:t>
            </a:r>
          </a:p>
          <a:p>
            <a:pPr>
              <a:buFont typeface="Wingdings" pitchFamily="2" charset="2"/>
              <a:buNone/>
            </a:pPr>
            <a:endParaRPr lang="cs-CZ" altLang="en-US" dirty="0" smtClean="0"/>
          </a:p>
          <a:p>
            <a:endParaRPr lang="cs-CZ" altLang="en-US" dirty="0" smtClean="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61004898"/>
      </p:ext>
    </p:extLst>
  </p:cSld>
  <p:clrMapOvr>
    <a:masterClrMapping/>
  </p:clrMapOvr>
  <mc:AlternateContent xmlns:mc="http://schemas.openxmlformats.org/markup-compatibility/2006">
    <mc:Choice xmlns:p14="http://schemas.microsoft.com/office/powerpoint/2010/main" Requires="p14">
      <p:transition spd="slow" p14:dur="2000" advTm="46490"/>
    </mc:Choice>
    <mc:Fallback>
      <p:transition spd="slow" advTm="46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cs-CZ" altLang="en-US" smtClean="0"/>
              <a:t>Dílčí základ daně podle § 6</a:t>
            </a:r>
          </a:p>
        </p:txBody>
      </p:sp>
      <p:sp>
        <p:nvSpPr>
          <p:cNvPr id="10243" name="Rectangle 3"/>
          <p:cNvSpPr>
            <a:spLocks noGrp="1" noChangeArrowheads="1"/>
          </p:cNvSpPr>
          <p:nvPr>
            <p:ph type="body" idx="1"/>
          </p:nvPr>
        </p:nvSpPr>
        <p:spPr/>
        <p:txBody>
          <a:bodyPr/>
          <a:lstStyle/>
          <a:p>
            <a:pPr>
              <a:buFont typeface="Wingdings" pitchFamily="2" charset="2"/>
              <a:buNone/>
            </a:pPr>
            <a:r>
              <a:rPr lang="cs-CZ" altLang="en-US" b="1" u="sng" smtClean="0"/>
              <a:t>Celkový úhrn příjmů od jednoho zaměstnavatele zvýšený o SaZP</a:t>
            </a:r>
          </a:p>
          <a:p>
            <a:pPr>
              <a:buFont typeface="Wingdings" pitchFamily="2" charset="2"/>
              <a:buNone/>
            </a:pPr>
            <a:endParaRPr lang="cs-CZ" altLang="en-US" smtClean="0"/>
          </a:p>
          <a:p>
            <a:pPr>
              <a:buFont typeface="Wingdings" pitchFamily="2" charset="2"/>
              <a:buNone/>
            </a:pPr>
            <a:r>
              <a:rPr lang="cs-CZ" altLang="en-US" smtClean="0"/>
              <a:t>Pojistné na soc. zab. + příspěvek na státní politiku zaměstnanosti – 25 %</a:t>
            </a:r>
          </a:p>
          <a:p>
            <a:pPr>
              <a:buFont typeface="Wingdings" pitchFamily="2" charset="2"/>
              <a:buNone/>
            </a:pPr>
            <a:r>
              <a:rPr lang="cs-CZ" altLang="en-US" smtClean="0"/>
              <a:t>Pojistné na všeobecné zdrav. poj – 9 %</a:t>
            </a:r>
          </a:p>
          <a:p>
            <a:pPr>
              <a:buFont typeface="Wingdings" pitchFamily="2" charset="2"/>
              <a:buNone/>
            </a:pPr>
            <a:endParaRPr lang="cs-CZ" altLang="en-US" b="1" smtClean="0"/>
          </a:p>
          <a:p>
            <a:pPr>
              <a:buFont typeface="Wingdings" pitchFamily="2" charset="2"/>
              <a:buNone/>
            </a:pPr>
            <a:r>
              <a:rPr lang="cs-CZ" altLang="en-US" b="1" smtClean="0"/>
              <a:t>CELKEM 34 % </a:t>
            </a:r>
            <a:r>
              <a:rPr lang="cs-CZ" altLang="en-US" smtClean="0"/>
              <a:t>z hrubé mzdy</a:t>
            </a:r>
            <a:endParaRPr lang="cs-CZ" altLang="en-US" b="1" smtClean="0"/>
          </a:p>
          <a:p>
            <a:pPr>
              <a:buFont typeface="Wingdings" pitchFamily="2" charset="2"/>
              <a:buNone/>
            </a:pPr>
            <a:endParaRPr lang="cs-CZ" altLang="en-US" smtClean="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22022100"/>
      </p:ext>
    </p:extLst>
  </p:cSld>
  <p:clrMapOvr>
    <a:masterClrMapping/>
  </p:clrMapOvr>
  <mc:AlternateContent xmlns:mc="http://schemas.openxmlformats.org/markup-compatibility/2006">
    <mc:Choice xmlns:p14="http://schemas.microsoft.com/office/powerpoint/2010/main" Requires="p14">
      <p:transition spd="slow" p14:dur="2000" advTm="35029"/>
    </mc:Choice>
    <mc:Fallback>
      <p:transition spd="slow" advTm="35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Prezentace_MU_CZ">
  <a:themeElements>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C77951CFB020E6489F07F98675DC4236" ma:contentTypeVersion="10" ma:contentTypeDescription="Vytvoří nový dokument" ma:contentTypeScope="" ma:versionID="bb15ce44516d9f3e0c87717b0d0b2c2f">
  <xsd:schema xmlns:xsd="http://www.w3.org/2001/XMLSchema" xmlns:xs="http://www.w3.org/2001/XMLSchema" xmlns:p="http://schemas.microsoft.com/office/2006/metadata/properties" xmlns:ns3="27c1b692-2977-4ea6-b000-57ed6bef5cd5" targetNamespace="http://schemas.microsoft.com/office/2006/metadata/properties" ma:root="true" ma:fieldsID="9281ba657e1095531dab240d3fcea67f" ns3:_="">
    <xsd:import namespace="27c1b692-2977-4ea6-b000-57ed6bef5cd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c1b692-2977-4ea6-b000-57ed6bef5c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CA5C6F8-D377-4732-81EA-92158989EA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c1b692-2977-4ea6-b000-57ed6bef5c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9A35820-85DB-403D-A40F-63A5400393CA}">
  <ds:schemaRefs>
    <ds:schemaRef ds:uri="http://schemas.microsoft.com/sharepoint/v3/contenttype/forms"/>
  </ds:schemaRefs>
</ds:datastoreItem>
</file>

<file path=customXml/itemProps3.xml><?xml version="1.0" encoding="utf-8"?>
<ds:datastoreItem xmlns:ds="http://schemas.openxmlformats.org/officeDocument/2006/customXml" ds:itemID="{FCBD15FA-09D3-4665-9AD2-2346445F0E09}">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27c1b692-2977-4ea6-b000-57ed6bef5cd5"/>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law_sablona_cz</Template>
  <TotalTime>0</TotalTime>
  <Words>2090</Words>
  <Application>Microsoft Office PowerPoint</Application>
  <PresentationFormat>Předvádění na obrazovce (4:3)</PresentationFormat>
  <Paragraphs>199</Paragraphs>
  <Slides>25</Slides>
  <Notes>0</Notes>
  <HiddenSlides>0</HiddenSlides>
  <MMClips>25</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25</vt:i4>
      </vt:variant>
    </vt:vector>
  </HeadingPairs>
  <TitlesOfParts>
    <vt:vector size="29" baseType="lpstr">
      <vt:lpstr>Arial</vt:lpstr>
      <vt:lpstr>Tahoma</vt:lpstr>
      <vt:lpstr>Wingdings</vt:lpstr>
      <vt:lpstr>Prezentace_MU_CZ</vt:lpstr>
      <vt:lpstr>Daň z příjmů FO - další druhy příjmů   Michal Radvan</vt:lpstr>
      <vt:lpstr>Daň z příjmů fyzických osob</vt:lpstr>
      <vt:lpstr>Subjekt daně - poplatník</vt:lpstr>
      <vt:lpstr>Subjekt daně – plátce daně z příjmů</vt:lpstr>
      <vt:lpstr>Objekt daně</vt:lpstr>
      <vt:lpstr>Osvobození – obecná (§ 4, 4a)</vt:lpstr>
      <vt:lpstr>Osvobození – zvláštní (§ 6-10)</vt:lpstr>
      <vt:lpstr>Dílčí základ daně podle § 6</vt:lpstr>
      <vt:lpstr>Dílčí základ daně podle § 6</vt:lpstr>
      <vt:lpstr>Dílčí základ daně podle § 7</vt:lpstr>
      <vt:lpstr>Dílčí základ daně podle § 7</vt:lpstr>
      <vt:lpstr>Dílčí základ daně podle § 8</vt:lpstr>
      <vt:lpstr>Dílčí základ daně podle § 9</vt:lpstr>
      <vt:lpstr>Dílčí základ daně podle § 10</vt:lpstr>
      <vt:lpstr>Jak na to v praxi?</vt:lpstr>
      <vt:lpstr>Způsob výpočtu DPFO</vt:lpstr>
      <vt:lpstr>Nezdanitelné částky (§ 15)</vt:lpstr>
      <vt:lpstr>Položky odčitatelné od základu daně (§ 34)</vt:lpstr>
      <vt:lpstr>Slevy na dani (§§ 35, 35a)</vt:lpstr>
      <vt:lpstr>Slevy na dani (§ 35ba) </vt:lpstr>
      <vt:lpstr>Daňové zvýhodnění (§ 35c)</vt:lpstr>
      <vt:lpstr>Porovnání § 6 a 7</vt:lpstr>
      <vt:lpstr>Daňové přiznání</vt:lpstr>
      <vt:lpstr>Správce daně + placení daně</vt:lpstr>
      <vt:lpstr>Prezentace aplikace PowerPoint</vt:lpstr>
    </vt:vector>
  </TitlesOfParts>
  <Company>PrF 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Jana Buchalová</dc:creator>
  <cp:lastModifiedBy>Michal Radvan</cp:lastModifiedBy>
  <cp:revision>27</cp:revision>
  <cp:lastPrinted>1601-01-01T00:00:00Z</cp:lastPrinted>
  <dcterms:created xsi:type="dcterms:W3CDTF">2016-07-26T14:03:44Z</dcterms:created>
  <dcterms:modified xsi:type="dcterms:W3CDTF">2020-04-15T08:23:30Z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0x010100C77951CFB020E6489F07F98675DC4236</vt:lpwstr>
  </property>
</Properties>
</file>