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56" r:id="rId2"/>
    <p:sldId id="267" r:id="rId3"/>
    <p:sldId id="268" r:id="rId4"/>
    <p:sldId id="269" r:id="rId5"/>
    <p:sldId id="271" r:id="rId6"/>
    <p:sldId id="274" r:id="rId7"/>
    <p:sldId id="275" r:id="rId8"/>
    <p:sldId id="273" r:id="rId9"/>
    <p:sldId id="272" r:id="rId10"/>
    <p:sldId id="265" r:id="rId11"/>
    <p:sldId id="270" r:id="rId12"/>
    <p:sldId id="261" r:id="rId1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82"/>
    <p:restoredTop sz="94760"/>
  </p:normalViewPr>
  <p:slideViewPr>
    <p:cSldViewPr snapToGrid="0" snapToObjects="1">
      <p:cViewPr varScale="1">
        <p:scale>
          <a:sx n="79" d="100"/>
          <a:sy n="79" d="100"/>
        </p:scale>
        <p:origin x="114" y="6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24BB9A58-931B-4ED2-A3AE-6410EB25FC2B}" type="datetimeFigureOut">
              <a:rPr lang="cs-CZ" smtClean="0"/>
              <a:pPr/>
              <a:t>09.03.2020</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6027AC4-0729-45D4-A21E-D7EB3CF8C664}" type="slidenum">
              <a:rPr lang="cs-CZ" smtClean="0"/>
              <a:pPr/>
              <a:t>‹#›</a:t>
            </a:fld>
            <a:endParaRPr lang="cs-CZ"/>
          </a:p>
        </p:txBody>
      </p:sp>
    </p:spTree>
    <p:extLst>
      <p:ext uri="{BB962C8B-B14F-4D97-AF65-F5344CB8AC3E}">
        <p14:creationId xmlns:p14="http://schemas.microsoft.com/office/powerpoint/2010/main" val="5281052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0FFBF6F-8F80-45DC-B796-CD659C54F959}" type="datetimeFigureOut">
              <a:rPr lang="cs-CZ" smtClean="0"/>
              <a:pPr/>
              <a:t>09.03.2020</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1CF032E7-EA51-4A72-87AD-04FA97F72014}"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cs-CZ" smtClean="0"/>
              <a:t>Kliknutím lze upravit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3/9/2020</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3/9/2020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titulek">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titulk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Po kliknutí můžete upravovat styly textu v předloze.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cs-CZ" smtClean="0"/>
              <a:t>Po kliknutí můžete upravovat styly textu v předloze.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cs-CZ" smtClean="0"/>
              <a:t>Kliknutím lze upravit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smtClean="0"/>
              <a:t>Po kliknutí můžete upravovat styly textu v předloze.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nchor="ct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Po kliknutí můžete upravovat styly textu v předloze.</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Po kliknutí můžete upravovat styly textu v předloze.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cs-CZ" smtClean="0"/>
              <a:t>Kliknutím lze upravit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3/9/2020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cs-CZ" smtClean="0"/>
              <a:t>Kliknutím lze upravit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3/9/2020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3/9/2020</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curia.europa.eu/juris/document/document.jsf;jsessionid=6FBBD92FE8DAABAE648E3699E38710FB?text=&amp;docid=165057&amp;pageIndex=0&amp;doclang=CS&amp;mode=lst&amp;dir=&amp;occ=first&amp;part=1&amp;cid=2142849"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258568" y="429768"/>
            <a:ext cx="9637776" cy="2093976"/>
          </a:xfrm>
        </p:spPr>
        <p:txBody>
          <a:bodyPr>
            <a:normAutofit/>
          </a:bodyPr>
          <a:lstStyle/>
          <a:p>
            <a:pPr algn="l"/>
            <a:r>
              <a:rPr lang="cs-CZ" b="1" dirty="0" smtClean="0"/>
              <a:t>Interpretace ve finančním právu</a:t>
            </a:r>
            <a:endParaRPr lang="cs-CZ" b="1" dirty="0"/>
          </a:p>
        </p:txBody>
      </p:sp>
      <p:sp>
        <p:nvSpPr>
          <p:cNvPr id="3" name="Podnadpis 2"/>
          <p:cNvSpPr>
            <a:spLocks noGrp="1"/>
          </p:cNvSpPr>
          <p:nvPr>
            <p:ph type="subTitle" idx="1"/>
          </p:nvPr>
        </p:nvSpPr>
        <p:spPr>
          <a:xfrm>
            <a:off x="4515377" y="4047762"/>
            <a:ext cx="6987645" cy="1388534"/>
          </a:xfrm>
        </p:spPr>
        <p:txBody>
          <a:bodyPr/>
          <a:lstStyle/>
          <a:p>
            <a:r>
              <a:rPr lang="cs-CZ" sz="2400" dirty="0" smtClean="0"/>
              <a:t>Finanční právo</a:t>
            </a:r>
          </a:p>
          <a:p>
            <a:r>
              <a:rPr lang="cs-CZ" sz="2400" dirty="0" smtClean="0"/>
              <a:t>přednáška</a:t>
            </a:r>
            <a:endParaRPr lang="cs-CZ" dirty="0"/>
          </a:p>
        </p:txBody>
      </p:sp>
    </p:spTree>
    <p:extLst>
      <p:ext uri="{BB962C8B-B14F-4D97-AF65-F5344CB8AC3E}">
        <p14:creationId xmlns:p14="http://schemas.microsoft.com/office/powerpoint/2010/main" val="6255228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Interpretace v měnovém právu</a:t>
            </a:r>
            <a:endParaRPr lang="cs-CZ" b="1" dirty="0"/>
          </a:p>
        </p:txBody>
      </p:sp>
      <p:sp>
        <p:nvSpPr>
          <p:cNvPr id="3" name="Zástupný symbol pro obsah 2"/>
          <p:cNvSpPr>
            <a:spLocks noGrp="1"/>
          </p:cNvSpPr>
          <p:nvPr>
            <p:ph idx="1"/>
          </p:nvPr>
        </p:nvSpPr>
        <p:spPr>
          <a:xfrm>
            <a:off x="1484311" y="1810513"/>
            <a:ext cx="10018713" cy="4480559"/>
          </a:xfrm>
        </p:spPr>
        <p:txBody>
          <a:bodyPr anchor="t">
            <a:normAutofit fontScale="92500" lnSpcReduction="10000"/>
          </a:bodyPr>
          <a:lstStyle/>
          <a:p>
            <a:r>
              <a:rPr lang="cs-CZ" sz="2800" dirty="0" smtClean="0"/>
              <a:t>Příklad soudní interpretace</a:t>
            </a:r>
          </a:p>
          <a:p>
            <a:r>
              <a:rPr lang="cs-CZ" sz="2800" dirty="0" smtClean="0"/>
              <a:t>Čl. 123 SFEU:</a:t>
            </a:r>
          </a:p>
          <a:p>
            <a:pPr>
              <a:buNone/>
            </a:pPr>
            <a:r>
              <a:rPr lang="cs-CZ" sz="2800" i="1" dirty="0" smtClean="0"/>
              <a:t>     „Evropské centrální bance nebo centrálním bankám členských států (dále jen "národní centrální banky") se zakazuje poskytovat možnost přečerpání zůstatku bankovních účtů nebo jakýkoli jiný typ úvěru orgánům, institucím nebo jiným subjektům Unie, ústředním vládám, regionálním nebo místním orgánům nebo jiným veřejnoprávním orgánům, jiným veřejnoprávním subjektům nebo veřejným podnikům členských států; rovněž je zakázán přímý nákup jejich dluhových nástrojů Evropskou centrální bankou nebo národními centrálními bankami.“</a:t>
            </a:r>
          </a:p>
          <a:p>
            <a:endParaRPr lang="cs-CZ" sz="2800" dirty="0" smtClean="0"/>
          </a:p>
          <a:p>
            <a:endParaRPr lang="cs-CZ" sz="2800" dirty="0" smtClean="0"/>
          </a:p>
          <a:p>
            <a:endParaRPr lang="cs-CZ" sz="2800" dirty="0" smtClean="0"/>
          </a:p>
          <a:p>
            <a:endParaRPr lang="cs-CZ" dirty="0" smtClean="0"/>
          </a:p>
          <a:p>
            <a:endParaRPr lang="cs-CZ" dirty="0" smtClean="0"/>
          </a:p>
          <a:p>
            <a:endParaRPr lang="cs-CZ" dirty="0" smtClean="0"/>
          </a:p>
          <a:p>
            <a:endParaRPr lang="cs-CZ" u="sng"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Interpretace v měnovém právu</a:t>
            </a:r>
            <a:endParaRPr lang="cs-CZ" b="1" dirty="0"/>
          </a:p>
        </p:txBody>
      </p:sp>
      <p:sp>
        <p:nvSpPr>
          <p:cNvPr id="3" name="Zástupný symbol pro obsah 2"/>
          <p:cNvSpPr>
            <a:spLocks noGrp="1"/>
          </p:cNvSpPr>
          <p:nvPr>
            <p:ph idx="1"/>
          </p:nvPr>
        </p:nvSpPr>
        <p:spPr>
          <a:xfrm>
            <a:off x="1484311" y="1810513"/>
            <a:ext cx="10018713" cy="4764023"/>
          </a:xfrm>
        </p:spPr>
        <p:txBody>
          <a:bodyPr anchor="t">
            <a:normAutofit lnSpcReduction="10000"/>
          </a:bodyPr>
          <a:lstStyle/>
          <a:p>
            <a:r>
              <a:rPr lang="cs-CZ" sz="3000" dirty="0" smtClean="0"/>
              <a:t>Příklad soudní interpretace</a:t>
            </a:r>
          </a:p>
          <a:p>
            <a:r>
              <a:rPr lang="cs-CZ" sz="3000" dirty="0" smtClean="0"/>
              <a:t>Čl. 123 SFEU</a:t>
            </a:r>
          </a:p>
          <a:p>
            <a:r>
              <a:rPr lang="cs-CZ" sz="3000" dirty="0" smtClean="0"/>
              <a:t>Interpretace rozsahu čl. 123 SFEU např. v rozhodnutí CJEU, C-62/14</a:t>
            </a:r>
          </a:p>
          <a:p>
            <a:r>
              <a:rPr lang="cs-CZ" sz="3000" dirty="0" smtClean="0"/>
              <a:t>Viz odst. 93-127 </a:t>
            </a:r>
          </a:p>
          <a:p>
            <a:r>
              <a:rPr lang="cs-CZ" sz="3000" dirty="0" smtClean="0">
                <a:hlinkClick r:id="rId2"/>
              </a:rPr>
              <a:t>http://curia.</a:t>
            </a:r>
            <a:r>
              <a:rPr lang="cs-CZ" sz="3000" dirty="0" err="1" smtClean="0">
                <a:hlinkClick r:id="rId2"/>
              </a:rPr>
              <a:t>europa.eu</a:t>
            </a:r>
            <a:r>
              <a:rPr lang="cs-CZ" sz="3000" dirty="0" smtClean="0">
                <a:hlinkClick r:id="rId2"/>
              </a:rPr>
              <a:t>/</a:t>
            </a:r>
            <a:r>
              <a:rPr lang="cs-CZ" sz="3000" dirty="0" err="1" smtClean="0">
                <a:hlinkClick r:id="rId2"/>
              </a:rPr>
              <a:t>juris</a:t>
            </a:r>
            <a:r>
              <a:rPr lang="cs-CZ" sz="3000" dirty="0" smtClean="0">
                <a:hlinkClick r:id="rId2"/>
              </a:rPr>
              <a:t>/</a:t>
            </a:r>
            <a:r>
              <a:rPr lang="cs-CZ" sz="3000" dirty="0" err="1" smtClean="0">
                <a:hlinkClick r:id="rId2"/>
              </a:rPr>
              <a:t>document</a:t>
            </a:r>
            <a:r>
              <a:rPr lang="cs-CZ" sz="3000" dirty="0" smtClean="0">
                <a:hlinkClick r:id="rId2"/>
              </a:rPr>
              <a:t>/</a:t>
            </a:r>
            <a:r>
              <a:rPr lang="cs-CZ" sz="3000" dirty="0" err="1" smtClean="0">
                <a:hlinkClick r:id="rId2"/>
              </a:rPr>
              <a:t>document.jsf</a:t>
            </a:r>
            <a:r>
              <a:rPr lang="cs-CZ" sz="3000" dirty="0" smtClean="0">
                <a:hlinkClick r:id="rId2"/>
              </a:rPr>
              <a:t>;</a:t>
            </a:r>
            <a:r>
              <a:rPr lang="cs-CZ" sz="3000" dirty="0" err="1" smtClean="0">
                <a:hlinkClick r:id="rId2"/>
              </a:rPr>
              <a:t>jsessionid</a:t>
            </a:r>
            <a:r>
              <a:rPr lang="cs-CZ" sz="3000" dirty="0" smtClean="0">
                <a:hlinkClick r:id="rId2"/>
              </a:rPr>
              <a:t>=6FBBD92FE8DAABAE648E3699E38710FB?text=&amp;</a:t>
            </a:r>
            <a:r>
              <a:rPr lang="cs-CZ" sz="3000" dirty="0" err="1" smtClean="0">
                <a:hlinkClick r:id="rId2"/>
              </a:rPr>
              <a:t>docid</a:t>
            </a:r>
            <a:r>
              <a:rPr lang="cs-CZ" sz="3000" dirty="0" smtClean="0">
                <a:hlinkClick r:id="rId2"/>
              </a:rPr>
              <a:t>=165057&amp;</a:t>
            </a:r>
            <a:r>
              <a:rPr lang="cs-CZ" sz="3000" dirty="0" err="1" smtClean="0">
                <a:hlinkClick r:id="rId2"/>
              </a:rPr>
              <a:t>pageIndex</a:t>
            </a:r>
            <a:r>
              <a:rPr lang="cs-CZ" sz="3000" dirty="0" smtClean="0">
                <a:hlinkClick r:id="rId2"/>
              </a:rPr>
              <a:t>=0&amp;</a:t>
            </a:r>
            <a:r>
              <a:rPr lang="cs-CZ" sz="3000" dirty="0" err="1" smtClean="0">
                <a:hlinkClick r:id="rId2"/>
              </a:rPr>
              <a:t>doclang</a:t>
            </a:r>
            <a:r>
              <a:rPr lang="cs-CZ" sz="3000" dirty="0" smtClean="0">
                <a:hlinkClick r:id="rId2"/>
              </a:rPr>
              <a:t>=CS&amp;mode=</a:t>
            </a:r>
            <a:r>
              <a:rPr lang="cs-CZ" sz="3000" dirty="0" err="1" smtClean="0">
                <a:hlinkClick r:id="rId2"/>
              </a:rPr>
              <a:t>lst</a:t>
            </a:r>
            <a:r>
              <a:rPr lang="cs-CZ" sz="3000" dirty="0" smtClean="0">
                <a:hlinkClick r:id="rId2"/>
              </a:rPr>
              <a:t>&amp;</a:t>
            </a:r>
            <a:r>
              <a:rPr lang="cs-CZ" sz="3000" dirty="0" err="1" smtClean="0">
                <a:hlinkClick r:id="rId2"/>
              </a:rPr>
              <a:t>dir</a:t>
            </a:r>
            <a:r>
              <a:rPr lang="cs-CZ" sz="3000" dirty="0" smtClean="0">
                <a:hlinkClick r:id="rId2"/>
              </a:rPr>
              <a:t>=&amp;</a:t>
            </a:r>
            <a:r>
              <a:rPr lang="cs-CZ" sz="3000" dirty="0" err="1" smtClean="0">
                <a:hlinkClick r:id="rId2"/>
              </a:rPr>
              <a:t>occ</a:t>
            </a:r>
            <a:r>
              <a:rPr lang="cs-CZ" sz="3000" dirty="0" smtClean="0">
                <a:hlinkClick r:id="rId2"/>
              </a:rPr>
              <a:t>=</a:t>
            </a:r>
            <a:r>
              <a:rPr lang="cs-CZ" sz="3000" dirty="0" err="1" smtClean="0">
                <a:hlinkClick r:id="rId2"/>
              </a:rPr>
              <a:t>first</a:t>
            </a:r>
            <a:r>
              <a:rPr lang="cs-CZ" sz="3000" dirty="0" smtClean="0">
                <a:hlinkClick r:id="rId2"/>
              </a:rPr>
              <a:t>&amp;part=1&amp;</a:t>
            </a:r>
            <a:r>
              <a:rPr lang="cs-CZ" sz="3000" dirty="0" err="1" smtClean="0">
                <a:hlinkClick r:id="rId2"/>
              </a:rPr>
              <a:t>cid</a:t>
            </a:r>
            <a:r>
              <a:rPr lang="cs-CZ" sz="3000" dirty="0" smtClean="0">
                <a:hlinkClick r:id="rId2"/>
              </a:rPr>
              <a:t>=2142849</a:t>
            </a:r>
            <a:endParaRPr lang="cs-CZ" sz="3000" dirty="0" smtClean="0"/>
          </a:p>
          <a:p>
            <a:endParaRPr lang="cs-CZ" sz="2800" dirty="0" smtClean="0"/>
          </a:p>
          <a:p>
            <a:endParaRPr lang="cs-CZ" sz="2800" dirty="0" smtClean="0"/>
          </a:p>
          <a:p>
            <a:endParaRPr lang="cs-CZ" dirty="0" smtClean="0"/>
          </a:p>
          <a:p>
            <a:endParaRPr lang="cs-CZ" dirty="0" smtClean="0"/>
          </a:p>
          <a:p>
            <a:endParaRPr lang="cs-CZ" dirty="0" smtClean="0"/>
          </a:p>
          <a:p>
            <a:endParaRPr lang="cs-CZ" u="sng"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8" name="Zástupný symbol pro obsah 7"/>
          <p:cNvSpPr>
            <a:spLocks noGrp="1"/>
          </p:cNvSpPr>
          <p:nvPr>
            <p:ph idx="1"/>
          </p:nvPr>
        </p:nvSpPr>
        <p:spPr/>
        <p:txBody>
          <a:bodyPr>
            <a:normAutofit/>
          </a:bodyPr>
          <a:lstStyle/>
          <a:p>
            <a:pPr algn="r">
              <a:buNone/>
            </a:pPr>
            <a:endParaRPr lang="cs-CZ" dirty="0" smtClean="0"/>
          </a:p>
          <a:p>
            <a:pPr algn="ctr">
              <a:buNone/>
            </a:pPr>
            <a:r>
              <a:rPr lang="cs-CZ" dirty="0" smtClean="0"/>
              <a:t>Děkuji za pozornost</a:t>
            </a:r>
            <a:endParaRPr lang="cs-CZ" dirty="0"/>
          </a:p>
          <a:p>
            <a:pPr algn="r">
              <a:buNone/>
            </a:pPr>
            <a:endParaRPr lang="cs-CZ" dirty="0" smtClean="0"/>
          </a:p>
          <a:p>
            <a:pPr algn="r">
              <a:buNone/>
            </a:pPr>
            <a:endParaRPr lang="cs-CZ" dirty="0" smtClean="0"/>
          </a:p>
          <a:p>
            <a:pPr algn="r">
              <a:buNone/>
            </a:pPr>
            <a:r>
              <a:rPr lang="cs-CZ" dirty="0" smtClean="0"/>
              <a:t>JUDr. Johan Schweigl, Ph.D.</a:t>
            </a:r>
          </a:p>
          <a:p>
            <a:pPr marL="0" indent="0" algn="r">
              <a:buNone/>
            </a:pPr>
            <a:r>
              <a:rPr lang="cs-CZ" sz="1800" i="1" dirty="0" smtClean="0"/>
              <a:t>Johan.Schweigl@law.muni.cz</a:t>
            </a:r>
            <a:endParaRPr lang="cs-CZ" sz="1800" i="1" dirty="0"/>
          </a:p>
        </p:txBody>
      </p:sp>
    </p:spTree>
    <p:extLst>
      <p:ext uri="{BB962C8B-B14F-4D97-AF65-F5344CB8AC3E}">
        <p14:creationId xmlns:p14="http://schemas.microsoft.com/office/powerpoint/2010/main" val="5148478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Obecně k interpretaci</a:t>
            </a:r>
            <a:endParaRPr lang="cs-CZ" b="1" dirty="0"/>
          </a:p>
        </p:txBody>
      </p:sp>
      <p:sp>
        <p:nvSpPr>
          <p:cNvPr id="3" name="Zástupný symbol pro obsah 2"/>
          <p:cNvSpPr>
            <a:spLocks noGrp="1"/>
          </p:cNvSpPr>
          <p:nvPr>
            <p:ph idx="1"/>
          </p:nvPr>
        </p:nvSpPr>
        <p:spPr>
          <a:xfrm>
            <a:off x="1484311" y="1810513"/>
            <a:ext cx="10018713" cy="4480559"/>
          </a:xfrm>
        </p:spPr>
        <p:txBody>
          <a:bodyPr anchor="t">
            <a:normAutofit/>
          </a:bodyPr>
          <a:lstStyle/>
          <a:p>
            <a:r>
              <a:rPr lang="cs-CZ" sz="2800" dirty="0" smtClean="0"/>
              <a:t>Interpretace jako výklad právního předpisu</a:t>
            </a:r>
          </a:p>
          <a:p>
            <a:r>
              <a:rPr lang="cs-CZ" sz="2800" dirty="0" smtClean="0"/>
              <a:t>Druhy interpretace podle právního významu (výkladu):</a:t>
            </a:r>
          </a:p>
          <a:p>
            <a:r>
              <a:rPr lang="cs-CZ" sz="2800" b="1" dirty="0" smtClean="0"/>
              <a:t>Výklad autentický (legální) </a:t>
            </a:r>
            <a:r>
              <a:rPr lang="cs-CZ" sz="2800" dirty="0" smtClean="0"/>
              <a:t>= výklad obecně závazný, de facto nejde o interpretaci, ale o výsledek legislativní činnosti</a:t>
            </a:r>
          </a:p>
          <a:p>
            <a:r>
              <a:rPr lang="cs-CZ" sz="2800" b="1" dirty="0" smtClean="0"/>
              <a:t>Výklad soudní </a:t>
            </a:r>
            <a:r>
              <a:rPr lang="cs-CZ" sz="2800" dirty="0" smtClean="0"/>
              <a:t>= výklad ke sjednocení judikatury vs. výklad, o který se opírá pravomocné rozhodnutí</a:t>
            </a:r>
          </a:p>
          <a:p>
            <a:r>
              <a:rPr lang="cs-CZ" sz="2800" b="1" dirty="0" smtClean="0"/>
              <a:t>Výklad vědecký (doktrinální) </a:t>
            </a:r>
            <a:r>
              <a:rPr lang="cs-CZ" sz="2800" dirty="0" smtClean="0"/>
              <a:t>= vytvářený právní vědou</a:t>
            </a:r>
          </a:p>
          <a:p>
            <a:r>
              <a:rPr lang="cs-CZ" sz="2800" b="1" dirty="0" smtClean="0"/>
              <a:t>Výklad konstantní </a:t>
            </a:r>
            <a:r>
              <a:rPr lang="cs-CZ" sz="2800" dirty="0" smtClean="0"/>
              <a:t>= obecný, ustálený výklad</a:t>
            </a:r>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dirty="0" smtClean="0"/>
          </a:p>
          <a:p>
            <a:endParaRPr lang="cs-CZ" dirty="0" smtClean="0"/>
          </a:p>
          <a:p>
            <a:endParaRPr lang="cs-CZ" dirty="0" smtClean="0"/>
          </a:p>
          <a:p>
            <a:endParaRPr lang="cs-CZ" u="sng"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Obecně k interpretaci</a:t>
            </a:r>
            <a:endParaRPr lang="cs-CZ" b="1" dirty="0"/>
          </a:p>
        </p:txBody>
      </p:sp>
      <p:sp>
        <p:nvSpPr>
          <p:cNvPr id="3" name="Zástupný symbol pro obsah 2"/>
          <p:cNvSpPr>
            <a:spLocks noGrp="1"/>
          </p:cNvSpPr>
          <p:nvPr>
            <p:ph idx="1"/>
          </p:nvPr>
        </p:nvSpPr>
        <p:spPr>
          <a:xfrm>
            <a:off x="1484311" y="1810513"/>
            <a:ext cx="10018713" cy="4480559"/>
          </a:xfrm>
        </p:spPr>
        <p:txBody>
          <a:bodyPr anchor="t">
            <a:normAutofit/>
          </a:bodyPr>
          <a:lstStyle/>
          <a:p>
            <a:r>
              <a:rPr lang="cs-CZ" sz="2800" dirty="0" smtClean="0"/>
              <a:t>Metody výkladu</a:t>
            </a:r>
          </a:p>
          <a:p>
            <a:r>
              <a:rPr lang="cs-CZ" sz="2800" dirty="0" smtClean="0"/>
              <a:t>Podle rozsahu</a:t>
            </a:r>
          </a:p>
          <a:p>
            <a:r>
              <a:rPr lang="cs-CZ" sz="2800" b="1" dirty="0" smtClean="0"/>
              <a:t>Doslovný</a:t>
            </a:r>
            <a:r>
              <a:rPr lang="cs-CZ" sz="2800" dirty="0" smtClean="0"/>
              <a:t> = jednoznačné přiřazení významu</a:t>
            </a:r>
          </a:p>
          <a:p>
            <a:r>
              <a:rPr lang="cs-CZ" sz="2800" b="1" dirty="0" smtClean="0"/>
              <a:t>Rozšiřující</a:t>
            </a:r>
            <a:r>
              <a:rPr lang="cs-CZ" sz="2800" dirty="0" smtClean="0"/>
              <a:t> = jdoucí nad rámec slovního vyjádření</a:t>
            </a:r>
          </a:p>
          <a:p>
            <a:r>
              <a:rPr lang="cs-CZ" sz="2800" b="1" dirty="0" smtClean="0"/>
              <a:t>Restriktivní</a:t>
            </a:r>
            <a:r>
              <a:rPr lang="cs-CZ" sz="2800" dirty="0" smtClean="0"/>
              <a:t> = opatrný, šíři slovního vyjádření spíše redukující</a:t>
            </a:r>
          </a:p>
          <a:p>
            <a:pPr>
              <a:buNone/>
            </a:pPr>
            <a:endParaRPr lang="cs-CZ" sz="2800" dirty="0" smtClean="0"/>
          </a:p>
          <a:p>
            <a:endParaRPr lang="cs-CZ" sz="2800" dirty="0" smtClean="0"/>
          </a:p>
          <a:p>
            <a:endParaRPr lang="cs-CZ" sz="2800" dirty="0" smtClean="0"/>
          </a:p>
          <a:p>
            <a:endParaRPr lang="cs-CZ" sz="2800" dirty="0" smtClean="0"/>
          </a:p>
          <a:p>
            <a:endParaRPr lang="cs-CZ" sz="2800" dirty="0" smtClean="0"/>
          </a:p>
          <a:p>
            <a:endParaRPr lang="cs-CZ" dirty="0" smtClean="0"/>
          </a:p>
          <a:p>
            <a:endParaRPr lang="cs-CZ" dirty="0" smtClean="0"/>
          </a:p>
          <a:p>
            <a:endParaRPr lang="cs-CZ" dirty="0" smtClean="0"/>
          </a:p>
          <a:p>
            <a:endParaRPr lang="cs-CZ" u="sng"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Obecně k interpretaci</a:t>
            </a:r>
            <a:endParaRPr lang="cs-CZ" b="1" dirty="0"/>
          </a:p>
        </p:txBody>
      </p:sp>
      <p:sp>
        <p:nvSpPr>
          <p:cNvPr id="3" name="Zástupný symbol pro obsah 2"/>
          <p:cNvSpPr>
            <a:spLocks noGrp="1"/>
          </p:cNvSpPr>
          <p:nvPr>
            <p:ph idx="1"/>
          </p:nvPr>
        </p:nvSpPr>
        <p:spPr>
          <a:xfrm>
            <a:off x="1484311" y="1810513"/>
            <a:ext cx="10018713" cy="4480559"/>
          </a:xfrm>
        </p:spPr>
        <p:txBody>
          <a:bodyPr anchor="t">
            <a:normAutofit/>
          </a:bodyPr>
          <a:lstStyle/>
          <a:p>
            <a:r>
              <a:rPr lang="cs-CZ" sz="2800" dirty="0" smtClean="0"/>
              <a:t>Metody výkladu</a:t>
            </a:r>
          </a:p>
          <a:p>
            <a:r>
              <a:rPr lang="cs-CZ" sz="2800" b="1" dirty="0" smtClean="0"/>
              <a:t>Jazykový výklad </a:t>
            </a:r>
            <a:r>
              <a:rPr lang="cs-CZ" sz="2800" dirty="0" smtClean="0"/>
              <a:t>= text podle pravidel gramatiky, atd.</a:t>
            </a:r>
          </a:p>
          <a:p>
            <a:r>
              <a:rPr lang="cs-CZ" sz="2800" b="1" dirty="0" smtClean="0"/>
              <a:t>Logický výklad </a:t>
            </a:r>
            <a:r>
              <a:rPr lang="cs-CZ" sz="2800" dirty="0" smtClean="0"/>
              <a:t>= využívání logických argumentů</a:t>
            </a:r>
          </a:p>
          <a:p>
            <a:r>
              <a:rPr lang="cs-CZ" sz="2800" b="1" dirty="0" smtClean="0"/>
              <a:t>Systematický výklad </a:t>
            </a:r>
            <a:r>
              <a:rPr lang="cs-CZ" sz="2800" dirty="0" smtClean="0"/>
              <a:t>= interpretace s odkazem na určitý systém regulace, resp. její účel (teleologický)</a:t>
            </a:r>
          </a:p>
          <a:p>
            <a:r>
              <a:rPr lang="cs-CZ" sz="2800" b="1" dirty="0" smtClean="0"/>
              <a:t>Historický výklad </a:t>
            </a:r>
            <a:r>
              <a:rPr lang="cs-CZ" sz="2800" dirty="0" smtClean="0"/>
              <a:t>= např. odkaz na vývoj určitého právního institutu</a:t>
            </a:r>
          </a:p>
          <a:p>
            <a:endParaRPr lang="cs-CZ" sz="2800" dirty="0" smtClean="0"/>
          </a:p>
          <a:p>
            <a:pPr>
              <a:buNone/>
            </a:pPr>
            <a:endParaRPr lang="cs-CZ" sz="2800" dirty="0" smtClean="0"/>
          </a:p>
          <a:p>
            <a:endParaRPr lang="cs-CZ" sz="2800" dirty="0" smtClean="0"/>
          </a:p>
          <a:p>
            <a:endParaRPr lang="cs-CZ" sz="2800" dirty="0" smtClean="0"/>
          </a:p>
          <a:p>
            <a:endParaRPr lang="cs-CZ" sz="2800" dirty="0" smtClean="0"/>
          </a:p>
          <a:p>
            <a:endParaRPr lang="cs-CZ" sz="2800" dirty="0" smtClean="0"/>
          </a:p>
          <a:p>
            <a:endParaRPr lang="cs-CZ" dirty="0" smtClean="0"/>
          </a:p>
          <a:p>
            <a:endParaRPr lang="cs-CZ" dirty="0" smtClean="0"/>
          </a:p>
          <a:p>
            <a:endParaRPr lang="cs-CZ" dirty="0" smtClean="0"/>
          </a:p>
          <a:p>
            <a:endParaRPr lang="cs-CZ" u="sng"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Interpretace v daňovém právu</a:t>
            </a:r>
            <a:endParaRPr lang="cs-CZ" b="1" dirty="0"/>
          </a:p>
        </p:txBody>
      </p:sp>
      <p:sp>
        <p:nvSpPr>
          <p:cNvPr id="3" name="Zástupný symbol pro obsah 2"/>
          <p:cNvSpPr>
            <a:spLocks noGrp="1"/>
          </p:cNvSpPr>
          <p:nvPr>
            <p:ph idx="1"/>
          </p:nvPr>
        </p:nvSpPr>
        <p:spPr>
          <a:xfrm>
            <a:off x="1484311" y="1517905"/>
            <a:ext cx="10597961" cy="4480559"/>
          </a:xfrm>
        </p:spPr>
        <p:txBody>
          <a:bodyPr anchor="t">
            <a:noAutofit/>
          </a:bodyPr>
          <a:lstStyle/>
          <a:p>
            <a:r>
              <a:rPr lang="cs-CZ" sz="2800" dirty="0" smtClean="0"/>
              <a:t>Příklad soudní interpretace:</a:t>
            </a:r>
          </a:p>
          <a:p>
            <a:r>
              <a:rPr lang="cs-CZ" sz="2800" dirty="0" smtClean="0"/>
              <a:t>NSS, č. </a:t>
            </a:r>
            <a:r>
              <a:rPr lang="cs-CZ" sz="2800" dirty="0"/>
              <a:t>j. 2 </a:t>
            </a:r>
            <a:r>
              <a:rPr lang="cs-CZ" sz="2800" dirty="0" err="1"/>
              <a:t>Afs</a:t>
            </a:r>
            <a:r>
              <a:rPr lang="cs-CZ" sz="2800" dirty="0"/>
              <a:t> </a:t>
            </a:r>
            <a:r>
              <a:rPr lang="cs-CZ" sz="2800" dirty="0" smtClean="0"/>
              <a:t>30/2004-51</a:t>
            </a:r>
          </a:p>
          <a:p>
            <a:r>
              <a:rPr lang="cs-CZ" sz="2800" dirty="0" smtClean="0"/>
              <a:t>§ 24, odst. 1 </a:t>
            </a:r>
            <a:r>
              <a:rPr lang="cs-CZ" sz="2800" dirty="0" err="1" smtClean="0"/>
              <a:t>ZoDP</a:t>
            </a:r>
            <a:r>
              <a:rPr lang="cs-CZ" sz="2800" dirty="0" smtClean="0"/>
              <a:t> : </a:t>
            </a:r>
            <a:r>
              <a:rPr lang="cs-CZ" sz="2800" i="1" dirty="0" smtClean="0"/>
              <a:t>„</a:t>
            </a:r>
            <a:r>
              <a:rPr lang="cs-CZ" sz="2800" i="1" dirty="0"/>
              <a:t>Výdaje (náklady) vynaložené na dosažení, zajištění a udržení zdanitelných příjmů se pro zjištění základu daně odečtou ve výši prokázané poplatníkem a ve výši stanovené tímto zákonem a zvláštními předpisy</a:t>
            </a:r>
            <a:r>
              <a:rPr lang="cs-CZ" sz="2800" i="1" dirty="0" smtClean="0"/>
              <a:t>.“</a:t>
            </a:r>
            <a:r>
              <a:rPr lang="cs-CZ" sz="2800" dirty="0" smtClean="0"/>
              <a:t> (</a:t>
            </a:r>
            <a:r>
              <a:rPr lang="cs-CZ" sz="2800" dirty="0" err="1" smtClean="0"/>
              <a:t>pův</a:t>
            </a:r>
            <a:r>
              <a:rPr lang="cs-CZ" sz="2800" dirty="0" smtClean="0"/>
              <a:t>. znění)</a:t>
            </a:r>
          </a:p>
          <a:p>
            <a:r>
              <a:rPr lang="cs-CZ" sz="2800" dirty="0" smtClean="0"/>
              <a:t>Jak je to s uplatněním úroků z prodlení?</a:t>
            </a:r>
          </a:p>
          <a:p>
            <a:r>
              <a:rPr lang="cs-CZ" sz="2800" i="1" dirty="0"/>
              <a:t>„Úroky z prodlení lze do nákladů (výdajů) vynaložených k dosažení, zajištění a udržení zisku (§ 24 odst. 1 zákona </a:t>
            </a:r>
            <a:r>
              <a:rPr lang="cs-CZ" sz="2800" i="1" dirty="0" smtClean="0"/>
              <a:t>o </a:t>
            </a:r>
            <a:r>
              <a:rPr lang="cs-CZ" sz="2800" i="1" dirty="0"/>
              <a:t>daních z příjmů) započítat teprve v účetním období, v rámci nějž byly skutečně zaplaceny</a:t>
            </a:r>
            <a:r>
              <a:rPr lang="cs-CZ" sz="2800" i="1" dirty="0" smtClean="0"/>
              <a:t>.“</a:t>
            </a:r>
            <a:endParaRPr lang="cs-CZ" sz="2800" i="1" dirty="0"/>
          </a:p>
          <a:p>
            <a:endParaRPr lang="cs-CZ" sz="2800" dirty="0" smtClean="0"/>
          </a:p>
          <a:p>
            <a:endParaRPr lang="cs-CZ" sz="2800" dirty="0"/>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sz="2800" u="sng"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Interpretace v daňovém právu</a:t>
            </a:r>
            <a:endParaRPr lang="cs-CZ" b="1" dirty="0"/>
          </a:p>
        </p:txBody>
      </p:sp>
      <p:sp>
        <p:nvSpPr>
          <p:cNvPr id="3" name="Zástupný symbol pro obsah 2"/>
          <p:cNvSpPr>
            <a:spLocks noGrp="1"/>
          </p:cNvSpPr>
          <p:nvPr>
            <p:ph idx="1"/>
          </p:nvPr>
        </p:nvSpPr>
        <p:spPr>
          <a:xfrm>
            <a:off x="1484311" y="1517905"/>
            <a:ext cx="10597961" cy="4480559"/>
          </a:xfrm>
        </p:spPr>
        <p:txBody>
          <a:bodyPr anchor="t">
            <a:noAutofit/>
          </a:bodyPr>
          <a:lstStyle/>
          <a:p>
            <a:r>
              <a:rPr lang="cs-CZ" sz="2800" dirty="0" smtClean="0"/>
              <a:t>Příklad doktrinální interpretace:</a:t>
            </a:r>
          </a:p>
          <a:p>
            <a:r>
              <a:rPr lang="cs-CZ" sz="2800" dirty="0" smtClean="0"/>
              <a:t>§ 6, </a:t>
            </a:r>
            <a:r>
              <a:rPr lang="cs-CZ" sz="2800" dirty="0" err="1" smtClean="0"/>
              <a:t>ZoDP</a:t>
            </a:r>
            <a:r>
              <a:rPr lang="cs-CZ" sz="2800" dirty="0" smtClean="0"/>
              <a:t> – příjmy ze závislé činnosti</a:t>
            </a:r>
          </a:p>
          <a:p>
            <a:r>
              <a:rPr lang="cs-CZ" sz="2800" dirty="0" smtClean="0"/>
              <a:t>Závislá činnost?</a:t>
            </a:r>
          </a:p>
          <a:p>
            <a:endParaRPr lang="cs-CZ" sz="2800" dirty="0"/>
          </a:p>
          <a:p>
            <a:r>
              <a:rPr lang="cs-CZ" sz="2800" dirty="0" smtClean="0"/>
              <a:t>Např. Radvan, M. a kol., Přímé daně a jejich správa v judikatuře</a:t>
            </a:r>
          </a:p>
          <a:p>
            <a:r>
              <a:rPr lang="cs-CZ" sz="2800" i="1" dirty="0" smtClean="0"/>
              <a:t>„Jestliže se v případě domnělého </a:t>
            </a:r>
            <a:r>
              <a:rPr lang="cs-CZ" sz="2800" i="1" dirty="0" err="1" smtClean="0"/>
              <a:t>švarcsystému</a:t>
            </a:r>
            <a:r>
              <a:rPr lang="cs-CZ" sz="2800" i="1" dirty="0" smtClean="0"/>
              <a:t> nejedná o klasický pracovněprávní vztah, je nutné zkoumat, zda nejde o obdobný poměr, v němž je poplatník při výkonu práce pro plátce příjmu povinen dbát příkazů plátce…“</a:t>
            </a:r>
          </a:p>
          <a:p>
            <a:pPr marL="0" indent="0">
              <a:buNone/>
            </a:pPr>
            <a:endParaRPr lang="cs-CZ" sz="2800" dirty="0" smtClean="0"/>
          </a:p>
          <a:p>
            <a:endParaRPr lang="cs-CZ" sz="2800" dirty="0"/>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sz="2800" u="sng" dirty="0"/>
          </a:p>
        </p:txBody>
      </p:sp>
    </p:spTree>
    <p:extLst>
      <p:ext uri="{BB962C8B-B14F-4D97-AF65-F5344CB8AC3E}">
        <p14:creationId xmlns:p14="http://schemas.microsoft.com/office/powerpoint/2010/main" val="7162271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Interpretace v daňovém právu</a:t>
            </a:r>
            <a:endParaRPr lang="cs-CZ" b="1" dirty="0"/>
          </a:p>
        </p:txBody>
      </p:sp>
      <p:sp>
        <p:nvSpPr>
          <p:cNvPr id="3" name="Zástupný symbol pro obsah 2"/>
          <p:cNvSpPr>
            <a:spLocks noGrp="1"/>
          </p:cNvSpPr>
          <p:nvPr>
            <p:ph idx="1"/>
          </p:nvPr>
        </p:nvSpPr>
        <p:spPr>
          <a:xfrm>
            <a:off x="1484311" y="1517905"/>
            <a:ext cx="10597961" cy="4480559"/>
          </a:xfrm>
        </p:spPr>
        <p:txBody>
          <a:bodyPr anchor="t">
            <a:noAutofit/>
          </a:bodyPr>
          <a:lstStyle/>
          <a:p>
            <a:r>
              <a:rPr lang="cs-CZ" sz="2800" dirty="0" smtClean="0"/>
              <a:t>Pokyny Generálního finančního ředitelství – jedná se o interpretaci?</a:t>
            </a:r>
          </a:p>
          <a:p>
            <a:r>
              <a:rPr lang="cs-CZ" sz="2800" dirty="0" smtClean="0"/>
              <a:t>Příklad:</a:t>
            </a:r>
          </a:p>
          <a:p>
            <a:r>
              <a:rPr lang="cs-CZ" sz="2800" dirty="0" smtClean="0"/>
              <a:t>§ 38, </a:t>
            </a:r>
            <a:r>
              <a:rPr lang="cs-CZ" sz="2800" dirty="0" err="1" smtClean="0"/>
              <a:t>ZoDP</a:t>
            </a:r>
            <a:r>
              <a:rPr lang="cs-CZ" sz="2800" dirty="0"/>
              <a:t>: „(1) Pro daňové účely, s výjimkou uvedenou v odstavcích 2 až 4, se používají kursy devizového trhu vyhlášené Českou národní bankou uplatňované v </a:t>
            </a:r>
            <a:r>
              <a:rPr lang="cs-CZ" sz="2800" dirty="0" smtClean="0"/>
              <a:t>účetnictví poplatníků….“</a:t>
            </a:r>
          </a:p>
          <a:p>
            <a:r>
              <a:rPr lang="cs-CZ" sz="2800" dirty="0" smtClean="0"/>
              <a:t>Pokyn GFŘ D-36 z 2. 1. 2018:</a:t>
            </a:r>
          </a:p>
          <a:p>
            <a:r>
              <a:rPr lang="cs-CZ" sz="2800" i="1" dirty="0"/>
              <a:t>„…Pro přepočet cizích měn neuváděných v kurzovním lístku se použije přepočet přes třetí měnu, kterou si mezi sebou poplatníci dohodnou, případně lze využít služeb znalců se specializací na devizovou </a:t>
            </a:r>
            <a:r>
              <a:rPr lang="cs-CZ" sz="2800" i="1" dirty="0" smtClean="0"/>
              <a:t>problematiku…“ </a:t>
            </a:r>
          </a:p>
          <a:p>
            <a:pPr marL="0" indent="0">
              <a:buNone/>
            </a:pPr>
            <a:endParaRPr lang="cs-CZ" sz="2800" dirty="0" smtClean="0"/>
          </a:p>
          <a:p>
            <a:endParaRPr lang="cs-CZ" sz="2800" dirty="0"/>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sz="2800" u="sng" dirty="0"/>
          </a:p>
        </p:txBody>
      </p:sp>
    </p:spTree>
    <p:extLst>
      <p:ext uri="{BB962C8B-B14F-4D97-AF65-F5344CB8AC3E}">
        <p14:creationId xmlns:p14="http://schemas.microsoft.com/office/powerpoint/2010/main" val="42389218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Interpretace v bilančním právu</a:t>
            </a:r>
            <a:endParaRPr lang="cs-CZ" b="1" dirty="0"/>
          </a:p>
        </p:txBody>
      </p:sp>
      <p:sp>
        <p:nvSpPr>
          <p:cNvPr id="3" name="Zástupný symbol pro obsah 2"/>
          <p:cNvSpPr>
            <a:spLocks noGrp="1"/>
          </p:cNvSpPr>
          <p:nvPr>
            <p:ph idx="1"/>
          </p:nvPr>
        </p:nvSpPr>
        <p:spPr>
          <a:xfrm>
            <a:off x="1484311" y="1810513"/>
            <a:ext cx="10494329" cy="4480559"/>
          </a:xfrm>
        </p:spPr>
        <p:txBody>
          <a:bodyPr anchor="t">
            <a:noAutofit/>
          </a:bodyPr>
          <a:lstStyle/>
          <a:p>
            <a:r>
              <a:rPr lang="cs-CZ" sz="2800" dirty="0" smtClean="0"/>
              <a:t>Příklad soudní interpretace:</a:t>
            </a:r>
          </a:p>
          <a:p>
            <a:r>
              <a:rPr lang="cs-CZ" sz="2800" dirty="0" smtClean="0"/>
              <a:t>NS, </a:t>
            </a:r>
            <a:r>
              <a:rPr lang="cs-CZ" sz="2800" dirty="0" err="1" smtClean="0"/>
              <a:t>sp</a:t>
            </a:r>
            <a:r>
              <a:rPr lang="cs-CZ" sz="2800" dirty="0" smtClean="0"/>
              <a:t>. zn. 29 </a:t>
            </a:r>
            <a:r>
              <a:rPr lang="cs-CZ" sz="2800" dirty="0" err="1" smtClean="0"/>
              <a:t>Cdo</a:t>
            </a:r>
            <a:r>
              <a:rPr lang="cs-CZ" sz="2800" dirty="0" smtClean="0"/>
              <a:t> 134/2011</a:t>
            </a:r>
          </a:p>
          <a:p>
            <a:r>
              <a:rPr lang="cs-CZ" sz="2800" dirty="0" smtClean="0"/>
              <a:t>Starý obchodní zákoník (513/1991 Sb.), § 135 – povinnost pro jednatele jednat s péčí řádného hospodáře</a:t>
            </a:r>
          </a:p>
          <a:p>
            <a:r>
              <a:rPr lang="cs-CZ" sz="2800" dirty="0" smtClean="0"/>
              <a:t>Péče řádného hospodáře ve vztahu k vedení účetnictví:</a:t>
            </a:r>
          </a:p>
          <a:p>
            <a:r>
              <a:rPr lang="cs-CZ" sz="2800" i="1" dirty="0" smtClean="0"/>
              <a:t>„Pověří-li </a:t>
            </a:r>
            <a:r>
              <a:rPr lang="cs-CZ" sz="2800" i="1" dirty="0" err="1" smtClean="0"/>
              <a:t>stat</a:t>
            </a:r>
            <a:r>
              <a:rPr lang="cs-CZ" sz="2800" i="1" dirty="0" smtClean="0"/>
              <a:t>. </a:t>
            </a:r>
            <a:r>
              <a:rPr lang="cs-CZ" sz="2800" i="1" dirty="0" err="1" smtClean="0"/>
              <a:t>org</a:t>
            </a:r>
            <a:r>
              <a:rPr lang="cs-CZ" sz="2800" i="1" dirty="0" smtClean="0"/>
              <a:t>. vedením účetnictví jinou osobu, je jeho povinností nejen prověřit, zda jde o osobu kvalifikovanou a vytvořit jí podmínky pro výkon funkce, ale také výkon svěřené působnosti efektivně kontrolovat.“</a:t>
            </a:r>
            <a:endParaRPr lang="cs-CZ" sz="2800" i="1" dirty="0"/>
          </a:p>
          <a:p>
            <a:endParaRPr lang="cs-CZ" sz="2800" dirty="0" smtClean="0"/>
          </a:p>
          <a:p>
            <a:endParaRPr lang="cs-CZ" sz="2800" dirty="0"/>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sz="2800" u="sng" dirty="0"/>
          </a:p>
        </p:txBody>
      </p:sp>
    </p:spTree>
    <p:extLst>
      <p:ext uri="{BB962C8B-B14F-4D97-AF65-F5344CB8AC3E}">
        <p14:creationId xmlns:p14="http://schemas.microsoft.com/office/powerpoint/2010/main" val="14204311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Interpretace v bilančním právu</a:t>
            </a:r>
            <a:endParaRPr lang="cs-CZ" b="1" dirty="0"/>
          </a:p>
        </p:txBody>
      </p:sp>
      <p:sp>
        <p:nvSpPr>
          <p:cNvPr id="3" name="Zástupný symbol pro obsah 2"/>
          <p:cNvSpPr>
            <a:spLocks noGrp="1"/>
          </p:cNvSpPr>
          <p:nvPr>
            <p:ph idx="1"/>
          </p:nvPr>
        </p:nvSpPr>
        <p:spPr>
          <a:xfrm>
            <a:off x="1484311" y="1810513"/>
            <a:ext cx="10494329" cy="4480559"/>
          </a:xfrm>
        </p:spPr>
        <p:txBody>
          <a:bodyPr anchor="t">
            <a:noAutofit/>
          </a:bodyPr>
          <a:lstStyle/>
          <a:p>
            <a:r>
              <a:rPr lang="cs-CZ" sz="2800" dirty="0" smtClean="0"/>
              <a:t>Národní účetní rada (NÚR)</a:t>
            </a:r>
          </a:p>
          <a:p>
            <a:r>
              <a:rPr lang="cs-CZ" sz="2800" dirty="0" smtClean="0"/>
              <a:t>Spolek</a:t>
            </a:r>
          </a:p>
          <a:p>
            <a:r>
              <a:rPr lang="cs-CZ" sz="2800" dirty="0" smtClean="0"/>
              <a:t>Zakládací členové: KAČR, ČSÚ, VŠE-Fakulta financí a účetnictví, KDP</a:t>
            </a:r>
          </a:p>
          <a:p>
            <a:r>
              <a:rPr lang="cs-CZ" sz="2800" dirty="0" smtClean="0"/>
              <a:t>Vydává interpretace účetních předpisů</a:t>
            </a:r>
          </a:p>
          <a:p>
            <a:r>
              <a:rPr lang="cs-CZ" sz="2800" dirty="0" smtClean="0"/>
              <a:t>Nejsou normativním právním předpisem</a:t>
            </a:r>
          </a:p>
          <a:p>
            <a:r>
              <a:rPr lang="cs-CZ" sz="2800" dirty="0" smtClean="0"/>
              <a:t>Vysoká autorita zakládajících členů</a:t>
            </a:r>
          </a:p>
          <a:p>
            <a:r>
              <a:rPr lang="cs-CZ" sz="2800" dirty="0" smtClean="0"/>
              <a:t>Příklad: http://nur.bollorock.cz/wp-content/uploads/2015/12/I_32.pdf</a:t>
            </a:r>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sz="2800" u="sng" dirty="0"/>
          </a:p>
        </p:txBody>
      </p:sp>
    </p:spTree>
    <p:extLst>
      <p:ext uri="{BB962C8B-B14F-4D97-AF65-F5344CB8AC3E}">
        <p14:creationId xmlns:p14="http://schemas.microsoft.com/office/powerpoint/2010/main" val="14225827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a">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Paralaxa</Template>
  <TotalTime>3166</TotalTime>
  <Words>698</Words>
  <Application>Microsoft Office PowerPoint</Application>
  <PresentationFormat>Širokoúhlá obrazovka</PresentationFormat>
  <Paragraphs>136</Paragraphs>
  <Slides>12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12</vt:i4>
      </vt:variant>
    </vt:vector>
  </HeadingPairs>
  <TitlesOfParts>
    <vt:vector size="16" baseType="lpstr">
      <vt:lpstr>Arial</vt:lpstr>
      <vt:lpstr>Calibri</vt:lpstr>
      <vt:lpstr>Corbel</vt:lpstr>
      <vt:lpstr>Paralaxa</vt:lpstr>
      <vt:lpstr>Interpretace ve finančním právu</vt:lpstr>
      <vt:lpstr>Obecně k interpretaci</vt:lpstr>
      <vt:lpstr>Obecně k interpretaci</vt:lpstr>
      <vt:lpstr>Obecně k interpretaci</vt:lpstr>
      <vt:lpstr>Interpretace v daňovém právu</vt:lpstr>
      <vt:lpstr>Interpretace v daňovém právu</vt:lpstr>
      <vt:lpstr>Interpretace v daňovém právu</vt:lpstr>
      <vt:lpstr>Interpretace v bilančním právu</vt:lpstr>
      <vt:lpstr>Interpretace v bilančním právu</vt:lpstr>
      <vt:lpstr>Interpretace v měnovém právu</vt:lpstr>
      <vt:lpstr>Interpretace v měnovém právu</vt:lpstr>
      <vt:lpstr>Otázky?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Mediace</dc:title>
  <dc:creator>Dita Ondráčková</dc:creator>
  <cp:lastModifiedBy>Johan Schweigl</cp:lastModifiedBy>
  <cp:revision>203</cp:revision>
  <cp:lastPrinted>2016-12-01T06:58:45Z</cp:lastPrinted>
  <dcterms:created xsi:type="dcterms:W3CDTF">2016-10-17T17:38:14Z</dcterms:created>
  <dcterms:modified xsi:type="dcterms:W3CDTF">2020-03-09T10:58:24Z</dcterms:modified>
</cp:coreProperties>
</file>