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5" r:id="rId18"/>
    <p:sldId id="276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 smtClean="0"/>
              <a:t>Trestní Právo Procesní  </a:t>
            </a:r>
            <a:br>
              <a:rPr lang="cs-CZ" dirty="0" smtClean="0"/>
            </a:br>
            <a:r>
              <a:rPr lang="cs-CZ" sz="2800" dirty="0" smtClean="0"/>
              <a:t>1. Úvodní  výklady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124744"/>
            <a:ext cx="6232176" cy="122413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Přednáška pro VIII. jarní semestr magisterského studia </a:t>
            </a:r>
            <a:endParaRPr lang="cs-CZ" sz="24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720" cy="792088"/>
          </a:xfrm>
          <a:prstGeom prst="rect">
            <a:avLst/>
          </a:prstGeom>
        </p:spPr>
        <p:txBody>
          <a:bodyPr vert="horz" lIns="0" tIns="0" rIns="0" bIns="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Prof. JUDr. Jaroslav </a:t>
            </a:r>
            <a:r>
              <a:rPr lang="cs-CZ" sz="2400" b="1" dirty="0" err="1" smtClean="0"/>
              <a:t>Fenyk</a:t>
            </a:r>
            <a:r>
              <a:rPr lang="cs-CZ" sz="2400" b="1" dirty="0" smtClean="0"/>
              <a:t>, Ph.D., </a:t>
            </a:r>
            <a:r>
              <a:rPr lang="cs-CZ" sz="2400" b="1" dirty="0" err="1" smtClean="0"/>
              <a:t>DSc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 smtClean="0"/>
              <a:t>27.2.20120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rgbClr val="FFFF00"/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b="1" dirty="0" smtClean="0"/>
              <a:t>(</a:t>
            </a:r>
            <a:r>
              <a:rPr lang="cs-CZ" sz="2100" dirty="0" smtClean="0"/>
              <a:t>po </a:t>
            </a:r>
            <a:r>
              <a:rPr lang="cs-CZ" sz="2100" dirty="0"/>
              <a:t>r. </a:t>
            </a:r>
            <a:r>
              <a:rPr lang="cs-CZ" sz="2100" dirty="0" smtClean="0"/>
              <a:t>1999)</a:t>
            </a:r>
            <a:endParaRPr lang="cs-CZ" sz="2100" dirty="0"/>
          </a:p>
          <a:p>
            <a:pPr algn="just"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</a:t>
            </a:r>
            <a:r>
              <a:rPr lang="cs-CZ" sz="2100" dirty="0" smtClean="0"/>
              <a:t>)</a:t>
            </a:r>
          </a:p>
          <a:p>
            <a:pPr algn="just">
              <a:lnSpc>
                <a:spcPct val="80000"/>
              </a:lnSpc>
            </a:pPr>
            <a:r>
              <a:rPr lang="cs-CZ" sz="2100" dirty="0" smtClean="0">
                <a:solidFill>
                  <a:srgbClr val="FFFF00"/>
                </a:solidFill>
              </a:rPr>
              <a:t>Nařízení a směrnice EP a Rady podle čl. 85 Lisabonské smlouvy, resp. SFEU ( od 2009)</a:t>
            </a:r>
          </a:p>
          <a:p>
            <a:pPr algn="just">
              <a:lnSpc>
                <a:spcPct val="80000"/>
              </a:lnSpc>
            </a:pPr>
            <a:r>
              <a:rPr lang="cs-CZ" sz="2100" dirty="0" smtClean="0">
                <a:solidFill>
                  <a:srgbClr val="FFFF00"/>
                </a:solidFill>
              </a:rPr>
              <a:t>Př. Směrnice o právu na informace v trestním řízení ( 2012), o právu na přístup k obhájci v trestním řízení ( 2013) o posílení presumpce neviny a o právu být přítomen při trestním řízení před soudem ( 2016</a:t>
            </a:r>
            <a:r>
              <a:rPr lang="cs-CZ" sz="2100" dirty="0" smtClean="0">
                <a:solidFill>
                  <a:srgbClr val="FFFF00"/>
                </a:solidFill>
              </a:rPr>
              <a:t>), </a:t>
            </a:r>
            <a:r>
              <a:rPr lang="cs-CZ" sz="2100" dirty="0" smtClean="0">
                <a:solidFill>
                  <a:srgbClr val="FFFF00"/>
                </a:solidFill>
              </a:rPr>
              <a:t>směrnice zaručující právní pomoc pro podezřelé a obviněné osoby v trestním řízení ( 2019)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sz="2100" dirty="0" smtClean="0">
                <a:solidFill>
                  <a:srgbClr val="FFFF00"/>
                </a:solidFill>
              </a:rPr>
              <a:t>… </a:t>
            </a:r>
            <a:r>
              <a:rPr lang="cs-CZ" sz="2100" dirty="0" smtClean="0">
                <a:solidFill>
                  <a:srgbClr val="FFFF00"/>
                </a:solidFill>
              </a:rPr>
              <a:t>atd.</a:t>
            </a:r>
          </a:p>
          <a:p>
            <a:pPr algn="just">
              <a:lnSpc>
                <a:spcPct val="80000"/>
              </a:lnSpc>
            </a:pPr>
            <a:r>
              <a:rPr lang="cs-CZ" sz="2100" dirty="0" smtClean="0">
                <a:solidFill>
                  <a:srgbClr val="FFFF00"/>
                </a:solidFill>
              </a:rPr>
              <a:t>Listina základních práv EU</a:t>
            </a:r>
            <a:endParaRPr lang="cs-CZ" sz="21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českého 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</a:t>
            </a:r>
            <a:r>
              <a:rPr lang="cs-CZ" sz="2300" dirty="0" smtClean="0"/>
              <a:t>370 </a:t>
            </a:r>
            <a:r>
              <a:rPr lang="cs-CZ" sz="2300" dirty="0"/>
              <a:t>– Některé úkony souvisící s trestním </a:t>
            </a:r>
            <a:r>
              <a:rPr lang="cs-CZ" sz="2300" dirty="0" smtClean="0"/>
              <a:t>řízením</a:t>
            </a:r>
          </a:p>
          <a:p>
            <a:r>
              <a:rPr lang="cs-CZ" sz="2300" dirty="0" smtClean="0"/>
              <a:t>371-460zp - zrušeny</a:t>
            </a:r>
            <a:endParaRPr lang="cs-CZ" sz="2300" dirty="0"/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§ 1 - § 156 – Společná ustanovení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  <a:t/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</a:t>
            </a:r>
            <a:r>
              <a:rPr lang="cs-CZ" sz="4000" dirty="0" smtClean="0"/>
              <a:t>soudem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</a:t>
            </a:r>
            <a:r>
              <a:rPr lang="cs-CZ" sz="4000" dirty="0" smtClean="0"/>
              <a:t>řízením - zrušeno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cs-CZ" sz="2500" dirty="0"/>
              <a:t>Hlava 23 – </a:t>
            </a:r>
            <a:r>
              <a:rPr lang="cs-CZ" sz="2500" dirty="0" smtClean="0"/>
              <a:t> § 366-370 Udělení </a:t>
            </a:r>
            <a:r>
              <a:rPr lang="cs-CZ" sz="2500" dirty="0"/>
              <a:t>milosti a použití amnestie</a:t>
            </a:r>
          </a:p>
          <a:p>
            <a:pPr algn="just">
              <a:lnSpc>
                <a:spcPct val="70000"/>
              </a:lnSpc>
            </a:pPr>
            <a:r>
              <a:rPr lang="cs-CZ" sz="2500" dirty="0">
                <a:solidFill>
                  <a:srgbClr val="FFFF00"/>
                </a:solidFill>
              </a:rPr>
              <a:t>Hlava 25 – </a:t>
            </a:r>
            <a:r>
              <a:rPr lang="cs-CZ" sz="2500" dirty="0" smtClean="0">
                <a:solidFill>
                  <a:srgbClr val="FFFF00"/>
                </a:solidFill>
              </a:rPr>
              <a:t>- § </a:t>
            </a:r>
            <a:r>
              <a:rPr lang="cs-CZ" sz="2500" dirty="0" smtClean="0">
                <a:solidFill>
                  <a:srgbClr val="FFFF00"/>
                </a:solidFill>
              </a:rPr>
              <a:t>371-460zp -  </a:t>
            </a:r>
            <a:r>
              <a:rPr lang="cs-CZ" sz="2500" dirty="0" smtClean="0">
                <a:solidFill>
                  <a:srgbClr val="FFFF00"/>
                </a:solidFill>
              </a:rPr>
              <a:t>Právní </a:t>
            </a:r>
            <a:r>
              <a:rPr lang="cs-CZ" sz="2500" dirty="0">
                <a:solidFill>
                  <a:srgbClr val="FFFF00"/>
                </a:solidFill>
              </a:rPr>
              <a:t>styk s cizinou (mezinárodní justiční </a:t>
            </a:r>
            <a:r>
              <a:rPr lang="cs-CZ" sz="2500" dirty="0" smtClean="0">
                <a:solidFill>
                  <a:srgbClr val="FFFF00"/>
                </a:solidFill>
              </a:rPr>
              <a:t>spolupráce – zrušeno, nahrazeno zák. č. 104/2013 Sb. </a:t>
            </a:r>
            <a:r>
              <a:rPr lang="cs-CZ" sz="2500" dirty="0" smtClean="0">
                <a:solidFill>
                  <a:srgbClr val="FFFF00"/>
                </a:solidFill>
              </a:rPr>
              <a:t>ve znění pozdějších předpisů</a:t>
            </a: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 smtClean="0">
              <a:solidFill>
                <a:srgbClr val="FFFF00"/>
              </a:solidFill>
            </a:endParaRPr>
          </a:p>
          <a:p>
            <a:pPr algn="just">
              <a:lnSpc>
                <a:spcPct val="70000"/>
              </a:lnSpc>
            </a:pPr>
            <a:endParaRPr lang="cs-CZ" sz="25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§ 461 – 471 – Přechodná a závěrečná </a:t>
            </a:r>
            <a:r>
              <a:rPr lang="cs-CZ" sz="4000" dirty="0" smtClean="0"/>
              <a:t>ustanovení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 smtClean="0"/>
              <a:t>Trestní řízení proti mladistvým a právnickým osobám, zvláštní procesní ustanovení, mezinárodní justiční spolupráce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29- 42  a § 1 odst. 2 TOPOZ – zvláštní ustanovení  o řízení proti právnickým osobám,</a:t>
            </a:r>
          </a:p>
          <a:p>
            <a:r>
              <a:rPr lang="cs-CZ" dirty="0" smtClean="0"/>
              <a:t>§ 36- 97 a § 1 odst. 3 ZSM – řízení ve věcech mladistvých,</a:t>
            </a:r>
          </a:p>
          <a:p>
            <a:r>
              <a:rPr lang="cs-CZ" dirty="0" smtClean="0"/>
              <a:t>Zákon č. 104/2013 Sb. </a:t>
            </a:r>
          </a:p>
          <a:p>
            <a:r>
              <a:rPr lang="cs-CZ" dirty="0" smtClean="0"/>
              <a:t>Zákon č. 46/2013 Sb.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500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Podmínky zápočtu atd.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2x reference z hlavního líčení</a:t>
            </a:r>
          </a:p>
          <a:p>
            <a:r>
              <a:rPr lang="cs-CZ" dirty="0"/>
              <a:t>p</a:t>
            </a:r>
            <a:r>
              <a:rPr lang="cs-CZ" dirty="0" smtClean="0"/>
              <a:t>ovinná účast na seminářích</a:t>
            </a:r>
          </a:p>
          <a:p>
            <a:r>
              <a:rPr lang="cs-CZ" dirty="0"/>
              <a:t>z</a:t>
            </a:r>
            <a:r>
              <a:rPr lang="cs-CZ" dirty="0" smtClean="0"/>
              <a:t>ápočtový test ( řešení příkladů)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629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 smtClean="0"/>
              <a:t>DOTAZY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Historické typy trestního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 smtClean="0"/>
              <a:t>Vznik a vývoj </a:t>
            </a:r>
            <a:r>
              <a:rPr lang="cs-CZ" dirty="0"/>
              <a:t>k</a:t>
            </a:r>
            <a:r>
              <a:rPr lang="cs-CZ" dirty="0" smtClean="0"/>
              <a:t>ontinentálního inkvizičního trestního řízení</a:t>
            </a:r>
          </a:p>
          <a:p>
            <a:r>
              <a:rPr lang="cs-CZ" dirty="0" smtClean="0"/>
              <a:t>Angloamerické trestní řízení –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Vývoj trestního procesu v českých zemích</a:t>
            </a:r>
          </a:p>
          <a:p>
            <a:r>
              <a:rPr lang="cs-CZ" dirty="0" smtClean="0"/>
              <a:t>Současný český trestní proces a pokusy o jeho reformu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 smtClean="0">
                <a:latin typeface="+mn-lt"/>
              </a:rPr>
              <a:t>Děkuji za pozornost.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Účel trestního řízení ( §1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„… upravit postup orgánů činných v trestním řízení tak, aby trestné činy byly náležitě zjištěny a jejich pachatelé podle zákona spravedlivě potrestáni. Řízení přitom musí působit k upevňování zákonnosti, k předcházení a zamezování trestné činnosti, k výchově občanů v duchu důsledného zachovávání zákonů a pravidel občanského soužití i čestného plnění povinností ke státu a společnosti…“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3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/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563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Výklad ustanovení </a:t>
            </a:r>
            <a:r>
              <a:rPr lang="cs-CZ" dirty="0" smtClean="0">
                <a:solidFill>
                  <a:srgbClr val="FFC000"/>
                </a:solidFill>
              </a:rPr>
              <a:t>§ 9 </a:t>
            </a:r>
            <a:r>
              <a:rPr lang="cs-CZ" dirty="0" smtClean="0">
                <a:solidFill>
                  <a:srgbClr val="FFC000"/>
                </a:solidFill>
              </a:rPr>
              <a:t>TŘ : Vázanost soudu v trestním řízení jiným rozhodnutím? </a:t>
            </a:r>
          </a:p>
          <a:p>
            <a:pPr algn="just"/>
            <a:endParaRPr lang="cs-CZ" dirty="0" smtClean="0">
              <a:solidFill>
                <a:srgbClr val="FFC000"/>
              </a:solidFill>
            </a:endParaRPr>
          </a:p>
          <a:p>
            <a:pPr algn="just"/>
            <a:r>
              <a:rPr lang="cs-CZ" dirty="0" smtClean="0"/>
              <a:t>Výklad ustanovení </a:t>
            </a:r>
            <a:r>
              <a:rPr lang="cs-CZ" dirty="0" smtClean="0">
                <a:solidFill>
                  <a:srgbClr val="FFC000"/>
                </a:solidFill>
              </a:rPr>
              <a:t>§ 9a TŘ</a:t>
            </a:r>
            <a:r>
              <a:rPr lang="cs-CZ" dirty="0" smtClean="0"/>
              <a:t>, případy SDEU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23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300" dirty="0"/>
              <a:t>b) platnosti a výkladu aktů přijatých orgány, institucemi nebo jinými subjekty Unie</a:t>
            </a:r>
            <a:r>
              <a:rPr lang="cs-CZ" sz="23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3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 smtClean="0"/>
              <a:t>Vyvstane-li </a:t>
            </a:r>
            <a:r>
              <a:rPr lang="cs-CZ" sz="2300" dirty="0"/>
              <a:t>otázka před soudem členského státu, </a:t>
            </a:r>
            <a:r>
              <a:rPr lang="cs-CZ" sz="2300" b="1" dirty="0"/>
              <a:t>může </a:t>
            </a:r>
            <a:r>
              <a:rPr lang="cs-CZ" sz="2300" dirty="0"/>
              <a:t>tento soud, </a:t>
            </a:r>
            <a:r>
              <a:rPr lang="cs-CZ" sz="23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3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300" dirty="0"/>
              <a:t>Vyvstane-li taková otázka při jednání před soudem členského státu </a:t>
            </a:r>
            <a:r>
              <a:rPr lang="cs-CZ" sz="23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300" dirty="0"/>
              <a:t>, je tento soud </a:t>
            </a:r>
            <a:r>
              <a:rPr lang="cs-CZ" sz="2300" b="1" dirty="0"/>
              <a:t>povinen</a:t>
            </a:r>
            <a:r>
              <a:rPr lang="cs-CZ" sz="2300" dirty="0"/>
              <a:t> obrátit se na SDEU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 smtClean="0"/>
              <a:t>Prameny TPP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       Ústava </a:t>
            </a:r>
            <a:endParaRPr lang="cs-CZ" sz="1600" dirty="0" smtClean="0"/>
          </a:p>
          <a:p>
            <a:r>
              <a:rPr lang="cs-CZ" sz="1600" b="1" dirty="0" smtClean="0">
                <a:solidFill>
                  <a:srgbClr val="FFC000"/>
                </a:solidFill>
              </a:rPr>
              <a:t>Listina</a:t>
            </a:r>
            <a:r>
              <a:rPr lang="cs-CZ" sz="1600" dirty="0" smtClean="0"/>
              <a:t> </a:t>
            </a:r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endParaRPr lang="cs-CZ" sz="1600" dirty="0"/>
          </a:p>
          <a:p>
            <a:endParaRPr lang="cs-CZ" sz="1600" dirty="0" smtClean="0"/>
          </a:p>
          <a:p>
            <a:pPr algn="just"/>
            <a:r>
              <a:rPr lang="cs-CZ" sz="1600" dirty="0" smtClean="0"/>
              <a:t>Zákon č. 141/1961 Sb., o </a:t>
            </a:r>
            <a:r>
              <a:rPr 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sz="1600" dirty="0" smtClean="0"/>
              <a:t>, ve znění </a:t>
            </a:r>
            <a:r>
              <a:rPr lang="cs-CZ" sz="1600" dirty="0"/>
              <a:t>…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z poslední doby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novely č.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 150/2016 Sb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.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, 163/2016 Sb.,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243/2016 298/2016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Sb.,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301/2016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Sb.,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264/2016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Sb., 455/2016 Sb., 55/2017 Sb., 56/2017 Sb., 57/2017 Sb., 183/2017 Sb., 204/2017 Sb., 58/2017 Sb., 59/2017 Sb., 204/2017 Sb., 178/2018 Sb., 287/2018 </a:t>
            </a:r>
            <a:r>
              <a:rPr lang="cs-CZ" sz="1600" b="1" dirty="0">
                <a:solidFill>
                  <a:schemeClr val="tx2">
                    <a:lumMod val="90000"/>
                  </a:schemeClr>
                </a:solidFill>
              </a:rPr>
              <a:t>Sb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., 111/19 Sb., 203/19 Sb.,315/19 Sb., 255/19 Sb.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( od r. 1961 do r. 1989 celkem  7 novel, poté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93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2">
                    <a:lumMod val="90000"/>
                  </a:schemeClr>
                </a:solidFill>
              </a:rPr>
              <a:t>novel a řada nálezů ÚS).</a:t>
            </a:r>
          </a:p>
          <a:p>
            <a:pPr algn="just"/>
            <a:endParaRPr lang="cs-CZ" sz="1600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sz="1600" dirty="0" smtClean="0"/>
              <a:t>Zákon č. 40/2009 Sb., </a:t>
            </a:r>
            <a:r>
              <a:rPr 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sz="1600" dirty="0" smtClean="0"/>
              <a:t>, ve znění …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1600" dirty="0" smtClean="0"/>
              <a:t>Zákon č. 283/1993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sz="1600" dirty="0" smtClean="0"/>
              <a:t>, ve znění …</a:t>
            </a:r>
          </a:p>
          <a:p>
            <a:r>
              <a:rPr lang="cs-CZ" sz="1600" dirty="0" smtClean="0"/>
              <a:t>Zákon č. 6/2002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sz="1600" dirty="0" smtClean="0"/>
              <a:t>, ve znění …</a:t>
            </a:r>
          </a:p>
          <a:p>
            <a:r>
              <a:rPr lang="cs-CZ" sz="1600" dirty="0" smtClean="0"/>
              <a:t>Zákon č. 273/2008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sz="1600" dirty="0" smtClean="0"/>
              <a:t>, ve znění …</a:t>
            </a:r>
          </a:p>
          <a:p>
            <a:r>
              <a:rPr lang="cs-CZ" sz="1600" dirty="0" smtClean="0"/>
              <a:t>Zákon č. 85/1996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sz="1600" dirty="0" smtClean="0"/>
              <a:t>, ve znění …</a:t>
            </a:r>
          </a:p>
          <a:p>
            <a:r>
              <a:rPr lang="cs-CZ" sz="1600" dirty="0" smtClean="0"/>
              <a:t>Zákon č. 169/1999 Sb., </a:t>
            </a:r>
            <a:r>
              <a:rPr lang="cs-CZ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sz="1600" dirty="0" smtClean="0">
                <a:solidFill>
                  <a:srgbClr val="FFC000"/>
                </a:solidFill>
              </a:rPr>
              <a:t>,</a:t>
            </a:r>
            <a:r>
              <a:rPr lang="cs-CZ" sz="1600" b="1" dirty="0" smtClean="0">
                <a:solidFill>
                  <a:srgbClr val="FFC000"/>
                </a:solidFill>
              </a:rPr>
              <a:t> </a:t>
            </a:r>
            <a:r>
              <a:rPr lang="cs-CZ" sz="1600" dirty="0" smtClean="0"/>
              <a:t>ve znění…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 smtClean="0"/>
              <a:t>v souvislosti s trestním řízením, ve znění …</a:t>
            </a:r>
          </a:p>
          <a:p>
            <a:r>
              <a:rPr lang="cs-CZ" sz="2300" dirty="0" smtClean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 smtClean="0"/>
              <a:t>v trestním řízení … 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Vztah trestního zákoníku, trestního řádu a </a:t>
            </a:r>
            <a:r>
              <a:rPr lang="cs-CZ" sz="3200" dirty="0" smtClean="0"/>
              <a:t>tzv. vedlejších </a:t>
            </a:r>
            <a:r>
              <a:rPr lang="cs-CZ" sz="3200" dirty="0"/>
              <a:t>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Tzv</a:t>
            </a:r>
            <a:r>
              <a:rPr lang="cs-CZ" b="1" dirty="0">
                <a:solidFill>
                  <a:srgbClr val="FFC000"/>
                </a:solidFill>
              </a:rPr>
              <a:t>. vedlejší trestní zákony :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218/2003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, o odpovědnosti mládeže za protiprávní činy a o soudnictví ve věcech mládeže, ve znění …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trestní odpovědnosti právnických osob a řízení proti nim</a:t>
            </a:r>
          </a:p>
          <a:p>
            <a:pPr algn="just"/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45/2013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obětech trestných činů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104/2013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mezinárodní justiční spolupráci ve věcech trestních.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i="1" u="sng" dirty="0">
                <a:solidFill>
                  <a:srgbClr val="FFC000"/>
                </a:solidFill>
              </a:rPr>
              <a:t>Evropská úmluva o ochraně lidských práv a základních svobod </a:t>
            </a:r>
            <a:r>
              <a:rPr lang="cs-CZ" sz="2300" dirty="0"/>
              <a:t>(1950 a </a:t>
            </a:r>
            <a:r>
              <a:rPr lang="cs-CZ" sz="2300" dirty="0" smtClean="0"/>
              <a:t>15, resp. 16 </a:t>
            </a:r>
            <a:r>
              <a:rPr lang="cs-CZ" sz="2300" dirty="0"/>
              <a:t>protokolů</a:t>
            </a:r>
            <a:r>
              <a:rPr lang="cs-CZ" sz="2300" dirty="0" smtClean="0"/>
              <a:t>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878</TotalTime>
  <Words>1303</Words>
  <Application>Microsoft Office PowerPoint</Application>
  <PresentationFormat>Předvádění na obrazovce (4:3)</PresentationFormat>
  <Paragraphs>124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Century Gothic</vt:lpstr>
      <vt:lpstr>Corbel</vt:lpstr>
      <vt:lpstr>Wingdings</vt:lpstr>
      <vt:lpstr>Wingdings 2</vt:lpstr>
      <vt:lpstr>Deluxe</vt:lpstr>
      <vt:lpstr>Document</vt:lpstr>
      <vt:lpstr>Klip</vt:lpstr>
      <vt:lpstr>Trestní Právo Procesní   1. Úvodní  výklady</vt:lpstr>
      <vt:lpstr>Historické typy trestního procesu</vt:lpstr>
      <vt:lpstr>Účel trestního řízení ( §1 tr.ř.)</vt:lpstr>
      <vt:lpstr>Prezentace aplikace PowerPoint</vt:lpstr>
      <vt:lpstr>Předběžné otázky</vt:lpstr>
      <vt:lpstr>Prameny TPP</vt:lpstr>
      <vt:lpstr>Prezentace aplikace PowerPoint</vt:lpstr>
      <vt:lpstr>Vztah trestního zákoníku, trestního řádu a tzv. vedlejších TZ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 - zrušeno</vt:lpstr>
      <vt:lpstr>Trestní řízení proti mladistvým a právnickým osobám, zvláštní procesní ustanovení, mezinárodní justiční spolupráce</vt:lpstr>
      <vt:lpstr>Podmínky zápočtu atd. </vt:lpstr>
      <vt:lpstr>DOTAZY ?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Fenyk Jaroslav</cp:lastModifiedBy>
  <cp:revision>43</cp:revision>
  <dcterms:created xsi:type="dcterms:W3CDTF">2012-02-17T08:19:37Z</dcterms:created>
  <dcterms:modified xsi:type="dcterms:W3CDTF">2020-02-25T14:00:38Z</dcterms:modified>
</cp:coreProperties>
</file>