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7"/>
  </p:notesMasterIdLst>
  <p:handoutMasterIdLst>
    <p:handoutMasterId r:id="rId38"/>
  </p:handoutMasterIdLst>
  <p:sldIdLst>
    <p:sldId id="417" r:id="rId2"/>
    <p:sldId id="363" r:id="rId3"/>
    <p:sldId id="333" r:id="rId4"/>
    <p:sldId id="435" r:id="rId5"/>
    <p:sldId id="436" r:id="rId6"/>
    <p:sldId id="437" r:id="rId7"/>
    <p:sldId id="438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434" r:id="rId24"/>
    <p:sldId id="426" r:id="rId25"/>
    <p:sldId id="427" r:id="rId26"/>
    <p:sldId id="428" r:id="rId27"/>
    <p:sldId id="429" r:id="rId28"/>
    <p:sldId id="430" r:id="rId29"/>
    <p:sldId id="431" r:id="rId30"/>
    <p:sldId id="432" r:id="rId31"/>
    <p:sldId id="433" r:id="rId32"/>
    <p:sldId id="413" r:id="rId33"/>
    <p:sldId id="414" r:id="rId34"/>
    <p:sldId id="415" r:id="rId35"/>
    <p:sldId id="416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8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2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Zvláštní způsoby řízení , rozhodnutí v trestním řízení, Opravné řízení - Řádné </a:t>
            </a:r>
            <a:r>
              <a:rPr lang="cs-CZ" sz="32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30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.4.2020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Odvolání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93629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/>
              <a:t>Proti </a:t>
            </a:r>
            <a:r>
              <a:rPr lang="cs-CZ" sz="2000" dirty="0"/>
              <a:t>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</a:t>
            </a:r>
            <a:r>
              <a:rPr lang="cs-CZ" sz="2000" dirty="0" smtClean="0"/>
              <a:t>.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Zvláštnosti odvolání proti rozsudku o schválení dohody o vině a trestu (jen do výroku, který neodpovídá návrhu ,nebo do výroku o náhradě škody).</a:t>
            </a:r>
            <a:endParaRPr lang="cs-CZ" sz="2000" dirty="0">
              <a:solidFill>
                <a:schemeClr val="accent3"/>
              </a:solidFill>
            </a:endParaRP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Vzdání </a:t>
            </a:r>
            <a:r>
              <a:rPr lang="cs-CZ" sz="2000" dirty="0">
                <a:solidFill>
                  <a:srgbClr val="FF9966"/>
                </a:solidFill>
              </a:rPr>
              <a:t>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konaném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all" dirty="0"/>
              <a:t>Konkrétní případ trestního řízení</a:t>
            </a:r>
            <a:br>
              <a:rPr lang="cs-CZ" cap="al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2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613" y="188913"/>
          <a:ext cx="5064125" cy="770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Dokument" r:id="rId3" imgW="5689192" imgH="8654379" progId="Word.Document.8">
                  <p:embed/>
                </p:oleObj>
              </mc:Choice>
              <mc:Fallback>
                <p:oleObj name="Dokument" r:id="rId3" imgW="5689192" imgH="86543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8913"/>
                        <a:ext cx="5064125" cy="770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32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Dokument" r:id="rId3" imgW="5708225" imgH="8706481" progId="Word.Document.8">
                  <p:embed/>
                </p:oleObj>
              </mc:Choice>
              <mc:Fallback>
                <p:oleObj name="Dokument" r:id="rId3" imgW="5708225" imgH="8706481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2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050" y="188913"/>
          <a:ext cx="5089525" cy="776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Dokument" r:id="rId3" imgW="5717921" imgH="8725526" progId="Word.Document.8">
                  <p:embed/>
                </p:oleObj>
              </mc:Choice>
              <mc:Fallback>
                <p:oleObj name="Dokument" r:id="rId3" imgW="5717921" imgH="872552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88913"/>
                        <a:ext cx="5089525" cy="776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1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513" y="115888"/>
          <a:ext cx="5054600" cy="772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Dokument" r:id="rId3" imgW="5679854" imgH="8673423" progId="Word.Document.8">
                  <p:embed/>
                </p:oleObj>
              </mc:Choice>
              <mc:Fallback>
                <p:oleObj name="Dokument" r:id="rId3" imgW="5679854" imgH="867342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15888"/>
                        <a:ext cx="5054600" cy="772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5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5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Dokument" r:id="rId3" imgW="5698888" imgH="8692467" progId="Word.Document.8">
                  <p:embed/>
                </p:oleObj>
              </mc:Choice>
              <mc:Fallback>
                <p:oleObj name="Dokument" r:id="rId3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93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Dokument" r:id="rId3" imgW="5708225" imgH="8708278" progId="Word.Document.8">
                  <p:embed/>
                </p:oleObj>
              </mc:Choice>
              <mc:Fallback>
                <p:oleObj name="Dokument" r:id="rId3" imgW="5708225" imgH="870827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0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Dokument" r:id="rId3" imgW="5717921" imgH="7727316" progId="Word.Document.8">
                  <p:embed/>
                </p:oleObj>
              </mc:Choice>
              <mc:Fallback>
                <p:oleObj name="Dokument" r:id="rId3" imgW="5717921" imgH="772731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4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Document" r:id="rId3" imgW="5761150" imgH="8674512" progId="Word.Document.8">
                  <p:embed/>
                </p:oleObj>
              </mc:Choice>
              <mc:Fallback>
                <p:oleObj name="Document" r:id="rId3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Document" r:id="rId3" imgW="5761150" imgH="8574428" progId="Word.Document.8">
                  <p:embed/>
                </p:oleObj>
              </mc:Choice>
              <mc:Fallback>
                <p:oleObj name="Document" r:id="rId3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Document" r:id="rId3" imgW="5761150" imgH="8903120" progId="Word.Document.8">
                  <p:embed/>
                </p:oleObj>
              </mc:Choice>
              <mc:Fallback>
                <p:oleObj name="Document" r:id="rId3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Zvláštní způsoby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„Zvláštní způsoby řízení jsou taková řízení, která se důvodů spočívajících v osobě obviněného , v odlišném způsobu projednání věci či specifickým účelem, výrazně odchylují od standardního průběhu trestního řízení.“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16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zvláštních způsobů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ízení ve věcech mladistvých ( ZSVM)</a:t>
            </a:r>
          </a:p>
          <a:p>
            <a:r>
              <a:rPr lang="cs-CZ" dirty="0"/>
              <a:t>ř</a:t>
            </a:r>
            <a:r>
              <a:rPr lang="cs-CZ" dirty="0" smtClean="0"/>
              <a:t>ízení proti uprchlému ( § 302 a násl.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</a:p>
          <a:p>
            <a:r>
              <a:rPr lang="cs-CZ" dirty="0"/>
              <a:t>o</a:t>
            </a:r>
            <a:r>
              <a:rPr lang="cs-CZ" dirty="0" smtClean="0"/>
              <a:t>dklony ( podmíněné zastavení trestního stíhání, podmíněné odložení návrhu na potrestání, narovnání, odstoupení od trestního stíhání u mladistvých, trestní příkaz a schválení dohody o vině a trestu)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96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zvláštních způsobů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ř</a:t>
            </a:r>
            <a:r>
              <a:rPr lang="cs-CZ" dirty="0" smtClean="0"/>
              <a:t>ízení před samosoudcem , včetně zjednodušeného hlavního líčení a trestního příkazu (§ 314a a násl.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</a:p>
          <a:p>
            <a:pPr algn="just"/>
            <a:r>
              <a:rPr lang="cs-CZ" dirty="0"/>
              <a:t>ř</a:t>
            </a:r>
            <a:r>
              <a:rPr lang="cs-CZ" dirty="0" smtClean="0"/>
              <a:t>ízení po zrušení rozhodnutí nálezem Ústavního soudu ( § 314h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</a:p>
          <a:p>
            <a:pPr algn="just"/>
            <a:r>
              <a:rPr lang="cs-CZ" dirty="0"/>
              <a:t>ř</a:t>
            </a:r>
            <a:r>
              <a:rPr lang="cs-CZ" dirty="0" smtClean="0"/>
              <a:t>ízení  o přezkumu příkazu k odposlechu a záznamu telekomunikačního provozu a příkazu k zjištění údajů o telekomunikačním provozu ( § 314l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</a:p>
          <a:p>
            <a:pPr algn="just"/>
            <a:r>
              <a:rPr lang="cs-CZ" dirty="0"/>
              <a:t>ř</a:t>
            </a:r>
            <a:r>
              <a:rPr lang="cs-CZ" dirty="0" smtClean="0"/>
              <a:t>ízení o schválení dohody o vině a trestu  m (§ 175a a § 314r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7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Druhy rozhodnutí v trestním řízení ( hlava VI. trestního řádu - § 119 a násl.)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Mezitímní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Meritorní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Usnesení ( PO, SZ, S) v kterémkoli stadiu  TŘ</a:t>
            </a:r>
          </a:p>
          <a:p>
            <a:r>
              <a:rPr lang="cs-CZ" dirty="0" smtClean="0"/>
              <a:t>Rozsudek ( S) – hlavní líčení, odvolací řízení</a:t>
            </a:r>
          </a:p>
          <a:p>
            <a:r>
              <a:rPr lang="cs-CZ" dirty="0" smtClean="0"/>
              <a:t>Opatření </a:t>
            </a:r>
            <a:r>
              <a:rPr lang="cs-CZ" dirty="0"/>
              <a:t>a jiná podobná rozhodnutí ( </a:t>
            </a:r>
            <a:r>
              <a:rPr lang="cs-CZ" dirty="0" smtClean="0"/>
              <a:t>PO ,SZ, S) – v kterémkoli stadiu TŘ</a:t>
            </a:r>
          </a:p>
        </p:txBody>
      </p:sp>
    </p:spTree>
    <p:extLst>
      <p:ext uri="{BB962C8B-B14F-4D97-AF65-F5344CB8AC3E}">
        <p14:creationId xmlns:p14="http://schemas.microsoft.com/office/powerpoint/2010/main" val="32516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400" dirty="0"/>
              <a:t>Podstata a účel opravného </a:t>
            </a:r>
            <a:r>
              <a:rPr lang="cs-CZ" sz="2400" dirty="0" smtClean="0"/>
              <a:t>řízení</a:t>
            </a:r>
          </a:p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endParaRPr lang="cs-CZ" sz="2400" dirty="0"/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skutkové (</a:t>
            </a:r>
            <a:r>
              <a:rPr lang="cs-CZ" dirty="0" err="1"/>
              <a:t>error</a:t>
            </a:r>
            <a:r>
              <a:rPr lang="cs-CZ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právní (</a:t>
            </a:r>
            <a:r>
              <a:rPr lang="cs-CZ" dirty="0" err="1"/>
              <a:t>error</a:t>
            </a:r>
            <a:r>
              <a:rPr lang="cs-CZ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procesního postupu (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procedendo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1444</TotalTime>
  <Words>1003</Words>
  <Application>Microsoft Office PowerPoint</Application>
  <PresentationFormat>Předvádění na obrazovce (4:3)</PresentationFormat>
  <Paragraphs>202</Paragraphs>
  <Slides>35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Zvláštní způsoby řízení</vt:lpstr>
      <vt:lpstr>Druhy zvláštních způsobů řízení</vt:lpstr>
      <vt:lpstr>Druhy zvláštních způsobů řízení</vt:lpstr>
      <vt:lpstr>Druhy rozhodnutí v trestním řízení ( hlava VI. trestního řádu - § 119 a násl.)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Prezentace aplikace PowerPoint</vt:lpstr>
      <vt:lpstr>Prezentace aplikace PowerPoint</vt:lpstr>
      <vt:lpstr>Řízení u soudu po podání odvolání</vt:lpstr>
      <vt:lpstr>Prezentace aplikace PowerPoint</vt:lpstr>
      <vt:lpstr>2.    Stížnost </vt:lpstr>
      <vt:lpstr>Prezentace aplikace PowerPoint</vt:lpstr>
      <vt:lpstr>Řízení o stížnosti:</vt:lpstr>
      <vt:lpstr>Rozhodnutí o stížnosti: </vt:lpstr>
      <vt:lpstr>  3.     Odpor proti trestnímu příkazu</vt:lpstr>
      <vt:lpstr>Prezentace aplikace PowerPoint</vt:lpstr>
      <vt:lpstr>Konkrétní případ trestního řízení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uživatel</cp:lastModifiedBy>
  <cp:revision>87</cp:revision>
  <dcterms:created xsi:type="dcterms:W3CDTF">2005-04-06T16:52:48Z</dcterms:created>
  <dcterms:modified xsi:type="dcterms:W3CDTF">2020-04-30T17:19:13Z</dcterms:modified>
</cp:coreProperties>
</file>