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handoutMasterIdLst>
    <p:handoutMasterId r:id="rId30"/>
  </p:handoutMasterIdLst>
  <p:sldIdLst>
    <p:sldId id="444" r:id="rId2"/>
    <p:sldId id="378" r:id="rId3"/>
    <p:sldId id="379" r:id="rId4"/>
    <p:sldId id="380" r:id="rId5"/>
    <p:sldId id="381" r:id="rId6"/>
    <p:sldId id="382" r:id="rId7"/>
    <p:sldId id="383" r:id="rId8"/>
    <p:sldId id="388" r:id="rId9"/>
    <p:sldId id="389" r:id="rId10"/>
    <p:sldId id="390" r:id="rId11"/>
    <p:sldId id="391" r:id="rId12"/>
    <p:sldId id="393" r:id="rId13"/>
    <p:sldId id="403" r:id="rId14"/>
    <p:sldId id="412" r:id="rId15"/>
    <p:sldId id="443" r:id="rId16"/>
    <p:sldId id="448" r:id="rId17"/>
    <p:sldId id="447" r:id="rId18"/>
    <p:sldId id="446" r:id="rId19"/>
    <p:sldId id="405" r:id="rId20"/>
    <p:sldId id="445" r:id="rId21"/>
    <p:sldId id="449" r:id="rId22"/>
    <p:sldId id="404" r:id="rId23"/>
    <p:sldId id="450" r:id="rId24"/>
    <p:sldId id="453" r:id="rId25"/>
    <p:sldId id="451" r:id="rId26"/>
    <p:sldId id="452" r:id="rId27"/>
    <p:sldId id="454" r:id="rId28"/>
    <p:sldId id="304" r:id="rId2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5338"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9933"/>
    <a:srgbClr val="99CCFF"/>
    <a:srgbClr val="FFCC00"/>
    <a:srgbClr val="FFFF00"/>
    <a:srgbClr val="CCFFFF"/>
    <a:srgbClr val="66C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6" autoAdjust="0"/>
    <p:restoredTop sz="94660"/>
  </p:normalViewPr>
  <p:slideViewPr>
    <p:cSldViewPr>
      <p:cViewPr>
        <p:scale>
          <a:sx n="75" d="100"/>
          <a:sy n="75" d="100"/>
        </p:scale>
        <p:origin x="-150" y="-72"/>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1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860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860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860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4C358F7-7000-430A-A099-CBB4FE6AF995}" type="slidenum">
              <a:rPr lang="cs-CZ"/>
              <a:pPr/>
              <a:t>‹#›</a:t>
            </a:fld>
            <a:endParaRPr lang="cs-CZ"/>
          </a:p>
        </p:txBody>
      </p:sp>
    </p:spTree>
    <p:extLst>
      <p:ext uri="{BB962C8B-B14F-4D97-AF65-F5344CB8AC3E}">
        <p14:creationId xmlns:p14="http://schemas.microsoft.com/office/powerpoint/2010/main" val="28208424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4E0CB777-CFE0-41F4-B09D-09EBDB7B47E2}"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1EB6C6-534C-4D43-A1DF-A585B60511A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0602737-C5E9-4272-A923-3BD0310C6FA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E3C24E6-F90D-43C9-9417-6F6381EF05D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E6959E3-AFA8-4F2F-804F-1D0BB207FFC5}"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3F6F2D6-A2E3-41B7-AF88-7068BDC2872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C5F8A1E-637B-4EAD-A1B4-2FCA2A5AEEB7}"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AFD1F36-3CBE-4CED-889D-A8CAF6D3B3C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D80E88D-1161-494E-A15D-7AFF31C026E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8471A7E-47A7-4EF3-815D-057A1595752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DD4B319F-9301-4B84-971B-CA56CC1E97CC}"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DBF0FD76-1DDE-42D6-B712-D35FAC2ABA77}"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4" name="Rectangle 14"/>
          <p:cNvSpPr>
            <a:spLocks noGrp="1" noChangeArrowheads="1"/>
          </p:cNvSpPr>
          <p:nvPr>
            <p:ph type="ctrTitle"/>
          </p:nvPr>
        </p:nvSpPr>
        <p:spPr>
          <a:xfrm>
            <a:off x="543620" y="764704"/>
            <a:ext cx="7916863" cy="1181993"/>
          </a:xfrm>
        </p:spPr>
        <p:txBody>
          <a:bodyPr>
            <a:normAutofit/>
          </a:bodyPr>
          <a:lstStyle/>
          <a:p>
            <a:r>
              <a:rPr lang="cs-CZ" sz="2800" cap="none" dirty="0">
                <a:solidFill>
                  <a:schemeClr val="tx1"/>
                </a:solidFill>
                <a:effectLst>
                  <a:reflection blurRad="12000" stA="25000" endPos="49000" dist="5000" dir="5400000" sy="-100000" algn="bl" rotWithShape="0"/>
                </a:effectLst>
                <a:latin typeface="+mn-lt"/>
              </a:rPr>
              <a:t>Přednáška pro VIII. jarní semestr magisterského studia </a:t>
            </a:r>
          </a:p>
        </p:txBody>
      </p:sp>
      <p:sp>
        <p:nvSpPr>
          <p:cNvPr id="102415" name="Rectangle 15"/>
          <p:cNvSpPr>
            <a:spLocks noGrp="1" noChangeArrowheads="1"/>
          </p:cNvSpPr>
          <p:nvPr>
            <p:ph type="subTitle" idx="1"/>
          </p:nvPr>
        </p:nvSpPr>
        <p:spPr>
          <a:xfrm>
            <a:off x="467544" y="3117131"/>
            <a:ext cx="8280920" cy="1319981"/>
          </a:xfrm>
        </p:spPr>
        <p:txBody>
          <a:bodyPr>
            <a:noAutofit/>
          </a:bodyPr>
          <a:lstStyle/>
          <a:p>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Trestní právo v mezinárodním a evropském </a:t>
            </a:r>
            <a:r>
              <a:rPr lang="cs-CZ" sz="3600" b="1" cap="all" dirty="0" smtClean="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prostředí</a:t>
            </a:r>
          </a:p>
          <a:p>
            <a:endPar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endParaRPr>
          </a:p>
        </p:txBody>
      </p:sp>
      <p:sp>
        <p:nvSpPr>
          <p:cNvPr id="102417" name="Rectangle 17"/>
          <p:cNvSpPr>
            <a:spLocks noChangeArrowheads="1"/>
          </p:cNvSpPr>
          <p:nvPr/>
        </p:nvSpPr>
        <p:spPr bwMode="auto">
          <a:xfrm>
            <a:off x="539552" y="5229200"/>
            <a:ext cx="6400800" cy="503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fontAlgn="auto">
              <a:spcBef>
                <a:spcPts val="0"/>
              </a:spcBef>
              <a:spcAft>
                <a:spcPts val="0"/>
              </a:spcAft>
            </a:pPr>
            <a:r>
              <a:rPr lang="cs-CZ" sz="2400" b="1" dirty="0">
                <a:solidFill>
                  <a:prstClr val="white"/>
                </a:solidFill>
                <a:latin typeface="Corbel"/>
              </a:rPr>
              <a:t>Prof. JUDr. Jaroslav </a:t>
            </a:r>
            <a:r>
              <a:rPr lang="cs-CZ" sz="2400" b="1" dirty="0" err="1">
                <a:solidFill>
                  <a:prstClr val="white"/>
                </a:solidFill>
                <a:latin typeface="Corbel"/>
              </a:rPr>
              <a:t>Fenyk</a:t>
            </a:r>
            <a:r>
              <a:rPr lang="cs-CZ" sz="2400" b="1" dirty="0">
                <a:solidFill>
                  <a:prstClr val="white"/>
                </a:solidFill>
                <a:latin typeface="Corbel"/>
              </a:rPr>
              <a:t>, Ph.D., </a:t>
            </a:r>
            <a:r>
              <a:rPr lang="cs-CZ" sz="2400" b="1" dirty="0" err="1">
                <a:solidFill>
                  <a:prstClr val="white"/>
                </a:solidFill>
                <a:latin typeface="Corbel"/>
              </a:rPr>
              <a:t>DSc</a:t>
            </a:r>
            <a:r>
              <a:rPr lang="cs-CZ" sz="2400" b="1" dirty="0">
                <a:solidFill>
                  <a:prstClr val="white"/>
                </a:solidFill>
                <a:latin typeface="Corbel"/>
              </a:rPr>
              <a:t>.</a:t>
            </a:r>
          </a:p>
          <a:p>
            <a:pPr lvl="0" fontAlgn="auto">
              <a:spcBef>
                <a:spcPts val="0"/>
              </a:spcBef>
              <a:spcAft>
                <a:spcPts val="0"/>
              </a:spcAft>
            </a:pPr>
            <a:endParaRPr lang="cs-CZ" sz="2400" b="1" dirty="0">
              <a:solidFill>
                <a:prstClr val="white"/>
              </a:solidFill>
              <a:latin typeface="Corbel"/>
            </a:endParaRPr>
          </a:p>
          <a:p>
            <a:pPr lvl="0" fontAlgn="auto">
              <a:spcBef>
                <a:spcPts val="0"/>
              </a:spcBef>
              <a:spcAft>
                <a:spcPts val="0"/>
              </a:spcAft>
            </a:pPr>
            <a:r>
              <a:rPr lang="cs-CZ" sz="2400" b="1" dirty="0" smtClean="0">
                <a:solidFill>
                  <a:prstClr val="white"/>
                </a:solidFill>
                <a:latin typeface="Corbel"/>
              </a:rPr>
              <a:t>14.5. 2020</a:t>
            </a:r>
            <a:endParaRPr lang="cs-CZ" sz="2400" b="1" dirty="0">
              <a:solidFill>
                <a:prstClr val="white"/>
              </a:solidFill>
              <a:latin typeface="Corbel"/>
            </a:endParaRPr>
          </a:p>
        </p:txBody>
      </p:sp>
    </p:spTree>
    <p:extLst>
      <p:ext uri="{BB962C8B-B14F-4D97-AF65-F5344CB8AC3E}">
        <p14:creationId xmlns:p14="http://schemas.microsoft.com/office/powerpoint/2010/main" val="414750410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ChangeArrowheads="1"/>
          </p:cNvSpPr>
          <p:nvPr/>
        </p:nvSpPr>
        <p:spPr bwMode="auto">
          <a:xfrm>
            <a:off x="468313" y="2132856"/>
            <a:ext cx="8229600" cy="295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dirty="0">
              <a:solidFill>
                <a:schemeClr val="bg1"/>
              </a:solidFill>
              <a:latin typeface="+mj-lt"/>
            </a:endParaRPr>
          </a:p>
          <a:p>
            <a:pPr marL="342900" indent="-342900" algn="just">
              <a:spcBef>
                <a:spcPct val="20000"/>
              </a:spcBef>
              <a:buClr>
                <a:srgbClr val="FF9900"/>
              </a:buClr>
              <a:buFont typeface="Arial" pitchFamily="34" charset="0"/>
              <a:buChar char="•"/>
            </a:pPr>
            <a:r>
              <a:rPr lang="cs-CZ" sz="2000" dirty="0">
                <a:latin typeface="+mj-lt"/>
              </a:rPr>
              <a:t>Na úrovni diplomatické a konzulární</a:t>
            </a:r>
          </a:p>
          <a:p>
            <a:pPr marL="342900" indent="-342900" algn="just">
              <a:spcBef>
                <a:spcPct val="20000"/>
              </a:spcBef>
              <a:buClr>
                <a:srgbClr val="FF9900"/>
              </a:buClr>
              <a:buFont typeface="Arial" pitchFamily="34" charset="0"/>
              <a:buChar char="•"/>
            </a:pPr>
            <a:r>
              <a:rPr lang="cs-CZ" sz="2000" dirty="0">
                <a:latin typeface="+mj-lt"/>
              </a:rPr>
              <a:t>Mezi ministerstvy a jinými ústředními státními orgány</a:t>
            </a:r>
          </a:p>
          <a:p>
            <a:pPr marL="342900" indent="-342900" algn="just">
              <a:spcBef>
                <a:spcPct val="20000"/>
              </a:spcBef>
              <a:buClr>
                <a:srgbClr val="FF9900"/>
              </a:buClr>
              <a:buFont typeface="Arial" pitchFamily="34" charset="0"/>
              <a:buChar char="•"/>
            </a:pPr>
            <a:r>
              <a:rPr lang="cs-CZ" sz="2000" b="1" dirty="0">
                <a:solidFill>
                  <a:srgbClr val="FF9900"/>
                </a:solidFill>
                <a:latin typeface="+mj-lt"/>
              </a:rPr>
              <a:t>Přímá spolupráce mezi justičními orgány</a:t>
            </a:r>
          </a:p>
          <a:p>
            <a:pPr marL="342900" indent="-342900" algn="just">
              <a:spcBef>
                <a:spcPct val="20000"/>
              </a:spcBef>
              <a:buFont typeface="Wingdings" pitchFamily="2" charset="2"/>
              <a:buNone/>
            </a:pPr>
            <a:endParaRPr lang="cs-CZ" sz="2000" b="1" dirty="0">
              <a:solidFill>
                <a:srgbClr val="FF9900"/>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31427" name="Rectangle 3"/>
          <p:cNvSpPr>
            <a:spLocks noGrp="1" noChangeArrowheads="1"/>
          </p:cNvSpPr>
          <p:nvPr>
            <p:ph type="title"/>
          </p:nvPr>
        </p:nvSpPr>
        <p:spPr>
          <a:xfrm>
            <a:off x="323528" y="404664"/>
            <a:ext cx="8229600" cy="648072"/>
          </a:xfrm>
          <a:noFill/>
          <a:ln/>
        </p:spPr>
        <p:txBody>
          <a:bodyPr>
            <a:normAutofit/>
          </a:bodyPr>
          <a:lstStyle/>
          <a:p>
            <a:r>
              <a:rPr lang="cs-CZ" sz="3200" dirty="0"/>
              <a:t>Podoby mezinárodní justiční spolupráce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31427"/>
                                        </p:tgtEl>
                                        <p:attrNameLst>
                                          <p:attrName>style.visibility</p:attrName>
                                        </p:attrNameLst>
                                      </p:cBhvr>
                                      <p:to>
                                        <p:strVal val="visible"/>
                                      </p:to>
                                    </p:set>
                                    <p:anim calcmode="lin" valueType="num">
                                      <p:cBhvr>
                                        <p:cTn id="7" dur="1000" fill="hold"/>
                                        <p:tgtEl>
                                          <p:spTgt spid="231427"/>
                                        </p:tgtEl>
                                        <p:attrNameLst>
                                          <p:attrName>ppt_x</p:attrName>
                                        </p:attrNameLst>
                                      </p:cBhvr>
                                      <p:tavLst>
                                        <p:tav tm="0">
                                          <p:val>
                                            <p:strVal val="#ppt_x-.2"/>
                                          </p:val>
                                        </p:tav>
                                        <p:tav tm="100000">
                                          <p:val>
                                            <p:strVal val="#ppt_x"/>
                                          </p:val>
                                        </p:tav>
                                      </p:tavLst>
                                    </p:anim>
                                    <p:anim calcmode="lin" valueType="num">
                                      <p:cBhvr>
                                        <p:cTn id="8" dur="1000" fill="hold"/>
                                        <p:tgtEl>
                                          <p:spTgt spid="231427"/>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142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31426">
                                            <p:txEl>
                                              <p:pRg st="1" end="1"/>
                                            </p:txEl>
                                          </p:spTgt>
                                        </p:tgtEl>
                                        <p:attrNameLst>
                                          <p:attrName>style.visibility</p:attrName>
                                        </p:attrNameLst>
                                      </p:cBhvr>
                                      <p:to>
                                        <p:strVal val="visible"/>
                                      </p:to>
                                    </p:set>
                                    <p:anim calcmode="lin" valueType="num">
                                      <p:cBhvr>
                                        <p:cTn id="14" dur="1000" fill="hold"/>
                                        <p:tgtEl>
                                          <p:spTgt spid="231426">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231426">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31426">
                                            <p:txEl>
                                              <p:pRg st="1" end="1"/>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231426">
                                            <p:txEl>
                                              <p:pRg st="2" end="2"/>
                                            </p:txEl>
                                          </p:spTgt>
                                        </p:tgtEl>
                                        <p:attrNameLst>
                                          <p:attrName>style.visibility</p:attrName>
                                        </p:attrNameLst>
                                      </p:cBhvr>
                                      <p:to>
                                        <p:strVal val="visible"/>
                                      </p:to>
                                    </p:set>
                                    <p:anim calcmode="lin" valueType="num">
                                      <p:cBhvr>
                                        <p:cTn id="19" dur="1000" fill="hold"/>
                                        <p:tgtEl>
                                          <p:spTgt spid="231426">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231426">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31426">
                                            <p:txEl>
                                              <p:pRg st="2" end="2"/>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231426">
                                            <p:txEl>
                                              <p:pRg st="3" end="3"/>
                                            </p:txEl>
                                          </p:spTgt>
                                        </p:tgtEl>
                                        <p:attrNameLst>
                                          <p:attrName>style.visibility</p:attrName>
                                        </p:attrNameLst>
                                      </p:cBhvr>
                                      <p:to>
                                        <p:strVal val="visible"/>
                                      </p:to>
                                    </p:set>
                                    <p:anim calcmode="lin" valueType="num">
                                      <p:cBhvr>
                                        <p:cTn id="24" dur="1000" fill="hold"/>
                                        <p:tgtEl>
                                          <p:spTgt spid="231426">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231426">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23142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ChangeArrowheads="1"/>
          </p:cNvSpPr>
          <p:nvPr/>
        </p:nvSpPr>
        <p:spPr bwMode="auto">
          <a:xfrm>
            <a:off x="468313" y="1773238"/>
            <a:ext cx="8229600"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342900" indent="-342900" algn="just">
              <a:spcBef>
                <a:spcPct val="20000"/>
              </a:spcBef>
              <a:buClr>
                <a:srgbClr val="FF9900"/>
              </a:buClr>
              <a:buFont typeface="Arial" pitchFamily="34" charset="0"/>
              <a:buChar char="•"/>
            </a:pPr>
            <a:r>
              <a:rPr lang="cs-CZ" b="1" dirty="0">
                <a:solidFill>
                  <a:srgbClr val="FF9900"/>
                </a:solidFill>
                <a:latin typeface="Corbel" pitchFamily="34" charset="0"/>
              </a:rPr>
              <a:t>Vydávací řízení</a:t>
            </a:r>
            <a:r>
              <a:rPr lang="cs-CZ" dirty="0">
                <a:solidFill>
                  <a:schemeClr val="bg1"/>
                </a:solidFill>
                <a:latin typeface="Corbel" pitchFamily="34" charset="0"/>
              </a:rPr>
              <a:t> </a:t>
            </a:r>
            <a:r>
              <a:rPr lang="cs-CZ" dirty="0">
                <a:latin typeface="Corbel" pitchFamily="34" charset="0"/>
              </a:rPr>
              <a:t>(extradice)</a:t>
            </a:r>
          </a:p>
          <a:p>
            <a:pPr marL="342900" indent="-342900" algn="just">
              <a:spcBef>
                <a:spcPct val="20000"/>
              </a:spcBef>
              <a:buClr>
                <a:srgbClr val="FF9900"/>
              </a:buClr>
              <a:buFont typeface="Arial" pitchFamily="34" charset="0"/>
              <a:buChar char="•"/>
            </a:pPr>
            <a:r>
              <a:rPr lang="cs-CZ" dirty="0" smtClean="0">
                <a:latin typeface="Corbel" pitchFamily="34" charset="0"/>
              </a:rPr>
              <a:t>Předávání </a:t>
            </a:r>
            <a:r>
              <a:rPr lang="cs-CZ" dirty="0">
                <a:latin typeface="Corbel" pitchFamily="34" charset="0"/>
              </a:rPr>
              <a:t>osob mezinárodním tribunálům a mezinárodnímu soudu a jiná povinná součinnost</a:t>
            </a:r>
          </a:p>
          <a:p>
            <a:pPr marL="342900" indent="-342900" algn="just">
              <a:spcBef>
                <a:spcPct val="20000"/>
              </a:spcBef>
              <a:buClr>
                <a:srgbClr val="FF9900"/>
              </a:buClr>
              <a:buFont typeface="Arial" pitchFamily="34" charset="0"/>
              <a:buChar char="•"/>
            </a:pPr>
            <a:r>
              <a:rPr lang="cs-CZ" b="1" dirty="0">
                <a:solidFill>
                  <a:srgbClr val="FF9900"/>
                </a:solidFill>
                <a:latin typeface="Corbel" pitchFamily="34" charset="0"/>
              </a:rPr>
              <a:t>Dožádání</a:t>
            </a:r>
          </a:p>
          <a:p>
            <a:pPr marL="342900" indent="-342900" algn="just">
              <a:spcBef>
                <a:spcPct val="20000"/>
              </a:spcBef>
              <a:buClr>
                <a:srgbClr val="FF9900"/>
              </a:buClr>
              <a:buFont typeface="Arial" pitchFamily="34" charset="0"/>
              <a:buChar char="•"/>
            </a:pPr>
            <a:r>
              <a:rPr lang="cs-CZ" dirty="0">
                <a:latin typeface="Corbel" pitchFamily="34" charset="0"/>
              </a:rPr>
              <a:t>Průvoz pro účely řízení v cizině</a:t>
            </a:r>
          </a:p>
          <a:p>
            <a:pPr marL="342900" indent="-342900" algn="just">
              <a:spcBef>
                <a:spcPct val="20000"/>
              </a:spcBef>
              <a:buClr>
                <a:srgbClr val="FF9900"/>
              </a:buClr>
              <a:buFont typeface="Arial" pitchFamily="34" charset="0"/>
              <a:buChar char="•"/>
            </a:pPr>
            <a:r>
              <a:rPr lang="cs-CZ" dirty="0">
                <a:latin typeface="Corbel" pitchFamily="34" charset="0"/>
              </a:rPr>
              <a:t>Převzetí a předávání trestního řízení</a:t>
            </a:r>
          </a:p>
          <a:p>
            <a:pPr marL="342900" indent="-342900" algn="just">
              <a:spcBef>
                <a:spcPct val="20000"/>
              </a:spcBef>
              <a:buClr>
                <a:srgbClr val="FF9900"/>
              </a:buClr>
              <a:buFont typeface="Arial" pitchFamily="34" charset="0"/>
              <a:buChar char="•"/>
            </a:pPr>
            <a:r>
              <a:rPr lang="cs-CZ" dirty="0">
                <a:latin typeface="Corbel" pitchFamily="34" charset="0"/>
              </a:rPr>
              <a:t>Předávání výkonu rozhodnutí v trestních věcech</a:t>
            </a:r>
          </a:p>
          <a:p>
            <a:pPr marL="342900" indent="-342900" algn="just">
              <a:spcBef>
                <a:spcPct val="20000"/>
              </a:spcBef>
              <a:buClr>
                <a:srgbClr val="FF9900"/>
              </a:buClr>
              <a:buFont typeface="Arial" pitchFamily="34" charset="0"/>
              <a:buChar char="•"/>
            </a:pPr>
            <a:r>
              <a:rPr lang="cs-CZ" dirty="0">
                <a:latin typeface="Corbel" pitchFamily="34" charset="0"/>
              </a:rPr>
              <a:t>Předávání osob na základě </a:t>
            </a:r>
            <a:r>
              <a:rPr lang="cs-CZ" b="1" dirty="0">
                <a:solidFill>
                  <a:srgbClr val="FF9900"/>
                </a:solidFill>
                <a:latin typeface="Corbel" pitchFamily="34" charset="0"/>
              </a:rPr>
              <a:t>evropského zatýkacího </a:t>
            </a:r>
            <a:r>
              <a:rPr lang="cs-CZ" b="1" dirty="0" smtClean="0">
                <a:solidFill>
                  <a:srgbClr val="FF9900"/>
                </a:solidFill>
                <a:latin typeface="Corbel" pitchFamily="34" charset="0"/>
              </a:rPr>
              <a:t>rozkazu a </a:t>
            </a:r>
            <a:r>
              <a:rPr lang="cs-CZ" dirty="0" smtClean="0">
                <a:latin typeface="Corbel" pitchFamily="34" charset="0"/>
              </a:rPr>
              <a:t>další</a:t>
            </a:r>
            <a:r>
              <a:rPr lang="cs-CZ" dirty="0">
                <a:latin typeface="Corbel" pitchFamily="34" charset="0"/>
              </a:rPr>
              <a:t>, moderní formy spolupráce mezi členskými státy Evropské unie</a:t>
            </a:r>
          </a:p>
          <a:p>
            <a:pPr marL="342900" indent="-342900" algn="just">
              <a:spcBef>
                <a:spcPct val="20000"/>
              </a:spcBef>
              <a:buFont typeface="Wingdings" pitchFamily="2" charset="2"/>
              <a:buNone/>
            </a:pPr>
            <a:endParaRPr lang="cs-CZ" dirty="0">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32451" name="Rectangle 3"/>
          <p:cNvSpPr>
            <a:spLocks noGrp="1" noChangeArrowheads="1"/>
          </p:cNvSpPr>
          <p:nvPr>
            <p:ph type="title"/>
          </p:nvPr>
        </p:nvSpPr>
        <p:spPr>
          <a:xfrm>
            <a:off x="323528" y="404664"/>
            <a:ext cx="8229600" cy="648072"/>
          </a:xfrm>
          <a:noFill/>
          <a:ln/>
        </p:spPr>
        <p:txBody>
          <a:bodyPr>
            <a:normAutofit/>
          </a:bodyPr>
          <a:lstStyle/>
          <a:p>
            <a:r>
              <a:rPr lang="cs-CZ" sz="3200" dirty="0"/>
              <a:t>Formy mezinárodní justiční spolupráce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32451"/>
                                        </p:tgtEl>
                                        <p:attrNameLst>
                                          <p:attrName>style.visibility</p:attrName>
                                        </p:attrNameLst>
                                      </p:cBhvr>
                                      <p:to>
                                        <p:strVal val="visible"/>
                                      </p:to>
                                    </p:set>
                                    <p:anim calcmode="lin" valueType="num">
                                      <p:cBhvr>
                                        <p:cTn id="7" dur="1000" fill="hold"/>
                                        <p:tgtEl>
                                          <p:spTgt spid="232451"/>
                                        </p:tgtEl>
                                        <p:attrNameLst>
                                          <p:attrName>ppt_x</p:attrName>
                                        </p:attrNameLst>
                                      </p:cBhvr>
                                      <p:tavLst>
                                        <p:tav tm="0">
                                          <p:val>
                                            <p:strVal val="#ppt_x-.2"/>
                                          </p:val>
                                        </p:tav>
                                        <p:tav tm="100000">
                                          <p:val>
                                            <p:strVal val="#ppt_x"/>
                                          </p:val>
                                        </p:tav>
                                      </p:tavLst>
                                    </p:anim>
                                    <p:anim calcmode="lin" valueType="num">
                                      <p:cBhvr>
                                        <p:cTn id="8" dur="1000" fill="hold"/>
                                        <p:tgtEl>
                                          <p:spTgt spid="232451"/>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245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32450">
                                            <p:txEl>
                                              <p:pRg st="1" end="1"/>
                                            </p:txEl>
                                          </p:spTgt>
                                        </p:tgtEl>
                                        <p:attrNameLst>
                                          <p:attrName>style.visibility</p:attrName>
                                        </p:attrNameLst>
                                      </p:cBhvr>
                                      <p:to>
                                        <p:strVal val="visible"/>
                                      </p:to>
                                    </p:set>
                                    <p:anim calcmode="lin" valueType="num">
                                      <p:cBhvr>
                                        <p:cTn id="14" dur="1000" fill="hold"/>
                                        <p:tgtEl>
                                          <p:spTgt spid="232450">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232450">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32450">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232450">
                                            <p:txEl>
                                              <p:pRg st="2" end="2"/>
                                            </p:txEl>
                                          </p:spTgt>
                                        </p:tgtEl>
                                        <p:attrNameLst>
                                          <p:attrName>style.visibility</p:attrName>
                                        </p:attrNameLst>
                                      </p:cBhvr>
                                      <p:to>
                                        <p:strVal val="visible"/>
                                      </p:to>
                                    </p:set>
                                    <p:anim calcmode="lin" valueType="num">
                                      <p:cBhvr>
                                        <p:cTn id="21" dur="1000" fill="hold"/>
                                        <p:tgtEl>
                                          <p:spTgt spid="232450">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232450">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32450">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nodeType="clickEffect">
                                  <p:stCondLst>
                                    <p:cond delay="0"/>
                                  </p:stCondLst>
                                  <p:childTnLst>
                                    <p:set>
                                      <p:cBhvr>
                                        <p:cTn id="27" dur="1" fill="hold">
                                          <p:stCondLst>
                                            <p:cond delay="0"/>
                                          </p:stCondLst>
                                        </p:cTn>
                                        <p:tgtEl>
                                          <p:spTgt spid="232450">
                                            <p:txEl>
                                              <p:pRg st="3" end="3"/>
                                            </p:txEl>
                                          </p:spTgt>
                                        </p:tgtEl>
                                        <p:attrNameLst>
                                          <p:attrName>style.visibility</p:attrName>
                                        </p:attrNameLst>
                                      </p:cBhvr>
                                      <p:to>
                                        <p:strVal val="visible"/>
                                      </p:to>
                                    </p:set>
                                    <p:anim calcmode="lin" valueType="num">
                                      <p:cBhvr>
                                        <p:cTn id="28" dur="1000" fill="hold"/>
                                        <p:tgtEl>
                                          <p:spTgt spid="232450">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232450">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32450">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ntr" presetSubtype="0" fill="hold" nodeType="clickEffect">
                                  <p:stCondLst>
                                    <p:cond delay="0"/>
                                  </p:stCondLst>
                                  <p:childTnLst>
                                    <p:set>
                                      <p:cBhvr>
                                        <p:cTn id="34" dur="1" fill="hold">
                                          <p:stCondLst>
                                            <p:cond delay="0"/>
                                          </p:stCondLst>
                                        </p:cTn>
                                        <p:tgtEl>
                                          <p:spTgt spid="232450">
                                            <p:txEl>
                                              <p:pRg st="4" end="4"/>
                                            </p:txEl>
                                          </p:spTgt>
                                        </p:tgtEl>
                                        <p:attrNameLst>
                                          <p:attrName>style.visibility</p:attrName>
                                        </p:attrNameLst>
                                      </p:cBhvr>
                                      <p:to>
                                        <p:strVal val="visible"/>
                                      </p:to>
                                    </p:set>
                                    <p:anim calcmode="lin" valueType="num">
                                      <p:cBhvr>
                                        <p:cTn id="35" dur="1000" fill="hold"/>
                                        <p:tgtEl>
                                          <p:spTgt spid="232450">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232450">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232450">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9" presetClass="entr" presetSubtype="0" fill="hold" nodeType="clickEffect">
                                  <p:stCondLst>
                                    <p:cond delay="0"/>
                                  </p:stCondLst>
                                  <p:childTnLst>
                                    <p:set>
                                      <p:cBhvr>
                                        <p:cTn id="41" dur="1" fill="hold">
                                          <p:stCondLst>
                                            <p:cond delay="0"/>
                                          </p:stCondLst>
                                        </p:cTn>
                                        <p:tgtEl>
                                          <p:spTgt spid="232450">
                                            <p:txEl>
                                              <p:pRg st="5" end="5"/>
                                            </p:txEl>
                                          </p:spTgt>
                                        </p:tgtEl>
                                        <p:attrNameLst>
                                          <p:attrName>style.visibility</p:attrName>
                                        </p:attrNameLst>
                                      </p:cBhvr>
                                      <p:to>
                                        <p:strVal val="visible"/>
                                      </p:to>
                                    </p:set>
                                    <p:anim calcmode="lin" valueType="num">
                                      <p:cBhvr>
                                        <p:cTn id="42" dur="1000" fill="hold"/>
                                        <p:tgtEl>
                                          <p:spTgt spid="232450">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232450">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232450">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ntr" presetSubtype="0" fill="hold" nodeType="clickEffect">
                                  <p:stCondLst>
                                    <p:cond delay="0"/>
                                  </p:stCondLst>
                                  <p:childTnLst>
                                    <p:set>
                                      <p:cBhvr>
                                        <p:cTn id="48" dur="1" fill="hold">
                                          <p:stCondLst>
                                            <p:cond delay="0"/>
                                          </p:stCondLst>
                                        </p:cTn>
                                        <p:tgtEl>
                                          <p:spTgt spid="232450">
                                            <p:txEl>
                                              <p:pRg st="6" end="6"/>
                                            </p:txEl>
                                          </p:spTgt>
                                        </p:tgtEl>
                                        <p:attrNameLst>
                                          <p:attrName>style.visibility</p:attrName>
                                        </p:attrNameLst>
                                      </p:cBhvr>
                                      <p:to>
                                        <p:strVal val="visible"/>
                                      </p:to>
                                    </p:set>
                                    <p:anim calcmode="lin" valueType="num">
                                      <p:cBhvr>
                                        <p:cTn id="49" dur="1000" fill="hold"/>
                                        <p:tgtEl>
                                          <p:spTgt spid="232450">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232450">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232450">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nodeType="clickEffect">
                                  <p:stCondLst>
                                    <p:cond delay="0"/>
                                  </p:stCondLst>
                                  <p:childTnLst>
                                    <p:set>
                                      <p:cBhvr>
                                        <p:cTn id="55" dur="1" fill="hold">
                                          <p:stCondLst>
                                            <p:cond delay="0"/>
                                          </p:stCondLst>
                                        </p:cTn>
                                        <p:tgtEl>
                                          <p:spTgt spid="232450">
                                            <p:txEl>
                                              <p:pRg st="7" end="7"/>
                                            </p:txEl>
                                          </p:spTgt>
                                        </p:tgtEl>
                                        <p:attrNameLst>
                                          <p:attrName>style.visibility</p:attrName>
                                        </p:attrNameLst>
                                      </p:cBhvr>
                                      <p:to>
                                        <p:strVal val="visible"/>
                                      </p:to>
                                    </p:set>
                                    <p:anim calcmode="lin" valueType="num">
                                      <p:cBhvr>
                                        <p:cTn id="56" dur="1000" fill="hold"/>
                                        <p:tgtEl>
                                          <p:spTgt spid="232450">
                                            <p:txEl>
                                              <p:pRg st="7" end="7"/>
                                            </p:txEl>
                                          </p:spTgt>
                                        </p:tgtEl>
                                        <p:attrNameLst>
                                          <p:attrName>ppt_x</p:attrName>
                                        </p:attrNameLst>
                                      </p:cBhvr>
                                      <p:tavLst>
                                        <p:tav tm="0">
                                          <p:val>
                                            <p:strVal val="#ppt_x-.2"/>
                                          </p:val>
                                        </p:tav>
                                        <p:tav tm="100000">
                                          <p:val>
                                            <p:strVal val="#ppt_x"/>
                                          </p:val>
                                        </p:tav>
                                      </p:tavLst>
                                    </p:anim>
                                    <p:anim calcmode="lin" valueType="num">
                                      <p:cBhvr>
                                        <p:cTn id="57" dur="1000" fill="hold"/>
                                        <p:tgtEl>
                                          <p:spTgt spid="232450">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23245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ChangeArrowheads="1"/>
          </p:cNvSpPr>
          <p:nvPr/>
        </p:nvSpPr>
        <p:spPr bwMode="auto">
          <a:xfrm>
            <a:off x="395288" y="1790701"/>
            <a:ext cx="8229600"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algn="just">
              <a:spcBef>
                <a:spcPct val="20000"/>
              </a:spcBef>
            </a:pPr>
            <a:r>
              <a:rPr lang="cs-CZ" b="1" dirty="0" smtClean="0">
                <a:solidFill>
                  <a:srgbClr val="FF9900"/>
                </a:solidFill>
                <a:latin typeface="Bookman Old Style" pitchFamily="18" charset="0"/>
              </a:rPr>
              <a:t>Vývoj do konce 80. let 20. století</a:t>
            </a:r>
            <a:endParaRPr lang="cs-CZ" dirty="0" smtClean="0">
              <a:solidFill>
                <a:schemeClr val="bg1"/>
              </a:solidFill>
              <a:latin typeface="Bookman Old Style" pitchFamily="18" charset="0"/>
            </a:endParaRPr>
          </a:p>
          <a:p>
            <a:pPr marL="285750" indent="-285750" algn="just">
              <a:spcBef>
                <a:spcPct val="20000"/>
              </a:spcBef>
              <a:buFont typeface="Arial" pitchFamily="34" charset="0"/>
              <a:buChar char="•"/>
            </a:pPr>
            <a:r>
              <a:rPr lang="cs-CZ" dirty="0" smtClean="0">
                <a:latin typeface="Bookman Old Style" pitchFamily="18" charset="0"/>
              </a:rPr>
              <a:t>Reakce na důsledky 2. světové války v mezinárodním právu</a:t>
            </a:r>
          </a:p>
          <a:p>
            <a:pPr marL="285750" indent="-285750" algn="just">
              <a:spcBef>
                <a:spcPct val="20000"/>
              </a:spcBef>
              <a:buFont typeface="Arial" pitchFamily="34" charset="0"/>
              <a:buChar char="•"/>
            </a:pPr>
            <a:r>
              <a:rPr lang="cs-CZ" dirty="0" smtClean="0">
                <a:latin typeface="Bookman Old Style" pitchFamily="18" charset="0"/>
              </a:rPr>
              <a:t>Vznik tzv. socialistické soustavy států a důsledky pro spolupráci</a:t>
            </a:r>
          </a:p>
          <a:p>
            <a:pPr marL="342900" indent="-342900" algn="just">
              <a:spcBef>
                <a:spcPct val="20000"/>
              </a:spcBef>
              <a:buFont typeface="Arial" pitchFamily="34" charset="0"/>
              <a:buChar char="•"/>
            </a:pPr>
            <a:r>
              <a:rPr lang="cs-CZ" dirty="0" smtClean="0">
                <a:latin typeface="Bookman Old Style" pitchFamily="18" charset="0"/>
              </a:rPr>
              <a:t>OSN a Rada Evropy, ochrana lidských práv a mezinárodní justiční spolupráce</a:t>
            </a:r>
          </a:p>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34501" name="Rectangle 5"/>
          <p:cNvSpPr>
            <a:spLocks noChangeArrowheads="1"/>
          </p:cNvSpPr>
          <p:nvPr/>
        </p:nvSpPr>
        <p:spPr bwMode="auto">
          <a:xfrm>
            <a:off x="468313" y="4005263"/>
            <a:ext cx="8229600"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spcBef>
                <a:spcPct val="20000"/>
              </a:spcBef>
            </a:pPr>
            <a:r>
              <a:rPr lang="cs-CZ" b="1" dirty="0" smtClean="0">
                <a:solidFill>
                  <a:srgbClr val="FF9900"/>
                </a:solidFill>
                <a:latin typeface="Bookman Old Style" pitchFamily="18" charset="0"/>
              </a:rPr>
              <a:t>Vývoj od 90. let až do současnosti</a:t>
            </a:r>
          </a:p>
          <a:p>
            <a:pPr marL="342900" indent="-342900" algn="just">
              <a:spcBef>
                <a:spcPct val="20000"/>
              </a:spcBef>
              <a:buFont typeface="Wingdings" pitchFamily="2" charset="2"/>
              <a:buChar char="Ø"/>
            </a:pPr>
            <a:endParaRPr lang="cs-CZ" dirty="0" smtClean="0">
              <a:solidFill>
                <a:schemeClr val="bg1"/>
              </a:solidFill>
              <a:latin typeface="Bookman Old Style" pitchFamily="18" charset="0"/>
            </a:endParaRPr>
          </a:p>
          <a:p>
            <a:pPr marL="342900" indent="-342900" algn="just">
              <a:spcBef>
                <a:spcPct val="20000"/>
              </a:spcBef>
              <a:buFont typeface="Wingdings" pitchFamily="2" charset="2"/>
              <a:buChar char="Ø"/>
            </a:pPr>
            <a:r>
              <a:rPr lang="cs-CZ" dirty="0" smtClean="0">
                <a:latin typeface="Bookman Old Style" pitchFamily="18" charset="0"/>
              </a:rPr>
              <a:t>Reakce </a:t>
            </a:r>
            <a:r>
              <a:rPr lang="cs-CZ" dirty="0">
                <a:latin typeface="Bookman Old Style" pitchFamily="18" charset="0"/>
              </a:rPr>
              <a:t>na společenské změny v mezinárodní justiční spolupráci</a:t>
            </a:r>
          </a:p>
          <a:p>
            <a:pPr marL="342900" indent="-342900" algn="just">
              <a:spcBef>
                <a:spcPct val="20000"/>
              </a:spcBef>
              <a:buFont typeface="Wingdings" pitchFamily="2" charset="2"/>
              <a:buChar char="Ø"/>
            </a:pPr>
            <a:r>
              <a:rPr lang="cs-CZ" dirty="0">
                <a:latin typeface="Bookman Old Style" pitchFamily="18" charset="0"/>
              </a:rPr>
              <a:t>Vztah starších a nových instrumentů mezinárodní justiční spolupráce</a:t>
            </a:r>
          </a:p>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34498">
                                            <p:txEl>
                                              <p:pRg st="2" end="2"/>
                                            </p:txEl>
                                          </p:spTgt>
                                        </p:tgtEl>
                                        <p:attrNameLst>
                                          <p:attrName>style.visibility</p:attrName>
                                        </p:attrNameLst>
                                      </p:cBhvr>
                                      <p:to>
                                        <p:strVal val="visible"/>
                                      </p:to>
                                    </p:set>
                                    <p:anim calcmode="lin" valueType="num">
                                      <p:cBhvr>
                                        <p:cTn id="7" dur="1000" fill="hold"/>
                                        <p:tgtEl>
                                          <p:spTgt spid="234498">
                                            <p:txEl>
                                              <p:pRg st="2" end="2"/>
                                            </p:txEl>
                                          </p:spTgt>
                                        </p:tgtEl>
                                        <p:attrNameLst>
                                          <p:attrName>ppt_x</p:attrName>
                                        </p:attrNameLst>
                                      </p:cBhvr>
                                      <p:tavLst>
                                        <p:tav tm="0">
                                          <p:val>
                                            <p:strVal val="#ppt_x-.2"/>
                                          </p:val>
                                        </p:tav>
                                        <p:tav tm="100000">
                                          <p:val>
                                            <p:strVal val="#ppt_x"/>
                                          </p:val>
                                        </p:tav>
                                      </p:tavLst>
                                    </p:anim>
                                    <p:anim calcmode="lin" valueType="num">
                                      <p:cBhvr>
                                        <p:cTn id="8" dur="1000" fill="hold"/>
                                        <p:tgtEl>
                                          <p:spTgt spid="234498">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449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34498">
                                            <p:txEl>
                                              <p:pRg st="3" end="3"/>
                                            </p:txEl>
                                          </p:spTgt>
                                        </p:tgtEl>
                                        <p:attrNameLst>
                                          <p:attrName>style.visibility</p:attrName>
                                        </p:attrNameLst>
                                      </p:cBhvr>
                                      <p:to>
                                        <p:strVal val="visible"/>
                                      </p:to>
                                    </p:set>
                                    <p:anim calcmode="lin" valueType="num">
                                      <p:cBhvr>
                                        <p:cTn id="14" dur="1000" fill="hold"/>
                                        <p:tgtEl>
                                          <p:spTgt spid="234498">
                                            <p:txEl>
                                              <p:pRg st="3" end="3"/>
                                            </p:txEl>
                                          </p:spTgt>
                                        </p:tgtEl>
                                        <p:attrNameLst>
                                          <p:attrName>ppt_x</p:attrName>
                                        </p:attrNameLst>
                                      </p:cBhvr>
                                      <p:tavLst>
                                        <p:tav tm="0">
                                          <p:val>
                                            <p:strVal val="#ppt_x-.2"/>
                                          </p:val>
                                        </p:tav>
                                        <p:tav tm="100000">
                                          <p:val>
                                            <p:strVal val="#ppt_x"/>
                                          </p:val>
                                        </p:tav>
                                      </p:tavLst>
                                    </p:anim>
                                    <p:anim calcmode="lin" valueType="num">
                                      <p:cBhvr>
                                        <p:cTn id="15" dur="1000" fill="hold"/>
                                        <p:tgtEl>
                                          <p:spTgt spid="234498">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34498">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34498">
                                            <p:txEl>
                                              <p:pRg st="1" end="1"/>
                                            </p:txEl>
                                          </p:spTgt>
                                        </p:tgtEl>
                                        <p:attrNameLst>
                                          <p:attrName>style.visibility</p:attrName>
                                        </p:attrNameLst>
                                      </p:cBhvr>
                                      <p:to>
                                        <p:strVal val="visible"/>
                                      </p:to>
                                    </p:set>
                                    <p:anim calcmode="lin" valueType="num">
                                      <p:cBhvr>
                                        <p:cTn id="21" dur="1000" fill="hold"/>
                                        <p:tgtEl>
                                          <p:spTgt spid="234498">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234498">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34498">
                                            <p:txEl>
                                              <p:pRg st="1" end="1"/>
                                            </p:txEl>
                                          </p:spTgt>
                                        </p:tgtEl>
                                      </p:cBhvr>
                                    </p:animEffect>
                                  </p:childTnLst>
                                </p:cTn>
                              </p:par>
                              <p:par>
                                <p:cTn id="24" presetID="29" presetClass="entr" presetSubtype="0" fill="hold" nodeType="withEffect">
                                  <p:stCondLst>
                                    <p:cond delay="0"/>
                                  </p:stCondLst>
                                  <p:childTnLst>
                                    <p:set>
                                      <p:cBhvr>
                                        <p:cTn id="25" dur="1" fill="hold">
                                          <p:stCondLst>
                                            <p:cond delay="0"/>
                                          </p:stCondLst>
                                        </p:cTn>
                                        <p:tgtEl>
                                          <p:spTgt spid="234498">
                                            <p:txEl>
                                              <p:pRg st="4" end="4"/>
                                            </p:txEl>
                                          </p:spTgt>
                                        </p:tgtEl>
                                        <p:attrNameLst>
                                          <p:attrName>style.visibility</p:attrName>
                                        </p:attrNameLst>
                                      </p:cBhvr>
                                      <p:to>
                                        <p:strVal val="visible"/>
                                      </p:to>
                                    </p:set>
                                    <p:anim calcmode="lin" valueType="num">
                                      <p:cBhvr>
                                        <p:cTn id="26" dur="1000" fill="hold"/>
                                        <p:tgtEl>
                                          <p:spTgt spid="234498">
                                            <p:txEl>
                                              <p:pRg st="4" end="4"/>
                                            </p:txEl>
                                          </p:spTgt>
                                        </p:tgtEl>
                                        <p:attrNameLst>
                                          <p:attrName>ppt_x</p:attrName>
                                        </p:attrNameLst>
                                      </p:cBhvr>
                                      <p:tavLst>
                                        <p:tav tm="0">
                                          <p:val>
                                            <p:strVal val="#ppt_x-.2"/>
                                          </p:val>
                                        </p:tav>
                                        <p:tav tm="100000">
                                          <p:val>
                                            <p:strVal val="#ppt_x"/>
                                          </p:val>
                                        </p:tav>
                                      </p:tavLst>
                                    </p:anim>
                                    <p:anim calcmode="lin" valueType="num">
                                      <p:cBhvr>
                                        <p:cTn id="27" dur="1000" fill="hold"/>
                                        <p:tgtEl>
                                          <p:spTgt spid="234498">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234498">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234501">
                                            <p:txEl>
                                              <p:pRg st="2" end="2"/>
                                            </p:txEl>
                                          </p:spTgt>
                                        </p:tgtEl>
                                        <p:attrNameLst>
                                          <p:attrName>style.visibility</p:attrName>
                                        </p:attrNameLst>
                                      </p:cBhvr>
                                      <p:to>
                                        <p:strVal val="visible"/>
                                      </p:to>
                                    </p:set>
                                    <p:anim calcmode="lin" valueType="num">
                                      <p:cBhvr>
                                        <p:cTn id="33" dur="1000" fill="hold"/>
                                        <p:tgtEl>
                                          <p:spTgt spid="234501">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23450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234501">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nodeType="clickEffect">
                                  <p:stCondLst>
                                    <p:cond delay="0"/>
                                  </p:stCondLst>
                                  <p:childTnLst>
                                    <p:set>
                                      <p:cBhvr>
                                        <p:cTn id="39" dur="1" fill="hold">
                                          <p:stCondLst>
                                            <p:cond delay="0"/>
                                          </p:stCondLst>
                                        </p:cTn>
                                        <p:tgtEl>
                                          <p:spTgt spid="234501">
                                            <p:txEl>
                                              <p:pRg st="0" end="0"/>
                                            </p:txEl>
                                          </p:spTgt>
                                        </p:tgtEl>
                                        <p:attrNameLst>
                                          <p:attrName>style.visibility</p:attrName>
                                        </p:attrNameLst>
                                      </p:cBhvr>
                                      <p:to>
                                        <p:strVal val="visible"/>
                                      </p:to>
                                    </p:set>
                                    <p:anim calcmode="lin" valueType="num">
                                      <p:cBhvr>
                                        <p:cTn id="40" dur="1000" fill="hold"/>
                                        <p:tgtEl>
                                          <p:spTgt spid="234501">
                                            <p:txEl>
                                              <p:pRg st="0" end="0"/>
                                            </p:txEl>
                                          </p:spTgt>
                                        </p:tgtEl>
                                        <p:attrNameLst>
                                          <p:attrName>ppt_x</p:attrName>
                                        </p:attrNameLst>
                                      </p:cBhvr>
                                      <p:tavLst>
                                        <p:tav tm="0">
                                          <p:val>
                                            <p:strVal val="#ppt_x-.2"/>
                                          </p:val>
                                        </p:tav>
                                        <p:tav tm="100000">
                                          <p:val>
                                            <p:strVal val="#ppt_x"/>
                                          </p:val>
                                        </p:tav>
                                      </p:tavLst>
                                    </p:anim>
                                    <p:anim calcmode="lin" valueType="num">
                                      <p:cBhvr>
                                        <p:cTn id="41" dur="1000" fill="hold"/>
                                        <p:tgtEl>
                                          <p:spTgt spid="23450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234501">
                                            <p:txEl>
                                              <p:pRg st="0" end="0"/>
                                            </p:txEl>
                                          </p:spTgt>
                                        </p:tgtEl>
                                      </p:cBhvr>
                                    </p:animEffect>
                                  </p:childTnLst>
                                </p:cTn>
                              </p:par>
                              <p:par>
                                <p:cTn id="43" presetID="29" presetClass="entr" presetSubtype="0" fill="hold" nodeType="withEffect">
                                  <p:stCondLst>
                                    <p:cond delay="0"/>
                                  </p:stCondLst>
                                  <p:childTnLst>
                                    <p:set>
                                      <p:cBhvr>
                                        <p:cTn id="44" dur="1" fill="hold">
                                          <p:stCondLst>
                                            <p:cond delay="0"/>
                                          </p:stCondLst>
                                        </p:cTn>
                                        <p:tgtEl>
                                          <p:spTgt spid="234501">
                                            <p:txEl>
                                              <p:pRg st="3" end="3"/>
                                            </p:txEl>
                                          </p:spTgt>
                                        </p:tgtEl>
                                        <p:attrNameLst>
                                          <p:attrName>style.visibility</p:attrName>
                                        </p:attrNameLst>
                                      </p:cBhvr>
                                      <p:to>
                                        <p:strVal val="visible"/>
                                      </p:to>
                                    </p:set>
                                    <p:anim calcmode="lin" valueType="num">
                                      <p:cBhvr>
                                        <p:cTn id="45" dur="1000" fill="hold"/>
                                        <p:tgtEl>
                                          <p:spTgt spid="234501">
                                            <p:txEl>
                                              <p:pRg st="3" end="3"/>
                                            </p:txEl>
                                          </p:spTgt>
                                        </p:tgtEl>
                                        <p:attrNameLst>
                                          <p:attrName>ppt_x</p:attrName>
                                        </p:attrNameLst>
                                      </p:cBhvr>
                                      <p:tavLst>
                                        <p:tav tm="0">
                                          <p:val>
                                            <p:strVal val="#ppt_x-.2"/>
                                          </p:val>
                                        </p:tav>
                                        <p:tav tm="100000">
                                          <p:val>
                                            <p:strVal val="#ppt_x"/>
                                          </p:val>
                                        </p:tav>
                                      </p:tavLst>
                                    </p:anim>
                                    <p:anim calcmode="lin" valueType="num">
                                      <p:cBhvr>
                                        <p:cTn id="46" dur="1000" fill="hold"/>
                                        <p:tgtEl>
                                          <p:spTgt spid="23450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7" dur="1000"/>
                                        <p:tgtEl>
                                          <p:spTgt spid="23450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250825" y="2565400"/>
            <a:ext cx="8713788" cy="1511300"/>
          </a:xfrm>
        </p:spPr>
        <p:txBody>
          <a:bodyPr>
            <a:normAutofit fontScale="90000"/>
          </a:bodyPr>
          <a:lstStyle/>
          <a:p>
            <a:pPr algn="ctr"/>
            <a:r>
              <a:rPr lang="cs-CZ" sz="4000" b="1" dirty="0">
                <a:solidFill>
                  <a:srgbClr val="FF6600"/>
                </a:solidFill>
                <a:latin typeface="Bookman Old Style" pitchFamily="18" charset="0"/>
              </a:rPr>
              <a:t/>
            </a:r>
            <a:br>
              <a:rPr lang="cs-CZ" sz="4000" b="1" dirty="0">
                <a:solidFill>
                  <a:srgbClr val="FF6600"/>
                </a:solidFill>
                <a:latin typeface="Bookman Old Style" pitchFamily="18" charset="0"/>
              </a:rPr>
            </a:br>
            <a:r>
              <a:rPr lang="cs-CZ" sz="4000" dirty="0"/>
              <a:t>Mezinárodní justiční spolupráce </a:t>
            </a:r>
            <a:br>
              <a:rPr lang="cs-CZ" sz="4000" dirty="0"/>
            </a:br>
            <a:r>
              <a:rPr lang="cs-CZ" sz="4000" dirty="0"/>
              <a:t>v trestních věcech a Evropská unie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45762"/>
                                        </p:tgtEl>
                                        <p:attrNameLst>
                                          <p:attrName>style.visibility</p:attrName>
                                        </p:attrNameLst>
                                      </p:cBhvr>
                                      <p:to>
                                        <p:strVal val="visible"/>
                                      </p:to>
                                    </p:set>
                                    <p:anim calcmode="lin" valueType="num">
                                      <p:cBhvr>
                                        <p:cTn id="7" dur="1000" fill="hold"/>
                                        <p:tgtEl>
                                          <p:spTgt spid="245762"/>
                                        </p:tgtEl>
                                        <p:attrNameLst>
                                          <p:attrName>ppt_x</p:attrName>
                                        </p:attrNameLst>
                                      </p:cBhvr>
                                      <p:tavLst>
                                        <p:tav tm="0">
                                          <p:val>
                                            <p:strVal val="#ppt_x-.2"/>
                                          </p:val>
                                        </p:tav>
                                        <p:tav tm="100000">
                                          <p:val>
                                            <p:strVal val="#ppt_x"/>
                                          </p:val>
                                        </p:tav>
                                      </p:tavLst>
                                    </p:anim>
                                    <p:anim calcmode="lin" valueType="num">
                                      <p:cBhvr>
                                        <p:cTn id="8" dur="1000" fill="hold"/>
                                        <p:tgtEl>
                                          <p:spTgt spid="24576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45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7" name="Rectangle 3"/>
          <p:cNvSpPr>
            <a:spLocks noChangeArrowheads="1"/>
          </p:cNvSpPr>
          <p:nvPr/>
        </p:nvSpPr>
        <p:spPr bwMode="auto">
          <a:xfrm>
            <a:off x="827088" y="1628775"/>
            <a:ext cx="7978775" cy="417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sz="1700" dirty="0">
              <a:solidFill>
                <a:schemeClr val="bg1"/>
              </a:solidFill>
              <a:latin typeface="Bookman Old Style" pitchFamily="18" charset="0"/>
            </a:endParaRPr>
          </a:p>
          <a:p>
            <a:pPr marL="342900" indent="-342900" algn="just">
              <a:spcBef>
                <a:spcPct val="20000"/>
              </a:spcBef>
              <a:buFont typeface="Wingdings" pitchFamily="2" charset="2"/>
              <a:buNone/>
            </a:pPr>
            <a:endParaRPr lang="cs-CZ" sz="1700" dirty="0">
              <a:solidFill>
                <a:schemeClr val="bg1"/>
              </a:solidFill>
              <a:latin typeface="Bookman Old Style" pitchFamily="18" charset="0"/>
            </a:endParaRPr>
          </a:p>
          <a:p>
            <a:pPr marL="900113" lvl="1" indent="-377825" algn="just">
              <a:spcBef>
                <a:spcPct val="20000"/>
              </a:spcBef>
              <a:buFont typeface="Wingdings" pitchFamily="2" charset="2"/>
              <a:buNone/>
            </a:pPr>
            <a:endParaRPr lang="cs-CZ" sz="1700" b="1" dirty="0">
              <a:solidFill>
                <a:srgbClr val="FF6600"/>
              </a:solidFill>
              <a:latin typeface="Bookman Old Style" pitchFamily="18" charset="0"/>
            </a:endParaRPr>
          </a:p>
        </p:txBody>
      </p:sp>
      <p:sp>
        <p:nvSpPr>
          <p:cNvPr id="9" name="Zástupný symbol pro obsah 8"/>
          <p:cNvSpPr>
            <a:spLocks noGrp="1"/>
          </p:cNvSpPr>
          <p:nvPr>
            <p:ph idx="1"/>
          </p:nvPr>
        </p:nvSpPr>
        <p:spPr>
          <a:xfrm>
            <a:off x="457200" y="548680"/>
            <a:ext cx="8229600" cy="5673749"/>
          </a:xfrm>
        </p:spPr>
        <p:txBody>
          <a:bodyPr>
            <a:normAutofit lnSpcReduction="10000"/>
          </a:bodyPr>
          <a:lstStyle/>
          <a:p>
            <a:pPr marL="0" indent="0">
              <a:buNone/>
            </a:pPr>
            <a:r>
              <a:rPr lang="cs-CZ" sz="2000" b="1" dirty="0" smtClean="0">
                <a:solidFill>
                  <a:srgbClr val="FF9900"/>
                </a:solidFill>
              </a:rPr>
              <a:t>Formy spolupráce mezi členskými státy Evropské </a:t>
            </a:r>
            <a:r>
              <a:rPr lang="cs-CZ" sz="2000" b="1" dirty="0" smtClean="0">
                <a:solidFill>
                  <a:srgbClr val="FF9900"/>
                </a:solidFill>
              </a:rPr>
              <a:t>unie ( srov. příslušnou část zákona č. 104/2013 Sb. o mezinárodní justiční spolupráci)</a:t>
            </a:r>
            <a:endParaRPr lang="cs-CZ" sz="2000" b="1" dirty="0" smtClean="0">
              <a:solidFill>
                <a:srgbClr val="FF9900"/>
              </a:solidFill>
            </a:endParaRPr>
          </a:p>
          <a:p>
            <a:pPr marL="0" indent="0" algn="just">
              <a:buNone/>
            </a:pPr>
            <a:endParaRPr lang="cs-CZ" sz="1700" dirty="0"/>
          </a:p>
          <a:p>
            <a:pPr marL="342900" indent="-342900" algn="just">
              <a:buFont typeface="Wingdings" pitchFamily="2" charset="2"/>
              <a:buChar char="Ø"/>
            </a:pPr>
            <a:r>
              <a:rPr lang="cs-CZ" sz="1700" dirty="0" smtClean="0"/>
              <a:t>Evropský </a:t>
            </a:r>
            <a:r>
              <a:rPr lang="cs-CZ" sz="1700" dirty="0"/>
              <a:t>zatýkací rozkaz, Evropský příkaz k výkonu příkazu k zajištění majetku nebo důkazních prostředků EU apod. </a:t>
            </a:r>
          </a:p>
          <a:p>
            <a:pPr marL="342900" indent="-342900" algn="just">
              <a:buFont typeface="Wingdings" pitchFamily="2" charset="2"/>
              <a:buChar char="Ø"/>
            </a:pPr>
            <a:r>
              <a:rPr lang="cs-CZ" sz="1700" dirty="0"/>
              <a:t>Zvláštní </a:t>
            </a:r>
            <a:r>
              <a:rPr lang="cs-CZ" sz="1700" dirty="0" smtClean="0"/>
              <a:t>druhy právní pomoci:</a:t>
            </a:r>
          </a:p>
          <a:p>
            <a:pPr marL="900113" lvl="1" indent="-377825" algn="just">
              <a:buFont typeface="Arial" pitchFamily="34" charset="0"/>
              <a:buChar char="•"/>
            </a:pPr>
            <a:r>
              <a:rPr lang="cs-CZ" sz="1700" dirty="0" smtClean="0"/>
              <a:t>Přeshraniční </a:t>
            </a:r>
            <a:r>
              <a:rPr lang="cs-CZ" sz="1700" dirty="0"/>
              <a:t>pronásledování</a:t>
            </a:r>
          </a:p>
          <a:p>
            <a:pPr marL="900113" lvl="1" indent="-377825" algn="just">
              <a:buFont typeface="Arial" pitchFamily="34" charset="0"/>
              <a:buChar char="•"/>
            </a:pPr>
            <a:r>
              <a:rPr lang="cs-CZ" sz="1700" dirty="0"/>
              <a:t>Přeshraniční sledování</a:t>
            </a:r>
          </a:p>
          <a:p>
            <a:pPr marL="900113" lvl="1" indent="-377825" algn="just">
              <a:buFont typeface="Arial" pitchFamily="34" charset="0"/>
              <a:buChar char="•"/>
            </a:pPr>
            <a:r>
              <a:rPr lang="cs-CZ" sz="1700" dirty="0"/>
              <a:t>Skryté </a:t>
            </a:r>
            <a:r>
              <a:rPr lang="cs-CZ" sz="1700" dirty="0" smtClean="0"/>
              <a:t>vyšetřování</a:t>
            </a:r>
          </a:p>
          <a:p>
            <a:pPr marL="900113" lvl="1" indent="-377825" algn="just">
              <a:buFont typeface="Arial" pitchFamily="34" charset="0"/>
              <a:buChar char="•"/>
            </a:pPr>
            <a:r>
              <a:rPr lang="cs-CZ" sz="1700" dirty="0" smtClean="0"/>
              <a:t>Přeshraniční odposlech</a:t>
            </a:r>
            <a:endParaRPr lang="cs-CZ" sz="1700" dirty="0"/>
          </a:p>
          <a:p>
            <a:pPr marL="900113" lvl="1" indent="-377825" algn="just">
              <a:buFont typeface="Arial" pitchFamily="34" charset="0"/>
              <a:buChar char="•"/>
            </a:pPr>
            <a:r>
              <a:rPr lang="cs-CZ" sz="1700" dirty="0"/>
              <a:t>Dočasné předání do ciziny za účelem provedení procesních úkonů</a:t>
            </a:r>
          </a:p>
          <a:p>
            <a:pPr marL="900113" lvl="1" indent="-377825" algn="just">
              <a:buFont typeface="Arial" pitchFamily="34" charset="0"/>
              <a:buChar char="•"/>
            </a:pPr>
            <a:r>
              <a:rPr lang="cs-CZ" sz="1700" dirty="0"/>
              <a:t>Dočasné převzetí z ciziny za stejným účelem</a:t>
            </a:r>
          </a:p>
          <a:p>
            <a:pPr marL="900113" lvl="1" indent="-377825" algn="just">
              <a:buFont typeface="Arial" pitchFamily="34" charset="0"/>
              <a:buChar char="•"/>
            </a:pPr>
            <a:r>
              <a:rPr lang="cs-CZ" sz="1700" dirty="0"/>
              <a:t>Zajištění a předání věcí</a:t>
            </a:r>
          </a:p>
          <a:p>
            <a:pPr marL="900113" lvl="1" indent="-377825" algn="just">
              <a:buFont typeface="Arial" pitchFamily="34" charset="0"/>
              <a:buChar char="•"/>
            </a:pPr>
            <a:r>
              <a:rPr lang="cs-CZ" sz="1700" dirty="0"/>
              <a:t>Zajištění jiné majetkové hodnoty a zajištění majetku</a:t>
            </a:r>
          </a:p>
          <a:p>
            <a:pPr marL="900113" lvl="1" indent="-377825" algn="just">
              <a:buFont typeface="Arial" pitchFamily="34" charset="0"/>
              <a:buChar char="•"/>
            </a:pPr>
            <a:r>
              <a:rPr lang="cs-CZ" sz="1700" dirty="0"/>
              <a:t>Předběžné zajištění věci</a:t>
            </a:r>
          </a:p>
          <a:p>
            <a:pPr marL="900113" lvl="1" indent="-377825" algn="just">
              <a:buFont typeface="Arial" pitchFamily="34" charset="0"/>
              <a:buChar char="•"/>
            </a:pPr>
            <a:r>
              <a:rPr lang="cs-CZ" sz="1700" dirty="0"/>
              <a:t>Společný vyšetřovací tým</a:t>
            </a:r>
          </a:p>
          <a:p>
            <a:pPr marL="900113" lvl="1" indent="-377825" algn="just">
              <a:buFont typeface="Arial" pitchFamily="34" charset="0"/>
              <a:buChar char="•"/>
            </a:pPr>
            <a:r>
              <a:rPr lang="cs-CZ" sz="1700" dirty="0"/>
              <a:t>Výslech prostřednictvím videotelefonu a telefonu</a:t>
            </a:r>
          </a:p>
          <a:p>
            <a:pPr marL="900113" lvl="1" indent="-377825" algn="just">
              <a:buFont typeface="Arial" pitchFamily="34" charset="0"/>
              <a:buChar char="•"/>
            </a:pPr>
            <a:r>
              <a:rPr lang="cs-CZ" sz="1700" dirty="0"/>
              <a:t>Poskytování informací z Rejstříku trestů</a:t>
            </a:r>
            <a:r>
              <a:rPr lang="cs-CZ" sz="1700" b="1" dirty="0"/>
              <a:t> </a:t>
            </a:r>
            <a:endParaRPr lang="cs-CZ" sz="1700" b="1" dirty="0" smtClean="0"/>
          </a:p>
          <a:p>
            <a:pPr marL="900113" lvl="1" indent="-377825" algn="just">
              <a:buFont typeface="Arial" pitchFamily="34" charset="0"/>
              <a:buChar char="•"/>
            </a:pPr>
            <a:r>
              <a:rPr lang="cs-CZ" sz="1700" dirty="0" smtClean="0"/>
              <a:t>Využívání údajů z Schengenského informačního systému</a:t>
            </a:r>
            <a:endParaRPr lang="cs-CZ" sz="1700" dirty="0"/>
          </a:p>
          <a:p>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a:xfrm>
            <a:off x="457200" y="533400"/>
            <a:ext cx="8229600" cy="735360"/>
          </a:xfrm>
        </p:spPr>
        <p:txBody>
          <a:bodyPr>
            <a:normAutofit/>
          </a:bodyPr>
          <a:lstStyle/>
          <a:p>
            <a:pPr algn="ctr"/>
            <a:r>
              <a:rPr lang="cs-CZ" sz="3200" dirty="0"/>
              <a:t> </a:t>
            </a:r>
            <a:r>
              <a:rPr lang="cs-CZ" sz="3200" dirty="0" smtClean="0"/>
              <a:t>    </a:t>
            </a:r>
            <a:r>
              <a:rPr lang="cs-CZ" sz="3200" dirty="0"/>
              <a:t>Lisabonská smlouva</a:t>
            </a:r>
          </a:p>
        </p:txBody>
      </p:sp>
      <p:sp>
        <p:nvSpPr>
          <p:cNvPr id="301059" name="Rectangle 3"/>
          <p:cNvSpPr>
            <a:spLocks noGrp="1" noChangeArrowheads="1"/>
          </p:cNvSpPr>
          <p:nvPr>
            <p:ph idx="1"/>
          </p:nvPr>
        </p:nvSpPr>
        <p:spPr/>
        <p:txBody>
          <a:bodyPr>
            <a:normAutofit fontScale="92500" lnSpcReduction="10000"/>
          </a:bodyPr>
          <a:lstStyle/>
          <a:p>
            <a:r>
              <a:rPr lang="cs-CZ" sz="2400" dirty="0"/>
              <a:t>justiční spolupráce v trestní věcech – kap. 4 LS</a:t>
            </a:r>
          </a:p>
          <a:p>
            <a:r>
              <a:rPr lang="cs-CZ" sz="2400" b="1" dirty="0">
                <a:solidFill>
                  <a:srgbClr val="FFC000"/>
                </a:solidFill>
              </a:rPr>
              <a:t>články 82 a 83 LS</a:t>
            </a:r>
          </a:p>
          <a:p>
            <a:r>
              <a:rPr lang="cs-CZ" sz="2400" dirty="0"/>
              <a:t>trestní právo hmotné čl. 83 – způsob přijímání právních předpisů EU – pozitivní hlas všech člen. států</a:t>
            </a:r>
          </a:p>
          <a:p>
            <a:r>
              <a:rPr lang="cs-CZ" sz="2400" dirty="0"/>
              <a:t>Evropský parlament </a:t>
            </a:r>
            <a:r>
              <a:rPr lang="cs-CZ" sz="2400" dirty="0" smtClean="0"/>
              <a:t> a </a:t>
            </a:r>
            <a:r>
              <a:rPr lang="cs-CZ" sz="2400" dirty="0"/>
              <a:t>Rada zřídí </a:t>
            </a:r>
            <a:r>
              <a:rPr lang="cs-CZ" sz="2400" b="1" dirty="0">
                <a:solidFill>
                  <a:srgbClr val="FFC000"/>
                </a:solidFill>
              </a:rPr>
              <a:t>minimální pravidla pro definice trestných činů a sankcí</a:t>
            </a:r>
            <a:r>
              <a:rPr lang="cs-CZ" sz="2400" dirty="0"/>
              <a:t>, zejm. v oblastech závažných trestných činů s přeshraničním rozměrem</a:t>
            </a:r>
          </a:p>
          <a:p>
            <a:pPr lvl="1"/>
            <a:r>
              <a:rPr lang="cs-CZ" sz="2400" dirty="0"/>
              <a:t>terorismus</a:t>
            </a:r>
          </a:p>
          <a:p>
            <a:pPr lvl="1"/>
            <a:r>
              <a:rPr lang="cs-CZ" sz="2400" dirty="0"/>
              <a:t>organizovaný zločin</a:t>
            </a:r>
          </a:p>
          <a:p>
            <a:pPr lvl="1"/>
            <a:r>
              <a:rPr lang="cs-CZ" sz="2400" dirty="0"/>
              <a:t>praní špinavých peněz </a:t>
            </a:r>
          </a:p>
          <a:p>
            <a:r>
              <a:rPr lang="cs-CZ" sz="2400" b="1" dirty="0" smtClean="0">
                <a:solidFill>
                  <a:srgbClr val="FFC000"/>
                </a:solidFill>
              </a:rPr>
              <a:t>Listina základních práv EU</a:t>
            </a:r>
            <a:endParaRPr lang="cs-CZ" sz="2400" b="1" dirty="0">
              <a:solidFill>
                <a:srgbClr val="FFC000"/>
              </a:solidFill>
            </a:endParaRPr>
          </a:p>
          <a:p>
            <a:pPr marL="536575" indent="-536575">
              <a:buClr>
                <a:srgbClr val="FF9900"/>
              </a:buClr>
              <a:buFont typeface="Wingdings" pitchFamily="2" charset="2"/>
              <a:buChar char="Ø"/>
            </a:pPr>
            <a:endParaRPr lang="cs-CZ" dirty="0">
              <a:solidFill>
                <a:schemeClr val="bg1"/>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01058"/>
                                        </p:tgtEl>
                                        <p:attrNameLst>
                                          <p:attrName>style.visibility</p:attrName>
                                        </p:attrNameLst>
                                      </p:cBhvr>
                                      <p:to>
                                        <p:strVal val="visible"/>
                                      </p:to>
                                    </p:set>
                                    <p:anim calcmode="lin" valueType="num">
                                      <p:cBhvr>
                                        <p:cTn id="7" dur="1000" fill="hold"/>
                                        <p:tgtEl>
                                          <p:spTgt spid="301058"/>
                                        </p:tgtEl>
                                        <p:attrNameLst>
                                          <p:attrName>ppt_x</p:attrName>
                                        </p:attrNameLst>
                                      </p:cBhvr>
                                      <p:tavLst>
                                        <p:tav tm="0">
                                          <p:val>
                                            <p:strVal val="#ppt_x-.2"/>
                                          </p:val>
                                        </p:tav>
                                        <p:tav tm="100000">
                                          <p:val>
                                            <p:strVal val="#ppt_x"/>
                                          </p:val>
                                        </p:tav>
                                      </p:tavLst>
                                    </p:anim>
                                    <p:anim calcmode="lin" valueType="num">
                                      <p:cBhvr>
                                        <p:cTn id="8" dur="1000" fill="hold"/>
                                        <p:tgtEl>
                                          <p:spTgt spid="3010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10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301059">
                                            <p:txEl>
                                              <p:pRg st="0" end="0"/>
                                            </p:txEl>
                                          </p:spTgt>
                                        </p:tgtEl>
                                        <p:attrNameLst>
                                          <p:attrName>style.visibility</p:attrName>
                                        </p:attrNameLst>
                                      </p:cBhvr>
                                      <p:to>
                                        <p:strVal val="visible"/>
                                      </p:to>
                                    </p:set>
                                    <p:anim calcmode="lin" valueType="num">
                                      <p:cBhvr>
                                        <p:cTn id="14" dur="1000" fill="hold"/>
                                        <p:tgtEl>
                                          <p:spTgt spid="301059">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0105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0105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301059">
                                            <p:txEl>
                                              <p:pRg st="1" end="1"/>
                                            </p:txEl>
                                          </p:spTgt>
                                        </p:tgtEl>
                                        <p:attrNameLst>
                                          <p:attrName>style.visibility</p:attrName>
                                        </p:attrNameLst>
                                      </p:cBhvr>
                                      <p:to>
                                        <p:strVal val="visible"/>
                                      </p:to>
                                    </p:set>
                                    <p:anim calcmode="lin" valueType="num">
                                      <p:cBhvr>
                                        <p:cTn id="21" dur="1000" fill="hold"/>
                                        <p:tgtEl>
                                          <p:spTgt spid="301059">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301059">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01059">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301059">
                                            <p:txEl>
                                              <p:pRg st="2" end="2"/>
                                            </p:txEl>
                                          </p:spTgt>
                                        </p:tgtEl>
                                        <p:attrNameLst>
                                          <p:attrName>style.visibility</p:attrName>
                                        </p:attrNameLst>
                                      </p:cBhvr>
                                      <p:to>
                                        <p:strVal val="visible"/>
                                      </p:to>
                                    </p:set>
                                    <p:anim calcmode="lin" valueType="num">
                                      <p:cBhvr>
                                        <p:cTn id="28" dur="1000" fill="hold"/>
                                        <p:tgtEl>
                                          <p:spTgt spid="301059">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30105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0105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301059">
                                            <p:txEl>
                                              <p:pRg st="3" end="3"/>
                                            </p:txEl>
                                          </p:spTgt>
                                        </p:tgtEl>
                                        <p:attrNameLst>
                                          <p:attrName>style.visibility</p:attrName>
                                        </p:attrNameLst>
                                      </p:cBhvr>
                                      <p:to>
                                        <p:strVal val="visible"/>
                                      </p:to>
                                    </p:set>
                                    <p:anim calcmode="lin" valueType="num">
                                      <p:cBhvr>
                                        <p:cTn id="35" dur="1000" fill="hold"/>
                                        <p:tgtEl>
                                          <p:spTgt spid="301059">
                                            <p:txEl>
                                              <p:pRg st="3" end="3"/>
                                            </p:txEl>
                                          </p:spTgt>
                                        </p:tgtEl>
                                        <p:attrNameLst>
                                          <p:attrName>ppt_x</p:attrName>
                                        </p:attrNameLst>
                                      </p:cBhvr>
                                      <p:tavLst>
                                        <p:tav tm="0">
                                          <p:val>
                                            <p:strVal val="#ppt_x-.2"/>
                                          </p:val>
                                        </p:tav>
                                        <p:tav tm="100000">
                                          <p:val>
                                            <p:strVal val="#ppt_x"/>
                                          </p:val>
                                        </p:tav>
                                      </p:tavLst>
                                    </p:anim>
                                    <p:anim calcmode="lin" valueType="num">
                                      <p:cBhvr>
                                        <p:cTn id="36" dur="1000" fill="hold"/>
                                        <p:tgtEl>
                                          <p:spTgt spid="301059">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01059">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301059">
                                            <p:txEl>
                                              <p:pRg st="4" end="4"/>
                                            </p:txEl>
                                          </p:spTgt>
                                        </p:tgtEl>
                                        <p:attrNameLst>
                                          <p:attrName>style.visibility</p:attrName>
                                        </p:attrNameLst>
                                      </p:cBhvr>
                                      <p:to>
                                        <p:strVal val="visible"/>
                                      </p:to>
                                    </p:set>
                                    <p:anim calcmode="lin" valueType="num">
                                      <p:cBhvr>
                                        <p:cTn id="42" dur="1000" fill="hold"/>
                                        <p:tgtEl>
                                          <p:spTgt spid="301059">
                                            <p:txEl>
                                              <p:pRg st="4" end="4"/>
                                            </p:txEl>
                                          </p:spTgt>
                                        </p:tgtEl>
                                        <p:attrNameLst>
                                          <p:attrName>ppt_x</p:attrName>
                                        </p:attrNameLst>
                                      </p:cBhvr>
                                      <p:tavLst>
                                        <p:tav tm="0">
                                          <p:val>
                                            <p:strVal val="#ppt_x-.2"/>
                                          </p:val>
                                        </p:tav>
                                        <p:tav tm="100000">
                                          <p:val>
                                            <p:strVal val="#ppt_x"/>
                                          </p:val>
                                        </p:tav>
                                      </p:tavLst>
                                    </p:anim>
                                    <p:anim calcmode="lin" valueType="num">
                                      <p:cBhvr>
                                        <p:cTn id="43" dur="1000" fill="hold"/>
                                        <p:tgtEl>
                                          <p:spTgt spid="301059">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01059">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301059">
                                            <p:txEl>
                                              <p:pRg st="5" end="5"/>
                                            </p:txEl>
                                          </p:spTgt>
                                        </p:tgtEl>
                                        <p:attrNameLst>
                                          <p:attrName>style.visibility</p:attrName>
                                        </p:attrNameLst>
                                      </p:cBhvr>
                                      <p:to>
                                        <p:strVal val="visible"/>
                                      </p:to>
                                    </p:set>
                                    <p:anim calcmode="lin" valueType="num">
                                      <p:cBhvr>
                                        <p:cTn id="49" dur="1000" fill="hold"/>
                                        <p:tgtEl>
                                          <p:spTgt spid="301059">
                                            <p:txEl>
                                              <p:pRg st="5" end="5"/>
                                            </p:txEl>
                                          </p:spTgt>
                                        </p:tgtEl>
                                        <p:attrNameLst>
                                          <p:attrName>ppt_x</p:attrName>
                                        </p:attrNameLst>
                                      </p:cBhvr>
                                      <p:tavLst>
                                        <p:tav tm="0">
                                          <p:val>
                                            <p:strVal val="#ppt_x-.2"/>
                                          </p:val>
                                        </p:tav>
                                        <p:tav tm="100000">
                                          <p:val>
                                            <p:strVal val="#ppt_x"/>
                                          </p:val>
                                        </p:tav>
                                      </p:tavLst>
                                    </p:anim>
                                    <p:anim calcmode="lin" valueType="num">
                                      <p:cBhvr>
                                        <p:cTn id="50" dur="1000" fill="hold"/>
                                        <p:tgtEl>
                                          <p:spTgt spid="301059">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01059">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nodeType="clickEffect">
                                  <p:stCondLst>
                                    <p:cond delay="0"/>
                                  </p:stCondLst>
                                  <p:childTnLst>
                                    <p:set>
                                      <p:cBhvr>
                                        <p:cTn id="55" dur="1" fill="hold">
                                          <p:stCondLst>
                                            <p:cond delay="0"/>
                                          </p:stCondLst>
                                        </p:cTn>
                                        <p:tgtEl>
                                          <p:spTgt spid="301059">
                                            <p:txEl>
                                              <p:pRg st="6" end="6"/>
                                            </p:txEl>
                                          </p:spTgt>
                                        </p:tgtEl>
                                        <p:attrNameLst>
                                          <p:attrName>style.visibility</p:attrName>
                                        </p:attrNameLst>
                                      </p:cBhvr>
                                      <p:to>
                                        <p:strVal val="visible"/>
                                      </p:to>
                                    </p:set>
                                    <p:anim calcmode="lin" valueType="num">
                                      <p:cBhvr>
                                        <p:cTn id="56" dur="1000" fill="hold"/>
                                        <p:tgtEl>
                                          <p:spTgt spid="301059">
                                            <p:txEl>
                                              <p:pRg st="6" end="6"/>
                                            </p:txEl>
                                          </p:spTgt>
                                        </p:tgtEl>
                                        <p:attrNameLst>
                                          <p:attrName>ppt_x</p:attrName>
                                        </p:attrNameLst>
                                      </p:cBhvr>
                                      <p:tavLst>
                                        <p:tav tm="0">
                                          <p:val>
                                            <p:strVal val="#ppt_x-.2"/>
                                          </p:val>
                                        </p:tav>
                                        <p:tav tm="100000">
                                          <p:val>
                                            <p:strVal val="#ppt_x"/>
                                          </p:val>
                                        </p:tav>
                                      </p:tavLst>
                                    </p:anim>
                                    <p:anim calcmode="lin" valueType="num">
                                      <p:cBhvr>
                                        <p:cTn id="57" dur="1000" fill="hold"/>
                                        <p:tgtEl>
                                          <p:spTgt spid="301059">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301059">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9" presetClass="entr" presetSubtype="0" fill="hold" nodeType="clickEffect">
                                  <p:stCondLst>
                                    <p:cond delay="0"/>
                                  </p:stCondLst>
                                  <p:childTnLst>
                                    <p:set>
                                      <p:cBhvr>
                                        <p:cTn id="62" dur="1" fill="hold">
                                          <p:stCondLst>
                                            <p:cond delay="0"/>
                                          </p:stCondLst>
                                        </p:cTn>
                                        <p:tgtEl>
                                          <p:spTgt spid="301059">
                                            <p:txEl>
                                              <p:pRg st="7" end="7"/>
                                            </p:txEl>
                                          </p:spTgt>
                                        </p:tgtEl>
                                        <p:attrNameLst>
                                          <p:attrName>style.visibility</p:attrName>
                                        </p:attrNameLst>
                                      </p:cBhvr>
                                      <p:to>
                                        <p:strVal val="visible"/>
                                      </p:to>
                                    </p:set>
                                    <p:anim calcmode="lin" valueType="num">
                                      <p:cBhvr>
                                        <p:cTn id="63" dur="1000" fill="hold"/>
                                        <p:tgtEl>
                                          <p:spTgt spid="301059">
                                            <p:txEl>
                                              <p:pRg st="7" end="7"/>
                                            </p:txEl>
                                          </p:spTgt>
                                        </p:tgtEl>
                                        <p:attrNameLst>
                                          <p:attrName>ppt_x</p:attrName>
                                        </p:attrNameLst>
                                      </p:cBhvr>
                                      <p:tavLst>
                                        <p:tav tm="0">
                                          <p:val>
                                            <p:strVal val="#ppt_x-.2"/>
                                          </p:val>
                                        </p:tav>
                                        <p:tav tm="100000">
                                          <p:val>
                                            <p:strVal val="#ppt_x"/>
                                          </p:val>
                                        </p:tav>
                                      </p:tavLst>
                                    </p:anim>
                                    <p:anim calcmode="lin" valueType="num">
                                      <p:cBhvr>
                                        <p:cTn id="64" dur="1000" fill="hold"/>
                                        <p:tgtEl>
                                          <p:spTgt spid="301059">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3010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080120"/>
          </a:xfrm>
        </p:spPr>
        <p:txBody>
          <a:bodyPr>
            <a:normAutofit/>
          </a:bodyPr>
          <a:lstStyle/>
          <a:p>
            <a:pPr algn="ctr"/>
            <a:r>
              <a:rPr lang="cs-CZ" sz="3600" dirty="0" smtClean="0"/>
              <a:t>Listina základních práv EU</a:t>
            </a:r>
            <a:endParaRPr lang="cs-CZ" sz="3600" dirty="0"/>
          </a:p>
        </p:txBody>
      </p:sp>
      <p:sp>
        <p:nvSpPr>
          <p:cNvPr id="3" name="Zástupný symbol pro obsah 2"/>
          <p:cNvSpPr>
            <a:spLocks noGrp="1"/>
          </p:cNvSpPr>
          <p:nvPr>
            <p:ph idx="1"/>
          </p:nvPr>
        </p:nvSpPr>
        <p:spPr/>
        <p:txBody>
          <a:bodyPr>
            <a:normAutofit fontScale="70000" lnSpcReduction="20000"/>
          </a:bodyPr>
          <a:lstStyle/>
          <a:p>
            <a:pPr algn="just"/>
            <a:r>
              <a:rPr lang="cs-CZ" sz="3200" dirty="0"/>
              <a:t>integrována do</a:t>
            </a:r>
            <a:r>
              <a:rPr lang="cs-CZ" sz="3200" b="1" dirty="0"/>
              <a:t> primárního </a:t>
            </a:r>
            <a:r>
              <a:rPr lang="cs-CZ" sz="3200" dirty="0"/>
              <a:t>unijního práva čl. 6 odst. 1 Smlouvy o EU₁  </a:t>
            </a:r>
          </a:p>
          <a:p>
            <a:r>
              <a:rPr lang="cs-CZ" sz="3200" dirty="0" err="1">
                <a:solidFill>
                  <a:srgbClr val="FFC000"/>
                </a:solidFill>
              </a:rPr>
              <a:t>supranacionální</a:t>
            </a:r>
            <a:r>
              <a:rPr lang="cs-CZ" sz="3200" dirty="0">
                <a:solidFill>
                  <a:srgbClr val="FFC000"/>
                </a:solidFill>
              </a:rPr>
              <a:t> právní akt </a:t>
            </a:r>
            <a:r>
              <a:rPr lang="cs-CZ" sz="3200" dirty="0"/>
              <a:t>s možností </a:t>
            </a:r>
            <a:r>
              <a:rPr lang="cs-CZ" sz="3200" b="1" dirty="0">
                <a:solidFill>
                  <a:srgbClr val="FFC000"/>
                </a:solidFill>
              </a:rPr>
              <a:t>přímého účinku </a:t>
            </a:r>
            <a:r>
              <a:rPr lang="cs-CZ" sz="3200" b="1" dirty="0"/>
              <a:t>(</a:t>
            </a:r>
            <a:r>
              <a:rPr lang="cs-CZ" sz="3200" dirty="0"/>
              <a:t>má sice především doktrinální </a:t>
            </a:r>
            <a:r>
              <a:rPr lang="cs-CZ" sz="3200" dirty="0" smtClean="0"/>
              <a:t>charakter, </a:t>
            </a:r>
            <a:r>
              <a:rPr lang="cs-CZ" sz="3200" dirty="0"/>
              <a:t>ale je i </a:t>
            </a:r>
            <a:r>
              <a:rPr lang="cs-CZ" sz="3200" b="1" dirty="0"/>
              <a:t>přímo aplikovatelná)</a:t>
            </a:r>
            <a:endParaRPr lang="cs-CZ" sz="3200" dirty="0"/>
          </a:p>
          <a:p>
            <a:r>
              <a:rPr lang="cs-CZ" sz="3200" dirty="0"/>
              <a:t>Je závazná pro </a:t>
            </a:r>
            <a:r>
              <a:rPr lang="cs-CZ" sz="3200" b="1" dirty="0"/>
              <a:t>instituce, orgány, úřady a agentury Evropské unie.  </a:t>
            </a:r>
            <a:endParaRPr lang="cs-CZ" sz="3200" dirty="0"/>
          </a:p>
          <a:p>
            <a:r>
              <a:rPr lang="cs-CZ" sz="3200" b="1" dirty="0"/>
              <a:t>pro členské státy </a:t>
            </a:r>
            <a:r>
              <a:rPr lang="cs-CZ" sz="3200" dirty="0"/>
              <a:t>je zavazující jen v případě, že tyto provádějí právo Evropské unie.</a:t>
            </a:r>
          </a:p>
          <a:p>
            <a:pPr marL="0" indent="0">
              <a:buNone/>
            </a:pPr>
            <a:r>
              <a:rPr lang="cs-CZ" sz="3200" dirty="0"/>
              <a:t> </a:t>
            </a:r>
            <a:endParaRPr lang="cs-CZ" sz="800" dirty="0"/>
          </a:p>
          <a:p>
            <a:endParaRPr lang="cs-CZ" sz="1300" dirty="0"/>
          </a:p>
          <a:p>
            <a:endParaRPr lang="cs-CZ" sz="1800" dirty="0"/>
          </a:p>
          <a:p>
            <a:pPr marL="0" indent="0" algn="just">
              <a:buNone/>
            </a:pPr>
            <a:r>
              <a:rPr lang="cs-CZ" sz="1800" dirty="0"/>
              <a:t>₁ Čl. 6 odst.1 : „Unie uznává práva, svobody a zásady obsažené v Listině základních práv Evropské unie ze dne 7. prosince 2000, ve znění upraveném dne 12. prosince 2007 ve Štrasburku, jež má stejnou právní sílu jako Smlouvy.“</a:t>
            </a:r>
          </a:p>
          <a:p>
            <a:endParaRPr lang="cs-CZ" dirty="0"/>
          </a:p>
        </p:txBody>
      </p:sp>
    </p:spTree>
    <p:extLst>
      <p:ext uri="{BB962C8B-B14F-4D97-AF65-F5344CB8AC3E}">
        <p14:creationId xmlns:p14="http://schemas.microsoft.com/office/powerpoint/2010/main" val="3003119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normAutofit/>
          </a:bodyPr>
          <a:lstStyle/>
          <a:p>
            <a:pPr algn="ctr"/>
            <a:r>
              <a:rPr lang="cs-CZ" sz="3600" dirty="0"/>
              <a:t>Listina základních práv EU</a:t>
            </a:r>
          </a:p>
        </p:txBody>
      </p:sp>
      <p:sp>
        <p:nvSpPr>
          <p:cNvPr id="3" name="Zástupný symbol pro obsah 2"/>
          <p:cNvSpPr>
            <a:spLocks noGrp="1"/>
          </p:cNvSpPr>
          <p:nvPr>
            <p:ph idx="1"/>
          </p:nvPr>
        </p:nvSpPr>
        <p:spPr>
          <a:xfrm>
            <a:off x="457200" y="1916832"/>
            <a:ext cx="8229600" cy="4536504"/>
          </a:xfrm>
        </p:spPr>
        <p:txBody>
          <a:bodyPr>
            <a:normAutofit fontScale="62500" lnSpcReduction="20000"/>
          </a:bodyPr>
          <a:lstStyle/>
          <a:p>
            <a:pPr algn="just"/>
            <a:r>
              <a:rPr lang="cs-CZ" sz="3200" dirty="0"/>
              <a:t>Listina </a:t>
            </a:r>
            <a:r>
              <a:rPr lang="cs-CZ" sz="3200" b="1" dirty="0"/>
              <a:t>nesměřuje jen k smlouvám</a:t>
            </a:r>
            <a:r>
              <a:rPr lang="cs-CZ" sz="3200" dirty="0"/>
              <a:t>, ale týká se všech pravomocí Evropské unie: </a:t>
            </a:r>
          </a:p>
          <a:p>
            <a:pPr algn="just"/>
            <a:endParaRPr lang="cs-CZ" sz="3200" dirty="0"/>
          </a:p>
          <a:p>
            <a:pPr algn="just">
              <a:buFontTx/>
              <a:buChar char="-"/>
            </a:pPr>
            <a:r>
              <a:rPr lang="cs-CZ" sz="3200" dirty="0"/>
              <a:t>členský stát aplikuje přímo právo Evropské unie, </a:t>
            </a:r>
          </a:p>
          <a:p>
            <a:pPr algn="just">
              <a:buFontTx/>
              <a:buChar char="-"/>
            </a:pPr>
            <a:r>
              <a:rPr lang="cs-CZ" sz="3200" dirty="0"/>
              <a:t>členský stát aplikuje vnitrostátní právo, které obsahuje (implementované) právo Evropské unie </a:t>
            </a:r>
          </a:p>
          <a:p>
            <a:pPr algn="just">
              <a:buFontTx/>
              <a:buChar char="-"/>
            </a:pPr>
            <a:r>
              <a:rPr lang="cs-CZ" sz="3200" dirty="0"/>
              <a:t>členský stát aplikuje právo, které sice nevzniklo v důsledku implementace, ale spadá pod čl. 51 Listiny (např. zásada ne bis in idem) </a:t>
            </a:r>
          </a:p>
          <a:p>
            <a:pPr algn="just">
              <a:buFontTx/>
              <a:buChar char="-"/>
            </a:pPr>
            <a:endParaRPr lang="cs-CZ" sz="3200" dirty="0"/>
          </a:p>
          <a:p>
            <a:pPr algn="just"/>
            <a:r>
              <a:rPr lang="cs-CZ" sz="3200" dirty="0"/>
              <a:t>Listina z hlediska jejího dodržování</a:t>
            </a:r>
            <a:r>
              <a:rPr lang="cs-CZ" sz="3200" b="1" dirty="0"/>
              <a:t> není </a:t>
            </a:r>
            <a:r>
              <a:rPr lang="cs-CZ" sz="3200" dirty="0"/>
              <a:t>podrobena externí kontrole Soudu pro lidská práva, podléhá však kontrole Soudního dvora EU, jenž naopak k obsahu Úmluvy i Listiny přihlížet musí</a:t>
            </a:r>
          </a:p>
          <a:p>
            <a:pPr algn="just"/>
            <a:r>
              <a:rPr lang="cs-CZ" sz="3200" dirty="0"/>
              <a:t>žádné ustanovení Listiny nesmí být vykládáno jako omezení nebo poškození lidských práv a základních svobod dosažených závaznými akty mezinárodního práva a ústavního práva členských států (čl. 53 Listiny)</a:t>
            </a:r>
          </a:p>
          <a:p>
            <a:endParaRPr lang="cs-CZ" dirty="0"/>
          </a:p>
        </p:txBody>
      </p:sp>
    </p:spTree>
    <p:extLst>
      <p:ext uri="{BB962C8B-B14F-4D97-AF65-F5344CB8AC3E}">
        <p14:creationId xmlns:p14="http://schemas.microsoft.com/office/powerpoint/2010/main" val="2519011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807368"/>
          </a:xfrm>
        </p:spPr>
        <p:txBody>
          <a:bodyPr>
            <a:normAutofit/>
          </a:bodyPr>
          <a:lstStyle/>
          <a:p>
            <a:pPr algn="ctr"/>
            <a:r>
              <a:rPr lang="cs-CZ" sz="3600" dirty="0" smtClean="0"/>
              <a:t>Listina základních práv EU</a:t>
            </a:r>
            <a:endParaRPr lang="cs-CZ" sz="3600" dirty="0"/>
          </a:p>
        </p:txBody>
      </p:sp>
      <p:sp>
        <p:nvSpPr>
          <p:cNvPr id="3" name="Zástupný symbol pro obsah 2"/>
          <p:cNvSpPr>
            <a:spLocks noGrp="1"/>
          </p:cNvSpPr>
          <p:nvPr>
            <p:ph idx="1"/>
          </p:nvPr>
        </p:nvSpPr>
        <p:spPr>
          <a:xfrm>
            <a:off x="457200" y="1556792"/>
            <a:ext cx="8229600" cy="4824536"/>
          </a:xfrm>
        </p:spPr>
        <p:txBody>
          <a:bodyPr>
            <a:normAutofit fontScale="40000" lnSpcReduction="20000"/>
          </a:bodyPr>
          <a:lstStyle/>
          <a:p>
            <a:pPr marL="0" indent="0">
              <a:buNone/>
            </a:pPr>
            <a:r>
              <a:rPr lang="cs-CZ" sz="4000" dirty="0"/>
              <a:t> </a:t>
            </a:r>
            <a:r>
              <a:rPr lang="cs-CZ" sz="4000" b="1" dirty="0"/>
              <a:t>Oblast trestního práva : </a:t>
            </a:r>
          </a:p>
          <a:p>
            <a:r>
              <a:rPr lang="cs-CZ" sz="3400" dirty="0"/>
              <a:t> </a:t>
            </a:r>
          </a:p>
          <a:p>
            <a:pPr lvl="0"/>
            <a:r>
              <a:rPr lang="cs-CZ" sz="3400" dirty="0"/>
              <a:t>Právo na lidskou důstojnost (čl. 1)</a:t>
            </a:r>
          </a:p>
          <a:p>
            <a:pPr lvl="0"/>
            <a:r>
              <a:rPr lang="cs-CZ" sz="3400" dirty="0"/>
              <a:t>Právo na život (čl. 2)</a:t>
            </a:r>
          </a:p>
          <a:p>
            <a:pPr lvl="0"/>
            <a:r>
              <a:rPr lang="cs-CZ" sz="3400" dirty="0"/>
              <a:t>Právo na nedotknutelnost lidské osobnosti (čl. 3)</a:t>
            </a:r>
          </a:p>
          <a:p>
            <a:pPr lvl="0"/>
            <a:r>
              <a:rPr lang="cs-CZ" sz="3400" dirty="0"/>
              <a:t>Zákaz mučení a nelidského a ponižujícího zacházení anebo trestu (čl. 4)</a:t>
            </a:r>
          </a:p>
          <a:p>
            <a:pPr lvl="0"/>
            <a:r>
              <a:rPr lang="cs-CZ" sz="3400" dirty="0"/>
              <a:t>Zákaz otroctví a nucené práce (čl. 5)</a:t>
            </a:r>
          </a:p>
          <a:p>
            <a:pPr lvl="0"/>
            <a:r>
              <a:rPr lang="cs-CZ" sz="3400" dirty="0"/>
              <a:t>Právo na svobodu a bezpečnost (čl. 6)</a:t>
            </a:r>
          </a:p>
          <a:p>
            <a:pPr lvl="0"/>
            <a:r>
              <a:rPr lang="cs-CZ" sz="3400" dirty="0"/>
              <a:t>Respektování soukromého a rodinného života (čl. 7)</a:t>
            </a:r>
          </a:p>
          <a:p>
            <a:pPr lvl="0"/>
            <a:r>
              <a:rPr lang="cs-CZ" sz="3400" dirty="0"/>
              <a:t>Ochrana osobních údajů (čl. 8)</a:t>
            </a:r>
          </a:p>
          <a:p>
            <a:pPr lvl="0"/>
            <a:r>
              <a:rPr lang="cs-CZ" sz="3400" dirty="0"/>
              <a:t>Svoboda myšlení, svědomí a náboženského vyznání (čl. 10)</a:t>
            </a:r>
          </a:p>
          <a:p>
            <a:pPr lvl="0"/>
            <a:r>
              <a:rPr lang="cs-CZ" sz="3400" dirty="0"/>
              <a:t>Právo na vlastnictví (čl. 17)</a:t>
            </a:r>
          </a:p>
          <a:p>
            <a:pPr lvl="0"/>
            <a:r>
              <a:rPr lang="cs-CZ" sz="3400" dirty="0"/>
              <a:t>Právo na azyl (čl. 18)</a:t>
            </a:r>
          </a:p>
          <a:p>
            <a:pPr lvl="0"/>
            <a:r>
              <a:rPr lang="cs-CZ" sz="3400" dirty="0"/>
              <a:t>Ochrana v případě vystěhování, vyhoštění nebo vydání (čl. 19)</a:t>
            </a:r>
          </a:p>
          <a:p>
            <a:pPr lvl="0"/>
            <a:r>
              <a:rPr lang="cs-CZ" sz="3400" dirty="0"/>
              <a:t>Rovnost před zákonem (čl. 20)</a:t>
            </a:r>
          </a:p>
          <a:p>
            <a:pPr lvl="0"/>
            <a:r>
              <a:rPr lang="cs-CZ" sz="3400" dirty="0"/>
              <a:t> Zákaz diskriminace (čl. 21)</a:t>
            </a:r>
          </a:p>
          <a:p>
            <a:pPr lvl="0"/>
            <a:r>
              <a:rPr lang="cs-CZ" sz="3400" dirty="0"/>
              <a:t>Právo na účinné odvolací řízení a nestranný soudní proces (čl. 47)</a:t>
            </a:r>
          </a:p>
          <a:p>
            <a:pPr lvl="0"/>
            <a:r>
              <a:rPr lang="cs-CZ" sz="3400" dirty="0"/>
              <a:t>Presumpci neviny a práva obhajoby (čl. 48)</a:t>
            </a:r>
          </a:p>
          <a:p>
            <a:pPr lvl="0"/>
            <a:r>
              <a:rPr lang="cs-CZ" sz="3400" dirty="0"/>
              <a:t>Zásady zákonnosti a přiměřenosti trestů (čl. 49)</a:t>
            </a:r>
          </a:p>
          <a:p>
            <a:pPr lvl="0"/>
            <a:r>
              <a:rPr lang="cs-CZ" sz="3400" b="1" dirty="0">
                <a:solidFill>
                  <a:srgbClr val="FFC000"/>
                </a:solidFill>
              </a:rPr>
              <a:t>Právo nebýt souzen či trestně stíhán dvakrát za stejný trestný čin </a:t>
            </a:r>
            <a:r>
              <a:rPr lang="cs-CZ" sz="3400" dirty="0">
                <a:solidFill>
                  <a:srgbClr val="FFC000"/>
                </a:solidFill>
              </a:rPr>
              <a:t>(čl. 50).</a:t>
            </a:r>
          </a:p>
        </p:txBody>
      </p:sp>
    </p:spTree>
    <p:extLst>
      <p:ext uri="{BB962C8B-B14F-4D97-AF65-F5344CB8AC3E}">
        <p14:creationId xmlns:p14="http://schemas.microsoft.com/office/powerpoint/2010/main" val="391953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539750" y="2205038"/>
            <a:ext cx="8229600" cy="1511300"/>
          </a:xfrm>
        </p:spPr>
        <p:txBody>
          <a:bodyPr>
            <a:normAutofit fontScale="90000"/>
          </a:bodyPr>
          <a:lstStyle/>
          <a:p>
            <a:pPr algn="ctr"/>
            <a:r>
              <a:rPr lang="cs-CZ" sz="4000" b="1" dirty="0">
                <a:solidFill>
                  <a:srgbClr val="FF6600"/>
                </a:solidFill>
                <a:latin typeface="Bookman Old Style" pitchFamily="18" charset="0"/>
              </a:rPr>
              <a:t/>
            </a:r>
            <a:br>
              <a:rPr lang="cs-CZ" sz="4000" b="1" dirty="0">
                <a:solidFill>
                  <a:srgbClr val="FF6600"/>
                </a:solidFill>
                <a:latin typeface="Bookman Old Style" pitchFamily="18" charset="0"/>
              </a:rPr>
            </a:br>
            <a:r>
              <a:rPr lang="cs-CZ" sz="4000" dirty="0"/>
              <a:t>Rozhodovací praxe </a:t>
            </a:r>
            <a:r>
              <a:rPr lang="cs-CZ" sz="4000" dirty="0" smtClean="0"/>
              <a:t>Soudního dvora Evropské unie o předběžných otázkách </a:t>
            </a:r>
            <a:endParaRPr lang="cs-CZ" sz="4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47810"/>
                                        </p:tgtEl>
                                        <p:attrNameLst>
                                          <p:attrName>style.visibility</p:attrName>
                                        </p:attrNameLst>
                                      </p:cBhvr>
                                      <p:to>
                                        <p:strVal val="visible"/>
                                      </p:to>
                                    </p:set>
                                    <p:anim calcmode="lin" valueType="num">
                                      <p:cBhvr>
                                        <p:cTn id="7" dur="1000" fill="hold"/>
                                        <p:tgtEl>
                                          <p:spTgt spid="247810"/>
                                        </p:tgtEl>
                                        <p:attrNameLst>
                                          <p:attrName>ppt_x</p:attrName>
                                        </p:attrNameLst>
                                      </p:cBhvr>
                                      <p:tavLst>
                                        <p:tav tm="0">
                                          <p:val>
                                            <p:strVal val="#ppt_x-.2"/>
                                          </p:val>
                                        </p:tav>
                                        <p:tav tm="100000">
                                          <p:val>
                                            <p:strVal val="#ppt_x"/>
                                          </p:val>
                                        </p:tav>
                                      </p:tavLst>
                                    </p:anim>
                                    <p:anim calcmode="lin" valueType="num">
                                      <p:cBhvr>
                                        <p:cTn id="8" dur="1000" fill="hold"/>
                                        <p:tgtEl>
                                          <p:spTgt spid="2478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478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457200" y="533400"/>
            <a:ext cx="8229600" cy="1239416"/>
          </a:xfrm>
        </p:spPr>
        <p:txBody>
          <a:bodyPr>
            <a:normAutofit/>
          </a:bodyPr>
          <a:lstStyle/>
          <a:p>
            <a:r>
              <a:rPr lang="cs-CZ" sz="3600" dirty="0"/>
              <a:t>Prostředí mezinárodní justiční spolupráce v trestních věcech</a:t>
            </a:r>
          </a:p>
        </p:txBody>
      </p:sp>
      <p:sp>
        <p:nvSpPr>
          <p:cNvPr id="219139" name="Rectangle 3"/>
          <p:cNvSpPr>
            <a:spLocks noGrp="1" noChangeArrowheads="1"/>
          </p:cNvSpPr>
          <p:nvPr>
            <p:ph idx="1"/>
          </p:nvPr>
        </p:nvSpPr>
        <p:spPr/>
        <p:txBody>
          <a:bodyPr>
            <a:normAutofit lnSpcReduction="10000"/>
          </a:bodyPr>
          <a:lstStyle/>
          <a:p>
            <a:pPr algn="just">
              <a:buFont typeface="Wingdings" pitchFamily="2" charset="2"/>
              <a:buChar char="Ø"/>
            </a:pPr>
            <a:r>
              <a:rPr lang="cs-CZ" sz="2000" dirty="0"/>
              <a:t>Spolupráce mezi státy v oblasti trestního práva je podmíněna především ohledy na </a:t>
            </a:r>
            <a:r>
              <a:rPr lang="cs-CZ" sz="2000" b="1" dirty="0">
                <a:solidFill>
                  <a:srgbClr val="FF9933"/>
                </a:solidFill>
              </a:rPr>
              <a:t>zásadu suverenity</a:t>
            </a:r>
            <a:r>
              <a:rPr lang="cs-CZ" sz="2000" dirty="0">
                <a:solidFill>
                  <a:srgbClr val="FF9933"/>
                </a:solidFill>
              </a:rPr>
              <a:t>. </a:t>
            </a:r>
            <a:endParaRPr lang="cs-CZ" sz="2000" dirty="0" smtClean="0">
              <a:solidFill>
                <a:srgbClr val="FF9933"/>
              </a:solidFill>
            </a:endParaRPr>
          </a:p>
          <a:p>
            <a:pPr algn="just">
              <a:buFont typeface="Wingdings" pitchFamily="2" charset="2"/>
              <a:buChar char="Ø"/>
            </a:pPr>
            <a:endParaRPr lang="cs-CZ" sz="2000" b="1" i="1" dirty="0" smtClean="0">
              <a:solidFill>
                <a:schemeClr val="tx2">
                  <a:lumMod val="75000"/>
                </a:schemeClr>
              </a:solidFill>
            </a:endParaRPr>
          </a:p>
          <a:p>
            <a:pPr algn="just">
              <a:buFont typeface="Wingdings" pitchFamily="2" charset="2"/>
              <a:buChar char="Ø"/>
            </a:pPr>
            <a:r>
              <a:rPr lang="cs-CZ" sz="2000" b="1" i="1" dirty="0" smtClean="0">
                <a:solidFill>
                  <a:schemeClr val="tx2">
                    <a:lumMod val="75000"/>
                  </a:schemeClr>
                </a:solidFill>
              </a:rPr>
              <a:t>Suverenita </a:t>
            </a:r>
            <a:r>
              <a:rPr lang="cs-CZ" sz="2000" b="1" i="1" dirty="0">
                <a:solidFill>
                  <a:schemeClr val="tx2">
                    <a:lumMod val="75000"/>
                  </a:schemeClr>
                </a:solidFill>
              </a:rPr>
              <a:t>je vlastnost státní moci, její nezávislost na jakékoli jiné moci, a to v oblasti vztahů mezinárodních i vnitřních</a:t>
            </a:r>
            <a:r>
              <a:rPr lang="cs-CZ" sz="2000" b="1" i="1" dirty="0" smtClean="0">
                <a:solidFill>
                  <a:schemeClr val="tx2">
                    <a:lumMod val="75000"/>
                  </a:schemeClr>
                </a:solidFill>
              </a:rPr>
              <a:t>.</a:t>
            </a:r>
          </a:p>
          <a:p>
            <a:pPr marL="342900" indent="-342900" algn="just">
              <a:lnSpc>
                <a:spcPct val="80000"/>
              </a:lnSpc>
              <a:buNone/>
            </a:pPr>
            <a:endParaRPr lang="cs-CZ" sz="2000" i="1" dirty="0">
              <a:solidFill>
                <a:srgbClr val="FF9933"/>
              </a:solidFill>
            </a:endParaRPr>
          </a:p>
          <a:p>
            <a:pPr marL="342900" indent="-342900" algn="just">
              <a:lnSpc>
                <a:spcPct val="90000"/>
              </a:lnSpc>
              <a:buFont typeface="Wingdings" pitchFamily="2" charset="2"/>
              <a:buChar char="Ø"/>
            </a:pPr>
            <a:r>
              <a:rPr lang="cs-CZ" sz="2000" dirty="0"/>
              <a:t>Pro mezinárodní justiční spolupráci je nejvýznamnější </a:t>
            </a:r>
            <a:r>
              <a:rPr lang="cs-CZ" sz="2000" b="1" dirty="0">
                <a:solidFill>
                  <a:srgbClr val="FF9933"/>
                </a:solidFill>
              </a:rPr>
              <a:t>tzv. vnitřní suverenita,</a:t>
            </a:r>
            <a:r>
              <a:rPr lang="cs-CZ" sz="2000" dirty="0">
                <a:solidFill>
                  <a:schemeClr val="bg1"/>
                </a:solidFill>
              </a:rPr>
              <a:t> </a:t>
            </a:r>
            <a:r>
              <a:rPr lang="cs-CZ" sz="2000" dirty="0"/>
              <a:t>podle které státu náleží výlučná, nejvyšší moc na státním území a vyloučení jakýchkoli aktů cizí státní moci bez jeho souhlasu (plná volnost při úpravě vnitřních záležitostí).</a:t>
            </a:r>
          </a:p>
          <a:p>
            <a:pPr marL="342900" indent="-342900" algn="just">
              <a:lnSpc>
                <a:spcPct val="90000"/>
              </a:lnSpc>
              <a:buNone/>
            </a:pPr>
            <a:endParaRPr lang="cs-CZ" sz="2000" b="1" dirty="0">
              <a:solidFill>
                <a:srgbClr val="FFFF00"/>
              </a:solidFill>
            </a:endParaRPr>
          </a:p>
          <a:p>
            <a:pPr marL="342900" indent="-342900" algn="just">
              <a:lnSpc>
                <a:spcPct val="90000"/>
              </a:lnSpc>
              <a:buFont typeface="Wingdings" pitchFamily="2" charset="2"/>
              <a:buChar char="Ø"/>
            </a:pPr>
            <a:r>
              <a:rPr lang="cs-CZ" sz="2000" b="1" dirty="0">
                <a:solidFill>
                  <a:srgbClr val="FF9933"/>
                </a:solidFill>
              </a:rPr>
              <a:t>Právo trestat</a:t>
            </a:r>
            <a:r>
              <a:rPr lang="cs-CZ" sz="2000" dirty="0">
                <a:solidFill>
                  <a:schemeClr val="bg1"/>
                </a:solidFill>
              </a:rPr>
              <a:t> </a:t>
            </a:r>
            <a:r>
              <a:rPr lang="cs-CZ" sz="2000" dirty="0"/>
              <a:t>jako jeden z projevů vnitřní suverenity vycházející z veřejné moci a z jejího veřejného projevu. </a:t>
            </a:r>
          </a:p>
          <a:p>
            <a:pPr algn="just">
              <a:buFont typeface="Wingdings" pitchFamily="2" charset="2"/>
              <a:buChar char="Ø"/>
            </a:pPr>
            <a:endParaRPr lang="cs-CZ" sz="1800" b="1" i="1" dirty="0">
              <a:solidFill>
                <a:srgbClr val="FF6600"/>
              </a:solidFill>
              <a:latin typeface="Bookman Old Style" pitchFamily="18" charset="0"/>
            </a:endParaRPr>
          </a:p>
          <a:p>
            <a:pPr algn="just">
              <a:buFont typeface="Wingdings" pitchFamily="2" charset="2"/>
              <a:buChar char="Ø"/>
            </a:pPr>
            <a:endParaRPr lang="cs-CZ" sz="1800" dirty="0">
              <a:solidFill>
                <a:srgbClr val="FF9933"/>
              </a:solidFill>
              <a:latin typeface="Bookman Old Style" pitchFamily="18" charset="0"/>
            </a:endParaRPr>
          </a:p>
          <a:p>
            <a:pPr algn="just">
              <a:buFont typeface="Wingdings" pitchFamily="2" charset="2"/>
              <a:buNone/>
            </a:pPr>
            <a:endParaRPr lang="cs-CZ" sz="2000" b="1" i="1" dirty="0">
              <a:solidFill>
                <a:srgbClr val="FF9933"/>
              </a:solidFill>
              <a:latin typeface="Bookman Old Style" pitchFamily="18" charset="0"/>
            </a:endParaRPr>
          </a:p>
          <a:p>
            <a:pPr algn="just">
              <a:buFont typeface="Wingdings" pitchFamily="2" charset="2"/>
              <a:buNone/>
            </a:pPr>
            <a:endParaRPr lang="cs-CZ" sz="1800" i="1" dirty="0">
              <a:solidFill>
                <a:srgbClr val="FF9933"/>
              </a:solidFill>
              <a:latin typeface="Bookman Old Style" pitchFamily="18" charset="0"/>
            </a:endParaRPr>
          </a:p>
        </p:txBody>
      </p:sp>
      <p:sp>
        <p:nvSpPr>
          <p:cNvPr id="219140" name="Rectangle 4"/>
          <p:cNvSpPr>
            <a:spLocks noChangeArrowheads="1"/>
          </p:cNvSpPr>
          <p:nvPr/>
        </p:nvSpPr>
        <p:spPr bwMode="auto">
          <a:xfrm>
            <a:off x="395288" y="4076700"/>
            <a:ext cx="8229600" cy="2376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522288" lvl="1" indent="14288" algn="just">
              <a:lnSpc>
                <a:spcPct val="80000"/>
              </a:lnSpc>
              <a:spcBef>
                <a:spcPct val="20000"/>
              </a:spcBef>
              <a:buFont typeface="Wingdings" pitchFamily="2" charset="2"/>
              <a:buNone/>
            </a:pPr>
            <a:endParaRPr lang="cs-CZ" b="1" dirty="0">
              <a:solidFill>
                <a:srgbClr val="FF6600"/>
              </a:solidFill>
              <a:latin typeface="Bookman Old Style" pitchFamily="18" charset="0"/>
            </a:endParaRPr>
          </a:p>
        </p:txBody>
      </p:sp>
      <p:sp>
        <p:nvSpPr>
          <p:cNvPr id="219141" name="Rectangle 5"/>
          <p:cNvSpPr>
            <a:spLocks noChangeArrowheads="1"/>
          </p:cNvSpPr>
          <p:nvPr/>
        </p:nvSpPr>
        <p:spPr bwMode="auto">
          <a:xfrm>
            <a:off x="611188" y="4149725"/>
            <a:ext cx="8229600" cy="139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522288" lvl="1" indent="14288" algn="just">
              <a:lnSpc>
                <a:spcPct val="80000"/>
              </a:lnSpc>
              <a:spcBef>
                <a:spcPct val="20000"/>
              </a:spcBef>
              <a:buFont typeface="Wingdings" pitchFamily="2" charset="2"/>
              <a:buNone/>
            </a:pPr>
            <a:endParaRPr lang="cs-CZ" sz="1200" b="1">
              <a:solidFill>
                <a:srgbClr val="FF6600"/>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19138"/>
                                        </p:tgtEl>
                                        <p:attrNameLst>
                                          <p:attrName>style.visibility</p:attrName>
                                        </p:attrNameLst>
                                      </p:cBhvr>
                                      <p:to>
                                        <p:strVal val="visible"/>
                                      </p:to>
                                    </p:set>
                                    <p:anim calcmode="lin" valueType="num">
                                      <p:cBhvr>
                                        <p:cTn id="7" dur="1000" fill="hold"/>
                                        <p:tgtEl>
                                          <p:spTgt spid="219138"/>
                                        </p:tgtEl>
                                        <p:attrNameLst>
                                          <p:attrName>ppt_x</p:attrName>
                                        </p:attrNameLst>
                                      </p:cBhvr>
                                      <p:tavLst>
                                        <p:tav tm="0">
                                          <p:val>
                                            <p:strVal val="#ppt_x-.2"/>
                                          </p:val>
                                        </p:tav>
                                        <p:tav tm="100000">
                                          <p:val>
                                            <p:strVal val="#ppt_x"/>
                                          </p:val>
                                        </p:tav>
                                      </p:tavLst>
                                    </p:anim>
                                    <p:anim calcmode="lin" valueType="num">
                                      <p:cBhvr>
                                        <p:cTn id="8" dur="1000" fill="hold"/>
                                        <p:tgtEl>
                                          <p:spTgt spid="2191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91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19139">
                                            <p:txEl>
                                              <p:pRg st="0" end="0"/>
                                            </p:txEl>
                                          </p:spTgt>
                                        </p:tgtEl>
                                        <p:attrNameLst>
                                          <p:attrName>style.visibility</p:attrName>
                                        </p:attrNameLst>
                                      </p:cBhvr>
                                      <p:to>
                                        <p:strVal val="visible"/>
                                      </p:to>
                                    </p:set>
                                    <p:anim calcmode="lin" valueType="num">
                                      <p:cBhvr>
                                        <p:cTn id="14" dur="1000" fill="hold"/>
                                        <p:tgtEl>
                                          <p:spTgt spid="219139">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21913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1913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19139">
                                            <p:txEl>
                                              <p:pRg st="2" end="2"/>
                                            </p:txEl>
                                          </p:spTgt>
                                        </p:tgtEl>
                                        <p:attrNameLst>
                                          <p:attrName>style.visibility</p:attrName>
                                        </p:attrNameLst>
                                      </p:cBhvr>
                                      <p:to>
                                        <p:strVal val="visible"/>
                                      </p:to>
                                    </p:set>
                                    <p:anim calcmode="lin" valueType="num">
                                      <p:cBhvr>
                                        <p:cTn id="21" dur="1000" fill="hold"/>
                                        <p:tgtEl>
                                          <p:spTgt spid="219139">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21913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191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219139">
                                            <p:txEl>
                                              <p:pRg st="4" end="4"/>
                                            </p:txEl>
                                          </p:spTgt>
                                        </p:tgtEl>
                                        <p:attrNameLst>
                                          <p:attrName>style.visibility</p:attrName>
                                        </p:attrNameLst>
                                      </p:cBhvr>
                                      <p:to>
                                        <p:strVal val="visible"/>
                                      </p:to>
                                    </p:set>
                                    <p:anim calcmode="lin" valueType="num">
                                      <p:cBhvr>
                                        <p:cTn id="28" dur="1000" fill="hold"/>
                                        <p:tgtEl>
                                          <p:spTgt spid="219139">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19139">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19139">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219139">
                                            <p:txEl>
                                              <p:pRg st="6" end="6"/>
                                            </p:txEl>
                                          </p:spTgt>
                                        </p:tgtEl>
                                        <p:attrNameLst>
                                          <p:attrName>style.visibility</p:attrName>
                                        </p:attrNameLst>
                                      </p:cBhvr>
                                      <p:to>
                                        <p:strVal val="visible"/>
                                      </p:to>
                                    </p:set>
                                    <p:anim calcmode="lin" valueType="num">
                                      <p:cBhvr>
                                        <p:cTn id="35" dur="1000" fill="hold"/>
                                        <p:tgtEl>
                                          <p:spTgt spid="219139">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219139">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2191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Soudní dvůr EU</a:t>
            </a:r>
            <a:endParaRPr lang="cs-CZ" dirty="0"/>
          </a:p>
        </p:txBody>
      </p:sp>
      <p:sp>
        <p:nvSpPr>
          <p:cNvPr id="3" name="Zástupný symbol pro obsah 2"/>
          <p:cNvSpPr>
            <a:spLocks noGrp="1"/>
          </p:cNvSpPr>
          <p:nvPr>
            <p:ph idx="1"/>
          </p:nvPr>
        </p:nvSpPr>
        <p:spPr>
          <a:xfrm>
            <a:off x="457200" y="1988840"/>
            <a:ext cx="8229600" cy="4305597"/>
          </a:xfrm>
        </p:spPr>
        <p:txBody>
          <a:bodyPr>
            <a:normAutofit fontScale="70000" lnSpcReduction="20000"/>
          </a:bodyPr>
          <a:lstStyle/>
          <a:p>
            <a:pPr marL="0" indent="0" algn="just" fontAlgn="auto">
              <a:spcAft>
                <a:spcPts val="0"/>
              </a:spcAft>
              <a:buClr>
                <a:schemeClr val="accent3"/>
              </a:buClr>
              <a:buNone/>
              <a:defRPr/>
            </a:pPr>
            <a:r>
              <a:rPr lang="cs-CZ" sz="3200" b="1" dirty="0">
                <a:solidFill>
                  <a:srgbClr val="FFC000"/>
                </a:solidFill>
              </a:rPr>
              <a:t>Působnost</a:t>
            </a:r>
          </a:p>
          <a:p>
            <a:pPr marL="274320" indent="-274320" algn="just">
              <a:buClr>
                <a:schemeClr val="accent3"/>
              </a:buClr>
              <a:buFont typeface="Wingdings 2"/>
              <a:buChar char=""/>
              <a:defRPr/>
            </a:pPr>
            <a:r>
              <a:rPr lang="cs-CZ" sz="3200" dirty="0"/>
              <a:t>Vrcholný soudní orgán EU ( čl. 17 Smlouvy o EU)</a:t>
            </a:r>
          </a:p>
          <a:p>
            <a:pPr marL="274320" indent="-274320" algn="just">
              <a:buClr>
                <a:schemeClr val="accent3"/>
              </a:buClr>
              <a:buFont typeface="Wingdings 2"/>
              <a:buChar char=""/>
              <a:defRPr/>
            </a:pPr>
            <a:r>
              <a:rPr lang="cs-CZ" sz="3200" dirty="0"/>
              <a:t>Dbá ve spolupráci s členskými státy na jednotné provádění a výklad práva Unie</a:t>
            </a:r>
          </a:p>
          <a:p>
            <a:pPr marL="274320" indent="-274320" algn="just">
              <a:buClr>
                <a:schemeClr val="accent3"/>
              </a:buClr>
              <a:buFont typeface="Wingdings 2"/>
              <a:buChar char=""/>
              <a:defRPr/>
            </a:pPr>
            <a:r>
              <a:rPr lang="cs-CZ" sz="3200" dirty="0"/>
              <a:t>Soudní dvůr, Tribunál (1988) a Soud pro veřejnou službu (2004)</a:t>
            </a:r>
          </a:p>
          <a:p>
            <a:pPr marL="0" indent="0" algn="just">
              <a:buClr>
                <a:schemeClr val="accent3"/>
              </a:buClr>
              <a:buNone/>
              <a:defRPr/>
            </a:pPr>
            <a:endParaRPr lang="cs-CZ" sz="3200" b="1" dirty="0" smtClean="0"/>
          </a:p>
          <a:p>
            <a:pPr marL="0" indent="0" algn="just">
              <a:buClr>
                <a:schemeClr val="accent3"/>
              </a:buClr>
              <a:buNone/>
              <a:defRPr/>
            </a:pPr>
            <a:r>
              <a:rPr lang="cs-CZ" sz="3200" b="1" dirty="0" smtClean="0"/>
              <a:t>Čl</a:t>
            </a:r>
            <a:r>
              <a:rPr lang="cs-CZ" sz="3200" b="1" dirty="0"/>
              <a:t>. 267 Smlouvy o fungování EU</a:t>
            </a:r>
          </a:p>
          <a:p>
            <a:pPr marL="274320" indent="-274320" algn="just" fontAlgn="auto">
              <a:spcAft>
                <a:spcPts val="0"/>
              </a:spcAft>
              <a:buClr>
                <a:schemeClr val="accent3"/>
              </a:buClr>
              <a:buFont typeface="Wingdings" pitchFamily="2" charset="2"/>
              <a:buChar char="Ø"/>
              <a:defRPr/>
            </a:pPr>
            <a:r>
              <a:rPr lang="cs-CZ" sz="3200" dirty="0">
                <a:solidFill>
                  <a:srgbClr val="F6910A"/>
                </a:solidFill>
              </a:rPr>
              <a:t>Soudní dvůr Evropské unie má pravomoc rozhodovat o předběžných otázkách týkajících se:</a:t>
            </a:r>
          </a:p>
          <a:p>
            <a:pPr marL="274320" indent="-274320" algn="just" fontAlgn="auto">
              <a:spcAft>
                <a:spcPts val="0"/>
              </a:spcAft>
              <a:buClr>
                <a:schemeClr val="accent3"/>
              </a:buClr>
              <a:buFont typeface="Wingdings" pitchFamily="2" charset="2"/>
              <a:buNone/>
              <a:defRPr/>
            </a:pPr>
            <a:r>
              <a:rPr lang="cs-CZ" sz="3200" dirty="0"/>
              <a:t>a) výkladu Smluv,</a:t>
            </a:r>
          </a:p>
          <a:p>
            <a:pPr marL="274320" indent="-274320" algn="just" fontAlgn="auto">
              <a:spcAft>
                <a:spcPts val="0"/>
              </a:spcAft>
              <a:buClr>
                <a:schemeClr val="accent3"/>
              </a:buClr>
              <a:buFont typeface="Wingdings" pitchFamily="2" charset="2"/>
              <a:buNone/>
              <a:defRPr/>
            </a:pPr>
            <a:r>
              <a:rPr lang="cs-CZ" sz="3200" dirty="0"/>
              <a:t>b) platnosti a výkladu aktů přijatých orgány, institucemi nebo jinými subjekty Unie.</a:t>
            </a:r>
          </a:p>
          <a:p>
            <a:endParaRPr lang="cs-CZ" dirty="0"/>
          </a:p>
        </p:txBody>
      </p:sp>
    </p:spTree>
    <p:extLst>
      <p:ext uri="{BB962C8B-B14F-4D97-AF65-F5344CB8AC3E}">
        <p14:creationId xmlns:p14="http://schemas.microsoft.com/office/powerpoint/2010/main" val="2993994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SD EU a Listina základních práv EU</a:t>
            </a:r>
            <a:endParaRPr lang="cs-CZ" dirty="0"/>
          </a:p>
        </p:txBody>
      </p:sp>
      <p:sp>
        <p:nvSpPr>
          <p:cNvPr id="3" name="Zástupný symbol pro obsah 2"/>
          <p:cNvSpPr>
            <a:spLocks noGrp="1"/>
          </p:cNvSpPr>
          <p:nvPr>
            <p:ph idx="1"/>
          </p:nvPr>
        </p:nvSpPr>
        <p:spPr/>
        <p:txBody>
          <a:bodyPr/>
          <a:lstStyle/>
          <a:p>
            <a:pPr algn="just"/>
            <a:r>
              <a:rPr lang="cs-CZ" dirty="0"/>
              <a:t>Soudní dvůr EU při dosavadním rozhodování o aplikaci Listiny ( cca 170 případů)sleduje především </a:t>
            </a:r>
            <a:r>
              <a:rPr lang="cs-CZ" b="1" dirty="0"/>
              <a:t>přednost, jednotnost a účinnost unijního práva</a:t>
            </a:r>
            <a:r>
              <a:rPr lang="cs-CZ" dirty="0"/>
              <a:t>, ale také by měl respektovat čl. 4 Smlouvy o EU o sdílení pravomocí Unie a členských států (</a:t>
            </a:r>
            <a:r>
              <a:rPr lang="cs-CZ" b="1" dirty="0"/>
              <a:t>ústavní identita-</a:t>
            </a:r>
            <a:r>
              <a:rPr lang="cs-CZ" b="1" dirty="0" err="1"/>
              <a:t>loyalita</a:t>
            </a:r>
            <a:r>
              <a:rPr lang="cs-CZ" dirty="0"/>
              <a:t>). </a:t>
            </a:r>
          </a:p>
          <a:p>
            <a:endParaRPr lang="cs-CZ" dirty="0"/>
          </a:p>
        </p:txBody>
      </p:sp>
    </p:spTree>
    <p:extLst>
      <p:ext uri="{BB962C8B-B14F-4D97-AF65-F5344CB8AC3E}">
        <p14:creationId xmlns:p14="http://schemas.microsoft.com/office/powerpoint/2010/main" val="334536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7" name="Rectangle 3"/>
          <p:cNvSpPr>
            <a:spLocks noGrp="1" noChangeArrowheads="1"/>
          </p:cNvSpPr>
          <p:nvPr>
            <p:ph idx="1"/>
          </p:nvPr>
        </p:nvSpPr>
        <p:spPr/>
        <p:txBody>
          <a:bodyPr/>
          <a:lstStyle/>
          <a:p>
            <a:pPr marL="0" indent="0">
              <a:buClr>
                <a:srgbClr val="FF9933"/>
              </a:buClr>
              <a:buNone/>
            </a:pPr>
            <a:r>
              <a:rPr lang="cs-CZ" sz="2000" b="1" dirty="0" smtClean="0">
                <a:solidFill>
                  <a:srgbClr val="FFC000"/>
                </a:solidFill>
              </a:rPr>
              <a:t>       </a:t>
            </a:r>
            <a:r>
              <a:rPr lang="cs-CZ" sz="2400" b="1" dirty="0" smtClean="0">
                <a:solidFill>
                  <a:srgbClr val="FFC000"/>
                </a:solidFill>
              </a:rPr>
              <a:t>Význam </a:t>
            </a:r>
            <a:r>
              <a:rPr lang="cs-CZ" sz="2400" b="1" dirty="0">
                <a:solidFill>
                  <a:srgbClr val="FFC000"/>
                </a:solidFill>
              </a:rPr>
              <a:t>řízení o předběžné </a:t>
            </a:r>
            <a:r>
              <a:rPr lang="cs-CZ" sz="2400" b="1" dirty="0" smtClean="0">
                <a:solidFill>
                  <a:srgbClr val="FFC000"/>
                </a:solidFill>
              </a:rPr>
              <a:t>otázce</a:t>
            </a:r>
          </a:p>
          <a:p>
            <a:pPr>
              <a:buClr>
                <a:srgbClr val="FF9933"/>
              </a:buClr>
              <a:buFont typeface="Arial" pitchFamily="34" charset="0"/>
              <a:buChar char="•"/>
            </a:pPr>
            <a:endParaRPr lang="cs-CZ" sz="2000" dirty="0"/>
          </a:p>
          <a:p>
            <a:pPr>
              <a:buClr>
                <a:srgbClr val="FF9933"/>
              </a:buClr>
              <a:buFont typeface="Arial" pitchFamily="34" charset="0"/>
              <a:buChar char="•"/>
            </a:pPr>
            <a:r>
              <a:rPr lang="cs-CZ" sz="2000" dirty="0"/>
              <a:t>Rozsudek ve věci </a:t>
            </a:r>
            <a:r>
              <a:rPr lang="cs-CZ" sz="2000" dirty="0" err="1"/>
              <a:t>Pupino</a:t>
            </a:r>
            <a:r>
              <a:rPr lang="cs-CZ" sz="2000" dirty="0"/>
              <a:t> (2005)</a:t>
            </a:r>
          </a:p>
          <a:p>
            <a:pPr>
              <a:buClr>
                <a:srgbClr val="FF9933"/>
              </a:buClr>
              <a:buFont typeface="Arial" pitchFamily="34" charset="0"/>
              <a:buChar char="•"/>
            </a:pPr>
            <a:r>
              <a:rPr lang="cs-CZ" sz="2000" dirty="0"/>
              <a:t>Rozsudek ve věci </a:t>
            </a:r>
            <a:r>
              <a:rPr lang="cs-CZ" sz="2000" dirty="0" err="1"/>
              <a:t>Gözütok</a:t>
            </a:r>
            <a:r>
              <a:rPr lang="cs-CZ" sz="2000" dirty="0"/>
              <a:t> vs. </a:t>
            </a:r>
            <a:r>
              <a:rPr lang="cs-CZ" sz="2000" dirty="0" err="1"/>
              <a:t>Brügge</a:t>
            </a:r>
            <a:r>
              <a:rPr lang="cs-CZ" sz="2000" dirty="0"/>
              <a:t> (2003)</a:t>
            </a:r>
          </a:p>
          <a:p>
            <a:pPr>
              <a:buClr>
                <a:srgbClr val="FF9933"/>
              </a:buClr>
              <a:buFont typeface="Arial" pitchFamily="34" charset="0"/>
              <a:buChar char="•"/>
            </a:pPr>
            <a:r>
              <a:rPr lang="cs-CZ" sz="2000" dirty="0"/>
              <a:t>Rozsudek ve věci </a:t>
            </a:r>
            <a:r>
              <a:rPr lang="cs-CZ" sz="2000" dirty="0" err="1"/>
              <a:t>Miraglia</a:t>
            </a:r>
            <a:r>
              <a:rPr lang="cs-CZ" sz="2000" dirty="0"/>
              <a:t> (</a:t>
            </a:r>
            <a:r>
              <a:rPr lang="cs-CZ" sz="2000" dirty="0" smtClean="0"/>
              <a:t>2005)</a:t>
            </a:r>
          </a:p>
          <a:p>
            <a:pPr>
              <a:buClr>
                <a:srgbClr val="FF9933"/>
              </a:buClr>
              <a:buFont typeface="Arial" pitchFamily="34" charset="0"/>
              <a:buChar char="•"/>
            </a:pPr>
            <a:r>
              <a:rPr lang="cs-CZ" sz="2000" dirty="0" smtClean="0"/>
              <a:t>Rozsudek ve věci </a:t>
            </a:r>
            <a:r>
              <a:rPr lang="cs-CZ" sz="2000" dirty="0" err="1" smtClean="0"/>
              <a:t>Akerberg</a:t>
            </a:r>
            <a:r>
              <a:rPr lang="cs-CZ" sz="2000" dirty="0" smtClean="0"/>
              <a:t> </a:t>
            </a:r>
            <a:r>
              <a:rPr lang="cs-CZ" sz="2000" dirty="0" err="1" smtClean="0"/>
              <a:t>Fransson</a:t>
            </a:r>
            <a:r>
              <a:rPr lang="cs-CZ" sz="2000" dirty="0" smtClean="0"/>
              <a:t> ( 2010)</a:t>
            </a:r>
          </a:p>
          <a:p>
            <a:pPr>
              <a:buClr>
                <a:srgbClr val="FF9933"/>
              </a:buClr>
              <a:buFont typeface="Arial" pitchFamily="34" charset="0"/>
              <a:buChar char="•"/>
            </a:pPr>
            <a:r>
              <a:rPr lang="cs-CZ" sz="2000" dirty="0" smtClean="0"/>
              <a:t>Rozsudek ve věci </a:t>
            </a:r>
            <a:r>
              <a:rPr lang="cs-CZ" sz="2000" dirty="0" err="1" smtClean="0"/>
              <a:t>Melloni</a:t>
            </a:r>
            <a:r>
              <a:rPr lang="cs-CZ" sz="2000" dirty="0" smtClean="0"/>
              <a:t> ( 2013)</a:t>
            </a:r>
          </a:p>
          <a:p>
            <a:pPr>
              <a:buClr>
                <a:srgbClr val="FF9933"/>
              </a:buClr>
              <a:buFont typeface="Arial" pitchFamily="34" charset="0"/>
              <a:buChar char="•"/>
            </a:pPr>
            <a:r>
              <a:rPr lang="cs-CZ" sz="2000" dirty="0" smtClean="0"/>
              <a:t>Rozsudek ve věci </a:t>
            </a:r>
            <a:r>
              <a:rPr lang="cs-CZ" sz="2000" dirty="0" err="1" smtClean="0"/>
              <a:t>Spasic</a:t>
            </a:r>
            <a:r>
              <a:rPr lang="cs-CZ" sz="2000" dirty="0" smtClean="0"/>
              <a:t> ( 2014)…</a:t>
            </a:r>
          </a:p>
          <a:p>
            <a:pPr>
              <a:buClr>
                <a:srgbClr val="FF9933"/>
              </a:buClr>
              <a:buFont typeface="Arial" pitchFamily="34" charset="0"/>
              <a:buChar char="•"/>
            </a:pPr>
            <a:endParaRPr lang="cs-CZ"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 calcmode="lin" valueType="num">
                                      <p:cBhvr>
                                        <p:cTn id="7" dur="1000" fill="hold"/>
                                        <p:tgtEl>
                                          <p:spTgt spid="246787">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24678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4678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46787">
                                            <p:txEl>
                                              <p:pRg st="2" end="2"/>
                                            </p:txEl>
                                          </p:spTgt>
                                        </p:tgtEl>
                                        <p:attrNameLst>
                                          <p:attrName>style.visibility</p:attrName>
                                        </p:attrNameLst>
                                      </p:cBhvr>
                                      <p:to>
                                        <p:strVal val="visible"/>
                                      </p:to>
                                    </p:set>
                                    <p:anim calcmode="lin" valueType="num">
                                      <p:cBhvr>
                                        <p:cTn id="14" dur="1000" fill="hold"/>
                                        <p:tgtEl>
                                          <p:spTgt spid="246787">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4678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46787">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246787">
                                            <p:txEl>
                                              <p:pRg st="3" end="3"/>
                                            </p:txEl>
                                          </p:spTgt>
                                        </p:tgtEl>
                                        <p:attrNameLst>
                                          <p:attrName>style.visibility</p:attrName>
                                        </p:attrNameLst>
                                      </p:cBhvr>
                                      <p:to>
                                        <p:strVal val="visible"/>
                                      </p:to>
                                    </p:set>
                                    <p:anim calcmode="lin" valueType="num">
                                      <p:cBhvr>
                                        <p:cTn id="21" dur="1000" fill="hold"/>
                                        <p:tgtEl>
                                          <p:spTgt spid="246787">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4678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46787">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nodeType="clickEffect">
                                  <p:stCondLst>
                                    <p:cond delay="0"/>
                                  </p:stCondLst>
                                  <p:childTnLst>
                                    <p:set>
                                      <p:cBhvr>
                                        <p:cTn id="27" dur="1" fill="hold">
                                          <p:stCondLst>
                                            <p:cond delay="0"/>
                                          </p:stCondLst>
                                        </p:cTn>
                                        <p:tgtEl>
                                          <p:spTgt spid="246787">
                                            <p:txEl>
                                              <p:pRg st="4" end="4"/>
                                            </p:txEl>
                                          </p:spTgt>
                                        </p:tgtEl>
                                        <p:attrNameLst>
                                          <p:attrName>style.visibility</p:attrName>
                                        </p:attrNameLst>
                                      </p:cBhvr>
                                      <p:to>
                                        <p:strVal val="visible"/>
                                      </p:to>
                                    </p:set>
                                    <p:anim calcmode="lin" valueType="num">
                                      <p:cBhvr>
                                        <p:cTn id="28" dur="1000" fill="hold"/>
                                        <p:tgtEl>
                                          <p:spTgt spid="246787">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46787">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4678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246787">
                                            <p:txEl>
                                              <p:pRg st="5" end="5"/>
                                            </p:txEl>
                                          </p:spTgt>
                                        </p:tgtEl>
                                        <p:attrNameLst>
                                          <p:attrName>style.visibility</p:attrName>
                                        </p:attrNameLst>
                                      </p:cBhvr>
                                      <p:to>
                                        <p:strVal val="visible"/>
                                      </p:to>
                                    </p:set>
                                    <p:anim calcmode="lin" valueType="num">
                                      <p:cBhvr>
                                        <p:cTn id="35" dur="1000" fill="hold"/>
                                        <p:tgtEl>
                                          <p:spTgt spid="246787">
                                            <p:txEl>
                                              <p:pRg st="5" end="5"/>
                                            </p:txEl>
                                          </p:spTgt>
                                        </p:tgtEl>
                                        <p:attrNameLst>
                                          <p:attrName>ppt_x</p:attrName>
                                        </p:attrNameLst>
                                      </p:cBhvr>
                                      <p:tavLst>
                                        <p:tav tm="0">
                                          <p:val>
                                            <p:strVal val="#ppt_x-.2"/>
                                          </p:val>
                                        </p:tav>
                                        <p:tav tm="100000">
                                          <p:val>
                                            <p:strVal val="#ppt_x"/>
                                          </p:val>
                                        </p:tav>
                                      </p:tavLst>
                                    </p:anim>
                                    <p:anim calcmode="lin" valueType="num">
                                      <p:cBhvr>
                                        <p:cTn id="36" dur="1000" fill="hold"/>
                                        <p:tgtEl>
                                          <p:spTgt spid="246787">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24678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246787">
                                            <p:txEl>
                                              <p:pRg st="6" end="6"/>
                                            </p:txEl>
                                          </p:spTgt>
                                        </p:tgtEl>
                                        <p:attrNameLst>
                                          <p:attrName>style.visibility</p:attrName>
                                        </p:attrNameLst>
                                      </p:cBhvr>
                                      <p:to>
                                        <p:strVal val="visible"/>
                                      </p:to>
                                    </p:set>
                                    <p:anim calcmode="lin" valueType="num">
                                      <p:cBhvr>
                                        <p:cTn id="42" dur="1000" fill="hold"/>
                                        <p:tgtEl>
                                          <p:spTgt spid="246787">
                                            <p:txEl>
                                              <p:pRg st="6" end="6"/>
                                            </p:txEl>
                                          </p:spTgt>
                                        </p:tgtEl>
                                        <p:attrNameLst>
                                          <p:attrName>ppt_x</p:attrName>
                                        </p:attrNameLst>
                                      </p:cBhvr>
                                      <p:tavLst>
                                        <p:tav tm="0">
                                          <p:val>
                                            <p:strVal val="#ppt_x-.2"/>
                                          </p:val>
                                        </p:tav>
                                        <p:tav tm="100000">
                                          <p:val>
                                            <p:strVal val="#ppt_x"/>
                                          </p:val>
                                        </p:tav>
                                      </p:tavLst>
                                    </p:anim>
                                    <p:anim calcmode="lin" valueType="num">
                                      <p:cBhvr>
                                        <p:cTn id="43" dur="1000" fill="hold"/>
                                        <p:tgtEl>
                                          <p:spTgt spid="246787">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246787">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246787">
                                            <p:txEl>
                                              <p:pRg st="7" end="7"/>
                                            </p:txEl>
                                          </p:spTgt>
                                        </p:tgtEl>
                                        <p:attrNameLst>
                                          <p:attrName>style.visibility</p:attrName>
                                        </p:attrNameLst>
                                      </p:cBhvr>
                                      <p:to>
                                        <p:strVal val="visible"/>
                                      </p:to>
                                    </p:set>
                                    <p:anim calcmode="lin" valueType="num">
                                      <p:cBhvr>
                                        <p:cTn id="49" dur="1000" fill="hold"/>
                                        <p:tgtEl>
                                          <p:spTgt spid="246787">
                                            <p:txEl>
                                              <p:pRg st="7" end="7"/>
                                            </p:txEl>
                                          </p:spTgt>
                                        </p:tgtEl>
                                        <p:attrNameLst>
                                          <p:attrName>ppt_x</p:attrName>
                                        </p:attrNameLst>
                                      </p:cBhvr>
                                      <p:tavLst>
                                        <p:tav tm="0">
                                          <p:val>
                                            <p:strVal val="#ppt_x-.2"/>
                                          </p:val>
                                        </p:tav>
                                        <p:tav tm="100000">
                                          <p:val>
                                            <p:strVal val="#ppt_x"/>
                                          </p:val>
                                        </p:tav>
                                      </p:tavLst>
                                    </p:anim>
                                    <p:anim calcmode="lin" valueType="num">
                                      <p:cBhvr>
                                        <p:cTn id="50" dur="1000" fill="hold"/>
                                        <p:tgtEl>
                                          <p:spTgt spid="246787">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2467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14400"/>
            <a:ext cx="8229600" cy="2658616"/>
          </a:xfrm>
        </p:spPr>
        <p:txBody>
          <a:bodyPr>
            <a:normAutofit/>
          </a:bodyPr>
          <a:lstStyle/>
          <a:p>
            <a:pPr algn="ctr"/>
            <a:r>
              <a:rPr lang="cs-CZ" dirty="0" smtClean="0"/>
              <a:t>Projekt evropského veřejného žalobce</a:t>
            </a:r>
            <a:endParaRPr lang="cs-CZ" dirty="0"/>
          </a:p>
        </p:txBody>
      </p:sp>
    </p:spTree>
    <p:extLst>
      <p:ext uri="{BB962C8B-B14F-4D97-AF65-F5344CB8AC3E}">
        <p14:creationId xmlns:p14="http://schemas.microsoft.com/office/powerpoint/2010/main" val="2350522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8229600" cy="5256584"/>
          </a:xfrm>
        </p:spPr>
        <p:txBody>
          <a:bodyPr>
            <a:normAutofit fontScale="90000"/>
          </a:bodyPr>
          <a:lstStyle/>
          <a:p>
            <a:r>
              <a:rPr lang="cs-CZ" sz="3200" dirty="0">
                <a:solidFill>
                  <a:schemeClr val="accent4">
                    <a:lumMod val="40000"/>
                    <a:lumOff val="60000"/>
                  </a:schemeClr>
                </a:solidFill>
                <a:effectLst/>
              </a:rPr>
              <a:t>Evropský veřejný žalobce v Lisabonské smlouvě </a:t>
            </a:r>
            <a:r>
              <a:rPr lang="cs-CZ" sz="2800" dirty="0">
                <a:solidFill>
                  <a:schemeClr val="accent4">
                    <a:lumMod val="40000"/>
                    <a:lumOff val="60000"/>
                  </a:schemeClr>
                </a:solidFill>
                <a:effectLst/>
              </a:rPr>
              <a:t>(čl. 86 konsolidovaného znění Smlouvy o EU a Smlouvy o fungování EU</a:t>
            </a:r>
            <a:r>
              <a:rPr lang="cs-CZ" sz="2800" dirty="0" smtClean="0">
                <a:solidFill>
                  <a:schemeClr val="accent4">
                    <a:lumMod val="40000"/>
                    <a:lumOff val="60000"/>
                  </a:schemeClr>
                </a:solidFill>
                <a:effectLst/>
              </a:rPr>
              <a:t>) : </a:t>
            </a:r>
            <a:r>
              <a:rPr lang="cs-CZ" sz="2700" dirty="0" smtClean="0">
                <a:latin typeface="Arial" charset="0"/>
                <a:cs typeface="Arial" charset="0"/>
              </a:rPr>
              <a:t/>
            </a:r>
            <a:br>
              <a:rPr lang="cs-CZ" sz="2700" dirty="0" smtClean="0">
                <a:latin typeface="Arial" charset="0"/>
                <a:cs typeface="Arial" charset="0"/>
              </a:rPr>
            </a:br>
            <a:r>
              <a:rPr lang="cs-CZ" sz="2700" dirty="0" smtClean="0">
                <a:latin typeface="Arial" charset="0"/>
                <a:cs typeface="Arial" charset="0"/>
              </a:rPr>
              <a:t>„</a:t>
            </a:r>
            <a:r>
              <a:rPr lang="cs-CZ" sz="2700" dirty="0">
                <a:latin typeface="Arial" charset="0"/>
                <a:cs typeface="Arial" charset="0"/>
              </a:rPr>
              <a:t>Pro boj proti trestným činům poškozujícím nebo ohrožujícím finanční zájmy Unie </a:t>
            </a:r>
            <a:r>
              <a:rPr lang="cs-CZ" sz="2700" dirty="0">
                <a:solidFill>
                  <a:schemeClr val="accent4"/>
                </a:solidFill>
                <a:latin typeface="Arial" charset="0"/>
                <a:cs typeface="Arial" charset="0"/>
              </a:rPr>
              <a:t>může Rada </a:t>
            </a:r>
            <a:r>
              <a:rPr lang="cs-CZ" sz="2700" dirty="0">
                <a:latin typeface="Arial" charset="0"/>
                <a:cs typeface="Arial" charset="0"/>
              </a:rPr>
              <a:t>zvláštním legislativním postupem formou nařízení vytvořit z </a:t>
            </a:r>
            <a:r>
              <a:rPr lang="cs-CZ" sz="2700" dirty="0" err="1">
                <a:latin typeface="Arial" charset="0"/>
                <a:cs typeface="Arial" charset="0"/>
              </a:rPr>
              <a:t>Eurojustu</a:t>
            </a:r>
            <a:r>
              <a:rPr lang="cs-CZ" sz="2700" dirty="0">
                <a:latin typeface="Arial" charset="0"/>
                <a:cs typeface="Arial" charset="0"/>
              </a:rPr>
              <a:t> </a:t>
            </a:r>
            <a:r>
              <a:rPr lang="cs-CZ" sz="2700" dirty="0">
                <a:solidFill>
                  <a:schemeClr val="accent4"/>
                </a:solidFill>
                <a:latin typeface="Arial" charset="0"/>
                <a:cs typeface="Arial" charset="0"/>
              </a:rPr>
              <a:t>Úřad evropského veřejného žalobce.</a:t>
            </a:r>
            <a:r>
              <a:rPr lang="cs-CZ" sz="2700" dirty="0">
                <a:solidFill>
                  <a:srgbClr val="80379B"/>
                </a:solidFill>
                <a:latin typeface="Arial" charset="0"/>
                <a:cs typeface="Arial" charset="0"/>
              </a:rPr>
              <a:t> </a:t>
            </a:r>
            <a:r>
              <a:rPr lang="cs-CZ" sz="2700" dirty="0">
                <a:latin typeface="Arial" charset="0"/>
                <a:cs typeface="Arial" charset="0"/>
              </a:rPr>
              <a:t>Rada rozhoduje jednomyslně po obdržení souhlasu Evropského parlamentu.“</a:t>
            </a:r>
            <a:br>
              <a:rPr lang="cs-CZ" sz="2700" dirty="0">
                <a:latin typeface="Arial" charset="0"/>
                <a:cs typeface="Arial" charset="0"/>
              </a:rPr>
            </a:br>
            <a:r>
              <a:rPr lang="cs-CZ" sz="2700" dirty="0">
                <a:solidFill>
                  <a:srgbClr val="FFC000"/>
                </a:solidFill>
                <a:latin typeface="Arial" charset="0"/>
                <a:cs typeface="Arial" charset="0"/>
              </a:rPr>
              <a:t/>
            </a:r>
            <a:br>
              <a:rPr lang="cs-CZ" sz="2700" dirty="0">
                <a:solidFill>
                  <a:srgbClr val="FFC000"/>
                </a:solidFill>
                <a:latin typeface="Arial" charset="0"/>
                <a:cs typeface="Arial" charset="0"/>
              </a:rPr>
            </a:br>
            <a:r>
              <a:rPr lang="cs-CZ" sz="2700" dirty="0">
                <a:solidFill>
                  <a:srgbClr val="FFC000"/>
                </a:solidFill>
                <a:latin typeface="Arial" charset="0"/>
                <a:cs typeface="Arial" charset="0"/>
              </a:rPr>
              <a:t>O</a:t>
            </a:r>
            <a:r>
              <a:rPr lang="cs-CZ" sz="2700" dirty="0" smtClean="0">
                <a:solidFill>
                  <a:srgbClr val="FFC000"/>
                </a:solidFill>
                <a:latin typeface="Arial" charset="0"/>
                <a:cs typeface="Arial" charset="0"/>
              </a:rPr>
              <a:t>chrana </a:t>
            </a:r>
            <a:r>
              <a:rPr lang="cs-CZ" sz="2700" dirty="0">
                <a:solidFill>
                  <a:srgbClr val="FFC000"/>
                </a:solidFill>
                <a:latin typeface="Arial" charset="0"/>
                <a:cs typeface="Arial" charset="0"/>
              </a:rPr>
              <a:t>finančních zájmů </a:t>
            </a:r>
            <a:r>
              <a:rPr lang="cs-CZ" sz="2700" dirty="0" smtClean="0">
                <a:solidFill>
                  <a:srgbClr val="FFC000"/>
                </a:solidFill>
                <a:latin typeface="Arial" charset="0"/>
                <a:cs typeface="Arial" charset="0"/>
              </a:rPr>
              <a:t>EU ( rozpočtové prostředky – fondy a ochrana měny EURO), </a:t>
            </a:r>
            <a:r>
              <a:rPr lang="cs-CZ" sz="2700" dirty="0">
                <a:solidFill>
                  <a:srgbClr val="FFC000"/>
                </a:solidFill>
                <a:latin typeface="Arial" charset="0"/>
                <a:cs typeface="Arial" charset="0"/>
              </a:rPr>
              <a:t>boj proti závažné přeshraniční trestné </a:t>
            </a:r>
            <a:r>
              <a:rPr lang="cs-CZ" sz="2700" dirty="0" smtClean="0">
                <a:solidFill>
                  <a:srgbClr val="FFC000"/>
                </a:solidFill>
                <a:latin typeface="Arial" charset="0"/>
                <a:cs typeface="Arial" charset="0"/>
              </a:rPr>
              <a:t>činnosti</a:t>
            </a:r>
            <a:r>
              <a:rPr lang="cs-CZ" dirty="0">
                <a:latin typeface="Arial" charset="0"/>
                <a:cs typeface="Arial" charset="0"/>
              </a:rPr>
              <a:t/>
            </a:r>
            <a:br>
              <a:rPr lang="cs-CZ" dirty="0">
                <a:latin typeface="Arial" charset="0"/>
                <a:cs typeface="Arial" charset="0"/>
              </a:rPr>
            </a:br>
            <a:endParaRPr lang="cs-CZ" dirty="0"/>
          </a:p>
        </p:txBody>
      </p:sp>
    </p:spTree>
    <p:extLst>
      <p:ext uri="{BB962C8B-B14F-4D97-AF65-F5344CB8AC3E}">
        <p14:creationId xmlns:p14="http://schemas.microsoft.com/office/powerpoint/2010/main" val="1343957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14400"/>
            <a:ext cx="8229600" cy="5394920"/>
          </a:xfrm>
        </p:spPr>
        <p:txBody>
          <a:bodyPr>
            <a:normAutofit/>
          </a:bodyPr>
          <a:lstStyle/>
          <a:p>
            <a:r>
              <a:rPr lang="cs-CZ" sz="2200" dirty="0"/>
              <a:t>Dne 8. června </a:t>
            </a:r>
            <a:r>
              <a:rPr lang="cs-CZ" sz="2200" dirty="0" smtClean="0"/>
              <a:t>2017 se </a:t>
            </a:r>
            <a:r>
              <a:rPr lang="cs-CZ" sz="2200" dirty="0"/>
              <a:t>členské státy, které se účastní posílené spolupráce za účelem zřízení Úřadu evropského veřejného žalobce, dohodly na právním předpisu, o organizaci a působnosti tohoto EVŽ</a:t>
            </a:r>
            <a:r>
              <a:rPr lang="cs-CZ" sz="2200" dirty="0" smtClean="0"/>
              <a:t>.</a:t>
            </a:r>
            <a:br>
              <a:rPr lang="cs-CZ" sz="2200" dirty="0" smtClean="0"/>
            </a:br>
            <a:r>
              <a:rPr lang="cs-CZ" sz="2200" dirty="0"/>
              <a:t/>
            </a:r>
            <a:br>
              <a:rPr lang="cs-CZ" sz="2200" dirty="0"/>
            </a:br>
            <a:r>
              <a:rPr lang="cs-CZ" sz="2200" dirty="0" smtClean="0"/>
              <a:t>Nařízení Rady  </a:t>
            </a:r>
            <a:r>
              <a:rPr lang="cs-CZ" sz="2000" dirty="0"/>
              <a:t>Nařízení rady 218/C 418 A/01 </a:t>
            </a:r>
            <a:r>
              <a:rPr lang="cs-CZ" sz="2000" dirty="0" err="1"/>
              <a:t>Úř</a:t>
            </a:r>
            <a:r>
              <a:rPr lang="cs-CZ" sz="2000" dirty="0"/>
              <a:t>. Věstníku ze dne 19.11. 2018 – vyhlášení výběrového řízení na EVŽ</a:t>
            </a:r>
            <a:br>
              <a:rPr lang="cs-CZ" sz="2000" dirty="0"/>
            </a:br>
            <a:r>
              <a:rPr lang="cs-CZ" sz="2000" dirty="0" smtClean="0"/>
              <a:t/>
            </a:r>
            <a:br>
              <a:rPr lang="cs-CZ" sz="2000" dirty="0" smtClean="0"/>
            </a:br>
            <a:r>
              <a:rPr lang="cs-CZ" sz="2000" dirty="0" smtClean="0"/>
              <a:t>Novela </a:t>
            </a:r>
            <a:r>
              <a:rPr lang="cs-CZ" sz="2000" dirty="0"/>
              <a:t>zákona o státním zastupitelství ( zák. č. 283/1993 Sb.,   zakotvující součinnost </a:t>
            </a:r>
            <a:r>
              <a:rPr lang="cs-CZ" sz="2000" dirty="0" smtClean="0"/>
              <a:t>státního zastupitelství s </a:t>
            </a:r>
            <a:r>
              <a:rPr lang="cs-CZ" sz="2000" dirty="0"/>
              <a:t>EVŽ – část 12., § 34b-34g zákona .</a:t>
            </a:r>
            <a:br>
              <a:rPr lang="cs-CZ" sz="2000" dirty="0"/>
            </a:br>
            <a:r>
              <a:rPr lang="cs-CZ" sz="2200" dirty="0"/>
              <a:t/>
            </a:r>
            <a:br>
              <a:rPr lang="cs-CZ" sz="2200" dirty="0"/>
            </a:br>
            <a:endParaRPr lang="cs-CZ" dirty="0"/>
          </a:p>
        </p:txBody>
      </p:sp>
    </p:spTree>
    <p:extLst>
      <p:ext uri="{BB962C8B-B14F-4D97-AF65-F5344CB8AC3E}">
        <p14:creationId xmlns:p14="http://schemas.microsoft.com/office/powerpoint/2010/main" val="3625705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76672"/>
            <a:ext cx="8229600" cy="5391472"/>
          </a:xfrm>
        </p:spPr>
        <p:txBody>
          <a:bodyPr>
            <a:normAutofit/>
          </a:bodyPr>
          <a:lstStyle/>
          <a:p>
            <a:r>
              <a:rPr lang="cs-CZ" sz="2700" dirty="0"/>
              <a:t/>
            </a:r>
            <a:br>
              <a:rPr lang="cs-CZ" sz="2700" dirty="0"/>
            </a:br>
            <a:r>
              <a:rPr lang="cs-CZ" sz="2700" dirty="0"/>
              <a:t>Úřad bude spolupracovat s úřadem pro </a:t>
            </a:r>
            <a:r>
              <a:rPr lang="cs-CZ" sz="2700" dirty="0" smtClean="0"/>
              <a:t>justiční </a:t>
            </a:r>
            <a:r>
              <a:rPr lang="cs-CZ" sz="2700" dirty="0"/>
              <a:t>spolupráci (</a:t>
            </a:r>
            <a:r>
              <a:rPr lang="cs-CZ" sz="2700" dirty="0" err="1"/>
              <a:t>Eurojust</a:t>
            </a:r>
            <a:r>
              <a:rPr lang="cs-CZ" sz="2700" dirty="0"/>
              <a:t>) a s Evropským úřadem pro boj proti podvodům (OLAF</a:t>
            </a:r>
            <a:r>
              <a:rPr lang="cs-CZ" sz="2700" dirty="0" smtClean="0"/>
              <a:t>)</a:t>
            </a:r>
            <a:br>
              <a:rPr lang="cs-CZ" sz="2700" dirty="0" smtClean="0"/>
            </a:br>
            <a:r>
              <a:rPr lang="cs-CZ" sz="2700" dirty="0"/>
              <a:t/>
            </a:r>
            <a:br>
              <a:rPr lang="cs-CZ" sz="2700" dirty="0"/>
            </a:br>
            <a:r>
              <a:rPr lang="cs-CZ" sz="2700" dirty="0"/>
              <a:t>Do inciativy se zatím </a:t>
            </a:r>
            <a:r>
              <a:rPr lang="cs-CZ" sz="2700" dirty="0" smtClean="0"/>
              <a:t>zapojilo více jak  </a:t>
            </a:r>
            <a:r>
              <a:rPr lang="cs-CZ" sz="2700" dirty="0">
                <a:solidFill>
                  <a:schemeClr val="accent3"/>
                </a:solidFill>
              </a:rPr>
              <a:t>20 členských států </a:t>
            </a:r>
            <a:r>
              <a:rPr lang="cs-CZ" sz="2700" dirty="0"/>
              <a:t>včetně České republiky. </a:t>
            </a:r>
            <a:r>
              <a:rPr lang="cs-CZ" sz="2700" dirty="0" smtClean="0"/>
              <a:t/>
            </a:r>
            <a:br>
              <a:rPr lang="cs-CZ" sz="2700" dirty="0" smtClean="0"/>
            </a:br>
            <a:r>
              <a:rPr lang="cs-CZ" sz="2700" dirty="0"/>
              <a:t/>
            </a:r>
            <a:br>
              <a:rPr lang="cs-CZ" sz="2700" dirty="0"/>
            </a:br>
            <a:r>
              <a:rPr lang="cs-CZ" sz="2700" dirty="0"/>
              <a:t>Úřad evropského veřejného žalobce by měl začít </a:t>
            </a:r>
            <a:r>
              <a:rPr lang="cs-CZ" sz="2700" dirty="0">
                <a:solidFill>
                  <a:schemeClr val="accent3"/>
                </a:solidFill>
              </a:rPr>
              <a:t>fungovat od </a:t>
            </a:r>
            <a:r>
              <a:rPr lang="cs-CZ" sz="2700" dirty="0" smtClean="0">
                <a:solidFill>
                  <a:schemeClr val="accent3"/>
                </a:solidFill>
              </a:rPr>
              <a:t>podzimu r</a:t>
            </a:r>
            <a:r>
              <a:rPr lang="cs-CZ" sz="2700" dirty="0">
                <a:solidFill>
                  <a:schemeClr val="accent3"/>
                </a:solidFill>
              </a:rPr>
              <a:t>. 2020</a:t>
            </a:r>
            <a:r>
              <a:rPr lang="cs-CZ" sz="2700" dirty="0"/>
              <a:t>.</a:t>
            </a:r>
            <a:r>
              <a:rPr lang="cs-CZ" dirty="0"/>
              <a:t/>
            </a:r>
            <a:br>
              <a:rPr lang="cs-CZ" dirty="0"/>
            </a:br>
            <a:endParaRPr lang="cs-CZ" dirty="0"/>
          </a:p>
        </p:txBody>
      </p:sp>
    </p:spTree>
    <p:extLst>
      <p:ext uri="{BB962C8B-B14F-4D97-AF65-F5344CB8AC3E}">
        <p14:creationId xmlns:p14="http://schemas.microsoft.com/office/powerpoint/2010/main" val="19867371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2376" y="990600"/>
            <a:ext cx="7772400" cy="422176"/>
          </a:xfrm>
        </p:spPr>
        <p:txBody>
          <a:bodyPr/>
          <a:lstStyle/>
          <a:p>
            <a:endParaRPr lang="cs-CZ" dirty="0"/>
          </a:p>
        </p:txBody>
      </p:sp>
      <p:sp>
        <p:nvSpPr>
          <p:cNvPr id="3" name="Zástupný symbol pro text 2"/>
          <p:cNvSpPr>
            <a:spLocks noGrp="1"/>
          </p:cNvSpPr>
          <p:nvPr>
            <p:ph type="body" idx="1"/>
          </p:nvPr>
        </p:nvSpPr>
        <p:spPr>
          <a:xfrm>
            <a:off x="722313" y="1628800"/>
            <a:ext cx="7772400" cy="4464495"/>
          </a:xfrm>
        </p:spPr>
        <p:txBody>
          <a:bodyPr>
            <a:noAutofit/>
          </a:bodyPr>
          <a:lstStyle/>
          <a:p>
            <a:pPr algn="just"/>
            <a:r>
              <a:rPr lang="cs-CZ" sz="1800" dirty="0" smtClean="0"/>
              <a:t>      EVŽ bude vést trestní stíhání pachatelů podvodů proti rozpočtu </a:t>
            </a:r>
            <a:r>
              <a:rPr lang="cs-CZ" sz="1800" dirty="0"/>
              <a:t>EU a jiné trestné činy poškozující finanční zájmy Unie. </a:t>
            </a:r>
            <a:endParaRPr lang="cs-CZ" sz="1800" dirty="0" smtClean="0"/>
          </a:p>
          <a:p>
            <a:pPr algn="just"/>
            <a:endParaRPr lang="cs-CZ" sz="1800" dirty="0" smtClean="0"/>
          </a:p>
          <a:p>
            <a:pPr algn="just"/>
            <a:r>
              <a:rPr lang="cs-CZ" sz="1800" dirty="0" smtClean="0"/>
              <a:t>      Podvody </a:t>
            </a:r>
            <a:r>
              <a:rPr lang="cs-CZ" sz="1800" dirty="0"/>
              <a:t>s unijními fondy - vždy při škodě nad 100.000 eur (2,7 milionu Kč), </a:t>
            </a:r>
            <a:endParaRPr lang="cs-CZ" sz="1800" dirty="0" smtClean="0"/>
          </a:p>
          <a:p>
            <a:pPr algn="just"/>
            <a:r>
              <a:rPr lang="cs-CZ" sz="1800" dirty="0"/>
              <a:t> </a:t>
            </a:r>
            <a:r>
              <a:rPr lang="cs-CZ" sz="1800" dirty="0" smtClean="0"/>
              <a:t>      </a:t>
            </a:r>
          </a:p>
          <a:p>
            <a:pPr algn="just"/>
            <a:r>
              <a:rPr lang="cs-CZ" sz="1800" dirty="0" smtClean="0"/>
              <a:t>      Při škodě mezi </a:t>
            </a:r>
            <a:r>
              <a:rPr lang="cs-CZ" sz="1800" dirty="0"/>
              <a:t>10.000 eur (270.000 Kč) a 100.000 eur může o </a:t>
            </a:r>
            <a:r>
              <a:rPr lang="cs-CZ" sz="1800" dirty="0" smtClean="0"/>
              <a:t>věc </a:t>
            </a:r>
            <a:r>
              <a:rPr lang="cs-CZ" sz="1800" dirty="0" err="1" smtClean="0"/>
              <a:t>atrahovat</a:t>
            </a:r>
            <a:endParaRPr lang="cs-CZ" sz="1800" dirty="0" smtClean="0"/>
          </a:p>
          <a:p>
            <a:pPr algn="just"/>
            <a:endParaRPr lang="cs-CZ" sz="1800" dirty="0"/>
          </a:p>
          <a:p>
            <a:pPr algn="just"/>
            <a:r>
              <a:rPr lang="cs-CZ" sz="1800" dirty="0" smtClean="0"/>
              <a:t>       Sídlo </a:t>
            </a:r>
            <a:r>
              <a:rPr lang="cs-CZ" sz="1800" dirty="0"/>
              <a:t>Evropského veřejného žalobce bude </a:t>
            </a:r>
            <a:r>
              <a:rPr lang="cs-CZ" sz="1800" dirty="0" smtClean="0">
                <a:solidFill>
                  <a:srgbClr val="FFC000"/>
                </a:solidFill>
              </a:rPr>
              <a:t> </a:t>
            </a:r>
            <a:r>
              <a:rPr lang="cs-CZ" sz="1800" dirty="0">
                <a:solidFill>
                  <a:srgbClr val="FFC000"/>
                </a:solidFill>
              </a:rPr>
              <a:t>v </a:t>
            </a:r>
            <a:r>
              <a:rPr lang="cs-CZ" sz="1800" dirty="0" smtClean="0">
                <a:solidFill>
                  <a:srgbClr val="FFC000"/>
                </a:solidFill>
              </a:rPr>
              <a:t>Lucemburku</a:t>
            </a:r>
            <a:r>
              <a:rPr lang="cs-CZ" sz="1800" dirty="0"/>
              <a:t> </a:t>
            </a:r>
            <a:r>
              <a:rPr lang="cs-CZ" sz="1800" dirty="0" smtClean="0"/>
              <a:t>( zde se bude evidovat</a:t>
            </a:r>
            <a:r>
              <a:rPr lang="cs-CZ" sz="1800" dirty="0"/>
              <a:t>, řídit a dohlížet na všechna trestní řízení vedená pověřenými žalobci, </a:t>
            </a:r>
            <a:r>
              <a:rPr lang="cs-CZ" sz="1800" dirty="0" smtClean="0"/>
              <a:t>čímž by měla být zajištěna jednotná </a:t>
            </a:r>
            <a:r>
              <a:rPr lang="cs-CZ" sz="1800" dirty="0"/>
              <a:t>trestní </a:t>
            </a:r>
            <a:r>
              <a:rPr lang="cs-CZ" sz="1800" dirty="0" smtClean="0"/>
              <a:t>politika.</a:t>
            </a:r>
          </a:p>
          <a:p>
            <a:pPr algn="just"/>
            <a:r>
              <a:rPr lang="cs-CZ" sz="1800" dirty="0"/>
              <a:t/>
            </a:r>
            <a:br>
              <a:rPr lang="cs-CZ" sz="1800" dirty="0"/>
            </a:br>
            <a:r>
              <a:rPr lang="cs-CZ" sz="1800" dirty="0"/>
              <a:t>V každém členském státu bude </a:t>
            </a:r>
            <a:r>
              <a:rPr lang="cs-CZ" sz="1800" dirty="0">
                <a:solidFill>
                  <a:srgbClr val="FFC000"/>
                </a:solidFill>
              </a:rPr>
              <a:t>pověřený zástupce EVŽ </a:t>
            </a:r>
            <a:r>
              <a:rPr lang="cs-CZ" sz="1800" dirty="0"/>
              <a:t>který bude </a:t>
            </a:r>
            <a:r>
              <a:rPr lang="cs-CZ" sz="1800" dirty="0" smtClean="0"/>
              <a:t>oprávněn k vedení </a:t>
            </a:r>
            <a:r>
              <a:rPr lang="cs-CZ" sz="1800" dirty="0"/>
              <a:t>trestního řízení v souladu s nařízením o zřízení EVŽ a právními předpisy příslušného členského státu.</a:t>
            </a:r>
            <a:br>
              <a:rPr lang="cs-CZ" sz="1800" dirty="0"/>
            </a:br>
            <a:endParaRPr lang="cs-CZ" sz="1800" dirty="0"/>
          </a:p>
        </p:txBody>
      </p:sp>
    </p:spTree>
    <p:extLst>
      <p:ext uri="{BB962C8B-B14F-4D97-AF65-F5344CB8AC3E}">
        <p14:creationId xmlns:p14="http://schemas.microsoft.com/office/powerpoint/2010/main" val="5802150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idx="1"/>
          </p:nvPr>
        </p:nvSpPr>
        <p:spPr/>
        <p:txBody>
          <a:bodyPr/>
          <a:lstStyle/>
          <a:p>
            <a:pPr algn="ctr">
              <a:buFontTx/>
              <a:buNone/>
            </a:pPr>
            <a:endParaRPr lang="cs-CZ" b="1" dirty="0">
              <a:solidFill>
                <a:srgbClr val="FF9900"/>
              </a:solidFill>
              <a:latin typeface="Bookman Old Style" pitchFamily="18" charset="0"/>
            </a:endParaRPr>
          </a:p>
          <a:p>
            <a:pPr algn="ctr">
              <a:buFontTx/>
              <a:buNone/>
            </a:pPr>
            <a:endParaRPr lang="cs-CZ" b="1" dirty="0">
              <a:solidFill>
                <a:srgbClr val="FF9900"/>
              </a:solidFill>
              <a:latin typeface="Bookman Old Style" pitchFamily="18" charset="0"/>
            </a:endParaRPr>
          </a:p>
          <a:p>
            <a:pPr algn="ctr">
              <a:buFontTx/>
              <a:buNone/>
            </a:pPr>
            <a:endParaRPr lang="cs-CZ" b="1" dirty="0">
              <a:solidFill>
                <a:srgbClr val="FF9900"/>
              </a:solidFill>
              <a:latin typeface="Bookman Old Style" pitchFamily="18" charset="0"/>
            </a:endParaRPr>
          </a:p>
          <a:p>
            <a:pPr marL="0" indent="0" algn="ctr">
              <a:spcBef>
                <a:spcPct val="0"/>
              </a:spcBef>
              <a:buNone/>
            </a:pPr>
            <a:r>
              <a:rPr lang="cs-CZ" sz="3600" b="1"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rPr>
              <a:t>Děkuji za pozornost.</a:t>
            </a:r>
            <a:endParaRPr lang="en-GB" sz="3600" b="1"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8" presetClass="entr" presetSubtype="0" accel="50000" fill="hold" nodeType="withEffect">
                                  <p:stCondLst>
                                    <p:cond delay="0"/>
                                  </p:stCondLst>
                                  <p:iterate type="lt">
                                    <p:tmPct val="50000"/>
                                  </p:iterate>
                                  <p:childTnLst>
                                    <p:set>
                                      <p:cBhvr>
                                        <p:cTn id="6" dur="1" fill="hold">
                                          <p:stCondLst>
                                            <p:cond delay="0"/>
                                          </p:stCondLst>
                                        </p:cTn>
                                        <p:tgtEl>
                                          <p:spTgt spid="130051">
                                            <p:txEl>
                                              <p:pRg st="3" end="3"/>
                                            </p:txEl>
                                          </p:spTgt>
                                        </p:tgtEl>
                                        <p:attrNameLst>
                                          <p:attrName>style.visibility</p:attrName>
                                        </p:attrNameLst>
                                      </p:cBhvr>
                                      <p:to>
                                        <p:strVal val="visible"/>
                                      </p:to>
                                    </p:set>
                                    <p:set>
                                      <p:cBhvr>
                                        <p:cTn id="7" dur="455" fill="hold">
                                          <p:stCondLst>
                                            <p:cond delay="0"/>
                                          </p:stCondLst>
                                        </p:cTn>
                                        <p:tgtEl>
                                          <p:spTgt spid="130051">
                                            <p:txEl>
                                              <p:pRg st="3" end="3"/>
                                            </p:txEl>
                                          </p:spTgt>
                                        </p:tgtEl>
                                        <p:attrNameLst>
                                          <p:attrName>style.rotation</p:attrName>
                                        </p:attrNameLst>
                                      </p:cBhvr>
                                      <p:to>
                                        <p:strVal val="-45.0"/>
                                      </p:to>
                                    </p:set>
                                    <p:anim calcmode="lin" valueType="num">
                                      <p:cBhvr>
                                        <p:cTn id="8" dur="455" fill="hold">
                                          <p:stCondLst>
                                            <p:cond delay="455"/>
                                          </p:stCondLst>
                                        </p:cTn>
                                        <p:tgtEl>
                                          <p:spTgt spid="130051">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30051">
                                            <p:txEl>
                                              <p:pRg st="3" end="3"/>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30051">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30051">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obsah 6"/>
          <p:cNvSpPr>
            <a:spLocks noGrp="1"/>
          </p:cNvSpPr>
          <p:nvPr>
            <p:ph idx="1"/>
          </p:nvPr>
        </p:nvSpPr>
        <p:spPr>
          <a:xfrm>
            <a:off x="457200" y="2179637"/>
            <a:ext cx="8229600" cy="3625627"/>
          </a:xfrm>
        </p:spPr>
        <p:txBody>
          <a:bodyPr>
            <a:normAutofit fontScale="77500" lnSpcReduction="20000"/>
          </a:bodyPr>
          <a:lstStyle/>
          <a:p>
            <a:pPr marL="342900" indent="-342900" algn="just">
              <a:buFont typeface="Wingdings" pitchFamily="2" charset="2"/>
              <a:buChar char="Ø"/>
            </a:pPr>
            <a:r>
              <a:rPr lang="cs-CZ" sz="2400" dirty="0">
                <a:solidFill>
                  <a:srgbClr val="FF9933"/>
                </a:solidFill>
              </a:rPr>
              <a:t>Jurisdikce</a:t>
            </a:r>
            <a:r>
              <a:rPr lang="cs-CZ" sz="2400" dirty="0">
                <a:solidFill>
                  <a:schemeClr val="bg1"/>
                </a:solidFill>
              </a:rPr>
              <a:t> </a:t>
            </a:r>
            <a:r>
              <a:rPr lang="cs-CZ" sz="2400" dirty="0"/>
              <a:t>(</a:t>
            </a:r>
            <a:r>
              <a:rPr lang="cs-CZ" sz="2400" dirty="0" err="1"/>
              <a:t>common</a:t>
            </a:r>
            <a:r>
              <a:rPr lang="cs-CZ" sz="2400" dirty="0"/>
              <a:t> </a:t>
            </a:r>
            <a:r>
              <a:rPr lang="cs-CZ" sz="2400" dirty="0" err="1"/>
              <a:t>law</a:t>
            </a:r>
            <a:r>
              <a:rPr lang="cs-CZ" sz="2400" dirty="0"/>
              <a:t> pojetí suverenity) je součástí moci státu a znamená především stanovení nebo nalézání práva. Pokud tímto orgánem je soud, jde o</a:t>
            </a:r>
            <a:r>
              <a:rPr lang="cs-CZ" sz="2400" dirty="0">
                <a:solidFill>
                  <a:schemeClr val="bg1"/>
                </a:solidFill>
              </a:rPr>
              <a:t> </a:t>
            </a:r>
            <a:r>
              <a:rPr lang="cs-CZ" sz="2400" dirty="0">
                <a:solidFill>
                  <a:srgbClr val="FF9933"/>
                </a:solidFill>
              </a:rPr>
              <a:t>jurisdikci soudní</a:t>
            </a:r>
            <a:r>
              <a:rPr lang="cs-CZ" sz="2400" dirty="0">
                <a:solidFill>
                  <a:schemeClr val="bg1"/>
                </a:solidFill>
              </a:rPr>
              <a:t>. </a:t>
            </a:r>
          </a:p>
          <a:p>
            <a:pPr marL="342900" indent="-342900" algn="just">
              <a:buNone/>
            </a:pPr>
            <a:endParaRPr lang="cs-CZ" sz="2400" dirty="0">
              <a:solidFill>
                <a:schemeClr val="bg1"/>
              </a:solidFill>
            </a:endParaRPr>
          </a:p>
          <a:p>
            <a:pPr marL="342900" indent="-342900" algn="just">
              <a:buFont typeface="Wingdings" pitchFamily="2" charset="2"/>
              <a:buChar char="Ø"/>
            </a:pPr>
            <a:r>
              <a:rPr lang="cs-CZ" sz="2400" dirty="0"/>
              <a:t>Trestní soudní jurisdikce je založena na následujících zásadách:</a:t>
            </a:r>
          </a:p>
          <a:p>
            <a:pPr marL="987425" lvl="1" indent="-465138" algn="just">
              <a:buFont typeface="Arial" pitchFamily="34" charset="0"/>
              <a:buChar char="•"/>
            </a:pPr>
            <a:r>
              <a:rPr lang="cs-CZ" sz="2400" dirty="0">
                <a:solidFill>
                  <a:srgbClr val="FF9933"/>
                </a:solidFill>
              </a:rPr>
              <a:t>Zásada teritoriality </a:t>
            </a:r>
            <a:r>
              <a:rPr lang="cs-CZ" sz="2400" dirty="0"/>
              <a:t>(§ 4 českého trestního zákoníku)</a:t>
            </a:r>
          </a:p>
          <a:p>
            <a:pPr marL="987425" lvl="1" indent="-465138" algn="just">
              <a:buFont typeface="Arial" pitchFamily="34" charset="0"/>
              <a:buChar char="•"/>
            </a:pPr>
            <a:r>
              <a:rPr lang="cs-CZ" sz="2400" dirty="0">
                <a:solidFill>
                  <a:srgbClr val="FF9933"/>
                </a:solidFill>
              </a:rPr>
              <a:t>Zásada registrace</a:t>
            </a:r>
            <a:r>
              <a:rPr lang="cs-CZ" sz="2400" dirty="0">
                <a:solidFill>
                  <a:schemeClr val="bg1"/>
                </a:solidFill>
              </a:rPr>
              <a:t> </a:t>
            </a:r>
            <a:r>
              <a:rPr lang="cs-CZ" sz="2400" dirty="0"/>
              <a:t>(§ 5 českého TZ)</a:t>
            </a:r>
          </a:p>
          <a:p>
            <a:pPr marL="987425" lvl="1" indent="-465138" algn="just">
              <a:buFont typeface="Arial" pitchFamily="34" charset="0"/>
              <a:buChar char="•"/>
            </a:pPr>
            <a:r>
              <a:rPr lang="cs-CZ" sz="2400" dirty="0">
                <a:solidFill>
                  <a:srgbClr val="FF9933"/>
                </a:solidFill>
              </a:rPr>
              <a:t>Zásada personality</a:t>
            </a:r>
            <a:r>
              <a:rPr lang="cs-CZ" sz="2400" dirty="0">
                <a:solidFill>
                  <a:schemeClr val="bg1"/>
                </a:solidFill>
              </a:rPr>
              <a:t> </a:t>
            </a:r>
            <a:r>
              <a:rPr lang="cs-CZ" sz="2400" dirty="0"/>
              <a:t>(aktivní personalita - § 6 českého TZ, pasivní personalita - § 7 odst. 2 českého TZ)</a:t>
            </a:r>
          </a:p>
          <a:p>
            <a:pPr marL="987425" lvl="1" indent="-465138" algn="just">
              <a:buFont typeface="Arial" pitchFamily="34" charset="0"/>
              <a:buChar char="•"/>
            </a:pPr>
            <a:r>
              <a:rPr lang="cs-CZ" sz="2400" dirty="0">
                <a:solidFill>
                  <a:srgbClr val="FF9933"/>
                </a:solidFill>
              </a:rPr>
              <a:t>Zásada univerzality</a:t>
            </a:r>
            <a:r>
              <a:rPr lang="cs-CZ" sz="2400" dirty="0">
                <a:solidFill>
                  <a:schemeClr val="bg1"/>
                </a:solidFill>
              </a:rPr>
              <a:t> </a:t>
            </a:r>
            <a:r>
              <a:rPr lang="cs-CZ" sz="2400" dirty="0"/>
              <a:t>(§ 7 odst. 1 českého TZ, subsidiární univerzalita - § 8 českého TZ) </a:t>
            </a:r>
          </a:p>
          <a:p>
            <a:pPr marL="987425" lvl="1" indent="-465138" algn="just">
              <a:buFont typeface="Arial" pitchFamily="34" charset="0"/>
              <a:buChar char="•"/>
            </a:pPr>
            <a:r>
              <a:rPr lang="cs-CZ" sz="2400" dirty="0">
                <a:solidFill>
                  <a:srgbClr val="FF9933"/>
                </a:solidFill>
              </a:rPr>
              <a:t>Zásada ochrany</a:t>
            </a:r>
            <a:r>
              <a:rPr lang="cs-CZ" sz="2400" dirty="0">
                <a:solidFill>
                  <a:schemeClr val="bg1"/>
                </a:solidFill>
              </a:rPr>
              <a:t> </a:t>
            </a:r>
            <a:r>
              <a:rPr lang="cs-CZ" sz="2400" dirty="0"/>
              <a:t>(a univerzality - § 7 českého TZ</a:t>
            </a:r>
            <a:r>
              <a:rPr lang="cs-CZ" sz="2400" dirty="0" smtClean="0"/>
              <a:t>)</a:t>
            </a:r>
          </a:p>
          <a:p>
            <a:pPr marL="987425" lvl="1" indent="-465138" algn="just">
              <a:buFont typeface="Arial" pitchFamily="34" charset="0"/>
              <a:buChar char="•"/>
            </a:pPr>
            <a:r>
              <a:rPr lang="cs-CZ" sz="2400" dirty="0" smtClean="0"/>
              <a:t>Pozor na působnost TOPO ve vztahu k právnickým osobám</a:t>
            </a:r>
            <a:endParaRPr lang="cs-CZ" sz="2400" dirty="0"/>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9"/>
          <p:cNvSpPr>
            <a:spLocks noGrp="1"/>
          </p:cNvSpPr>
          <p:nvPr>
            <p:ph idx="1"/>
          </p:nvPr>
        </p:nvSpPr>
        <p:spPr/>
        <p:txBody>
          <a:bodyPr>
            <a:normAutofit/>
          </a:bodyPr>
          <a:lstStyle/>
          <a:p>
            <a:pPr marL="342900" indent="-342900" algn="just">
              <a:buFont typeface="Wingdings" pitchFamily="2" charset="2"/>
              <a:buChar char="Ø"/>
            </a:pPr>
            <a:r>
              <a:rPr lang="cs-CZ" sz="2000" b="1" dirty="0">
                <a:solidFill>
                  <a:srgbClr val="FF9933"/>
                </a:solidFill>
              </a:rPr>
              <a:t>Mezinárodní právo trestní</a:t>
            </a:r>
            <a:r>
              <a:rPr lang="cs-CZ" sz="2000" b="1" dirty="0">
                <a:solidFill>
                  <a:srgbClr val="FFFF00"/>
                </a:solidFill>
              </a:rPr>
              <a:t> </a:t>
            </a:r>
            <a:r>
              <a:rPr lang="cs-CZ" sz="2000" dirty="0"/>
              <a:t>je tvořeno mezinárodními smlouvami, které zavazují smluvní státy k povinnosti: </a:t>
            </a:r>
          </a:p>
          <a:p>
            <a:pPr marL="987425" lvl="1" indent="-465138" algn="just">
              <a:buFont typeface="Arial" pitchFamily="34" charset="0"/>
              <a:buChar char="•"/>
            </a:pPr>
            <a:r>
              <a:rPr lang="cs-CZ" sz="2000" dirty="0"/>
              <a:t>kriminalizovat určitá jednání,</a:t>
            </a:r>
          </a:p>
          <a:p>
            <a:pPr marL="987425" lvl="1" indent="-465138" algn="just">
              <a:buFont typeface="Arial" pitchFamily="34" charset="0"/>
              <a:buChar char="•"/>
            </a:pPr>
            <a:r>
              <a:rPr lang="cs-CZ" sz="2000" dirty="0"/>
              <a:t>vytvořit jurisdikci, </a:t>
            </a:r>
          </a:p>
          <a:p>
            <a:pPr marL="987425" lvl="1" indent="-465138" algn="just">
              <a:buFont typeface="Arial" pitchFamily="34" charset="0"/>
              <a:buChar char="•"/>
            </a:pPr>
            <a:r>
              <a:rPr lang="cs-CZ" sz="2000" dirty="0"/>
              <a:t>spolupracovat v trestním řízení.</a:t>
            </a:r>
          </a:p>
          <a:p>
            <a:pPr marL="342900" indent="-342900" algn="just">
              <a:buNone/>
            </a:pPr>
            <a:endParaRPr lang="cs-CZ" sz="2000" dirty="0">
              <a:solidFill>
                <a:schemeClr val="bg1"/>
              </a:solidFill>
            </a:endParaRPr>
          </a:p>
          <a:p>
            <a:pPr marL="342900" indent="-342900" algn="just">
              <a:buFont typeface="Wingdings" pitchFamily="2" charset="2"/>
              <a:buChar char="Ø"/>
            </a:pPr>
            <a:r>
              <a:rPr lang="cs-CZ" sz="2000" b="1" dirty="0">
                <a:solidFill>
                  <a:srgbClr val="FF9933"/>
                </a:solidFill>
              </a:rPr>
              <a:t>Trestní právo mezinárodní</a:t>
            </a:r>
            <a:r>
              <a:rPr lang="cs-CZ" sz="2000" dirty="0">
                <a:solidFill>
                  <a:schemeClr val="bg1"/>
                </a:solidFill>
              </a:rPr>
              <a:t> </a:t>
            </a:r>
            <a:r>
              <a:rPr lang="cs-CZ" sz="2000" dirty="0"/>
              <a:t>tvoří vnitrostátní normy trestního práva, upravující:</a:t>
            </a:r>
          </a:p>
          <a:p>
            <a:pPr marL="865187" lvl="1" indent="-342900" algn="just">
              <a:buFont typeface="Arial" pitchFamily="34" charset="0"/>
              <a:buChar char="•"/>
            </a:pPr>
            <a:r>
              <a:rPr lang="cs-CZ" sz="2000" dirty="0"/>
              <a:t>místní působnost trestního zákona a dalších norem,</a:t>
            </a:r>
          </a:p>
          <a:p>
            <a:pPr marL="865187" lvl="1" indent="-342900" algn="just">
              <a:buFont typeface="Arial" pitchFamily="34" charset="0"/>
              <a:buChar char="•"/>
            </a:pPr>
            <a:r>
              <a:rPr lang="cs-CZ" sz="2000" dirty="0"/>
              <a:t>subsidiární jurisdikci</a:t>
            </a:r>
            <a:r>
              <a:rPr lang="cs-CZ" sz="2000" dirty="0" smtClean="0"/>
              <a:t>.</a:t>
            </a:r>
          </a:p>
          <a:p>
            <a:pPr marL="865187" lvl="1" indent="-342900" algn="just">
              <a:buFont typeface="Arial" pitchFamily="34" charset="0"/>
              <a:buChar char="•"/>
            </a:pPr>
            <a:r>
              <a:rPr lang="cs-CZ" sz="2000" dirty="0" smtClean="0"/>
              <a:t>Zákon č. 104/2013 Sb. o mezinárodní justiční spolupráci</a:t>
            </a:r>
            <a:endParaRPr lang="cs-CZ" sz="2000" dirty="0"/>
          </a:p>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3" name="Rectangle 5"/>
          <p:cNvSpPr>
            <a:spLocks noChangeArrowheads="1"/>
          </p:cNvSpPr>
          <p:nvPr/>
        </p:nvSpPr>
        <p:spPr bwMode="auto">
          <a:xfrm>
            <a:off x="1116013" y="2060575"/>
            <a:ext cx="2879725" cy="720725"/>
          </a:xfrm>
          <a:prstGeom prst="rect">
            <a:avLst/>
          </a:prstGeom>
          <a:noFill/>
          <a:ln w="9525">
            <a:solidFill>
              <a:srgbClr val="66CCFF"/>
            </a:solidFill>
            <a:miter lim="800000"/>
            <a:headEnd/>
            <a:tailEnd/>
          </a:ln>
          <a:effectLst/>
        </p:spPr>
        <p:txBody>
          <a:bodyPr/>
          <a:lstStyle/>
          <a:p>
            <a:pPr algn="ctr">
              <a:spcBef>
                <a:spcPct val="20000"/>
              </a:spcBef>
              <a:buFont typeface="Wingdings" pitchFamily="2" charset="2"/>
              <a:buNone/>
            </a:pPr>
            <a:r>
              <a:rPr lang="cs-CZ" sz="2000" b="1" dirty="0">
                <a:latin typeface="Bookman Old Style" pitchFamily="18" charset="0"/>
              </a:rPr>
              <a:t>MEZINÁRODNÍ PRÁVO</a:t>
            </a:r>
            <a:endParaRPr lang="cs-CZ" sz="2000" dirty="0">
              <a:latin typeface="Bookman Old Style" pitchFamily="18" charset="0"/>
            </a:endParaRPr>
          </a:p>
          <a:p>
            <a:pPr algn="just">
              <a:spcBef>
                <a:spcPct val="20000"/>
              </a:spcBef>
              <a:buFont typeface="Wingdings" pitchFamily="2" charset="2"/>
              <a:buChar char="Ø"/>
            </a:pPr>
            <a:endParaRPr lang="cs-CZ" dirty="0">
              <a:solidFill>
                <a:srgbClr val="FFFF00"/>
              </a:solidFill>
              <a:latin typeface="Bookman Old Style" pitchFamily="18" charset="0"/>
            </a:endParaRPr>
          </a:p>
          <a:p>
            <a:pPr marL="987425" lvl="1" indent="-465138"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22215" name="Rectangle 7"/>
          <p:cNvSpPr>
            <a:spLocks noChangeArrowheads="1"/>
          </p:cNvSpPr>
          <p:nvPr/>
        </p:nvSpPr>
        <p:spPr bwMode="auto">
          <a:xfrm>
            <a:off x="5219700" y="2060575"/>
            <a:ext cx="2879725" cy="720725"/>
          </a:xfrm>
          <a:prstGeom prst="rect">
            <a:avLst/>
          </a:prstGeom>
          <a:noFill/>
          <a:ln w="9525">
            <a:solidFill>
              <a:srgbClr val="66CCFF"/>
            </a:solidFill>
            <a:miter lim="800000"/>
            <a:headEnd/>
            <a:tailEnd/>
          </a:ln>
          <a:effectLst/>
        </p:spPr>
        <p:txBody>
          <a:bodyPr/>
          <a:lstStyle/>
          <a:p>
            <a:pPr algn="ctr">
              <a:spcBef>
                <a:spcPct val="20000"/>
              </a:spcBef>
              <a:buFont typeface="Wingdings" pitchFamily="2" charset="2"/>
              <a:buNone/>
            </a:pPr>
            <a:r>
              <a:rPr lang="cs-CZ" sz="2000" b="1" dirty="0">
                <a:latin typeface="Bookman Old Style" pitchFamily="18" charset="0"/>
              </a:rPr>
              <a:t>VNITROSTÁTNÍ PRÁVO</a:t>
            </a:r>
            <a:endParaRPr lang="cs-CZ" sz="2000" dirty="0">
              <a:latin typeface="Bookman Old Style" pitchFamily="18" charset="0"/>
            </a:endParaRPr>
          </a:p>
          <a:p>
            <a:pPr algn="just">
              <a:spcBef>
                <a:spcPct val="20000"/>
              </a:spcBef>
              <a:buFont typeface="Wingdings" pitchFamily="2" charset="2"/>
              <a:buChar char="Ø"/>
            </a:pPr>
            <a:endParaRPr lang="cs-CZ" dirty="0">
              <a:solidFill>
                <a:srgbClr val="FFFF00"/>
              </a:solidFill>
              <a:latin typeface="Bookman Old Style" pitchFamily="18" charset="0"/>
            </a:endParaRPr>
          </a:p>
          <a:p>
            <a:pPr marL="987425" lvl="1" indent="-465138"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22216" name="WordArt 8"/>
          <p:cNvSpPr>
            <a:spLocks noChangeArrowheads="1" noChangeShapeType="1" noTextEdit="1"/>
          </p:cNvSpPr>
          <p:nvPr/>
        </p:nvSpPr>
        <p:spPr bwMode="auto">
          <a:xfrm>
            <a:off x="2339975" y="3141663"/>
            <a:ext cx="4824413" cy="1871662"/>
          </a:xfrm>
          <a:prstGeom prst="rect">
            <a:avLst/>
          </a:prstGeom>
          <a:extLst>
            <a:ext uri="{AF507438-7753-43E0-B8FC-AC1667EBCBE1}">
              <a14:hiddenEffects xmlns:a14="http://schemas.microsoft.com/office/drawing/2010/main">
                <a:effectLst/>
              </a14:hiddenEffects>
            </a:ext>
          </a:extLst>
        </p:spPr>
        <p:txBody>
          <a:bodyPr wrap="none" fromWordArt="1">
            <a:prstTxWarp prst="textCanDown">
              <a:avLst>
                <a:gd name="adj" fmla="val 33333"/>
              </a:avLst>
            </a:prstTxWarp>
          </a:bodyPr>
          <a:lstStyle/>
          <a:p>
            <a:pPr algn="ctr"/>
            <a:r>
              <a:rPr lang="cs-CZ" sz="2800" kern="10" dirty="0">
                <a:ln w="9525">
                  <a:solidFill>
                    <a:srgbClr val="FF9900"/>
                  </a:solidFill>
                  <a:round/>
                  <a:headEnd/>
                  <a:tailEnd/>
                </a:ln>
                <a:solidFill>
                  <a:srgbClr val="FF9900">
                    <a:alpha val="50000"/>
                  </a:srgbClr>
                </a:solidFill>
                <a:latin typeface="Bookman Old Style"/>
              </a:rPr>
              <a:t>Vzájemný vztah</a:t>
            </a:r>
          </a:p>
        </p:txBody>
      </p:sp>
      <p:sp>
        <p:nvSpPr>
          <p:cNvPr id="222217" name="WordArt 9"/>
          <p:cNvSpPr>
            <a:spLocks noChangeArrowheads="1" noChangeShapeType="1" noTextEdit="1"/>
          </p:cNvSpPr>
          <p:nvPr/>
        </p:nvSpPr>
        <p:spPr bwMode="auto">
          <a:xfrm>
            <a:off x="2484438" y="5445125"/>
            <a:ext cx="4537075" cy="504825"/>
          </a:xfrm>
          <a:prstGeom prst="rect">
            <a:avLst/>
          </a:prstGeom>
          <a:noFill/>
          <a:ln>
            <a:noFill/>
          </a:ln>
        </p:spPr>
        <p:txBody>
          <a:bodyPr wrap="none" fromWordArt="1">
            <a:prstTxWarp prst="textCanDown">
              <a:avLst>
                <a:gd name="adj" fmla="val 33333"/>
              </a:avLst>
            </a:prstTxWarp>
          </a:bodyPr>
          <a:lstStyle/>
          <a:p>
            <a:pPr algn="ctr"/>
            <a:r>
              <a:rPr lang="cs-CZ" sz="2000" kern="10" dirty="0">
                <a:ln w="9525">
                  <a:solidFill>
                    <a:srgbClr val="FFFF00"/>
                  </a:solidFill>
                  <a:round/>
                  <a:headEnd/>
                  <a:tailEnd/>
                </a:ln>
                <a:solidFill>
                  <a:srgbClr val="FFFF00">
                    <a:alpha val="50000"/>
                  </a:srgbClr>
                </a:solidFill>
                <a:latin typeface="Bookman Old Style"/>
              </a:rPr>
              <a:t>(</a:t>
            </a:r>
            <a:r>
              <a:rPr lang="cs-CZ" sz="2000" kern="10" dirty="0">
                <a:ln w="9525">
                  <a:solidFill>
                    <a:srgbClr val="FFFF00"/>
                  </a:solidFill>
                  <a:round/>
                  <a:headEnd/>
                  <a:tailEnd/>
                </a:ln>
                <a:solidFill>
                  <a:schemeClr val="tx1">
                    <a:alpha val="50000"/>
                  </a:schemeClr>
                </a:solidFill>
                <a:latin typeface="Bookman Old Style"/>
              </a:rPr>
              <a:t>monistická a dualistická teorie, teorie smíšené</a:t>
            </a:r>
            <a:r>
              <a:rPr lang="cs-CZ" sz="2000" kern="10" dirty="0">
                <a:ln w="9525">
                  <a:solidFill>
                    <a:srgbClr val="FFFF00"/>
                  </a:solidFill>
                  <a:round/>
                  <a:headEnd/>
                  <a:tailEnd/>
                </a:ln>
                <a:solidFill>
                  <a:srgbClr val="FFFF00">
                    <a:alpha val="50000"/>
                  </a:srgbClr>
                </a:solidFill>
                <a:latin typeface="Bookman Old Style"/>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2213"/>
                                        </p:tgtEl>
                                        <p:attrNameLst>
                                          <p:attrName>style.visibility</p:attrName>
                                        </p:attrNameLst>
                                      </p:cBhvr>
                                      <p:to>
                                        <p:strVal val="visible"/>
                                      </p:to>
                                    </p:set>
                                    <p:animEffect transition="in" filter="blinds(horizontal)">
                                      <p:cBhvr>
                                        <p:cTn id="7" dur="500"/>
                                        <p:tgtEl>
                                          <p:spTgt spid="2222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2215"/>
                                        </p:tgtEl>
                                        <p:attrNameLst>
                                          <p:attrName>style.visibility</p:attrName>
                                        </p:attrNameLst>
                                      </p:cBhvr>
                                      <p:to>
                                        <p:strVal val="visible"/>
                                      </p:to>
                                    </p:set>
                                    <p:animEffect transition="in" filter="blinds(horizontal)">
                                      <p:cBhvr>
                                        <p:cTn id="12" dur="500"/>
                                        <p:tgtEl>
                                          <p:spTgt spid="222215"/>
                                        </p:tgtEl>
                                      </p:cBhvr>
                                    </p:animEffect>
                                  </p:childTnLst>
                                </p:cTn>
                              </p:par>
                              <p:par>
                                <p:cTn id="13" presetID="19" presetClass="entr" presetSubtype="10" fill="hold" grpId="0" nodeType="withEffect">
                                  <p:stCondLst>
                                    <p:cond delay="1000"/>
                                  </p:stCondLst>
                                  <p:childTnLst>
                                    <p:set>
                                      <p:cBhvr>
                                        <p:cTn id="14" dur="1" fill="hold">
                                          <p:stCondLst>
                                            <p:cond delay="0"/>
                                          </p:stCondLst>
                                        </p:cTn>
                                        <p:tgtEl>
                                          <p:spTgt spid="222216"/>
                                        </p:tgtEl>
                                        <p:attrNameLst>
                                          <p:attrName>style.visibility</p:attrName>
                                        </p:attrNameLst>
                                      </p:cBhvr>
                                      <p:to>
                                        <p:strVal val="visible"/>
                                      </p:to>
                                    </p:set>
                                    <p:anim calcmode="lin" valueType="num">
                                      <p:cBhvr>
                                        <p:cTn id="15" dur="5000" fill="hold"/>
                                        <p:tgtEl>
                                          <p:spTgt spid="222216"/>
                                        </p:tgtEl>
                                        <p:attrNameLst>
                                          <p:attrName>ppt_w</p:attrName>
                                        </p:attrNameLst>
                                      </p:cBhvr>
                                      <p:tavLst>
                                        <p:tav tm="0" fmla="#ppt_w*sin(2.5*pi*$)">
                                          <p:val>
                                            <p:fltVal val="0"/>
                                          </p:val>
                                        </p:tav>
                                        <p:tav tm="100000">
                                          <p:val>
                                            <p:fltVal val="1"/>
                                          </p:val>
                                        </p:tav>
                                      </p:tavLst>
                                    </p:anim>
                                    <p:anim calcmode="lin" valueType="num">
                                      <p:cBhvr>
                                        <p:cTn id="16" dur="5000" fill="hold"/>
                                        <p:tgtEl>
                                          <p:spTgt spid="222216"/>
                                        </p:tgtEl>
                                        <p:attrNameLst>
                                          <p:attrName>ppt_h</p:attrName>
                                        </p:attrNameLst>
                                      </p:cBhvr>
                                      <p:tavLst>
                                        <p:tav tm="0">
                                          <p:val>
                                            <p:strVal val="#ppt_h"/>
                                          </p:val>
                                        </p:tav>
                                        <p:tav tm="100000">
                                          <p:val>
                                            <p:strVal val="#ppt_h"/>
                                          </p:val>
                                        </p:tav>
                                      </p:tavLst>
                                    </p:anim>
                                  </p:childTnLst>
                                </p:cTn>
                              </p:par>
                              <p:par>
                                <p:cTn id="17" presetID="10" presetClass="entr" presetSubtype="0" fill="hold" grpId="0" nodeType="withEffect">
                                  <p:stCondLst>
                                    <p:cond delay="1000"/>
                                  </p:stCondLst>
                                  <p:childTnLst>
                                    <p:set>
                                      <p:cBhvr>
                                        <p:cTn id="18" dur="1" fill="hold">
                                          <p:stCondLst>
                                            <p:cond delay="0"/>
                                          </p:stCondLst>
                                        </p:cTn>
                                        <p:tgtEl>
                                          <p:spTgt spid="222217"/>
                                        </p:tgtEl>
                                        <p:attrNameLst>
                                          <p:attrName>style.visibility</p:attrName>
                                        </p:attrNameLst>
                                      </p:cBhvr>
                                      <p:to>
                                        <p:strVal val="visible"/>
                                      </p:to>
                                    </p:set>
                                    <p:animEffect transition="in" filter="fade">
                                      <p:cBhvr>
                                        <p:cTn id="19" dur="2000"/>
                                        <p:tgtEl>
                                          <p:spTgt spid="222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3" grpId="0" animBg="1"/>
      <p:bldP spid="222215" grpId="0" animBg="1"/>
      <p:bldP spid="222216" grpId="0" animBg="1"/>
      <p:bldP spid="2222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6" name="Rectangle 4"/>
          <p:cNvSpPr>
            <a:spLocks noChangeArrowheads="1"/>
          </p:cNvSpPr>
          <p:nvPr/>
        </p:nvSpPr>
        <p:spPr bwMode="auto">
          <a:xfrm>
            <a:off x="468313" y="2132856"/>
            <a:ext cx="8229600"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spcBef>
                <a:spcPct val="20000"/>
              </a:spcBef>
            </a:pPr>
            <a:r>
              <a:rPr lang="cs-CZ" sz="2000" b="1" dirty="0">
                <a:solidFill>
                  <a:srgbClr val="FF9933"/>
                </a:solidFill>
                <a:latin typeface="+mn-lt"/>
              </a:rPr>
              <a:t>Recepce mezinárodních smluv v ČR: </a:t>
            </a:r>
          </a:p>
          <a:p>
            <a:pPr marL="342900" indent="-342900" algn="just">
              <a:spcBef>
                <a:spcPct val="20000"/>
              </a:spcBef>
              <a:buFont typeface="Wingdings" pitchFamily="2" charset="2"/>
              <a:buChar char="Ø"/>
            </a:pPr>
            <a:endParaRPr lang="cs-CZ" sz="2000" dirty="0">
              <a:solidFill>
                <a:srgbClr val="FF9933"/>
              </a:solidFill>
              <a:latin typeface="+mn-lt"/>
            </a:endParaRPr>
          </a:p>
          <a:p>
            <a:pPr marL="900113" lvl="1" indent="-377825" algn="just">
              <a:spcBef>
                <a:spcPct val="20000"/>
              </a:spcBef>
              <a:buFont typeface="Wingdings" pitchFamily="2" charset="2"/>
              <a:buChar char="Ø"/>
            </a:pPr>
            <a:r>
              <a:rPr lang="cs-CZ" sz="2000" dirty="0">
                <a:latin typeface="+mn-lt"/>
              </a:rPr>
              <a:t>Článek 10 Ústavy (ústavní zákon č. 395/2001 Sb.) – součástí právního řádu České republiky jsou všechny mezinárodní smlouvy, které</a:t>
            </a:r>
          </a:p>
          <a:p>
            <a:pPr marL="1436688" lvl="2" indent="-357188" algn="just">
              <a:spcBef>
                <a:spcPct val="20000"/>
              </a:spcBef>
              <a:buFont typeface="Arial" pitchFamily="34" charset="0"/>
              <a:buChar char="•"/>
            </a:pPr>
            <a:r>
              <a:rPr lang="cs-CZ" sz="2000" dirty="0">
                <a:latin typeface="+mn-lt"/>
              </a:rPr>
              <a:t>byly ratifikovány – k jejichž ratifikaci dal souhlas československý nebo český parlament</a:t>
            </a:r>
          </a:p>
          <a:p>
            <a:pPr marL="1436688" lvl="2" indent="-357188" algn="just">
              <a:spcBef>
                <a:spcPct val="20000"/>
              </a:spcBef>
              <a:buFont typeface="Arial" pitchFamily="34" charset="0"/>
              <a:buChar char="•"/>
            </a:pPr>
            <a:r>
              <a:rPr lang="cs-CZ" sz="2000" dirty="0">
                <a:latin typeface="+mn-lt"/>
              </a:rPr>
              <a:t>zavazují Českou republiku – ratifikace potřebným počtem států</a:t>
            </a:r>
          </a:p>
          <a:p>
            <a:pPr marL="1436688" lvl="2" indent="-357188" algn="just">
              <a:spcBef>
                <a:spcPct val="20000"/>
              </a:spcBef>
              <a:buFont typeface="Arial" pitchFamily="34" charset="0"/>
              <a:buChar char="•"/>
            </a:pPr>
            <a:r>
              <a:rPr lang="cs-CZ" sz="2000" dirty="0">
                <a:latin typeface="+mn-lt"/>
              </a:rPr>
              <a:t>byly vyhlášeny v příslušné sbírce</a:t>
            </a:r>
          </a:p>
          <a:p>
            <a:pPr marL="342900" indent="-342900" algn="just">
              <a:spcBef>
                <a:spcPct val="20000"/>
              </a:spcBef>
              <a:buFont typeface="Wingdings" pitchFamily="2" charset="2"/>
              <a:buNone/>
            </a:pPr>
            <a:endParaRPr lang="cs-CZ" sz="2000" dirty="0">
              <a:solidFill>
                <a:schemeClr val="bg1"/>
              </a:solidFill>
              <a:latin typeface="+mn-lt"/>
            </a:endParaRPr>
          </a:p>
          <a:p>
            <a:pPr marL="342900" indent="-342900" algn="just">
              <a:spcBef>
                <a:spcPct val="20000"/>
              </a:spcBef>
              <a:buFont typeface="Wingdings" pitchFamily="2" charset="2"/>
              <a:buChar char="Ø"/>
            </a:pPr>
            <a:r>
              <a:rPr lang="cs-CZ" sz="2000" b="1" dirty="0">
                <a:solidFill>
                  <a:srgbClr val="FF9933"/>
                </a:solidFill>
                <a:latin typeface="+mn-lt"/>
              </a:rPr>
              <a:t>Inkorporace výběrová</a:t>
            </a:r>
            <a:r>
              <a:rPr lang="cs-CZ" sz="2000" b="1" dirty="0">
                <a:solidFill>
                  <a:srgbClr val="FFFF00"/>
                </a:solidFill>
                <a:latin typeface="+mn-lt"/>
              </a:rPr>
              <a:t> </a:t>
            </a:r>
            <a:r>
              <a:rPr lang="cs-CZ" sz="2000" dirty="0">
                <a:latin typeface="+mn-lt"/>
              </a:rPr>
              <a:t>byla nahrazena </a:t>
            </a:r>
            <a:r>
              <a:rPr lang="cs-CZ" sz="2000" b="1" dirty="0">
                <a:solidFill>
                  <a:srgbClr val="FF9933"/>
                </a:solidFill>
                <a:latin typeface="+mn-lt"/>
              </a:rPr>
              <a:t>inkorporací univerzální</a:t>
            </a:r>
            <a:r>
              <a:rPr lang="cs-CZ" sz="2000" b="1" dirty="0">
                <a:solidFill>
                  <a:srgbClr val="FFFF00"/>
                </a:solidFill>
                <a:latin typeface="+mn-lt"/>
              </a:rPr>
              <a:t>.</a:t>
            </a:r>
            <a:r>
              <a:rPr lang="cs-CZ" sz="2000" b="1" dirty="0">
                <a:solidFill>
                  <a:srgbClr val="FFFF00"/>
                </a:solidFill>
                <a:latin typeface="Bookman Old Style" pitchFamily="18" charset="0"/>
              </a:rPr>
              <a:t> </a:t>
            </a:r>
            <a:endParaRPr lang="cs-CZ" sz="2000" dirty="0">
              <a:solidFill>
                <a:schemeClr val="bg1"/>
              </a:solidFill>
              <a:latin typeface="Bookman Old Style" pitchFamily="18" charset="0"/>
            </a:endParaRPr>
          </a:p>
          <a:p>
            <a:pPr marL="342900" indent="-342900" algn="just">
              <a:spcBef>
                <a:spcPct val="20000"/>
              </a:spcBef>
              <a:buFont typeface="Wingdings" pitchFamily="2" charset="2"/>
              <a:buNone/>
            </a:pPr>
            <a:endParaRPr lang="cs-CZ" dirty="0">
              <a:solidFill>
                <a:srgbClr val="FFFF00"/>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23236">
                                            <p:txEl>
                                              <p:pRg st="0" end="0"/>
                                            </p:txEl>
                                          </p:spTgt>
                                        </p:tgtEl>
                                        <p:attrNameLst>
                                          <p:attrName>style.visibility</p:attrName>
                                        </p:attrNameLst>
                                      </p:cBhvr>
                                      <p:to>
                                        <p:strVal val="visible"/>
                                      </p:to>
                                    </p:set>
                                    <p:anim calcmode="lin" valueType="num">
                                      <p:cBhvr>
                                        <p:cTn id="7" dur="1000" fill="hold"/>
                                        <p:tgtEl>
                                          <p:spTgt spid="223236">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22323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3236">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23236">
                                            <p:txEl>
                                              <p:pRg st="2" end="2"/>
                                            </p:txEl>
                                          </p:spTgt>
                                        </p:tgtEl>
                                        <p:attrNameLst>
                                          <p:attrName>style.visibility</p:attrName>
                                        </p:attrNameLst>
                                      </p:cBhvr>
                                      <p:to>
                                        <p:strVal val="visible"/>
                                      </p:to>
                                    </p:set>
                                    <p:anim calcmode="lin" valueType="num">
                                      <p:cBhvr>
                                        <p:cTn id="14" dur="1000" fill="hold"/>
                                        <p:tgtEl>
                                          <p:spTgt spid="223236">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23236">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23236">
                                            <p:txEl>
                                              <p:pRg st="2" end="2"/>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223236">
                                            <p:txEl>
                                              <p:pRg st="3" end="3"/>
                                            </p:txEl>
                                          </p:spTgt>
                                        </p:tgtEl>
                                        <p:attrNameLst>
                                          <p:attrName>style.visibility</p:attrName>
                                        </p:attrNameLst>
                                      </p:cBhvr>
                                      <p:to>
                                        <p:strVal val="visible"/>
                                      </p:to>
                                    </p:set>
                                    <p:anim calcmode="lin" valueType="num">
                                      <p:cBhvr>
                                        <p:cTn id="19" dur="1000" fill="hold"/>
                                        <p:tgtEl>
                                          <p:spTgt spid="223236">
                                            <p:txEl>
                                              <p:pRg st="3" end="3"/>
                                            </p:txEl>
                                          </p:spTgt>
                                        </p:tgtEl>
                                        <p:attrNameLst>
                                          <p:attrName>ppt_x</p:attrName>
                                        </p:attrNameLst>
                                      </p:cBhvr>
                                      <p:tavLst>
                                        <p:tav tm="0">
                                          <p:val>
                                            <p:strVal val="#ppt_x-.2"/>
                                          </p:val>
                                        </p:tav>
                                        <p:tav tm="100000">
                                          <p:val>
                                            <p:strVal val="#ppt_x"/>
                                          </p:val>
                                        </p:tav>
                                      </p:tavLst>
                                    </p:anim>
                                    <p:anim calcmode="lin" valueType="num">
                                      <p:cBhvr>
                                        <p:cTn id="20" dur="1000" fill="hold"/>
                                        <p:tgtEl>
                                          <p:spTgt spid="223236">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23236">
                                            <p:txEl>
                                              <p:pRg st="3" end="3"/>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223236">
                                            <p:txEl>
                                              <p:pRg st="4" end="4"/>
                                            </p:txEl>
                                          </p:spTgt>
                                        </p:tgtEl>
                                        <p:attrNameLst>
                                          <p:attrName>style.visibility</p:attrName>
                                        </p:attrNameLst>
                                      </p:cBhvr>
                                      <p:to>
                                        <p:strVal val="visible"/>
                                      </p:to>
                                    </p:set>
                                    <p:anim calcmode="lin" valueType="num">
                                      <p:cBhvr>
                                        <p:cTn id="24" dur="1000" fill="hold"/>
                                        <p:tgtEl>
                                          <p:spTgt spid="223236">
                                            <p:txEl>
                                              <p:pRg st="4" end="4"/>
                                            </p:txEl>
                                          </p:spTgt>
                                        </p:tgtEl>
                                        <p:attrNameLst>
                                          <p:attrName>ppt_x</p:attrName>
                                        </p:attrNameLst>
                                      </p:cBhvr>
                                      <p:tavLst>
                                        <p:tav tm="0">
                                          <p:val>
                                            <p:strVal val="#ppt_x-.2"/>
                                          </p:val>
                                        </p:tav>
                                        <p:tav tm="100000">
                                          <p:val>
                                            <p:strVal val="#ppt_x"/>
                                          </p:val>
                                        </p:tav>
                                      </p:tavLst>
                                    </p:anim>
                                    <p:anim calcmode="lin" valueType="num">
                                      <p:cBhvr>
                                        <p:cTn id="25" dur="1000" fill="hold"/>
                                        <p:tgtEl>
                                          <p:spTgt spid="223236">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223236">
                                            <p:txEl>
                                              <p:pRg st="4" end="4"/>
                                            </p:txEl>
                                          </p:spTgt>
                                        </p:tgtEl>
                                      </p:cBhvr>
                                    </p:animEffect>
                                  </p:childTnLst>
                                </p:cTn>
                              </p:par>
                              <p:par>
                                <p:cTn id="27" presetID="29" presetClass="entr" presetSubtype="0" fill="hold" nodeType="withEffect">
                                  <p:stCondLst>
                                    <p:cond delay="0"/>
                                  </p:stCondLst>
                                  <p:childTnLst>
                                    <p:set>
                                      <p:cBhvr>
                                        <p:cTn id="28" dur="1" fill="hold">
                                          <p:stCondLst>
                                            <p:cond delay="0"/>
                                          </p:stCondLst>
                                        </p:cTn>
                                        <p:tgtEl>
                                          <p:spTgt spid="223236">
                                            <p:txEl>
                                              <p:pRg st="5" end="5"/>
                                            </p:txEl>
                                          </p:spTgt>
                                        </p:tgtEl>
                                        <p:attrNameLst>
                                          <p:attrName>style.visibility</p:attrName>
                                        </p:attrNameLst>
                                      </p:cBhvr>
                                      <p:to>
                                        <p:strVal val="visible"/>
                                      </p:to>
                                    </p:set>
                                    <p:anim calcmode="lin" valueType="num">
                                      <p:cBhvr>
                                        <p:cTn id="29" dur="1000" fill="hold"/>
                                        <p:tgtEl>
                                          <p:spTgt spid="223236">
                                            <p:txEl>
                                              <p:pRg st="5" end="5"/>
                                            </p:txEl>
                                          </p:spTgt>
                                        </p:tgtEl>
                                        <p:attrNameLst>
                                          <p:attrName>ppt_x</p:attrName>
                                        </p:attrNameLst>
                                      </p:cBhvr>
                                      <p:tavLst>
                                        <p:tav tm="0">
                                          <p:val>
                                            <p:strVal val="#ppt_x-.2"/>
                                          </p:val>
                                        </p:tav>
                                        <p:tav tm="100000">
                                          <p:val>
                                            <p:strVal val="#ppt_x"/>
                                          </p:val>
                                        </p:tav>
                                      </p:tavLst>
                                    </p:anim>
                                    <p:anim calcmode="lin" valueType="num">
                                      <p:cBhvr>
                                        <p:cTn id="30" dur="1000" fill="hold"/>
                                        <p:tgtEl>
                                          <p:spTgt spid="223236">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223236">
                                            <p:txEl>
                                              <p:pRg st="5" end="5"/>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223236">
                                            <p:txEl>
                                              <p:pRg st="7" end="7"/>
                                            </p:txEl>
                                          </p:spTgt>
                                        </p:tgtEl>
                                        <p:attrNameLst>
                                          <p:attrName>style.visibility</p:attrName>
                                        </p:attrNameLst>
                                      </p:cBhvr>
                                      <p:to>
                                        <p:strVal val="visible"/>
                                      </p:to>
                                    </p:set>
                                    <p:anim calcmode="lin" valueType="num">
                                      <p:cBhvr>
                                        <p:cTn id="36" dur="1000" fill="hold"/>
                                        <p:tgtEl>
                                          <p:spTgt spid="223236">
                                            <p:txEl>
                                              <p:pRg st="7" end="7"/>
                                            </p:txEl>
                                          </p:spTgt>
                                        </p:tgtEl>
                                        <p:attrNameLst>
                                          <p:attrName>ppt_x</p:attrName>
                                        </p:attrNameLst>
                                      </p:cBhvr>
                                      <p:tavLst>
                                        <p:tav tm="0">
                                          <p:val>
                                            <p:strVal val="#ppt_x-.2"/>
                                          </p:val>
                                        </p:tav>
                                        <p:tav tm="100000">
                                          <p:val>
                                            <p:strVal val="#ppt_x"/>
                                          </p:val>
                                        </p:tav>
                                      </p:tavLst>
                                    </p:anim>
                                    <p:anim calcmode="lin" valueType="num">
                                      <p:cBhvr>
                                        <p:cTn id="37" dur="1000" fill="hold"/>
                                        <p:tgtEl>
                                          <p:spTgt spid="223236">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22323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468313" y="692150"/>
            <a:ext cx="8229600" cy="936650"/>
          </a:xfrm>
        </p:spPr>
        <p:txBody>
          <a:bodyPr>
            <a:normAutofit fontScale="90000"/>
          </a:bodyPr>
          <a:lstStyle/>
          <a:p>
            <a:r>
              <a:rPr lang="cs-CZ" sz="3600" dirty="0"/>
              <a:t>Podstata mezinárodní justiční spolupráce v trestních věcech</a:t>
            </a:r>
          </a:p>
        </p:txBody>
      </p:sp>
      <p:sp>
        <p:nvSpPr>
          <p:cNvPr id="224259" name="Rectangle 3"/>
          <p:cNvSpPr>
            <a:spLocks noGrp="1" noChangeArrowheads="1"/>
          </p:cNvSpPr>
          <p:nvPr>
            <p:ph idx="1"/>
          </p:nvPr>
        </p:nvSpPr>
        <p:spPr>
          <a:xfrm>
            <a:off x="468313" y="2205038"/>
            <a:ext cx="8229600" cy="4248298"/>
          </a:xfrm>
        </p:spPr>
        <p:txBody>
          <a:bodyPr/>
          <a:lstStyle/>
          <a:p>
            <a:pPr marL="0" indent="0" algn="just">
              <a:buNone/>
            </a:pPr>
            <a:r>
              <a:rPr lang="cs-CZ" sz="2000" dirty="0">
                <a:solidFill>
                  <a:srgbClr val="FF9933"/>
                </a:solidFill>
              </a:rPr>
              <a:t>Charakteristické znaky mezinárodní justiční spolupráce v trestních věcech: </a:t>
            </a:r>
            <a:endParaRPr lang="cs-CZ" sz="2000" dirty="0" smtClean="0">
              <a:solidFill>
                <a:srgbClr val="FF9933"/>
              </a:solidFill>
            </a:endParaRPr>
          </a:p>
          <a:p>
            <a:pPr algn="just">
              <a:buFont typeface="Wingdings" pitchFamily="2" charset="2"/>
              <a:buChar char="Ø"/>
            </a:pPr>
            <a:endParaRPr lang="cs-CZ" sz="1800" dirty="0" smtClean="0">
              <a:solidFill>
                <a:schemeClr val="bg1"/>
              </a:solidFill>
            </a:endParaRPr>
          </a:p>
          <a:p>
            <a:pPr algn="just">
              <a:buFont typeface="Arial" pitchFamily="34" charset="0"/>
              <a:buChar char="•"/>
            </a:pPr>
            <a:r>
              <a:rPr lang="cs-CZ" sz="2000" dirty="0"/>
              <a:t>součást mezinárodní justiční spolupráce,</a:t>
            </a:r>
          </a:p>
          <a:p>
            <a:pPr algn="just">
              <a:buFont typeface="Arial" pitchFamily="34" charset="0"/>
              <a:buChar char="•"/>
            </a:pPr>
            <a:r>
              <a:rPr lang="cs-CZ" sz="2000" dirty="0"/>
              <a:t>obor, tvořený zejména mezinárodním právem veřejným a trestním právem,</a:t>
            </a:r>
          </a:p>
          <a:p>
            <a:pPr algn="just">
              <a:buFont typeface="Arial" pitchFamily="34" charset="0"/>
              <a:buChar char="•"/>
            </a:pPr>
            <a:r>
              <a:rPr lang="cs-CZ" sz="2000" dirty="0"/>
              <a:t>institut upravující justiční pomoc mezi justičními orgány různých zemí a tím i mezi státy,</a:t>
            </a:r>
          </a:p>
          <a:p>
            <a:pPr algn="just">
              <a:buFont typeface="Arial" pitchFamily="34" charset="0"/>
              <a:buChar char="•"/>
            </a:pPr>
            <a:r>
              <a:rPr lang="cs-CZ" sz="2000" dirty="0"/>
              <a:t>důležitý nástroj vzájemného pochopení, komunikace a spolupráce mezi tuzemskými státními orgány a orgány jiného státu v oblasti trestního práva, </a:t>
            </a:r>
          </a:p>
          <a:p>
            <a:pPr algn="just">
              <a:buFont typeface="Arial" pitchFamily="34" charset="0"/>
              <a:buChar char="•"/>
            </a:pPr>
            <a:r>
              <a:rPr lang="cs-CZ" sz="2000" dirty="0"/>
              <a:t>spolupráce mezi státem dožádaným a státem dožadujícím. </a:t>
            </a:r>
          </a:p>
          <a:p>
            <a:pPr algn="just">
              <a:buFont typeface="Wingdings" pitchFamily="2" charset="2"/>
              <a:buChar char="Ø"/>
            </a:pPr>
            <a:endParaRPr lang="cs-CZ" sz="2000" b="1" dirty="0">
              <a:solidFill>
                <a:srgbClr val="FF9900"/>
              </a:solidFill>
              <a:latin typeface="Bookman Old Style" pitchFamily="18" charset="0"/>
            </a:endParaRPr>
          </a:p>
          <a:p>
            <a:pPr algn="just">
              <a:buFont typeface="Wingdings" pitchFamily="2" charset="2"/>
              <a:buNone/>
            </a:pPr>
            <a:endParaRPr lang="cs-CZ" sz="1800" b="1" dirty="0">
              <a:solidFill>
                <a:srgbClr val="FF9900"/>
              </a:solidFill>
              <a:latin typeface="Bookman Old Style" pitchFamily="18" charset="0"/>
            </a:endParaRPr>
          </a:p>
          <a:p>
            <a:pPr algn="just">
              <a:buFont typeface="Wingdings" pitchFamily="2" charset="2"/>
              <a:buNone/>
            </a:pPr>
            <a:endParaRPr lang="cs-CZ" sz="1800" dirty="0">
              <a:solidFill>
                <a:schemeClr val="bg1"/>
              </a:solidFill>
              <a:latin typeface="Bookman Old Style" pitchFamily="18" charset="0"/>
            </a:endParaRPr>
          </a:p>
          <a:p>
            <a:pPr marL="812800" lvl="1" indent="-276225" algn="just">
              <a:buFont typeface="Wingdings" pitchFamily="2" charset="2"/>
              <a:buNone/>
            </a:pPr>
            <a:endParaRPr lang="cs-CZ" sz="1800" b="1" dirty="0">
              <a:solidFill>
                <a:srgbClr val="FF6600"/>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24258"/>
                                        </p:tgtEl>
                                        <p:attrNameLst>
                                          <p:attrName>style.visibility</p:attrName>
                                        </p:attrNameLst>
                                      </p:cBhvr>
                                      <p:to>
                                        <p:strVal val="visible"/>
                                      </p:to>
                                    </p:set>
                                    <p:anim calcmode="lin" valueType="num">
                                      <p:cBhvr>
                                        <p:cTn id="7" dur="1000" fill="hold"/>
                                        <p:tgtEl>
                                          <p:spTgt spid="224258"/>
                                        </p:tgtEl>
                                        <p:attrNameLst>
                                          <p:attrName>ppt_x</p:attrName>
                                        </p:attrNameLst>
                                      </p:cBhvr>
                                      <p:tavLst>
                                        <p:tav tm="0">
                                          <p:val>
                                            <p:strVal val="#ppt_x-.2"/>
                                          </p:val>
                                        </p:tav>
                                        <p:tav tm="100000">
                                          <p:val>
                                            <p:strVal val="#ppt_x"/>
                                          </p:val>
                                        </p:tav>
                                      </p:tavLst>
                                    </p:anim>
                                    <p:anim calcmode="lin" valueType="num">
                                      <p:cBhvr>
                                        <p:cTn id="8" dur="1000" fill="hold"/>
                                        <p:tgtEl>
                                          <p:spTgt spid="2242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42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24259">
                                            <p:txEl>
                                              <p:pRg st="0" end="0"/>
                                            </p:txEl>
                                          </p:spTgt>
                                        </p:tgtEl>
                                        <p:attrNameLst>
                                          <p:attrName>style.visibility</p:attrName>
                                        </p:attrNameLst>
                                      </p:cBhvr>
                                      <p:to>
                                        <p:strVal val="visible"/>
                                      </p:to>
                                    </p:set>
                                    <p:anim calcmode="lin" valueType="num">
                                      <p:cBhvr>
                                        <p:cTn id="14" dur="1000" fill="hold"/>
                                        <p:tgtEl>
                                          <p:spTgt spid="224259">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22425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2425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24259">
                                            <p:txEl>
                                              <p:pRg st="2" end="2"/>
                                            </p:txEl>
                                          </p:spTgt>
                                        </p:tgtEl>
                                        <p:attrNameLst>
                                          <p:attrName>style.visibility</p:attrName>
                                        </p:attrNameLst>
                                      </p:cBhvr>
                                      <p:to>
                                        <p:strVal val="visible"/>
                                      </p:to>
                                    </p:set>
                                    <p:anim calcmode="lin" valueType="num">
                                      <p:cBhvr>
                                        <p:cTn id="21" dur="1000" fill="hold"/>
                                        <p:tgtEl>
                                          <p:spTgt spid="224259">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22425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2425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224259">
                                            <p:txEl>
                                              <p:pRg st="3" end="3"/>
                                            </p:txEl>
                                          </p:spTgt>
                                        </p:tgtEl>
                                        <p:attrNameLst>
                                          <p:attrName>style.visibility</p:attrName>
                                        </p:attrNameLst>
                                      </p:cBhvr>
                                      <p:to>
                                        <p:strVal val="visible"/>
                                      </p:to>
                                    </p:set>
                                    <p:anim calcmode="lin" valueType="num">
                                      <p:cBhvr>
                                        <p:cTn id="28" dur="1000" fill="hold"/>
                                        <p:tgtEl>
                                          <p:spTgt spid="224259">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224259">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2425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224259">
                                            <p:txEl>
                                              <p:pRg st="4" end="4"/>
                                            </p:txEl>
                                          </p:spTgt>
                                        </p:tgtEl>
                                        <p:attrNameLst>
                                          <p:attrName>style.visibility</p:attrName>
                                        </p:attrNameLst>
                                      </p:cBhvr>
                                      <p:to>
                                        <p:strVal val="visible"/>
                                      </p:to>
                                    </p:set>
                                    <p:anim calcmode="lin" valueType="num">
                                      <p:cBhvr>
                                        <p:cTn id="35" dur="1000" fill="hold"/>
                                        <p:tgtEl>
                                          <p:spTgt spid="224259">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224259">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22425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224259">
                                            <p:txEl>
                                              <p:pRg st="5" end="5"/>
                                            </p:txEl>
                                          </p:spTgt>
                                        </p:tgtEl>
                                        <p:attrNameLst>
                                          <p:attrName>style.visibility</p:attrName>
                                        </p:attrNameLst>
                                      </p:cBhvr>
                                      <p:to>
                                        <p:strVal val="visible"/>
                                      </p:to>
                                    </p:set>
                                    <p:anim calcmode="lin" valueType="num">
                                      <p:cBhvr>
                                        <p:cTn id="42" dur="1000" fill="hold"/>
                                        <p:tgtEl>
                                          <p:spTgt spid="224259">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224259">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22425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224259">
                                            <p:txEl>
                                              <p:pRg st="6" end="6"/>
                                            </p:txEl>
                                          </p:spTgt>
                                        </p:tgtEl>
                                        <p:attrNameLst>
                                          <p:attrName>style.visibility</p:attrName>
                                        </p:attrNameLst>
                                      </p:cBhvr>
                                      <p:to>
                                        <p:strVal val="visible"/>
                                      </p:to>
                                    </p:set>
                                    <p:anim calcmode="lin" valueType="num">
                                      <p:cBhvr>
                                        <p:cTn id="49" dur="1000" fill="hold"/>
                                        <p:tgtEl>
                                          <p:spTgt spid="224259">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224259">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2242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ChangeArrowheads="1"/>
          </p:cNvSpPr>
          <p:nvPr/>
        </p:nvSpPr>
        <p:spPr bwMode="auto">
          <a:xfrm>
            <a:off x="468313" y="1773238"/>
            <a:ext cx="8229600" cy="3960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342900" indent="-342900" algn="just">
              <a:spcBef>
                <a:spcPct val="20000"/>
              </a:spcBef>
              <a:buFont typeface="Wingdings" pitchFamily="2" charset="2"/>
              <a:buChar char="§"/>
            </a:pPr>
            <a:r>
              <a:rPr lang="cs-CZ" sz="2000" b="1" dirty="0">
                <a:solidFill>
                  <a:srgbClr val="FF9933"/>
                </a:solidFill>
                <a:latin typeface="+mn-lt"/>
              </a:rPr>
              <a:t>Mezinárodní právo obyčejové</a:t>
            </a:r>
          </a:p>
          <a:p>
            <a:pPr marL="342900" indent="-342900" algn="just">
              <a:spcBef>
                <a:spcPct val="20000"/>
              </a:spcBef>
              <a:buFont typeface="Wingdings" pitchFamily="2" charset="2"/>
              <a:buChar char="§"/>
            </a:pPr>
            <a:endParaRPr lang="cs-CZ" sz="2000" b="1" dirty="0">
              <a:solidFill>
                <a:srgbClr val="FF9933"/>
              </a:solidFill>
              <a:latin typeface="+mn-lt"/>
            </a:endParaRPr>
          </a:p>
          <a:p>
            <a:pPr marL="342900" indent="-342900" algn="just">
              <a:spcBef>
                <a:spcPct val="20000"/>
              </a:spcBef>
              <a:buFont typeface="Wingdings" pitchFamily="2" charset="2"/>
              <a:buChar char="§"/>
            </a:pPr>
            <a:r>
              <a:rPr lang="cs-CZ" sz="2000" b="1" dirty="0">
                <a:solidFill>
                  <a:srgbClr val="FF9933"/>
                </a:solidFill>
                <a:latin typeface="+mn-lt"/>
              </a:rPr>
              <a:t>Mezinárodní smlouvy</a:t>
            </a:r>
          </a:p>
          <a:p>
            <a:pPr marL="900113" lvl="1" indent="-377825" algn="just">
              <a:spcBef>
                <a:spcPct val="20000"/>
              </a:spcBef>
              <a:buFont typeface="Wingdings" pitchFamily="2" charset="2"/>
              <a:buChar char="§"/>
            </a:pPr>
            <a:r>
              <a:rPr lang="cs-CZ" sz="2000" dirty="0">
                <a:latin typeface="+mn-lt"/>
              </a:rPr>
              <a:t>z hlediska počtu smluvních stran – dvoustranné nebo mnohostranné</a:t>
            </a:r>
          </a:p>
          <a:p>
            <a:pPr marL="900113" lvl="1" indent="-377825" algn="just">
              <a:spcBef>
                <a:spcPct val="20000"/>
              </a:spcBef>
              <a:buFont typeface="Wingdings" pitchFamily="2" charset="2"/>
              <a:buChar char="§"/>
            </a:pPr>
            <a:r>
              <a:rPr lang="cs-CZ" sz="2000" dirty="0">
                <a:latin typeface="+mn-lt"/>
              </a:rPr>
              <a:t>z hlediska obsahu – obsahující jednu nebo více forem spolupráce</a:t>
            </a:r>
          </a:p>
          <a:p>
            <a:pPr marL="342900" indent="-342900" algn="just">
              <a:spcBef>
                <a:spcPct val="20000"/>
              </a:spcBef>
              <a:buFont typeface="Wingdings" pitchFamily="2" charset="2"/>
              <a:buChar char="§"/>
            </a:pPr>
            <a:endParaRPr lang="cs-CZ" sz="2000" b="1" dirty="0">
              <a:solidFill>
                <a:srgbClr val="FF9933"/>
              </a:solidFill>
              <a:latin typeface="+mn-lt"/>
            </a:endParaRPr>
          </a:p>
          <a:p>
            <a:pPr marL="342900" indent="-342900" algn="just">
              <a:spcBef>
                <a:spcPct val="20000"/>
              </a:spcBef>
              <a:buFont typeface="Wingdings" pitchFamily="2" charset="2"/>
              <a:buChar char="§"/>
            </a:pPr>
            <a:r>
              <a:rPr lang="cs-CZ" sz="2000" b="1" dirty="0">
                <a:solidFill>
                  <a:srgbClr val="FF9933"/>
                </a:solidFill>
                <a:latin typeface="+mn-lt"/>
              </a:rPr>
              <a:t>Vnitrostátní právo v ČR</a:t>
            </a:r>
            <a:r>
              <a:rPr lang="cs-CZ" sz="2000" dirty="0">
                <a:solidFill>
                  <a:schemeClr val="bg1"/>
                </a:solidFill>
                <a:latin typeface="+mn-lt"/>
              </a:rPr>
              <a:t> </a:t>
            </a:r>
            <a:r>
              <a:rPr lang="cs-CZ" sz="2000" dirty="0" smtClean="0">
                <a:latin typeface="+mn-lt"/>
              </a:rPr>
              <a:t>( dříve hlava </a:t>
            </a:r>
            <a:r>
              <a:rPr lang="cs-CZ" sz="2000" dirty="0">
                <a:latin typeface="+mn-lt"/>
              </a:rPr>
              <a:t>25 trestního </a:t>
            </a:r>
            <a:r>
              <a:rPr lang="cs-CZ" sz="2000" dirty="0" smtClean="0">
                <a:latin typeface="+mn-lt"/>
              </a:rPr>
              <a:t>řádu, dnes zákon č. </a:t>
            </a:r>
            <a:r>
              <a:rPr lang="cs-CZ" sz="2000" dirty="0" smtClean="0">
                <a:solidFill>
                  <a:srgbClr val="FFFF00"/>
                </a:solidFill>
                <a:latin typeface="+mn-lt"/>
              </a:rPr>
              <a:t>104/2013 Sb.)</a:t>
            </a:r>
          </a:p>
          <a:p>
            <a:pPr marL="342900" indent="-342900" algn="just">
              <a:spcBef>
                <a:spcPct val="20000"/>
              </a:spcBef>
              <a:buFont typeface="Wingdings" pitchFamily="2" charset="2"/>
              <a:buChar char="§"/>
            </a:pPr>
            <a:r>
              <a:rPr lang="cs-CZ" sz="2000" b="1" dirty="0">
                <a:solidFill>
                  <a:srgbClr val="FF9900"/>
                </a:solidFill>
                <a:latin typeface="+mn-lt"/>
              </a:rPr>
              <a:t>U</a:t>
            </a:r>
            <a:r>
              <a:rPr lang="cs-CZ" sz="2000" b="1" dirty="0" smtClean="0">
                <a:solidFill>
                  <a:srgbClr val="FF9900"/>
                </a:solidFill>
                <a:latin typeface="+mn-lt"/>
              </a:rPr>
              <a:t>nijní právní řád </a:t>
            </a:r>
            <a:r>
              <a:rPr lang="cs-CZ" sz="2000" dirty="0" smtClean="0">
                <a:latin typeface="+mn-lt"/>
              </a:rPr>
              <a:t>( zejména Listina ZP EU a rozhodovací praxe SD EU, úmluva o PP EU)</a:t>
            </a:r>
            <a:endParaRPr lang="cs-CZ" sz="2000" b="1" dirty="0">
              <a:solidFill>
                <a:srgbClr val="FF9900"/>
              </a:solidFill>
              <a:latin typeface="+mn-lt"/>
            </a:endParaRPr>
          </a:p>
          <a:p>
            <a:pPr marL="342900" indent="-342900" algn="just">
              <a:spcBef>
                <a:spcPct val="20000"/>
              </a:spcBef>
              <a:buFont typeface="Wingdings" pitchFamily="2" charset="2"/>
              <a:buNone/>
            </a:pPr>
            <a:endParaRPr lang="cs-CZ" dirty="0">
              <a:solidFill>
                <a:srgbClr val="FFFF00"/>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29379" name="Rectangle 3"/>
          <p:cNvSpPr>
            <a:spLocks noGrp="1" noChangeArrowheads="1"/>
          </p:cNvSpPr>
          <p:nvPr>
            <p:ph type="title"/>
          </p:nvPr>
        </p:nvSpPr>
        <p:spPr>
          <a:xfrm>
            <a:off x="395288" y="765175"/>
            <a:ext cx="8229600" cy="791617"/>
          </a:xfrm>
          <a:noFill/>
          <a:ln/>
        </p:spPr>
        <p:txBody>
          <a:bodyPr>
            <a:noAutofit/>
          </a:bodyPr>
          <a:lstStyle/>
          <a:p>
            <a:r>
              <a:rPr lang="cs-CZ" sz="3200" dirty="0"/>
              <a:t>Prameny práva mezinárodní justiční spolupráce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29379"/>
                                        </p:tgtEl>
                                        <p:attrNameLst>
                                          <p:attrName>style.visibility</p:attrName>
                                        </p:attrNameLst>
                                      </p:cBhvr>
                                      <p:to>
                                        <p:strVal val="visible"/>
                                      </p:to>
                                    </p:set>
                                    <p:anim calcmode="lin" valueType="num">
                                      <p:cBhvr>
                                        <p:cTn id="7" dur="1000" fill="hold"/>
                                        <p:tgtEl>
                                          <p:spTgt spid="229379"/>
                                        </p:tgtEl>
                                        <p:attrNameLst>
                                          <p:attrName>ppt_x</p:attrName>
                                        </p:attrNameLst>
                                      </p:cBhvr>
                                      <p:tavLst>
                                        <p:tav tm="0">
                                          <p:val>
                                            <p:strVal val="#ppt_x-.2"/>
                                          </p:val>
                                        </p:tav>
                                        <p:tav tm="100000">
                                          <p:val>
                                            <p:strVal val="#ppt_x"/>
                                          </p:val>
                                        </p:tav>
                                      </p:tavLst>
                                    </p:anim>
                                    <p:anim calcmode="lin" valueType="num">
                                      <p:cBhvr>
                                        <p:cTn id="8" dur="1000" fill="hold"/>
                                        <p:tgtEl>
                                          <p:spTgt spid="229379"/>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937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29378">
                                            <p:txEl>
                                              <p:pRg st="1" end="1"/>
                                            </p:txEl>
                                          </p:spTgt>
                                        </p:tgtEl>
                                        <p:attrNameLst>
                                          <p:attrName>style.visibility</p:attrName>
                                        </p:attrNameLst>
                                      </p:cBhvr>
                                      <p:to>
                                        <p:strVal val="visible"/>
                                      </p:to>
                                    </p:set>
                                    <p:anim calcmode="lin" valueType="num">
                                      <p:cBhvr>
                                        <p:cTn id="14" dur="1000" fill="hold"/>
                                        <p:tgtEl>
                                          <p:spTgt spid="229378">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229378">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29378">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229378">
                                            <p:txEl>
                                              <p:pRg st="3" end="3"/>
                                            </p:txEl>
                                          </p:spTgt>
                                        </p:tgtEl>
                                        <p:attrNameLst>
                                          <p:attrName>style.visibility</p:attrName>
                                        </p:attrNameLst>
                                      </p:cBhvr>
                                      <p:to>
                                        <p:strVal val="visible"/>
                                      </p:to>
                                    </p:set>
                                    <p:anim calcmode="lin" valueType="num">
                                      <p:cBhvr>
                                        <p:cTn id="21" dur="1000" fill="hold"/>
                                        <p:tgtEl>
                                          <p:spTgt spid="229378">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29378">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29378">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nodeType="clickEffect">
                                  <p:stCondLst>
                                    <p:cond delay="0"/>
                                  </p:stCondLst>
                                  <p:childTnLst>
                                    <p:set>
                                      <p:cBhvr>
                                        <p:cTn id="27" dur="1" fill="hold">
                                          <p:stCondLst>
                                            <p:cond delay="0"/>
                                          </p:stCondLst>
                                        </p:cTn>
                                        <p:tgtEl>
                                          <p:spTgt spid="229378">
                                            <p:txEl>
                                              <p:pRg st="4" end="4"/>
                                            </p:txEl>
                                          </p:spTgt>
                                        </p:tgtEl>
                                        <p:attrNameLst>
                                          <p:attrName>style.visibility</p:attrName>
                                        </p:attrNameLst>
                                      </p:cBhvr>
                                      <p:to>
                                        <p:strVal val="visible"/>
                                      </p:to>
                                    </p:set>
                                    <p:anim calcmode="lin" valueType="num">
                                      <p:cBhvr>
                                        <p:cTn id="28" dur="1000" fill="hold"/>
                                        <p:tgtEl>
                                          <p:spTgt spid="229378">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29378">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29378">
                                            <p:txEl>
                                              <p:pRg st="4" end="4"/>
                                            </p:txEl>
                                          </p:spTgt>
                                        </p:tgtEl>
                                      </p:cBhvr>
                                    </p:animEffect>
                                  </p:childTnLst>
                                </p:cTn>
                              </p:par>
                              <p:par>
                                <p:cTn id="31" presetID="29" presetClass="entr" presetSubtype="0" fill="hold" nodeType="withEffect">
                                  <p:stCondLst>
                                    <p:cond delay="0"/>
                                  </p:stCondLst>
                                  <p:childTnLst>
                                    <p:set>
                                      <p:cBhvr>
                                        <p:cTn id="32" dur="1" fill="hold">
                                          <p:stCondLst>
                                            <p:cond delay="0"/>
                                          </p:stCondLst>
                                        </p:cTn>
                                        <p:tgtEl>
                                          <p:spTgt spid="229378">
                                            <p:txEl>
                                              <p:pRg st="5" end="5"/>
                                            </p:txEl>
                                          </p:spTgt>
                                        </p:tgtEl>
                                        <p:attrNameLst>
                                          <p:attrName>style.visibility</p:attrName>
                                        </p:attrNameLst>
                                      </p:cBhvr>
                                      <p:to>
                                        <p:strVal val="visible"/>
                                      </p:to>
                                    </p:set>
                                    <p:anim calcmode="lin" valueType="num">
                                      <p:cBhvr>
                                        <p:cTn id="33" dur="1000" fill="hold"/>
                                        <p:tgtEl>
                                          <p:spTgt spid="229378">
                                            <p:txEl>
                                              <p:pRg st="5" end="5"/>
                                            </p:txEl>
                                          </p:spTgt>
                                        </p:tgtEl>
                                        <p:attrNameLst>
                                          <p:attrName>ppt_x</p:attrName>
                                        </p:attrNameLst>
                                      </p:cBhvr>
                                      <p:tavLst>
                                        <p:tav tm="0">
                                          <p:val>
                                            <p:strVal val="#ppt_x-.2"/>
                                          </p:val>
                                        </p:tav>
                                        <p:tav tm="100000">
                                          <p:val>
                                            <p:strVal val="#ppt_x"/>
                                          </p:val>
                                        </p:tav>
                                      </p:tavLst>
                                    </p:anim>
                                    <p:anim calcmode="lin" valueType="num">
                                      <p:cBhvr>
                                        <p:cTn id="34" dur="1000" fill="hold"/>
                                        <p:tgtEl>
                                          <p:spTgt spid="229378">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229378">
                                            <p:txEl>
                                              <p:pRg st="5" end="5"/>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9" presetClass="entr" presetSubtype="0" fill="hold" nodeType="clickEffect">
                                  <p:stCondLst>
                                    <p:cond delay="0"/>
                                  </p:stCondLst>
                                  <p:childTnLst>
                                    <p:set>
                                      <p:cBhvr>
                                        <p:cTn id="39" dur="1" fill="hold">
                                          <p:stCondLst>
                                            <p:cond delay="0"/>
                                          </p:stCondLst>
                                        </p:cTn>
                                        <p:tgtEl>
                                          <p:spTgt spid="229378">
                                            <p:txEl>
                                              <p:pRg st="7" end="7"/>
                                            </p:txEl>
                                          </p:spTgt>
                                        </p:tgtEl>
                                        <p:attrNameLst>
                                          <p:attrName>style.visibility</p:attrName>
                                        </p:attrNameLst>
                                      </p:cBhvr>
                                      <p:to>
                                        <p:strVal val="visible"/>
                                      </p:to>
                                    </p:set>
                                    <p:anim calcmode="lin" valueType="num">
                                      <p:cBhvr>
                                        <p:cTn id="40" dur="1000" fill="hold"/>
                                        <p:tgtEl>
                                          <p:spTgt spid="229378">
                                            <p:txEl>
                                              <p:pRg st="7" end="7"/>
                                            </p:txEl>
                                          </p:spTgt>
                                        </p:tgtEl>
                                        <p:attrNameLst>
                                          <p:attrName>ppt_x</p:attrName>
                                        </p:attrNameLst>
                                      </p:cBhvr>
                                      <p:tavLst>
                                        <p:tav tm="0">
                                          <p:val>
                                            <p:strVal val="#ppt_x-.2"/>
                                          </p:val>
                                        </p:tav>
                                        <p:tav tm="100000">
                                          <p:val>
                                            <p:strVal val="#ppt_x"/>
                                          </p:val>
                                        </p:tav>
                                      </p:tavLst>
                                    </p:anim>
                                    <p:anim calcmode="lin" valueType="num">
                                      <p:cBhvr>
                                        <p:cTn id="41" dur="1000" fill="hold"/>
                                        <p:tgtEl>
                                          <p:spTgt spid="229378">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22937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nodeType="clickEffect">
                                  <p:stCondLst>
                                    <p:cond delay="0"/>
                                  </p:stCondLst>
                                  <p:childTnLst>
                                    <p:set>
                                      <p:cBhvr>
                                        <p:cTn id="46" dur="1" fill="hold">
                                          <p:stCondLst>
                                            <p:cond delay="0"/>
                                          </p:stCondLst>
                                        </p:cTn>
                                        <p:tgtEl>
                                          <p:spTgt spid="229378">
                                            <p:txEl>
                                              <p:pRg st="8" end="8"/>
                                            </p:txEl>
                                          </p:spTgt>
                                        </p:tgtEl>
                                        <p:attrNameLst>
                                          <p:attrName>style.visibility</p:attrName>
                                        </p:attrNameLst>
                                      </p:cBhvr>
                                      <p:to>
                                        <p:strVal val="visible"/>
                                      </p:to>
                                    </p:set>
                                    <p:anim calcmode="lin" valueType="num">
                                      <p:cBhvr>
                                        <p:cTn id="47" dur="1000" fill="hold"/>
                                        <p:tgtEl>
                                          <p:spTgt spid="229378">
                                            <p:txEl>
                                              <p:pRg st="8" end="8"/>
                                            </p:txEl>
                                          </p:spTgt>
                                        </p:tgtEl>
                                        <p:attrNameLst>
                                          <p:attrName>ppt_x</p:attrName>
                                        </p:attrNameLst>
                                      </p:cBhvr>
                                      <p:tavLst>
                                        <p:tav tm="0">
                                          <p:val>
                                            <p:strVal val="#ppt_x-.2"/>
                                          </p:val>
                                        </p:tav>
                                        <p:tav tm="100000">
                                          <p:val>
                                            <p:strVal val="#ppt_x"/>
                                          </p:val>
                                        </p:tav>
                                      </p:tavLst>
                                    </p:anim>
                                    <p:anim calcmode="lin" valueType="num">
                                      <p:cBhvr>
                                        <p:cTn id="48" dur="1000" fill="hold"/>
                                        <p:tgtEl>
                                          <p:spTgt spid="229378">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22937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ChangeArrowheads="1"/>
          </p:cNvSpPr>
          <p:nvPr/>
        </p:nvSpPr>
        <p:spPr bwMode="auto">
          <a:xfrm>
            <a:off x="468313" y="1773238"/>
            <a:ext cx="8229600" cy="4392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342900" indent="-342900" algn="just">
              <a:spcBef>
                <a:spcPct val="20000"/>
              </a:spcBef>
              <a:buFont typeface="Wingdings" pitchFamily="2" charset="2"/>
              <a:buChar char="§"/>
            </a:pPr>
            <a:r>
              <a:rPr lang="cs-CZ" sz="2000" b="1" dirty="0">
                <a:solidFill>
                  <a:srgbClr val="FF9900"/>
                </a:solidFill>
                <a:latin typeface="Corbel" pitchFamily="34" charset="0"/>
              </a:rPr>
              <a:t>Obecné zásady:</a:t>
            </a:r>
          </a:p>
          <a:p>
            <a:pPr marL="900113" lvl="1" indent="-377825" algn="just">
              <a:spcBef>
                <a:spcPct val="20000"/>
              </a:spcBef>
              <a:buFont typeface="Arial" pitchFamily="34" charset="0"/>
              <a:buChar char="•"/>
            </a:pPr>
            <a:r>
              <a:rPr lang="cs-CZ" sz="2000" dirty="0">
                <a:latin typeface="Corbel" pitchFamily="34" charset="0"/>
              </a:rPr>
              <a:t>Zásada reciprocity (vzájemnosti)</a:t>
            </a:r>
          </a:p>
          <a:p>
            <a:pPr marL="900113" lvl="1" indent="-377825" algn="just">
              <a:spcBef>
                <a:spcPct val="20000"/>
              </a:spcBef>
              <a:buFont typeface="Arial" pitchFamily="34" charset="0"/>
              <a:buChar char="•"/>
            </a:pPr>
            <a:r>
              <a:rPr lang="cs-CZ" sz="2000" dirty="0">
                <a:latin typeface="Corbel" pitchFamily="34" charset="0"/>
              </a:rPr>
              <a:t>Zásada </a:t>
            </a:r>
            <a:r>
              <a:rPr lang="cs-CZ" sz="2000" dirty="0" err="1">
                <a:latin typeface="Corbel" pitchFamily="34" charset="0"/>
              </a:rPr>
              <a:t>ordre</a:t>
            </a:r>
            <a:r>
              <a:rPr lang="cs-CZ" sz="2000" dirty="0">
                <a:latin typeface="Corbel" pitchFamily="34" charset="0"/>
              </a:rPr>
              <a:t> public (ochrany veřejného pořádku)</a:t>
            </a:r>
          </a:p>
          <a:p>
            <a:pPr marL="900113" lvl="1" indent="-377825" algn="just">
              <a:spcBef>
                <a:spcPct val="20000"/>
              </a:spcBef>
              <a:buFont typeface="Wingdings" pitchFamily="2" charset="2"/>
              <a:buNone/>
            </a:pPr>
            <a:endParaRPr lang="cs-CZ" sz="2000" dirty="0">
              <a:latin typeface="Corbel" pitchFamily="34" charset="0"/>
            </a:endParaRPr>
          </a:p>
          <a:p>
            <a:pPr marL="900113" lvl="1" indent="-377825" algn="just">
              <a:spcBef>
                <a:spcPct val="20000"/>
              </a:spcBef>
              <a:buFont typeface="Wingdings" pitchFamily="2" charset="2"/>
              <a:buChar char="Ø"/>
            </a:pPr>
            <a:endParaRPr lang="cs-CZ" sz="2000" b="1" dirty="0">
              <a:solidFill>
                <a:schemeClr val="bg1"/>
              </a:solidFill>
              <a:latin typeface="Corbel" pitchFamily="34" charset="0"/>
            </a:endParaRPr>
          </a:p>
          <a:p>
            <a:pPr marL="342900" indent="-342900" algn="just">
              <a:spcBef>
                <a:spcPct val="20000"/>
              </a:spcBef>
              <a:buFont typeface="Wingdings" pitchFamily="2" charset="2"/>
              <a:buChar char="§"/>
            </a:pPr>
            <a:r>
              <a:rPr lang="cs-CZ" sz="2000" b="1" dirty="0">
                <a:solidFill>
                  <a:srgbClr val="FF9900"/>
                </a:solidFill>
                <a:latin typeface="Corbel" pitchFamily="34" charset="0"/>
              </a:rPr>
              <a:t>Zvláštní zásady</a:t>
            </a:r>
            <a:r>
              <a:rPr lang="cs-CZ" sz="2000" b="1" dirty="0">
                <a:solidFill>
                  <a:srgbClr val="FFFF00"/>
                </a:solidFill>
                <a:latin typeface="Corbel" pitchFamily="34" charset="0"/>
              </a:rPr>
              <a:t> </a:t>
            </a:r>
            <a:r>
              <a:rPr lang="cs-CZ" sz="2000" dirty="0">
                <a:latin typeface="Corbel" pitchFamily="34" charset="0"/>
              </a:rPr>
              <a:t>vytvořené pro účely jednotlivých forem spolupráce (zejména pro vydávací řízení</a:t>
            </a:r>
            <a:r>
              <a:rPr lang="cs-CZ" sz="2000" dirty="0" smtClean="0">
                <a:latin typeface="Corbel" pitchFamily="34" charset="0"/>
              </a:rPr>
              <a:t>)</a:t>
            </a:r>
          </a:p>
          <a:p>
            <a:pPr algn="just">
              <a:spcBef>
                <a:spcPct val="20000"/>
              </a:spcBef>
            </a:pPr>
            <a:endParaRPr lang="cs-CZ" sz="2000" dirty="0" smtClean="0">
              <a:latin typeface="Corbel" pitchFamily="34" charset="0"/>
            </a:endParaRPr>
          </a:p>
          <a:p>
            <a:pPr marL="342900" indent="-342900" algn="just">
              <a:spcBef>
                <a:spcPct val="20000"/>
              </a:spcBef>
              <a:buFont typeface="Wingdings" pitchFamily="2" charset="2"/>
              <a:buChar char="§"/>
            </a:pPr>
            <a:r>
              <a:rPr lang="cs-CZ" sz="2000" b="1" dirty="0">
                <a:solidFill>
                  <a:srgbClr val="FF9900"/>
                </a:solidFill>
                <a:latin typeface="Corbel" pitchFamily="34" charset="0"/>
              </a:rPr>
              <a:t>Zvláštní </a:t>
            </a:r>
            <a:r>
              <a:rPr lang="cs-CZ" sz="2000" b="1" dirty="0" smtClean="0">
                <a:solidFill>
                  <a:srgbClr val="FF9900"/>
                </a:solidFill>
                <a:latin typeface="Corbel" pitchFamily="34" charset="0"/>
              </a:rPr>
              <a:t>zásady </a:t>
            </a:r>
            <a:r>
              <a:rPr lang="cs-CZ" sz="2000" dirty="0" smtClean="0">
                <a:latin typeface="Corbel" pitchFamily="34" charset="0"/>
              </a:rPr>
              <a:t>založené členstvím ČR v EU ( harmonizace, vzájemné uznávání)</a:t>
            </a:r>
          </a:p>
          <a:p>
            <a:pPr marL="342900" indent="-342900" algn="just">
              <a:spcBef>
                <a:spcPct val="20000"/>
              </a:spcBef>
              <a:buFont typeface="Wingdings" pitchFamily="2" charset="2"/>
              <a:buChar char="§"/>
            </a:pPr>
            <a:endParaRPr lang="cs-CZ" sz="2000" dirty="0">
              <a:latin typeface="Corbel" pitchFamily="34" charset="0"/>
            </a:endParaRPr>
          </a:p>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30403" name="Rectangle 3"/>
          <p:cNvSpPr>
            <a:spLocks noGrp="1" noChangeArrowheads="1"/>
          </p:cNvSpPr>
          <p:nvPr>
            <p:ph type="title"/>
          </p:nvPr>
        </p:nvSpPr>
        <p:spPr>
          <a:xfrm>
            <a:off x="395288" y="548681"/>
            <a:ext cx="8229600" cy="648072"/>
          </a:xfrm>
          <a:noFill/>
          <a:ln/>
        </p:spPr>
        <p:txBody>
          <a:bodyPr>
            <a:normAutofit/>
          </a:bodyPr>
          <a:lstStyle/>
          <a:p>
            <a:r>
              <a:rPr lang="cs-CZ" sz="3200" dirty="0"/>
              <a:t>Zásady mezinárodní justiční spolupráce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30403"/>
                                        </p:tgtEl>
                                        <p:attrNameLst>
                                          <p:attrName>style.visibility</p:attrName>
                                        </p:attrNameLst>
                                      </p:cBhvr>
                                      <p:to>
                                        <p:strVal val="visible"/>
                                      </p:to>
                                    </p:set>
                                    <p:anim calcmode="lin" valueType="num">
                                      <p:cBhvr>
                                        <p:cTn id="7" dur="1000" fill="hold"/>
                                        <p:tgtEl>
                                          <p:spTgt spid="230403"/>
                                        </p:tgtEl>
                                        <p:attrNameLst>
                                          <p:attrName>ppt_x</p:attrName>
                                        </p:attrNameLst>
                                      </p:cBhvr>
                                      <p:tavLst>
                                        <p:tav tm="0">
                                          <p:val>
                                            <p:strVal val="#ppt_x-.2"/>
                                          </p:val>
                                        </p:tav>
                                        <p:tav tm="100000">
                                          <p:val>
                                            <p:strVal val="#ppt_x"/>
                                          </p:val>
                                        </p:tav>
                                      </p:tavLst>
                                    </p:anim>
                                    <p:anim calcmode="lin" valueType="num">
                                      <p:cBhvr>
                                        <p:cTn id="8" dur="1000" fill="hold"/>
                                        <p:tgtEl>
                                          <p:spTgt spid="230403"/>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040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30402">
                                            <p:txEl>
                                              <p:pRg st="1" end="1"/>
                                            </p:txEl>
                                          </p:spTgt>
                                        </p:tgtEl>
                                        <p:attrNameLst>
                                          <p:attrName>style.visibility</p:attrName>
                                        </p:attrNameLst>
                                      </p:cBhvr>
                                      <p:to>
                                        <p:strVal val="visible"/>
                                      </p:to>
                                    </p:set>
                                    <p:anim calcmode="lin" valueType="num">
                                      <p:cBhvr>
                                        <p:cTn id="14" dur="1000" fill="hold"/>
                                        <p:tgtEl>
                                          <p:spTgt spid="230402">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23040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30402">
                                            <p:txEl>
                                              <p:pRg st="1" end="1"/>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230402">
                                            <p:txEl>
                                              <p:pRg st="2" end="2"/>
                                            </p:txEl>
                                          </p:spTgt>
                                        </p:tgtEl>
                                        <p:attrNameLst>
                                          <p:attrName>style.visibility</p:attrName>
                                        </p:attrNameLst>
                                      </p:cBhvr>
                                      <p:to>
                                        <p:strVal val="visible"/>
                                      </p:to>
                                    </p:set>
                                    <p:anim calcmode="lin" valueType="num">
                                      <p:cBhvr>
                                        <p:cTn id="19" dur="1000" fill="hold"/>
                                        <p:tgtEl>
                                          <p:spTgt spid="230402">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23040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30402">
                                            <p:txEl>
                                              <p:pRg st="2" end="2"/>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230402">
                                            <p:txEl>
                                              <p:pRg st="3" end="3"/>
                                            </p:txEl>
                                          </p:spTgt>
                                        </p:tgtEl>
                                        <p:attrNameLst>
                                          <p:attrName>style.visibility</p:attrName>
                                        </p:attrNameLst>
                                      </p:cBhvr>
                                      <p:to>
                                        <p:strVal val="visible"/>
                                      </p:to>
                                    </p:set>
                                    <p:anim calcmode="lin" valueType="num">
                                      <p:cBhvr>
                                        <p:cTn id="24" dur="1000" fill="hold"/>
                                        <p:tgtEl>
                                          <p:spTgt spid="230402">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23040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230402">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9" presetClass="entr" presetSubtype="0" fill="hold" nodeType="clickEffect">
                                  <p:stCondLst>
                                    <p:cond delay="0"/>
                                  </p:stCondLst>
                                  <p:childTnLst>
                                    <p:set>
                                      <p:cBhvr>
                                        <p:cTn id="30" dur="1" fill="hold">
                                          <p:stCondLst>
                                            <p:cond delay="0"/>
                                          </p:stCondLst>
                                        </p:cTn>
                                        <p:tgtEl>
                                          <p:spTgt spid="230402">
                                            <p:txEl>
                                              <p:pRg st="6" end="6"/>
                                            </p:txEl>
                                          </p:spTgt>
                                        </p:tgtEl>
                                        <p:attrNameLst>
                                          <p:attrName>style.visibility</p:attrName>
                                        </p:attrNameLst>
                                      </p:cBhvr>
                                      <p:to>
                                        <p:strVal val="visible"/>
                                      </p:to>
                                    </p:set>
                                    <p:anim calcmode="lin" valueType="num">
                                      <p:cBhvr>
                                        <p:cTn id="31" dur="1000" fill="hold"/>
                                        <p:tgtEl>
                                          <p:spTgt spid="230402">
                                            <p:txEl>
                                              <p:pRg st="6" end="6"/>
                                            </p:txEl>
                                          </p:spTgt>
                                        </p:tgtEl>
                                        <p:attrNameLst>
                                          <p:attrName>ppt_x</p:attrName>
                                        </p:attrNameLst>
                                      </p:cBhvr>
                                      <p:tavLst>
                                        <p:tav tm="0">
                                          <p:val>
                                            <p:strVal val="#ppt_x-.2"/>
                                          </p:val>
                                        </p:tav>
                                        <p:tav tm="100000">
                                          <p:val>
                                            <p:strVal val="#ppt_x"/>
                                          </p:val>
                                        </p:tav>
                                      </p:tavLst>
                                    </p:anim>
                                    <p:anim calcmode="lin" valueType="num">
                                      <p:cBhvr>
                                        <p:cTn id="32" dur="1000" fill="hold"/>
                                        <p:tgtEl>
                                          <p:spTgt spid="230402">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230402">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9" presetClass="entr" presetSubtype="0" fill="hold" nodeType="clickEffect">
                                  <p:stCondLst>
                                    <p:cond delay="0"/>
                                  </p:stCondLst>
                                  <p:childTnLst>
                                    <p:set>
                                      <p:cBhvr>
                                        <p:cTn id="37" dur="1" fill="hold">
                                          <p:stCondLst>
                                            <p:cond delay="0"/>
                                          </p:stCondLst>
                                        </p:cTn>
                                        <p:tgtEl>
                                          <p:spTgt spid="230402">
                                            <p:txEl>
                                              <p:pRg st="8" end="8"/>
                                            </p:txEl>
                                          </p:spTgt>
                                        </p:tgtEl>
                                        <p:attrNameLst>
                                          <p:attrName>style.visibility</p:attrName>
                                        </p:attrNameLst>
                                      </p:cBhvr>
                                      <p:to>
                                        <p:strVal val="visible"/>
                                      </p:to>
                                    </p:set>
                                    <p:anim calcmode="lin" valueType="num">
                                      <p:cBhvr>
                                        <p:cTn id="38" dur="1000" fill="hold"/>
                                        <p:tgtEl>
                                          <p:spTgt spid="230402">
                                            <p:txEl>
                                              <p:pRg st="8" end="8"/>
                                            </p:txEl>
                                          </p:spTgt>
                                        </p:tgtEl>
                                        <p:attrNameLst>
                                          <p:attrName>ppt_x</p:attrName>
                                        </p:attrNameLst>
                                      </p:cBhvr>
                                      <p:tavLst>
                                        <p:tav tm="0">
                                          <p:val>
                                            <p:strVal val="#ppt_x-.2"/>
                                          </p:val>
                                        </p:tav>
                                        <p:tav tm="100000">
                                          <p:val>
                                            <p:strVal val="#ppt_x"/>
                                          </p:val>
                                        </p:tav>
                                      </p:tavLst>
                                    </p:anim>
                                    <p:anim calcmode="lin" valueType="num">
                                      <p:cBhvr>
                                        <p:cTn id="39" dur="1000" fill="hold"/>
                                        <p:tgtEl>
                                          <p:spTgt spid="230402">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40" dur="1000"/>
                                        <p:tgtEl>
                                          <p:spTgt spid="23040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animBg="1"/>
    </p:bld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Luxusní motiv</Template>
  <TotalTime>3298</TotalTime>
  <Words>1265</Words>
  <Application>Microsoft Office PowerPoint</Application>
  <PresentationFormat>Předvádění na obrazovce (4:3)</PresentationFormat>
  <Paragraphs>203</Paragraphs>
  <Slides>28</Slides>
  <Notes>0</Notes>
  <HiddenSlides>0</HiddenSlides>
  <MMClips>0</MMClips>
  <ScaleCrop>false</ScaleCrop>
  <HeadingPairs>
    <vt:vector size="4" baseType="variant">
      <vt:variant>
        <vt:lpstr>Motiv</vt:lpstr>
      </vt:variant>
      <vt:variant>
        <vt:i4>1</vt:i4>
      </vt:variant>
      <vt:variant>
        <vt:lpstr>Nadpisy snímků</vt:lpstr>
      </vt:variant>
      <vt:variant>
        <vt:i4>28</vt:i4>
      </vt:variant>
    </vt:vector>
  </HeadingPairs>
  <TitlesOfParts>
    <vt:vector size="29" baseType="lpstr">
      <vt:lpstr>Deluxe</vt:lpstr>
      <vt:lpstr>Přednáška pro VIII. jarní semestr magisterského studia </vt:lpstr>
      <vt:lpstr>Prostředí mezinárodní justiční spolupráce v trestních věcech</vt:lpstr>
      <vt:lpstr>Prezentace aplikace PowerPoint</vt:lpstr>
      <vt:lpstr>Prezentace aplikace PowerPoint</vt:lpstr>
      <vt:lpstr>Prezentace aplikace PowerPoint</vt:lpstr>
      <vt:lpstr>Prezentace aplikace PowerPoint</vt:lpstr>
      <vt:lpstr>Podstata mezinárodní justiční spolupráce v trestních věcech</vt:lpstr>
      <vt:lpstr>Prameny práva mezinárodní justiční spolupráce</vt:lpstr>
      <vt:lpstr>Zásady mezinárodní justiční spolupráce</vt:lpstr>
      <vt:lpstr>Podoby mezinárodní justiční spolupráce</vt:lpstr>
      <vt:lpstr>Formy mezinárodní justiční spolupráce</vt:lpstr>
      <vt:lpstr>Prezentace aplikace PowerPoint</vt:lpstr>
      <vt:lpstr> Mezinárodní justiční spolupráce  v trestních věcech a Evropská unie</vt:lpstr>
      <vt:lpstr>Prezentace aplikace PowerPoint</vt:lpstr>
      <vt:lpstr>     Lisabonská smlouva</vt:lpstr>
      <vt:lpstr>Listina základních práv EU</vt:lpstr>
      <vt:lpstr>Listina základních práv EU</vt:lpstr>
      <vt:lpstr>Listina základních práv EU</vt:lpstr>
      <vt:lpstr> Rozhodovací praxe Soudního dvora Evropské unie o předběžných otázkách </vt:lpstr>
      <vt:lpstr>Soudní dvůr EU</vt:lpstr>
      <vt:lpstr>SD EU a Listina základních práv EU</vt:lpstr>
      <vt:lpstr>Prezentace aplikace PowerPoint</vt:lpstr>
      <vt:lpstr>Projekt evropského veřejného žalobce</vt:lpstr>
      <vt:lpstr>Evropský veřejný žalobce v Lisabonské smlouvě (čl. 86 konsolidovaného znění Smlouvy o EU a Smlouvy o fungování EU) :  „Pro boj proti trestným činům poškozujícím nebo ohrožujícím finanční zájmy Unie může Rada zvláštním legislativním postupem formou nařízení vytvořit z Eurojustu Úřad evropského veřejného žalobce. Rada rozhoduje jednomyslně po obdržení souhlasu Evropského parlamentu.“  Ochrana finančních zájmů EU ( rozpočtové prostředky – fondy a ochrana měny EURO), boj proti závažné přeshraniční trestné činnosti </vt:lpstr>
      <vt:lpstr>Dne 8. června 2017 se členské státy, které se účastní posílené spolupráce za účelem zřízení Úřadu evropského veřejného žalobce, dohodly na právním předpisu, o organizaci a působnosti tohoto EVŽ.  Nařízení Rady  Nařízení rady 218/C 418 A/01 Úř. Věstníku ze dne 19.11. 2018 – vyhlášení výběrového řízení na EVŽ  Novela zákona o státním zastupitelství ( zák. č. 283/1993 Sb.,   zakotvující součinnost státního zastupitelství s EVŽ – část 12., § 34b-34g zákona .  </vt:lpstr>
      <vt:lpstr> Úřad bude spolupracovat s úřadem pro justiční spolupráci (Eurojust) a s Evropským úřadem pro boj proti podvodům (OLAF)  Do inciativy se zatím zapojilo více jak  20 členských států včetně České republiky.   Úřad evropského veřejného žalobce by měl začít fungovat od podzimu r. 2020. </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Jaroslav Fenyk</dc:title>
  <dc:creator>Jaroslav Fenyk</dc:creator>
  <cp:lastModifiedBy>uživatel</cp:lastModifiedBy>
  <cp:revision>141</cp:revision>
  <dcterms:created xsi:type="dcterms:W3CDTF">2005-04-06T16:52:48Z</dcterms:created>
  <dcterms:modified xsi:type="dcterms:W3CDTF">2020-05-13T11:40:56Z</dcterms:modified>
</cp:coreProperties>
</file>