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38"/>
  </p:notesMasterIdLst>
  <p:handoutMasterIdLst>
    <p:handoutMasterId r:id="rId39"/>
  </p:handoutMasterIdLst>
  <p:sldIdLst>
    <p:sldId id="372" r:id="rId2"/>
    <p:sldId id="333" r:id="rId3"/>
    <p:sldId id="373" r:id="rId4"/>
    <p:sldId id="374" r:id="rId5"/>
    <p:sldId id="375" r:id="rId6"/>
    <p:sldId id="376" r:id="rId7"/>
    <p:sldId id="377" r:id="rId8"/>
    <p:sldId id="378" r:id="rId9"/>
    <p:sldId id="379" r:id="rId10"/>
    <p:sldId id="380" r:id="rId11"/>
    <p:sldId id="381" r:id="rId12"/>
    <p:sldId id="382" r:id="rId13"/>
    <p:sldId id="383" r:id="rId14"/>
    <p:sldId id="348" r:id="rId15"/>
    <p:sldId id="384" r:id="rId16"/>
    <p:sldId id="385" r:id="rId17"/>
    <p:sldId id="386" r:id="rId18"/>
    <p:sldId id="387" r:id="rId19"/>
    <p:sldId id="368" r:id="rId20"/>
    <p:sldId id="369" r:id="rId21"/>
    <p:sldId id="370" r:id="rId22"/>
    <p:sldId id="353" r:id="rId23"/>
    <p:sldId id="354" r:id="rId24"/>
    <p:sldId id="355" r:id="rId25"/>
    <p:sldId id="356" r:id="rId26"/>
    <p:sldId id="371" r:id="rId27"/>
    <p:sldId id="358" r:id="rId28"/>
    <p:sldId id="359" r:id="rId29"/>
    <p:sldId id="360" r:id="rId30"/>
    <p:sldId id="361" r:id="rId31"/>
    <p:sldId id="362" r:id="rId32"/>
    <p:sldId id="363" r:id="rId33"/>
    <p:sldId id="364" r:id="rId34"/>
    <p:sldId id="365" r:id="rId35"/>
    <p:sldId id="366" r:id="rId36"/>
    <p:sldId id="367" r:id="rId3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4" autoAdjust="0"/>
  </p:normalViewPr>
  <p:slideViewPr>
    <p:cSldViewPr>
      <p:cViewPr>
        <p:scale>
          <a:sx n="66" d="100"/>
          <a:sy n="66" d="100"/>
        </p:scale>
        <p:origin x="-2934" y="-10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F48AF82-43D9-48BD-B8C0-FAA0A9F3337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474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48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AE6B28-DF4E-4FB9-AA3E-4785FB9C60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0559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A51D-D175-493E-A560-5B734854AC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4CFD-49F6-4889-9ECD-526410CF43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09514-03FB-46F1-BFFD-784411E40A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6347DC5-53B1-49DE-8028-45F0D0C62B5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454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D058-6655-4F50-B976-1D4EDCE969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DA135-A2E9-4F72-BE5C-A6FD97FE007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FA470-1D00-471D-A987-FDE7F94C1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899D-6ED1-406D-8340-F1BC9C6784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DC47-1F9E-4010-AEBA-E5CA464828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E35BE-3B16-4B1E-9F7F-C7FC87465A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7A9D5-C7EE-43F7-8F80-55B4E6A805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692E08E7-B89D-4BCC-AA81-A252416AA7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9EBF9C4-F3E1-4007-B27D-F6DDEC6FA1D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1.doc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2.doc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Word_97_-_2003_Document3.doc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Word_97_-_2003_Document4.doc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Word_97_-_2003_Document5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Word_97_-_2003_Document6.doc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0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1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2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3.emf"/><Relationship Id="rId4" Type="http://schemas.openxmlformats.org/officeDocument/2006/relationships/oleObject" Target="../embeddings/Microsoft_Word_97_-_2003_Document7.doc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5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6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7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8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19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20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21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22.e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8280920" cy="1319981"/>
          </a:xfrm>
        </p:spPr>
        <p:txBody>
          <a:bodyPr>
            <a:noAutofit/>
          </a:bodyPr>
          <a:lstStyle/>
          <a:p>
            <a:r>
              <a:rPr lang="cs-CZ" sz="36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Řízení před </a:t>
            </a:r>
            <a:r>
              <a:rPr lang="cs-CZ" sz="3600" b="1" cap="all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soudem </a:t>
            </a:r>
            <a:endParaRPr lang="cs-CZ" sz="3600" b="1" cap="all" dirty="0">
              <a:ln w="500">
                <a:solidFill>
                  <a:schemeClr val="tx2">
                    <a:shade val="20000"/>
                    <a:satMod val="350000"/>
                  </a:schemeClr>
                </a:solidFill>
              </a:ln>
              <a:solidFill>
                <a:schemeClr val="tx2">
                  <a:tint val="100000"/>
                  <a:satMod val="250000"/>
                </a:schemeClr>
              </a:solidFill>
              <a:effectLst>
                <a:outerShdw blurRad="30000" dist="30000" dir="2700000" algn="tl" rotWithShape="0">
                  <a:schemeClr val="bg2">
                    <a:shade val="45000"/>
                    <a:satMod val="150000"/>
                    <a:alpha val="90000"/>
                  </a:schemeClr>
                </a:outerShdw>
                <a:reflection blurRad="12000" stA="25000" endPos="49000" dist="50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5229200"/>
            <a:ext cx="6400800" cy="50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23</a:t>
            </a: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.4.2020</a:t>
            </a:r>
            <a:endParaRPr lang="cs-CZ" sz="2400" b="1" dirty="0">
              <a:solidFill>
                <a:prstClr val="white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9667923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2100" dirty="0" smtClean="0">
                <a:solidFill>
                  <a:srgbClr val="FF9966"/>
                </a:solidFill>
              </a:rPr>
              <a:t>Závěr hlavního líčení: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závěrečné řeči státního zástupce a ostatních osob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právo posledního slova obžalovaného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sz="2000" dirty="0" smtClean="0">
              <a:solidFill>
                <a:srgbClr val="FF9966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Rozhodnutí v hlavním líčení: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podklad pro rozhodnutí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rozsudek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zastavení trestního stíhání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podmíněné zastavení trestního stíhání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schválení narovnání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přerušení trestního stíhání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postoupení věci</a:t>
            </a:r>
          </a:p>
        </p:txBody>
      </p:sp>
    </p:spTree>
    <p:extLst>
      <p:ext uri="{BB962C8B-B14F-4D97-AF65-F5344CB8AC3E}">
        <p14:creationId xmlns:p14="http://schemas.microsoft.com/office/powerpoint/2010/main" val="362324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Rozhodnutí mimo hlavní líčení: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zastavení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podmíněné zastavení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schválení narovnání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přerušení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accent3"/>
                </a:solidFill>
              </a:rPr>
              <a:t>schválení dohody o vině a trestu</a:t>
            </a:r>
          </a:p>
        </p:txBody>
      </p:sp>
    </p:spTree>
    <p:extLst>
      <p:ext uri="{BB962C8B-B14F-4D97-AF65-F5344CB8AC3E}">
        <p14:creationId xmlns:p14="http://schemas.microsoft.com/office/powerpoint/2010/main" val="294800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400" dirty="0"/>
              <a:t>Veřejné a neveřejné zasedání </a:t>
            </a:r>
            <a:r>
              <a:rPr lang="cs-CZ" sz="2000" dirty="0" smtClean="0">
                <a:solidFill>
                  <a:schemeClr val="accent1"/>
                </a:solidFill>
              </a:rPr>
              <a:t/>
            </a:r>
            <a:br>
              <a:rPr lang="cs-CZ" sz="2000" dirty="0" smtClean="0">
                <a:solidFill>
                  <a:schemeClr val="accent1"/>
                </a:solidFill>
              </a:rPr>
            </a:br>
            <a:r>
              <a:rPr lang="cs-CZ" sz="4000" dirty="0" smtClean="0"/>
              <a:t> 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b="1" dirty="0" smtClean="0">
                <a:solidFill>
                  <a:srgbClr val="FF9933"/>
                </a:solidFill>
              </a:rPr>
              <a:t>Veřejné zasedání</a:t>
            </a:r>
            <a:endParaRPr lang="cs-CZ" sz="2000" dirty="0" smtClean="0"/>
          </a:p>
          <a:p>
            <a:pPr lvl="1" algn="just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otázky viny a trestu nebo které se blíží rozhodnutí o vině a trestu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b="1" dirty="0" smtClean="0"/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b="1" dirty="0" smtClean="0">
                <a:solidFill>
                  <a:srgbClr val="FF9933"/>
                </a:solidFill>
              </a:rPr>
              <a:t>Neveřejné zasedání</a:t>
            </a:r>
            <a:endParaRPr lang="cs-CZ" sz="2000" dirty="0" smtClean="0"/>
          </a:p>
          <a:p>
            <a:pPr lvl="1" algn="just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není třeba provádět výslech obviněného, svědků, či znalců a slyšet strany (menší význam)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1700" dirty="0" smtClean="0"/>
          </a:p>
        </p:txBody>
      </p:sp>
    </p:spTree>
    <p:extLst>
      <p:ext uri="{BB962C8B-B14F-4D97-AF65-F5344CB8AC3E}">
        <p14:creationId xmlns:p14="http://schemas.microsoft.com/office/powerpoint/2010/main" val="298293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760"/>
            <a:ext cx="8229600" cy="5025677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3000" b="1" dirty="0" smtClean="0">
                <a:solidFill>
                  <a:srgbClr val="FF9933"/>
                </a:solidFill>
              </a:rPr>
              <a:t>Veřejné zasedání</a:t>
            </a:r>
            <a:endParaRPr lang="cs-CZ" sz="3000" dirty="0" smtClean="0"/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pokud tak stanoví zákon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rozhodování o ochranných opatřeních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rozhodování o trestu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rozhodování o opravných prostředcích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ostatní případy</a:t>
            </a:r>
            <a:endParaRPr lang="cs-CZ" sz="1700" b="1" dirty="0" smtClean="0"/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3000" b="1" dirty="0" smtClean="0">
                <a:solidFill>
                  <a:srgbClr val="FF9933"/>
                </a:solidFill>
              </a:rPr>
              <a:t>Neveřejné zasedání</a:t>
            </a:r>
            <a:endParaRPr lang="cs-CZ" sz="3000" dirty="0" smtClean="0"/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stanoví-li tak nebo připouští-li to zákona, nebo není-li stanoveno, že se má rozhodovat v hlavním líčení nebo ve veřejném zasedání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předběžné projednání obžaloby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všechna rozhodnutí o stížnostech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některá rozhodnutí o jiných opravných prostředcích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rozhodnutí o zahlazení odsouzení a použití amnestie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rozhodnutí o započítání vazby a rozhodnutí v souvislosti s výkonem trestu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1700" dirty="0" smtClean="0"/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3000" dirty="0" smtClean="0"/>
          </a:p>
        </p:txBody>
      </p:sp>
    </p:spTree>
    <p:extLst>
      <p:ext uri="{BB962C8B-B14F-4D97-AF65-F5344CB8AC3E}">
        <p14:creationId xmlns:p14="http://schemas.microsoft.com/office/powerpoint/2010/main" val="77690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1008063"/>
          </a:xfrm>
        </p:spPr>
        <p:txBody>
          <a:bodyPr>
            <a:noAutofit/>
          </a:bodyPr>
          <a:lstStyle/>
          <a:p>
            <a:r>
              <a:rPr lang="cs-CZ" sz="3600" cap="all" dirty="0"/>
              <a:t>Konkrétní případ trestního řízení</a:t>
            </a:r>
            <a:br>
              <a:rPr lang="cs-CZ" sz="3600" cap="all" dirty="0"/>
            </a:br>
            <a:r>
              <a:rPr lang="cs-CZ" sz="3600" cap="all" dirty="0"/>
              <a:t>část </a:t>
            </a:r>
            <a:r>
              <a:rPr lang="cs-CZ" sz="3600" cap="all" dirty="0" smtClean="0"/>
              <a:t>I.</a:t>
            </a:r>
            <a:endParaRPr lang="cs-CZ" sz="3600" cap="al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37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625600" y="80963"/>
          <a:ext cx="5791200" cy="879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73" name="Document" r:id="rId4" imgW="5698346" imgH="8655313" progId="Word.Document.8">
                  <p:embed/>
                </p:oleObj>
              </mc:Choice>
              <mc:Fallback>
                <p:oleObj name="Document" r:id="rId4" imgW="5698346" imgH="8655313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600" y="80963"/>
                        <a:ext cx="5791200" cy="879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70066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639888" y="290513"/>
          <a:ext cx="5500687" cy="641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197" name="Document" r:id="rId4" imgW="5755726" imgH="6712658" progId="Word.Document.8">
                  <p:embed/>
                </p:oleObj>
              </mc:Choice>
              <mc:Fallback>
                <p:oleObj name="Document" r:id="rId4" imgW="5755726" imgH="6712658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888" y="290513"/>
                        <a:ext cx="5500687" cy="641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08003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944688" y="34925"/>
          <a:ext cx="5153025" cy="756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21" name="Document" r:id="rId4" imgW="5755726" imgH="8449329" progId="Word.Document.8">
                  <p:embed/>
                </p:oleObj>
              </mc:Choice>
              <mc:Fallback>
                <p:oleObj name="Document" r:id="rId4" imgW="5755726" imgH="8449329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4688" y="34925"/>
                        <a:ext cx="5153025" cy="756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6960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973263" y="104775"/>
          <a:ext cx="5334000" cy="726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45" name="Document" r:id="rId4" imgW="5746343" imgH="7827779" progId="Word.Document.8">
                  <p:embed/>
                </p:oleObj>
              </mc:Choice>
              <mc:Fallback>
                <p:oleObj name="Document" r:id="rId4" imgW="5746343" imgH="7827779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263" y="104775"/>
                        <a:ext cx="5334000" cy="726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88422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8050" name="Object 2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73970709"/>
              </p:ext>
            </p:extLst>
          </p:nvPr>
        </p:nvGraphicFramePr>
        <p:xfrm>
          <a:off x="1979712" y="3629"/>
          <a:ext cx="4992687" cy="739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066" name="Document" r:id="rId4" imgW="5765470" imgH="8546030" progId="Word.Document.8">
                  <p:embed/>
                </p:oleObj>
              </mc:Choice>
              <mc:Fallback>
                <p:oleObj name="Document" r:id="rId4" imgW="5765470" imgH="854603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3629"/>
                        <a:ext cx="4992687" cy="739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2210" name="Object 2"/>
          <p:cNvGraphicFramePr>
            <a:graphicFrameLocks noGrp="1" noChangeAspect="1"/>
          </p:cNvGraphicFramePr>
          <p:nvPr>
            <p:ph/>
          </p:nvPr>
        </p:nvGraphicFramePr>
        <p:xfrm>
          <a:off x="457200" y="1058863"/>
          <a:ext cx="8229600" cy="428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26" name="Dokument" r:id="rId3" imgW="8886294" imgH="4624560" progId="Word.Document.8">
                  <p:embed/>
                </p:oleObj>
              </mc:Choice>
              <mc:Fallback>
                <p:oleObj name="Dokument" r:id="rId3" imgW="8886294" imgH="462456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58863"/>
                        <a:ext cx="8229600" cy="428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22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9074" name="Object 2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68519701"/>
              </p:ext>
            </p:extLst>
          </p:nvPr>
        </p:nvGraphicFramePr>
        <p:xfrm>
          <a:off x="1619672" y="26459"/>
          <a:ext cx="4876800" cy="738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90" name="Document" r:id="rId4" imgW="5746343" imgH="8699889" progId="Word.Document.8">
                  <p:embed/>
                </p:oleObj>
              </mc:Choice>
              <mc:Fallback>
                <p:oleObj name="Document" r:id="rId4" imgW="5746343" imgH="869988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6459"/>
                        <a:ext cx="4876800" cy="738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0098" name="Object 2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07431400"/>
              </p:ext>
            </p:extLst>
          </p:nvPr>
        </p:nvGraphicFramePr>
        <p:xfrm>
          <a:off x="1619672" y="116632"/>
          <a:ext cx="5175250" cy="7837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114" name="Dokument" r:id="rId3" imgW="5755629" imgH="8716183" progId="Word.Document.8">
                  <p:embed/>
                </p:oleObj>
              </mc:Choice>
              <mc:Fallback>
                <p:oleObj name="Dokument" r:id="rId3" imgW="5755629" imgH="8716183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116632"/>
                        <a:ext cx="5175250" cy="7837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2690" name="Object 2"/>
          <p:cNvGraphicFramePr>
            <a:graphicFrameLocks noGrp="1" noChangeAspect="1"/>
          </p:cNvGraphicFramePr>
          <p:nvPr>
            <p:ph/>
          </p:nvPr>
        </p:nvGraphicFramePr>
        <p:xfrm>
          <a:off x="2005013" y="-171450"/>
          <a:ext cx="4953000" cy="756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706" name="Dokument" r:id="rId3" imgW="5736955" imgH="8760380" progId="Word.Document.8">
                  <p:embed/>
                </p:oleObj>
              </mc:Choice>
              <mc:Fallback>
                <p:oleObj name="Dokument" r:id="rId3" imgW="5736955" imgH="876038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5013" y="-171450"/>
                        <a:ext cx="4953000" cy="7561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2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371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931988" y="0"/>
          <a:ext cx="4975225" cy="758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30" name="Dokument" r:id="rId3" imgW="5708225" imgH="8708278" progId="Word.Document.8">
                  <p:embed/>
                </p:oleObj>
              </mc:Choice>
              <mc:Fallback>
                <p:oleObj name="Dokument" r:id="rId3" imgW="5708225" imgH="870827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1988" y="0"/>
                        <a:ext cx="4975225" cy="7589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3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473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046288" y="6350"/>
          <a:ext cx="4862512" cy="741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54" name="Dokument" r:id="rId3" imgW="5679854" imgH="8660847" progId="Word.Document.8">
                  <p:embed/>
                </p:oleObj>
              </mc:Choice>
              <mc:Fallback>
                <p:oleObj name="Dokument" r:id="rId3" imgW="5679854" imgH="8660847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6288" y="6350"/>
                        <a:ext cx="4862512" cy="7415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4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62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1100154"/>
              </p:ext>
            </p:extLst>
          </p:nvPr>
        </p:nvGraphicFramePr>
        <p:xfrm>
          <a:off x="2051720" y="188640"/>
          <a:ext cx="5031770" cy="767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78" name="Dokument" r:id="rId3" imgW="5717921" imgH="8725526" progId="Word.Document.8">
                  <p:embed/>
                </p:oleObj>
              </mc:Choice>
              <mc:Fallback>
                <p:oleObj name="Dokument" r:id="rId3" imgW="5717921" imgH="8725526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188640"/>
                        <a:ext cx="5031770" cy="767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5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2146" name="Object 2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86871073"/>
              </p:ext>
            </p:extLst>
          </p:nvPr>
        </p:nvGraphicFramePr>
        <p:xfrm>
          <a:off x="1475656" y="980728"/>
          <a:ext cx="5676900" cy="504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62" name="Document" r:id="rId4" imgW="5755726" imgH="5110794" progId="Word.Document.8">
                  <p:embed/>
                </p:oleObj>
              </mc:Choice>
              <mc:Fallback>
                <p:oleObj name="Document" r:id="rId4" imgW="5755726" imgH="5110794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980728"/>
                        <a:ext cx="5676900" cy="504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5" y="2565400"/>
            <a:ext cx="7942337" cy="1223640"/>
          </a:xfrm>
        </p:spPr>
        <p:txBody>
          <a:bodyPr>
            <a:normAutofit/>
          </a:bodyPr>
          <a:lstStyle/>
          <a:p>
            <a:r>
              <a:rPr lang="cs-CZ" sz="4000" dirty="0"/>
              <a:t>Rozsudek</a:t>
            </a:r>
          </a:p>
        </p:txBody>
      </p:sp>
      <p:pic>
        <p:nvPicPr>
          <p:cNvPr id="247811" name="Picture 3" descr="veze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005263"/>
            <a:ext cx="1495425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7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000"/>
                                        <p:tgtEl>
                                          <p:spTgt spid="247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8834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79150472"/>
              </p:ext>
            </p:extLst>
          </p:nvPr>
        </p:nvGraphicFramePr>
        <p:xfrm>
          <a:off x="1979712" y="188640"/>
          <a:ext cx="5063381" cy="7702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50" name="Dokument" r:id="rId3" imgW="5689192" imgH="8654379" progId="Word.Document.8">
                  <p:embed/>
                </p:oleObj>
              </mc:Choice>
              <mc:Fallback>
                <p:oleObj name="Dokument" r:id="rId3" imgW="5689192" imgH="865437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188640"/>
                        <a:ext cx="5063381" cy="77023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8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985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973263" y="3175"/>
          <a:ext cx="4876800" cy="743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74" name="Dokument" r:id="rId3" imgW="5708225" imgH="8706481" progId="Word.Document.8">
                  <p:embed/>
                </p:oleObj>
              </mc:Choice>
              <mc:Fallback>
                <p:oleObj name="Dokument" r:id="rId3" imgW="5708225" imgH="8706481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263" y="3175"/>
                        <a:ext cx="4876800" cy="743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9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66335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dirty="0"/>
              <a:t>Stádia trestního řízení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2000" dirty="0" smtClean="0"/>
              <a:t>Trestní řád rozeznává následující stádia: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Přípravné řízení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Předběžné projednání obžaloby, resp. řízení o schválení dohody o vině a trestu </a:t>
            </a:r>
            <a:endParaRPr lang="cs-CZ" sz="2000" dirty="0" smtClean="0"/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Hlavní líčení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Opravné řízení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Vykonávací řízení </a:t>
            </a:r>
          </a:p>
        </p:txBody>
      </p:sp>
    </p:spTree>
    <p:extLst>
      <p:ext uri="{BB962C8B-B14F-4D97-AF65-F5344CB8AC3E}">
        <p14:creationId xmlns:p14="http://schemas.microsoft.com/office/powerpoint/2010/main" val="39954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0882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2572832"/>
              </p:ext>
            </p:extLst>
          </p:nvPr>
        </p:nvGraphicFramePr>
        <p:xfrm>
          <a:off x="2051720" y="188640"/>
          <a:ext cx="5088950" cy="7765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898" name="Dokument" r:id="rId3" imgW="5717921" imgH="8725526" progId="Word.Document.8">
                  <p:embed/>
                </p:oleObj>
              </mc:Choice>
              <mc:Fallback>
                <p:oleObj name="Dokument" r:id="rId3" imgW="5717921" imgH="8725526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188640"/>
                        <a:ext cx="5088950" cy="77657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0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1906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315098"/>
              </p:ext>
            </p:extLst>
          </p:nvPr>
        </p:nvGraphicFramePr>
        <p:xfrm>
          <a:off x="2195736" y="116632"/>
          <a:ext cx="5055070" cy="7719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22" name="Dokument" r:id="rId3" imgW="5679854" imgH="8673423" progId="Word.Document.8">
                  <p:embed/>
                </p:oleObj>
              </mc:Choice>
              <mc:Fallback>
                <p:oleObj name="Dokument" r:id="rId3" imgW="5679854" imgH="8673423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116632"/>
                        <a:ext cx="5055070" cy="77193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1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293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758950" y="193675"/>
          <a:ext cx="5237163" cy="798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46" name="Dokument" r:id="rId3" imgW="5698888" imgH="8692467" progId="Word.Document.8">
                  <p:embed/>
                </p:oleObj>
              </mc:Choice>
              <mc:Fallback>
                <p:oleObj name="Dokument" r:id="rId3" imgW="5698888" imgH="8692467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950" y="193675"/>
                        <a:ext cx="5237163" cy="798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2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395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835150" y="0"/>
          <a:ext cx="5257800" cy="802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70" name="Dokument" r:id="rId3" imgW="5698888" imgH="8692467" progId="Word.Document.8">
                  <p:embed/>
                </p:oleObj>
              </mc:Choice>
              <mc:Fallback>
                <p:oleObj name="Dokument" r:id="rId3" imgW="5698888" imgH="8692467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0"/>
                        <a:ext cx="5257800" cy="802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3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497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789113" y="188913"/>
          <a:ext cx="5230812" cy="798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94" name="Dokument" r:id="rId3" imgW="5708225" imgH="8708278" progId="Word.Document.8">
                  <p:embed/>
                </p:oleObj>
              </mc:Choice>
              <mc:Fallback>
                <p:oleObj name="Dokument" r:id="rId3" imgW="5708225" imgH="870827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9113" y="188913"/>
                        <a:ext cx="5230812" cy="798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4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02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901825" y="333375"/>
          <a:ext cx="5238750" cy="708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18" name="Dokument" r:id="rId3" imgW="5717921" imgH="7727316" progId="Word.Document.8">
                  <p:embed/>
                </p:oleObj>
              </mc:Choice>
              <mc:Fallback>
                <p:oleObj name="Dokument" r:id="rId3" imgW="5717921" imgH="7727316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825" y="333375"/>
                        <a:ext cx="5238750" cy="708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6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2708275"/>
            <a:ext cx="8229600" cy="3422650"/>
          </a:xfrm>
        </p:spPr>
        <p:txBody>
          <a:bodyPr/>
          <a:lstStyle/>
          <a:p>
            <a:pPr>
              <a:buFontTx/>
              <a:buNone/>
            </a:pPr>
            <a:r>
              <a:rPr lang="cs-CZ" dirty="0">
                <a:solidFill>
                  <a:srgbClr val="FFFF00"/>
                </a:solidFill>
              </a:rPr>
              <a:t>			</a:t>
            </a:r>
            <a:r>
              <a:rPr lang="cs-CZ" b="1" dirty="0"/>
              <a:t>Jsou nějaké otázky???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122413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Předběžné projednání obžaloby</a:t>
            </a:r>
            <a:br>
              <a:rPr lang="cs-CZ" sz="3600" dirty="0"/>
            </a:br>
            <a:r>
              <a:rPr lang="cs-CZ" sz="4000" dirty="0" smtClean="0"/>
              <a:t> 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Postup předsedy senátu po podání obžaloby:</a:t>
            </a:r>
          </a:p>
          <a:p>
            <a:pPr lvl="1" algn="just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Nařízení hlavního líčení</a:t>
            </a:r>
          </a:p>
          <a:p>
            <a:pPr lvl="1" algn="just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Nařízení předběžného projednání obžaloby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 smtClean="0">
              <a:solidFill>
                <a:srgbClr val="FF9966"/>
              </a:solidFill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Účel:</a:t>
            </a:r>
          </a:p>
          <a:p>
            <a:pPr lvl="1" algn="just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účelem předběžného projednání obžaloby je prověřit, zda přípravné řízení bylo provedeno v souladu se zákonem a zda jeho výsledky odůvodňují postavení obviněného před soud.</a:t>
            </a:r>
          </a:p>
        </p:txBody>
      </p:sp>
    </p:spTree>
    <p:extLst>
      <p:ext uri="{BB962C8B-B14F-4D97-AF65-F5344CB8AC3E}">
        <p14:creationId xmlns:p14="http://schemas.microsoft.com/office/powerpoint/2010/main" val="293053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Způsob </a:t>
            </a:r>
            <a:r>
              <a:rPr lang="cs-CZ" sz="2000" dirty="0" smtClean="0"/>
              <a:t>předběžného projednání obžaloby: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neveřejné zasedání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přezkum na podkladě zprávy předsedy senátu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důkazy se provádějí jen za účelem usnadnění rozhodnutí</a:t>
            </a:r>
          </a:p>
          <a:p>
            <a:pPr eaLnBrk="1" hangingPunct="1"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sz="2000" dirty="0" smtClean="0">
              <a:solidFill>
                <a:srgbClr val="FF9966"/>
              </a:solidFill>
            </a:endParaRPr>
          </a:p>
          <a:p>
            <a:pPr eaLnBrk="1" hangingPunct="1"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Rozsah </a:t>
            </a:r>
            <a:r>
              <a:rPr lang="cs-CZ" sz="2000" dirty="0" smtClean="0"/>
              <a:t>předběžného projednání obžaloby: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opodstatněnost obžaloby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správnost a zákonnost přípravného řízení</a:t>
            </a:r>
          </a:p>
        </p:txBody>
      </p:sp>
    </p:spTree>
    <p:extLst>
      <p:ext uri="{BB962C8B-B14F-4D97-AF65-F5344CB8AC3E}">
        <p14:creationId xmlns:p14="http://schemas.microsoft.com/office/powerpoint/2010/main" val="110085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Rozhodnutí v rámci předběžného projednání obžaloby: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postoupení věci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zastavení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přerušení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podmíněné zastavení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schválení narovnání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vrácení věci státnímu zástupci k došetření</a:t>
            </a:r>
          </a:p>
        </p:txBody>
      </p:sp>
    </p:spTree>
    <p:extLst>
      <p:ext uri="{BB962C8B-B14F-4D97-AF65-F5344CB8AC3E}">
        <p14:creationId xmlns:p14="http://schemas.microsoft.com/office/powerpoint/2010/main" val="404557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4000" dirty="0"/>
              <a:t>Hlavní </a:t>
            </a:r>
            <a:r>
              <a:rPr lang="cs-CZ" sz="4000" dirty="0" smtClean="0"/>
              <a:t>líčení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1800" dirty="0" smtClean="0">
                <a:solidFill>
                  <a:srgbClr val="FF9966"/>
                </a:solidFill>
              </a:rPr>
              <a:t>Nejdůležitější a nejvýznamnější</a:t>
            </a:r>
            <a:r>
              <a:rPr lang="cs-CZ" sz="1800" dirty="0" smtClean="0"/>
              <a:t> část trestního řízení: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rozhodnutí o vině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rozhodnutí o trestu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jiné rozhodnutí</a:t>
            </a:r>
          </a:p>
          <a:p>
            <a:pPr eaLnBrk="1" hangingPunct="1"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sz="1800" dirty="0" smtClean="0">
              <a:solidFill>
                <a:srgbClr val="FF9966"/>
              </a:solidFill>
            </a:endParaRPr>
          </a:p>
          <a:p>
            <a:pPr eaLnBrk="1" hangingPunct="1"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1800" dirty="0" smtClean="0">
                <a:solidFill>
                  <a:srgbClr val="FF9966"/>
                </a:solidFill>
              </a:rPr>
              <a:t>Příprava hlavního líčení: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úkony před doručením obžaloby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doručení obžaloby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zajištění úspěšného provedení hlavního líčení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nařízení hlavního líčení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jiné opatření (zastavení trestního stíhání, podmíněné zastavení trestního stíhání, narovnání, přerušení trestního stíhání)</a:t>
            </a:r>
          </a:p>
        </p:txBody>
      </p:sp>
    </p:spTree>
    <p:extLst>
      <p:ext uri="{BB962C8B-B14F-4D97-AF65-F5344CB8AC3E}">
        <p14:creationId xmlns:p14="http://schemas.microsoft.com/office/powerpoint/2010/main" val="300628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8840"/>
            <a:ext cx="8229600" cy="4305597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cs-CZ" sz="1900" dirty="0" smtClean="0">
                <a:solidFill>
                  <a:srgbClr val="FF9966"/>
                </a:solidFill>
              </a:rPr>
              <a:t>Charakteristika hlavního líčení: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plné uplatnění základních zásad trestního řízení (veřejnost, bezprostřednost, ústnost, atd.)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rozhodující úloha soudu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rozdělení úlohy soudu mezi senát a předsedu senátu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řízení se koná jen o skutku, pro který bylo zahájeno trestní stíhání a podána obžaloba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přesně specifikovaná účast osob v hlavním líčení: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soud 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zapisovatel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státní zástupce 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obžalovaný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obhájce 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poškozený 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další osoby</a:t>
            </a:r>
          </a:p>
        </p:txBody>
      </p:sp>
    </p:spTree>
    <p:extLst>
      <p:ext uri="{BB962C8B-B14F-4D97-AF65-F5344CB8AC3E}">
        <p14:creationId xmlns:p14="http://schemas.microsoft.com/office/powerpoint/2010/main" val="278397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951384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400" dirty="0"/>
              <a:t>Průběh hlavního líčení</a:t>
            </a:r>
            <a:br>
              <a:rPr lang="cs-CZ" sz="4400" dirty="0"/>
            </a:br>
            <a:r>
              <a:rPr lang="cs-CZ" sz="4000" dirty="0" smtClean="0"/>
              <a:t>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809653"/>
          </a:xfrm>
        </p:spPr>
        <p:txBody>
          <a:bodyPr>
            <a:normAutofit/>
          </a:bodyPr>
          <a:lstStyle/>
          <a:p>
            <a:pPr marL="609600" indent="-609600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2100" dirty="0" smtClean="0">
                <a:solidFill>
                  <a:srgbClr val="FF9966"/>
                </a:solidFill>
              </a:rPr>
              <a:t>Počátek hlavního líčení: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sdělení věci, která bude projednávána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zjištění přítomnosti osob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přednesení obžaloby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práva poškozeného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sz="2000" dirty="0" smtClean="0">
              <a:solidFill>
                <a:srgbClr val="FF9966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Dokazování: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okruh dokazovaných otázek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pořadí provádění důkazů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způsob provádění důkazů:</a:t>
            </a:r>
          </a:p>
          <a:p>
            <a:pPr marL="2065338" lvl="2" indent="-457200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aktivní součinnost stran</a:t>
            </a:r>
          </a:p>
          <a:p>
            <a:pPr marL="2065338" lvl="2" indent="-457200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uplatnění zásad ústnosti a bezprostřednosti</a:t>
            </a:r>
          </a:p>
          <a:p>
            <a:pPr marL="2065338" lvl="2" indent="-457200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zvláštní povaha výslechu u hlavního líčení</a:t>
            </a:r>
          </a:p>
          <a:p>
            <a:pPr marL="2065338" lvl="2" indent="-457200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povaha důkazů opatřených v přípravném řízení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1800" dirty="0" smtClean="0"/>
              <a:t>skončení dokazování</a:t>
            </a:r>
          </a:p>
        </p:txBody>
      </p:sp>
    </p:spTree>
    <p:extLst>
      <p:ext uri="{BB962C8B-B14F-4D97-AF65-F5344CB8AC3E}">
        <p14:creationId xmlns:p14="http://schemas.microsoft.com/office/powerpoint/2010/main" val="75025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1182</TotalTime>
  <Words>507</Words>
  <Application>Microsoft Office PowerPoint</Application>
  <PresentationFormat>Předvádění na obrazovce (4:3)</PresentationFormat>
  <Paragraphs>115</Paragraphs>
  <Slides>36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36</vt:i4>
      </vt:variant>
    </vt:vector>
  </HeadingPairs>
  <TitlesOfParts>
    <vt:vector size="39" baseType="lpstr">
      <vt:lpstr>Deluxe</vt:lpstr>
      <vt:lpstr>Dokument</vt:lpstr>
      <vt:lpstr>Document</vt:lpstr>
      <vt:lpstr>Přednáška pro VIII. jarní semestr magisterského studia </vt:lpstr>
      <vt:lpstr>Prezentace aplikace PowerPoint</vt:lpstr>
      <vt:lpstr>Stádia trestního řízení </vt:lpstr>
      <vt:lpstr>Předběžné projednání obžaloby  </vt:lpstr>
      <vt:lpstr>Prezentace aplikace PowerPoint</vt:lpstr>
      <vt:lpstr>Prezentace aplikace PowerPoint</vt:lpstr>
      <vt:lpstr>Hlavní líčení</vt:lpstr>
      <vt:lpstr>Prezentace aplikace PowerPoint</vt:lpstr>
      <vt:lpstr>Průběh hlavního líčení  </vt:lpstr>
      <vt:lpstr>Prezentace aplikace PowerPoint</vt:lpstr>
      <vt:lpstr>Prezentace aplikace PowerPoint</vt:lpstr>
      <vt:lpstr>Veřejné a neveřejné zasedání   </vt:lpstr>
      <vt:lpstr>Prezentace aplikace PowerPoint</vt:lpstr>
      <vt:lpstr>Konkrétní případ trestního řízení část 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Rozsudek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pro VIII. jarní semestr magisterského studia</dc:title>
  <dc:creator>Jaroslav Fenyk</dc:creator>
  <cp:lastModifiedBy>uživatel</cp:lastModifiedBy>
  <cp:revision>63</cp:revision>
  <dcterms:created xsi:type="dcterms:W3CDTF">2005-04-06T16:52:48Z</dcterms:created>
  <dcterms:modified xsi:type="dcterms:W3CDTF">2020-04-23T13:41:00Z</dcterms:modified>
</cp:coreProperties>
</file>