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314" r:id="rId4"/>
    <p:sldId id="258" r:id="rId5"/>
    <p:sldId id="307" r:id="rId6"/>
    <p:sldId id="298" r:id="rId7"/>
    <p:sldId id="260" r:id="rId8"/>
    <p:sldId id="309" r:id="rId9"/>
    <p:sldId id="310" r:id="rId10"/>
    <p:sldId id="312" r:id="rId11"/>
    <p:sldId id="311" r:id="rId12"/>
    <p:sldId id="301" r:id="rId13"/>
    <p:sldId id="266" r:id="rId14"/>
    <p:sldId id="306" r:id="rId15"/>
    <p:sldId id="302" r:id="rId16"/>
    <p:sldId id="303" r:id="rId17"/>
    <p:sldId id="304" r:id="rId18"/>
    <p:sldId id="305" r:id="rId19"/>
    <p:sldId id="269" r:id="rId20"/>
    <p:sldId id="267" r:id="rId21"/>
    <p:sldId id="270" r:id="rId22"/>
    <p:sldId id="268" r:id="rId23"/>
    <p:sldId id="271" r:id="rId24"/>
    <p:sldId id="316" r:id="rId25"/>
    <p:sldId id="315" r:id="rId26"/>
    <p:sldId id="272" r:id="rId27"/>
    <p:sldId id="273" r:id="rId28"/>
    <p:sldId id="275" r:id="rId29"/>
    <p:sldId id="297" r:id="rId30"/>
    <p:sldId id="313" r:id="rId31"/>
  </p:sldIdLst>
  <p:sldSz cx="9145588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  <p15:guide id="11" pos="321">
          <p15:clr>
            <a:srgbClr val="A4A3A4"/>
          </p15:clr>
        </p15:guide>
        <p15:guide id="12" pos="5419">
          <p15:clr>
            <a:srgbClr val="A4A3A4"/>
          </p15:clr>
        </p15:guide>
        <p15:guide id="13" pos="682">
          <p15:clr>
            <a:srgbClr val="A4A3A4"/>
          </p15:clr>
        </p15:guide>
        <p15:guide id="14" pos="2766">
          <p15:clr>
            <a:srgbClr val="A4A3A4"/>
          </p15:clr>
        </p15:guide>
        <p15:guide id="15" pos="29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928"/>
    <a:srgbClr val="00287D"/>
    <a:srgbClr val="9100DC"/>
    <a:srgbClr val="0000DC"/>
    <a:srgbClr val="5AC8A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1842" autoAdjust="0"/>
    <p:restoredTop sz="72696" autoAdjust="0"/>
  </p:normalViewPr>
  <p:slideViewPr>
    <p:cSldViewPr snapToGrid="0">
      <p:cViewPr varScale="1">
        <p:scale>
          <a:sx n="50" d="100"/>
          <a:sy n="50" d="100"/>
        </p:scale>
        <p:origin x="1060" y="3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  <p:guide pos="321"/>
        <p:guide pos="5419"/>
        <p:guide pos="682"/>
        <p:guide pos="2766"/>
        <p:guide pos="29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veaspi.cz/products/lawText/7/219529/1/EU:/32014L0040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Přednáška obsahuje doplňující poznámky.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30939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 některými předpisy se rovněž setkáte v kurzu práva sociálního zabezpečení.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253649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Kancelář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WHO v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České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republice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je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zastoupením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WHO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na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národní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úrovni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zajišťuje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především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vzájemnou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informovanost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poskytováním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údajů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týkajících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se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situace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ve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zdravotnictví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Jejím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důležitým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úkolem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je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distribuce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informací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materiálů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WHO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partnerům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v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České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republice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Kancelář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WHO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ovlivňuje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také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tvorbu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zdravotní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politiky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na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národní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regionální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úrovni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8945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Ačkoliv je Ministerstvo</a:t>
            </a:r>
            <a:r>
              <a:rPr lang="cs-CZ" baseline="0" dirty="0" smtClean="0"/>
              <a:t> ústředním orgánem, není nadřízeným orgánem nebo přímo zřizovatelem (je ale řada výjimek, jako např. fakultní nemocnice) zdravotnických zařízení. Nepřísluší mu ani kontrola jednotlivých lékařů, neb ta je svěřena „komoře“. V tomto ohledu jsou aktivity ministerstva limitovány. 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60196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USNESENÍ VLÁDY ČESKÉ REPUBLIKY</a:t>
            </a:r>
          </a:p>
          <a:p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ze dne 12. března 2020 č. 195 o odvolání hlavního hygienika</a:t>
            </a:r>
          </a:p>
          <a:p>
            <a:endParaRPr kumimoji="1" lang="cs-CZ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Vláda</a:t>
            </a:r>
          </a:p>
          <a:p>
            <a:pPr marL="285750" indent="-285750">
              <a:buAutoNum type="romanUcPeriod"/>
            </a:pP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Odvolává k dnešnímu dni ze služebního místa hlavního hygienika Mgr. Evu Gottvaldovou;</a:t>
            </a:r>
          </a:p>
          <a:p>
            <a:pPr marL="285750" indent="-285750">
              <a:buAutoNum type="romanUcPeriod"/>
            </a:pP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pověřuje do doby jmenování nového hlavního hygienika zastupováním hlavního hygienika MUDr. Jarmilu Rážovou, Ph.D. </a:t>
            </a:r>
          </a:p>
          <a:p>
            <a:pPr marL="0" indent="0">
              <a:buNone/>
            </a:pPr>
            <a:endParaRPr kumimoji="1" lang="cs-CZ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0" indent="0">
              <a:buNone/>
            </a:pP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Ing. Andrej </a:t>
            </a:r>
            <a:r>
              <a:rPr kumimoji="1" lang="cs-CZ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Babiš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v. r. </a:t>
            </a:r>
          </a:p>
          <a:p>
            <a:pPr marL="0" indent="0">
              <a:buNone/>
            </a:pP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předseda vlády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75778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 smtClean="0"/>
              <a:t>Podívejte se, která</a:t>
            </a:r>
            <a:r>
              <a:rPr lang="cs-CZ" baseline="0" dirty="0" smtClean="0"/>
              <a:t> zdravotnická zařízení naopak v přímé řídící působnosti ministerstva jsou…zde je ministerstvo v postavení zřizovatele zdravotnických zařízení a v tomto ohledu může přímo působit, kupř. na výši platového ohodnocení, apod.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baseline="0" dirty="0" smtClean="0"/>
              <a:t>SÚKL je Státní ústav pro kontrolu léčiv. Jeho stěžejní náplň je upravena v zákoně o léčivech. Jedná se o státní orgán s celostátní působností podřízený ministerstvu. Vydává jak rozhodnutí o povolení, tak i rozhodnutí o pokutách, nebo různé podkladové úkony pro jiné správní orgány. Mj. rozhoduje o používání léčivých přípravků a podílí se na cenové regulaci.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190137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KHS - zákon č. 258/2000 Sb., § 78 odst. 1 písm. b)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292523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KÚ – </a:t>
            </a:r>
            <a:r>
              <a:rPr lang="en-US" dirty="0" err="1"/>
              <a:t>zákon</a:t>
            </a:r>
            <a:r>
              <a:rPr lang="en-US" dirty="0"/>
              <a:t> </a:t>
            </a:r>
            <a:r>
              <a:rPr lang="en-US" dirty="0" err="1"/>
              <a:t>č</a:t>
            </a:r>
            <a:r>
              <a:rPr lang="en-US" dirty="0"/>
              <a:t>. 372/2001 Sb., </a:t>
            </a:r>
            <a:r>
              <a:rPr lang="en-US" dirty="0" smtClean="0"/>
              <a:t>§</a:t>
            </a:r>
            <a:r>
              <a:rPr lang="cs-CZ" dirty="0" smtClean="0"/>
              <a:t> </a:t>
            </a:r>
            <a:r>
              <a:rPr lang="en-US" dirty="0" smtClean="0"/>
              <a:t>15 </a:t>
            </a:r>
            <a:r>
              <a:rPr lang="en-US" dirty="0" err="1"/>
              <a:t>odst</a:t>
            </a:r>
            <a:r>
              <a:rPr lang="en-US" dirty="0"/>
              <a:t>. 1 </a:t>
            </a:r>
            <a:r>
              <a:rPr lang="en-US" dirty="0" err="1"/>
              <a:t>písm</a:t>
            </a:r>
            <a:r>
              <a:rPr lang="en-US" dirty="0"/>
              <a:t>. 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305001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Jedna z podmínek pro výkon lékařského, stomatologického či lékárnického povolání je členství (povinné) v příslušné profesní komoře. Komora musí přijmou člena v případě splnění taxativně vymezených podmínek.</a:t>
            </a:r>
          </a:p>
          <a:p>
            <a:r>
              <a:rPr lang="cs-CZ" dirty="0"/>
              <a:t>Pravomoc komory – ukládání sankcí (soudní přezkum </a:t>
            </a:r>
            <a:r>
              <a:rPr lang="cs-CZ" dirty="0" smtClean="0"/>
              <a:t>ve správním soudnictví), </a:t>
            </a:r>
            <a:r>
              <a:rPr lang="cs-CZ" dirty="0"/>
              <a:t>vybírání poplatků, vydávání předpisů (závazné pro </a:t>
            </a:r>
            <a:r>
              <a:rPr lang="cs-CZ" dirty="0" smtClean="0"/>
              <a:t>profese), </a:t>
            </a:r>
            <a:r>
              <a:rPr lang="cs-CZ" dirty="0"/>
              <a:t>chrání profesní čest svých </a:t>
            </a:r>
            <a:r>
              <a:rPr lang="cs-CZ" dirty="0" smtClean="0"/>
              <a:t>členů, provádí</a:t>
            </a:r>
            <a:r>
              <a:rPr lang="cs-CZ" baseline="0" dirty="0" smtClean="0"/>
              <a:t> kontrolu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572501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Poskytovatelem zdravotních služeb může být fyzická nebo právnická osoba</a:t>
            </a:r>
            <a:r>
              <a:rPr lang="cs-CZ" dirty="0" smtClean="0"/>
              <a:t>. Podmínky </a:t>
            </a:r>
            <a:r>
              <a:rPr lang="cs-CZ" dirty="0"/>
              <a:t>pro FO jako poskytovatele zdravotnických služeb jsou v zákoně o zdravotnických </a:t>
            </a:r>
            <a:r>
              <a:rPr lang="cs-CZ" dirty="0" smtClean="0"/>
              <a:t>službách. Forma </a:t>
            </a:r>
            <a:r>
              <a:rPr lang="cs-CZ" dirty="0"/>
              <a:t>právnické osoby, které mohou vystupovat v pozici vykonavatele zdravotnických </a:t>
            </a:r>
            <a:r>
              <a:rPr lang="cs-CZ" dirty="0" smtClean="0"/>
              <a:t>služeb, </a:t>
            </a:r>
            <a:r>
              <a:rPr lang="cs-CZ" dirty="0"/>
              <a:t>jsou – k.s., s.r.o., a.s., ústav, příspěvková organizace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613172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Ony jsou příjemcem pojistného, přičemž</a:t>
            </a:r>
            <a:r>
              <a:rPr lang="cs-CZ" baseline="0" dirty="0" smtClean="0"/>
              <a:t> tyto finanční prostředky jsou poskytovány jednotlivým zdravotnickým zařízením na základě vykázaných úkonů, přičemž předpokladem je existence jejich vzájemného smluvního vztahu (tj. smlouva s pojišťovnou)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33374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37316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Tzv. regres zdravotní pojišťovny – § 55 odst. 1 - </a:t>
            </a:r>
            <a:r>
              <a:rPr kumimoji="1" lang="en-US" sz="1200" b="0" i="1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Příslušná</a:t>
            </a:r>
            <a:r>
              <a:rPr kumimoji="1" lang="en-US" sz="1200" b="0" i="1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1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zdravotní</a:t>
            </a:r>
            <a:r>
              <a:rPr kumimoji="1" lang="en-US" sz="1200" b="0" i="1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1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pojišťovna</a:t>
            </a:r>
            <a:r>
              <a:rPr kumimoji="1" lang="en-US" sz="1200" b="0" i="1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1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má</a:t>
            </a:r>
            <a:r>
              <a:rPr kumimoji="1" lang="en-US" sz="1200" b="0" i="1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1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vůči</a:t>
            </a:r>
            <a:r>
              <a:rPr kumimoji="1" lang="en-US" sz="1200" b="0" i="1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1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třetí</a:t>
            </a:r>
            <a:r>
              <a:rPr kumimoji="1" lang="en-US" sz="1200" b="0" i="1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1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osobě</a:t>
            </a:r>
            <a:r>
              <a:rPr kumimoji="1" lang="en-US" sz="1200" b="0" i="1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1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právo</a:t>
            </a:r>
            <a:r>
              <a:rPr kumimoji="1" lang="en-US" sz="1200" b="0" i="1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1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na</a:t>
            </a:r>
            <a:r>
              <a:rPr kumimoji="1" lang="en-US" sz="1200" b="0" i="1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1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náhradu</a:t>
            </a:r>
            <a:r>
              <a:rPr kumimoji="1" lang="en-US" sz="1200" b="0" i="1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1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těch</a:t>
            </a:r>
            <a:r>
              <a:rPr kumimoji="1" lang="en-US" sz="1200" b="0" i="1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1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nákladů</a:t>
            </a:r>
            <a:r>
              <a:rPr kumimoji="1" lang="en-US" sz="1200" b="0" i="1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1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na</a:t>
            </a:r>
            <a:r>
              <a:rPr kumimoji="1" lang="en-US" sz="1200" b="0" i="1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1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hrazené</a:t>
            </a:r>
            <a:r>
              <a:rPr kumimoji="1" lang="en-US" sz="1200" b="0" i="1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1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služby</a:t>
            </a:r>
            <a:r>
              <a:rPr kumimoji="1" lang="en-US" sz="1200" b="0" i="1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kumimoji="1" lang="en-US" sz="1200" b="0" i="1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které</a:t>
            </a:r>
            <a:r>
              <a:rPr kumimoji="1" lang="en-US" sz="1200" b="0" i="1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1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vynaložila</a:t>
            </a:r>
            <a:r>
              <a:rPr kumimoji="1" lang="en-US" sz="1200" b="0" i="1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v </a:t>
            </a:r>
            <a:r>
              <a:rPr kumimoji="1" lang="en-US" sz="1200" b="0" i="1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důsledku</a:t>
            </a:r>
            <a:r>
              <a:rPr kumimoji="1" lang="en-US" sz="1200" b="0" i="1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1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zaviněného</a:t>
            </a:r>
            <a:r>
              <a:rPr kumimoji="1" lang="en-US" sz="1200" b="0" i="1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1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protiprávního</a:t>
            </a:r>
            <a:r>
              <a:rPr kumimoji="1" lang="en-US" sz="1200" b="0" i="1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1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jednání</a:t>
            </a:r>
            <a:r>
              <a:rPr kumimoji="1" lang="en-US" sz="1200" b="0" i="1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1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této</a:t>
            </a:r>
            <a:r>
              <a:rPr kumimoji="1" lang="en-US" sz="1200" b="0" i="1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1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třetí</a:t>
            </a:r>
            <a:r>
              <a:rPr kumimoji="1" lang="en-US" sz="1200" b="0" i="1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1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osoby</a:t>
            </a:r>
            <a:r>
              <a:rPr kumimoji="1" lang="en-US" sz="1200" b="0" i="1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1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vůči</a:t>
            </a:r>
            <a:r>
              <a:rPr kumimoji="1" lang="en-US" sz="1200" b="0" i="1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1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pojištěnci</a:t>
            </a:r>
            <a:r>
              <a:rPr kumimoji="1" lang="en-US" sz="1200" b="0" i="1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 </a:t>
            </a:r>
            <a:r>
              <a:rPr kumimoji="1" lang="en-US" sz="1200" b="0" i="1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Náhrada</a:t>
            </a:r>
            <a:r>
              <a:rPr kumimoji="1" lang="en-US" sz="1200" b="0" i="1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1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podle</a:t>
            </a:r>
            <a:r>
              <a:rPr kumimoji="1" lang="en-US" sz="1200" b="0" i="1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1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věty</a:t>
            </a:r>
            <a:r>
              <a:rPr kumimoji="1" lang="en-US" sz="1200" b="0" i="1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1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první</a:t>
            </a:r>
            <a:r>
              <a:rPr kumimoji="1" lang="en-US" sz="1200" b="0" i="1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je </a:t>
            </a:r>
            <a:r>
              <a:rPr kumimoji="1" lang="en-US" sz="1200" b="0" i="1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příjmem</a:t>
            </a:r>
            <a:r>
              <a:rPr kumimoji="1" lang="en-US" sz="1200" b="0" i="1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1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fondů</a:t>
            </a:r>
            <a:r>
              <a:rPr kumimoji="1" lang="en-US" sz="1200" b="0" i="1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1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zdravotní</a:t>
            </a:r>
            <a:r>
              <a:rPr kumimoji="1" lang="en-US" sz="1200" b="0" i="1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1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pojišťovny</a:t>
            </a:r>
            <a:r>
              <a:rPr kumimoji="1" lang="en-US" sz="1200" b="0" i="1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</a:t>
            </a:r>
            <a:endParaRPr lang="cs-CZ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11724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Povinné očkování -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nález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pléna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Ústavního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soudu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ze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dne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27. 1. 2015, sp.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zn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 Pl. ÚS </a:t>
            </a:r>
            <a:r>
              <a:rPr kumimoji="1"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19/14</a:t>
            </a:r>
            <a:endParaRPr lang="en-US" b="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347745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Povinné očkování -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nález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pléna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Ústavního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soudu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ze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dne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27. 1. 2015, sp.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zn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 Pl. ÚS </a:t>
            </a:r>
            <a:r>
              <a:rPr kumimoji="1"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19/14</a:t>
            </a:r>
            <a:endParaRPr lang="en-US" b="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347745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Aktuální situace: právní základ pro mimořádná</a:t>
            </a:r>
            <a:r>
              <a:rPr lang="cs-CZ" baseline="0" dirty="0" smtClean="0"/>
              <a:t> opatření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669058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Svobodný a informovaný souhlas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Svobodný – bez stresu a nátlaku, informovaný – předložení </a:t>
            </a:r>
            <a:r>
              <a:rPr lang="cs-CZ" u="sng" dirty="0"/>
              <a:t>srozumitelných</a:t>
            </a:r>
            <a:r>
              <a:rPr lang="cs-CZ" i="0" u="none" dirty="0"/>
              <a:t> informací o zdravotním stavu a plánovaných zákrocích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i="0" u="none" dirty="0"/>
              <a:t>Forma </a:t>
            </a:r>
            <a:r>
              <a:rPr lang="cs-CZ" i="0" u="none" dirty="0" smtClean="0"/>
              <a:t>– obecně </a:t>
            </a:r>
            <a:r>
              <a:rPr lang="cs-CZ" i="0" u="none" dirty="0"/>
              <a:t>není, u speciálních zákroků písemná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i="0" u="none" dirty="0"/>
              <a:t>Nezletilý pacient – názor se posuzuje podle jeho rozumové a volní vyspělosti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i="0" u="none" dirty="0"/>
              <a:t>Odmítnutí poskytnutí </a:t>
            </a:r>
            <a:r>
              <a:rPr lang="cs-CZ" i="0" u="none" dirty="0" smtClean="0"/>
              <a:t>souhlasu </a:t>
            </a:r>
            <a:r>
              <a:rPr lang="cs-CZ" i="0" u="none" dirty="0"/>
              <a:t>– nutno potvrdit poskytovateli v písemné formě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i="0" u="none" dirty="0"/>
              <a:t>Poskytování zdravotní péče bez souhlasu – viz § 38an</a:t>
            </a:r>
            <a:endParaRPr lang="cs-CZ" dirty="0"/>
          </a:p>
          <a:p>
            <a:r>
              <a:rPr lang="cs-CZ" dirty="0"/>
              <a:t>Judikatura: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Přítomnost otců u porodu 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IV. ÚS 3035/15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19.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Platby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(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úhrady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)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lze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vybírat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výhradn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ě</a:t>
            </a:r>
            <a:r>
              <a:rPr kumimoji="1"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za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plně</a:t>
            </a:r>
            <a:r>
              <a:rPr kumimoji="1"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í</a:t>
            </a:r>
            <a:r>
              <a:rPr kumimoji="1"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ktera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́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jsou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poskytována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nad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rámec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povinnost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í</a:t>
            </a:r>
            <a:r>
              <a:rPr kumimoji="1"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podle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zákona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Může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se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tak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jednat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nap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ř</a:t>
            </a:r>
            <a:r>
              <a:rPr kumimoji="1"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 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náklady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na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obč</a:t>
            </a:r>
            <a:r>
              <a:rPr kumimoji="1"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erstven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í</a:t>
            </a:r>
            <a:r>
              <a:rPr kumimoji="1"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kumimoji="1"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poskytnut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í</a:t>
            </a:r>
            <a:r>
              <a:rPr kumimoji="1"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dodatečných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přikrývek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cvičebních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nebo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relaxačních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pomůcek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či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proš</a:t>
            </a:r>
            <a:r>
              <a:rPr kumimoji="1"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kolen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í</a:t>
            </a:r>
            <a:r>
              <a:rPr kumimoji="1"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(</a:t>
            </a:r>
            <a:r>
              <a:rPr kumimoji="1"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instrukta</a:t>
            </a:r>
            <a:r>
              <a:rPr kumimoji="1"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́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ž</a:t>
            </a:r>
            <a:r>
              <a:rPr kumimoji="1"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).</a:t>
            </a:r>
            <a:endParaRPr kumimoji="1"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20. Je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třeba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znovu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zdůraznit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že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pokud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osoba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platbu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(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předem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) </a:t>
            </a:r>
            <a:r>
              <a:rPr kumimoji="1"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nezaplat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í</a:t>
            </a:r>
            <a:r>
              <a:rPr kumimoji="1"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kumimoji="1"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nesm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í</a:t>
            </a:r>
            <a:r>
              <a:rPr kumimoji="1"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to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mít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vliv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na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vlastn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í</a:t>
            </a:r>
            <a:r>
              <a:rPr kumimoji="1"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výkon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práva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být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přítomen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u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porodu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</a:t>
            </a:r>
            <a:endParaRPr kumimoji="1" lang="en-US" sz="1200" b="0" i="0" u="none" strike="noStrike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22.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Přítomnost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otce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–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byt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̌ se v </a:t>
            </a:r>
            <a:r>
              <a:rPr kumimoji="1"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posledn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í</a:t>
            </a:r>
            <a:r>
              <a:rPr kumimoji="1"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dob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ě</a:t>
            </a:r>
            <a:r>
              <a:rPr kumimoji="1"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stala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běžnou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souč</a:t>
            </a:r>
            <a:r>
              <a:rPr kumimoji="1"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ást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í</a:t>
            </a:r>
            <a:r>
              <a:rPr kumimoji="1"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porodu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–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představuje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toliko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jeden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dílc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̌ích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kumimoji="1"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jistém</a:t>
            </a:r>
            <a:r>
              <a:rPr kumimoji="1"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smyslu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nadstavbových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prvk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ů</a:t>
            </a:r>
            <a:r>
              <a:rPr kumimoji="1"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realizace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rodičovského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práva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ktery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́ je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vedle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pojmov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ě</a:t>
            </a:r>
            <a:r>
              <a:rPr kumimoji="1"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spíše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podružne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́ (</a:t>
            </a:r>
            <a:r>
              <a:rPr kumimoji="1"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sekundárn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í</a:t>
            </a:r>
            <a:r>
              <a:rPr kumimoji="1"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)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roviny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otcovského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práva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především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souč</a:t>
            </a:r>
            <a:r>
              <a:rPr kumimoji="1"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ást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í</a:t>
            </a:r>
            <a:r>
              <a:rPr kumimoji="1"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mateřského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práva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ženy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na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to, aby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měla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u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porodu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osobu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blízkou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ktera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́ jí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pomůže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přes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anonymn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í</a:t>
            </a:r>
            <a:r>
              <a:rPr kumimoji="1"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prostř</a:t>
            </a:r>
            <a:r>
              <a:rPr kumimoji="1"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ed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í</a:t>
            </a:r>
            <a:r>
              <a:rPr kumimoji="1"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(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kapacitního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)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zdravotnického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zař</a:t>
            </a:r>
            <a:r>
              <a:rPr kumimoji="1"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ízen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í</a:t>
            </a:r>
            <a:r>
              <a:rPr kumimoji="1"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vytvořit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určity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́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pocit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zázemi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́,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bude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ji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podporovat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během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těchto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náročných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okamžiku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̊ „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držet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za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ruku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“.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Vztah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dítěte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k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rodičům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se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sice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utvár</a:t>
            </a:r>
            <a:r>
              <a:rPr kumimoji="1"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̌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í</a:t>
            </a:r>
            <a:r>
              <a:rPr kumimoji="1"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ji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ž</a:t>
            </a:r>
            <a:r>
              <a:rPr kumimoji="1"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od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okamžiku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narozen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í</a:t>
            </a:r>
            <a:r>
              <a:rPr kumimoji="1"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ten se </a:t>
            </a:r>
            <a:r>
              <a:rPr kumimoji="1"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nicmén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ě</a:t>
            </a:r>
            <a:r>
              <a:rPr kumimoji="1"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upína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́ </a:t>
            </a:r>
            <a:r>
              <a:rPr kumimoji="1"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primárn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ě</a:t>
            </a:r>
            <a:r>
              <a:rPr kumimoji="1"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matce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;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otec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má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při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zodpovědném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přístupu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ke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svému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rodič</a:t>
            </a:r>
            <a:r>
              <a:rPr kumimoji="1"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ovstv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í</a:t>
            </a:r>
            <a:r>
              <a:rPr kumimoji="1"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dost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času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mnoho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přílež</a:t>
            </a:r>
            <a:r>
              <a:rPr kumimoji="1"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itost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í</a:t>
            </a:r>
            <a:r>
              <a:rPr kumimoji="1"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na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budován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í</a:t>
            </a:r>
            <a:r>
              <a:rPr kumimoji="1"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pevného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vztahu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k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dítěti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pokud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nebude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bezprostř</a:t>
            </a:r>
            <a:r>
              <a:rPr kumimoji="1"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edn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ě</a:t>
            </a:r>
            <a:r>
              <a:rPr kumimoji="1"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přítomen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u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jeho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příchodu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na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svět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 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Případ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”</a:t>
            </a:r>
            <a:r>
              <a:rPr kumimoji="1"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brněnské</a:t>
            </a:r>
            <a:r>
              <a:rPr kumimoji="1"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záchranky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” </a:t>
            </a:r>
            <a:r>
              <a:rPr kumimoji="1"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– </a:t>
            </a:r>
            <a:r>
              <a:rPr kumimoji="1" lang="cs-CZ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sp</a:t>
            </a:r>
            <a:r>
              <a:rPr kumimoji="1" lang="cs-CZ" sz="120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zn. </a:t>
            </a:r>
            <a:r>
              <a:rPr lang="en-US" sz="1200" dirty="0" smtClean="0">
                <a:effectLst/>
              </a:rPr>
              <a:t>I.</a:t>
            </a:r>
            <a:r>
              <a:rPr lang="cs-CZ" sz="1200" dirty="0" smtClean="0">
                <a:effectLst/>
              </a:rPr>
              <a:t> </a:t>
            </a:r>
            <a:r>
              <a:rPr lang="en-US" sz="1200" dirty="0" smtClean="0">
                <a:effectLst/>
              </a:rPr>
              <a:t>ÚS </a:t>
            </a:r>
            <a:r>
              <a:rPr lang="en-US" sz="1200" dirty="0">
                <a:effectLst/>
              </a:rPr>
              <a:t>3783/18 (</a:t>
            </a:r>
            <a:r>
              <a:rPr lang="en-US" sz="1200" dirty="0" err="1">
                <a:effectLst/>
              </a:rPr>
              <a:t>soudy</a:t>
            </a:r>
            <a:r>
              <a:rPr lang="en-US" sz="1200" dirty="0">
                <a:effectLst/>
              </a:rPr>
              <a:t> </a:t>
            </a:r>
            <a:r>
              <a:rPr lang="en-US" sz="1200" dirty="0" err="1" smtClean="0">
                <a:effectLst/>
              </a:rPr>
              <a:t>rozhodl</a:t>
            </a:r>
            <a:r>
              <a:rPr lang="cs-CZ" sz="1200" dirty="0" smtClean="0">
                <a:effectLst/>
              </a:rPr>
              <a:t>y</a:t>
            </a:r>
            <a:r>
              <a:rPr lang="en-US" sz="1200" dirty="0" smtClean="0">
                <a:effectLst/>
              </a:rPr>
              <a:t> </a:t>
            </a:r>
            <a:r>
              <a:rPr lang="en-US" sz="1200" dirty="0">
                <a:effectLst/>
              </a:rPr>
              <a:t>o </a:t>
            </a:r>
            <a:r>
              <a:rPr lang="en-US" sz="1200" dirty="0" err="1">
                <a:effectLst/>
              </a:rPr>
              <a:t>omluvě</a:t>
            </a:r>
            <a:r>
              <a:rPr lang="en-US" sz="1200" dirty="0">
                <a:effectLst/>
              </a:rPr>
              <a:t> a </a:t>
            </a:r>
            <a:r>
              <a:rPr lang="en-US" sz="1200" dirty="0" err="1">
                <a:effectLst/>
              </a:rPr>
              <a:t>zaplacení</a:t>
            </a:r>
            <a:r>
              <a:rPr lang="en-US" sz="1200" dirty="0">
                <a:effectLst/>
              </a:rPr>
              <a:t> 100 </a:t>
            </a:r>
            <a:r>
              <a:rPr lang="cs-CZ" sz="1200" dirty="0" smtClean="0">
                <a:effectLst/>
              </a:rPr>
              <a:t>000 Kč </a:t>
            </a:r>
            <a:r>
              <a:rPr lang="en-US" sz="1200" dirty="0" err="1" smtClean="0">
                <a:effectLst/>
              </a:rPr>
              <a:t>jako</a:t>
            </a:r>
            <a:r>
              <a:rPr lang="en-US" sz="1200" dirty="0" smtClean="0">
                <a:effectLst/>
              </a:rPr>
              <a:t> </a:t>
            </a:r>
            <a:r>
              <a:rPr lang="en-US" sz="1200" dirty="0" err="1">
                <a:effectLst/>
              </a:rPr>
              <a:t>náhradu</a:t>
            </a:r>
            <a:r>
              <a:rPr lang="en-US" sz="1200" dirty="0">
                <a:effectLst/>
              </a:rPr>
              <a:t> za </a:t>
            </a:r>
            <a:r>
              <a:rPr lang="en-US" sz="1200" dirty="0" err="1">
                <a:effectLst/>
              </a:rPr>
              <a:t>násilné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odvezení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novorozence</a:t>
            </a:r>
            <a:r>
              <a:rPr lang="en-US" sz="1200" dirty="0">
                <a:effectLst/>
              </a:rPr>
              <a:t> po </a:t>
            </a:r>
            <a:r>
              <a:rPr lang="en-US" sz="1200" dirty="0" err="1">
                <a:effectLst/>
              </a:rPr>
              <a:t>domácím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porodu</a:t>
            </a:r>
            <a:r>
              <a:rPr lang="en-US" sz="1200" dirty="0">
                <a:effectLst/>
              </a:rPr>
              <a:t>, </a:t>
            </a:r>
            <a:r>
              <a:rPr lang="en-US" sz="1200" dirty="0" err="1">
                <a:effectLst/>
              </a:rPr>
              <a:t>Ústavní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soud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stížnost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záchranné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služby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odmítl</a:t>
            </a:r>
            <a:r>
              <a:rPr lang="en-US" sz="1200" dirty="0">
                <a:effectLst/>
              </a:rPr>
              <a:t>)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777130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09607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sz="1200" b="0" i="0" u="none" strike="noStrike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Transponována</a:t>
            </a:r>
            <a:r>
              <a:rPr kumimoji="1" lang="en-US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část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směrnice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Evropského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parlamentu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 Rady č. 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  <a:hlinkClick r:id="rId3"/>
              </a:rPr>
              <a:t>2014/40/EU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tzv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nová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tabáková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směrnice</a:t>
            </a:r>
            <a:endParaRPr kumimoji="1" lang="en-US" sz="1200" b="0" i="0" u="none" strike="noStrike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482174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kumimoji="1" lang="cs-CZ" sz="12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Probíhá proces novelizace a přijímání nového zákona, který dopadá a výrazně mění zákon o zdravotních prostředcích </a:t>
            </a:r>
          </a:p>
          <a:p>
            <a:pPr>
              <a:buFont typeface="Wingdings" pitchFamily="2" charset="2"/>
              <a:buChar char="§"/>
            </a:pPr>
            <a:r>
              <a:rPr kumimoji="1" lang="cs-CZ" sz="12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Původní zákon č. 268/2014 Sb., se změní v názvu a v obsahu na diagnostické prostředky in vitro </a:t>
            </a:r>
          </a:p>
          <a:p>
            <a:pPr>
              <a:buFont typeface="Wingdings" pitchFamily="2" charset="2"/>
              <a:buChar char="§"/>
            </a:pPr>
            <a:r>
              <a:rPr kumimoji="1" lang="cs-CZ" sz="12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Na zbytkovou oblast zdravotnických prostředků bude přijat zákon nový. Ten by měl být lex </a:t>
            </a:r>
            <a:r>
              <a:rPr kumimoji="1" lang="cs-CZ" sz="1200" kern="1200" dirty="0" err="1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generalis</a:t>
            </a:r>
            <a:r>
              <a:rPr kumimoji="1" lang="cs-CZ" sz="12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k zákonu o diagnostických prostředků in vitro. </a:t>
            </a:r>
          </a:p>
          <a:p>
            <a:pPr>
              <a:buFont typeface="Wingdings" pitchFamily="2" charset="2"/>
              <a:buChar char="§"/>
            </a:pPr>
            <a:r>
              <a:rPr kumimoji="1" lang="cs-CZ" sz="12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Změna přístupu EU k úpravě zdravotnických prostředích - do 2017 byla problematika řešena pouze skrze směrnice a nová nařízení tak znamenají větší „europeizaci“. </a:t>
            </a:r>
          </a:p>
          <a:p>
            <a:pPr>
              <a:buFont typeface="Wingdings" pitchFamily="2" charset="2"/>
              <a:buChar char="§"/>
            </a:pPr>
            <a:r>
              <a:rPr kumimoji="1" lang="cs-CZ" sz="12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Vzniká unijní databáze, která bude shromažďovat veškeré informace z národních databází zdravotnických prostředků</a:t>
            </a:r>
          </a:p>
          <a:p>
            <a:pPr>
              <a:buFont typeface="Wingdings" pitchFamily="2" charset="2"/>
              <a:buChar char="§"/>
            </a:pPr>
            <a:endParaRPr kumimoji="1" lang="cs-CZ" sz="1200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68627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Po seznámení se s touto přednáškou</a:t>
            </a:r>
            <a:r>
              <a:rPr lang="cs-CZ" baseline="0" dirty="0" smtClean="0"/>
              <a:t> a projití si stěžejních předpisů byste měli být schopni zodpovědět následující otázky.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0150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Správa na úseku zdravotnictví </a:t>
            </a:r>
            <a:r>
              <a:rPr lang="cs-CZ" dirty="0" smtClean="0"/>
              <a:t>je </a:t>
            </a:r>
            <a:r>
              <a:rPr lang="cs-CZ" dirty="0"/>
              <a:t>velmi </a:t>
            </a:r>
            <a:r>
              <a:rPr lang="cs-CZ" dirty="0" smtClean="0"/>
              <a:t>rozsáhlá a pokrývá řadu oblastí. </a:t>
            </a:r>
            <a:r>
              <a:rPr lang="cs-CZ" dirty="0"/>
              <a:t>Na rozdíl od jiných odvětvích </a:t>
            </a:r>
            <a:r>
              <a:rPr lang="cs-CZ" dirty="0" smtClean="0"/>
              <a:t>se </a:t>
            </a:r>
            <a:r>
              <a:rPr lang="cs-CZ" dirty="0"/>
              <a:t>se správou zdravotnictví setká </a:t>
            </a:r>
            <a:r>
              <a:rPr lang="cs-CZ" dirty="0" smtClean="0"/>
              <a:t>každý – minimálně</a:t>
            </a:r>
            <a:r>
              <a:rPr lang="cs-CZ" baseline="0" dirty="0" smtClean="0"/>
              <a:t> již v prenatálním stádiu, při porodu a poté průběžně až do smrti a vlastně i po ní, neboť kupř. v zákoně o zdravotních službách č. 372/2011 Sb. je mj. právní úprava pitev a jejich různé druhy (§ 79 a násl.)</a:t>
            </a:r>
            <a:r>
              <a:rPr lang="cs-CZ" dirty="0" smtClean="0"/>
              <a:t>  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55066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 smtClean="0"/>
              <a:t>Správa zdravotnictví</a:t>
            </a:r>
            <a:r>
              <a:rPr lang="cs-CZ" baseline="0" dirty="0" smtClean="0"/>
              <a:t> není jen a pouze o „léčení“, tj. o zdravotních službách, ale zahrnuje další oblasti od financování, přes organizaci, vzdělávání – celoživotní, ochranu veřejného zdraví po zdravotnické prostředky. 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200" dirty="0" smtClean="0">
                <a:solidFill>
                  <a:srgbClr val="000000"/>
                </a:solidFill>
              </a:rPr>
              <a:t>Někdy se lze setkat s dílčími názvy jako „farmaceutické právo“ – pro oblast léčivých přípravků, nebo „medicinské právo“, apod. Ty však pojednávají jen o určitých částech této oblasti a nikoliv komplexně. </a:t>
            </a:r>
            <a:endParaRPr lang="cs-CZ" sz="1200" noProof="0" dirty="0" smtClean="0">
              <a:solidFill>
                <a:srgbClr val="000000"/>
              </a:solidFill>
            </a:endParaRP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86327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 jakými formami činnosti se</a:t>
            </a:r>
            <a:r>
              <a:rPr lang="cs-CZ" baseline="0" dirty="0" smtClean="0"/>
              <a:t> v této oblasti veřejné správy můžeme setkat? Jsou přítomny všechny ty tzv. vnější a právní formy, jak je známe z obecné části správního práva. Poměrně významné je oprávnění krajské hygienické stanice (KHS) vydávat nařízení, což jsou prováděcí právní předpisy. Významné je to mj. v tom, že tato normotvorná pravomoc obvykle tzv. </a:t>
            </a:r>
            <a:r>
              <a:rPr lang="cs-CZ" baseline="0" dirty="0" err="1" smtClean="0"/>
              <a:t>dekoncentrátům</a:t>
            </a:r>
            <a:r>
              <a:rPr lang="cs-CZ" baseline="0" dirty="0" smtClean="0"/>
              <a:t>, což KHS jsou, svěřována nebývá.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58511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Uznávání kvalifikací podle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Směrnice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Evropského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parlamentu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 Rady 2013/55/EU ze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dne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20.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listopadu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2013,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kterou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se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mění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směrnice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2005/36/ES o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uznávání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odborných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kvalifikací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 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nařízení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(EU)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č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 1024/2012 o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správní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spolupráci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prostřednictvím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systému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pro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výměnu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informací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o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vnitřním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trhu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(„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nařízení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o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systému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IMI“)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má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v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gesci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Ministerstvo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zdravotnictví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pro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zdravotníky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nezdravotníky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z EU,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nebo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ty,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kteří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vystudovali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na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území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ČR v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jiném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než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Českém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jazyce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1200" b="0" i="0" u="none" strike="noStrike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Lékařsky</a:t>
            </a:r>
            <a:r>
              <a:rPr kumimoji="1" lang="en-US" sz="12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nezbytná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zdravotní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péče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je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poskytována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obyvatelům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EU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na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území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ČR,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pokud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jsou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držiteli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Evropské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průkazu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zdravotního</a:t>
            </a:r>
            <a:r>
              <a:rPr kumimoji="1"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200" b="0" i="0" u="none" strike="noStrike" kern="1200" dirty="0" err="1">
                <a:solidFill>
                  <a:schemeClr val="bg1"/>
                </a:solidFill>
                <a:effectLst/>
                <a:latin typeface="Arial" charset="0"/>
                <a:ea typeface="+mn-ea"/>
                <a:cs typeface="+mn-cs"/>
              </a:rPr>
              <a:t>pojištění</a:t>
            </a:r>
            <a:r>
              <a:rPr kumimoji="1" lang="en-US" sz="1200" b="0" i="0" u="none" strike="noStrike" kern="1200" dirty="0">
                <a:solidFill>
                  <a:schemeClr val="bg1"/>
                </a:solidFill>
                <a:effectLst/>
                <a:latin typeface="Arial" charset="0"/>
                <a:ea typeface="+mn-ea"/>
                <a:cs typeface="+mn-cs"/>
              </a:rPr>
              <a:t> (European Health Insurance Card – EHIC</a:t>
            </a:r>
            <a:r>
              <a:rPr kumimoji="1" lang="en-US" sz="1200" b="0" i="0" u="none" strike="noStrike" kern="1200" dirty="0" smtClean="0">
                <a:solidFill>
                  <a:schemeClr val="bg1"/>
                </a:solidFill>
                <a:effectLst/>
                <a:latin typeface="Arial" charset="0"/>
                <a:ea typeface="+mn-ea"/>
                <a:cs typeface="+mn-cs"/>
              </a:rPr>
              <a:t>)</a:t>
            </a:r>
            <a:endParaRPr kumimoji="1" lang="en-US" sz="1200" b="0" i="0" u="none" strike="noStrike" kern="1200" dirty="0">
              <a:solidFill>
                <a:schemeClr val="bg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200" b="0" i="0" u="none" strike="noStrike" kern="1200" dirty="0">
              <a:solidFill>
                <a:schemeClr val="bg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cs-CZ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4531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08499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Zvýrazněné</a:t>
            </a:r>
            <a:r>
              <a:rPr lang="en-US" dirty="0"/>
              <a:t> </a:t>
            </a:r>
            <a:r>
              <a:rPr lang="en-US" dirty="0" err="1"/>
              <a:t>zákony</a:t>
            </a:r>
            <a:r>
              <a:rPr lang="en-US" dirty="0"/>
              <a:t> </a:t>
            </a:r>
            <a:r>
              <a:rPr lang="en-US" dirty="0" err="1"/>
              <a:t>značí</a:t>
            </a:r>
            <a:r>
              <a:rPr lang="en-US" dirty="0"/>
              <a:t> ty, </a:t>
            </a:r>
            <a:r>
              <a:rPr lang="en-US" dirty="0" err="1"/>
              <a:t>které</a:t>
            </a:r>
            <a:r>
              <a:rPr lang="en-US" dirty="0"/>
              <a:t> je </a:t>
            </a:r>
            <a:r>
              <a:rPr lang="en-US" dirty="0" err="1"/>
              <a:t>dobré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zkoušku</a:t>
            </a:r>
            <a:r>
              <a:rPr lang="en-US" dirty="0"/>
              <a:t> </a:t>
            </a:r>
            <a:r>
              <a:rPr lang="en-US" dirty="0" err="1"/>
              <a:t>znát</a:t>
            </a:r>
            <a:r>
              <a:rPr lang="en-US" dirty="0"/>
              <a:t> </a:t>
            </a:r>
            <a:r>
              <a:rPr lang="en-US" dirty="0" err="1"/>
              <a:t>alespoň</a:t>
            </a:r>
            <a:r>
              <a:rPr lang="en-US" dirty="0"/>
              <a:t> </a:t>
            </a:r>
            <a:r>
              <a:rPr lang="en-US" dirty="0" err="1"/>
              <a:t>názvem</a:t>
            </a:r>
            <a:r>
              <a:rPr lang="en-US" dirty="0"/>
              <a:t>. </a:t>
            </a:r>
            <a:r>
              <a:rPr lang="en-US" dirty="0" err="1"/>
              <a:t>Prezentace</a:t>
            </a:r>
            <a:r>
              <a:rPr lang="en-US" dirty="0"/>
              <a:t> se </a:t>
            </a:r>
            <a:r>
              <a:rPr lang="en-US" dirty="0" err="1"/>
              <a:t>bude</a:t>
            </a:r>
            <a:r>
              <a:rPr lang="en-US" dirty="0"/>
              <a:t> </a:t>
            </a:r>
            <a:r>
              <a:rPr lang="en-US" dirty="0" err="1"/>
              <a:t>dále</a:t>
            </a:r>
            <a:r>
              <a:rPr lang="en-US" dirty="0"/>
              <a:t> </a:t>
            </a:r>
            <a:r>
              <a:rPr lang="en-US" dirty="0" err="1" smtClean="0"/>
              <a:t>zab</a:t>
            </a:r>
            <a:r>
              <a:rPr lang="cs-CZ" dirty="0" err="1" smtClean="0"/>
              <a:t>ývat</a:t>
            </a:r>
            <a:r>
              <a:rPr lang="cs-CZ" dirty="0" smtClean="0"/>
              <a:t> </a:t>
            </a:r>
            <a:r>
              <a:rPr lang="en-US" dirty="0" err="1" smtClean="0"/>
              <a:t>těmi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je </a:t>
            </a:r>
            <a:r>
              <a:rPr lang="en-US" dirty="0" err="1"/>
              <a:t>potřeba</a:t>
            </a:r>
            <a:r>
              <a:rPr lang="en-US" dirty="0"/>
              <a:t> </a:t>
            </a:r>
            <a:r>
              <a:rPr lang="en-US" dirty="0" err="1"/>
              <a:t>znát</a:t>
            </a:r>
            <a:r>
              <a:rPr lang="en-US" dirty="0"/>
              <a:t> </a:t>
            </a:r>
            <a:r>
              <a:rPr lang="en-US" dirty="0" smtClean="0"/>
              <a:t>v</a:t>
            </a:r>
            <a:r>
              <a:rPr lang="cs-CZ" dirty="0" smtClean="0"/>
              <a:t>í</a:t>
            </a:r>
            <a:r>
              <a:rPr lang="en-US" dirty="0" err="1" smtClean="0"/>
              <a:t>ce</a:t>
            </a:r>
            <a:r>
              <a:rPr lang="en-US" dirty="0" smtClean="0"/>
              <a:t> </a:t>
            </a:r>
            <a:r>
              <a:rPr lang="en-US" dirty="0" err="1" smtClean="0"/>
              <a:t>dopodrobna</a:t>
            </a:r>
            <a:r>
              <a:rPr lang="cs-CZ" dirty="0" smtClean="0"/>
              <a:t> a znát obsah jejich stěžejních</a:t>
            </a:r>
            <a:r>
              <a:rPr lang="cs-CZ" baseline="0" dirty="0" smtClean="0"/>
              <a:t> institutů.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82982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229B6B9-1460-4014-8B8A-5645913D2C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4" y="414000"/>
            <a:ext cx="1546943" cy="10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0092" y="718713"/>
            <a:ext cx="391568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9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927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981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89273" y="718713"/>
            <a:ext cx="391568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45588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C251B53-6C8B-4F0B-8824-504A47FFD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133" y="6048047"/>
            <a:ext cx="865419" cy="59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LAW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8393F8C-A31C-4CAB-9887-50F0DCCDFB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877" y="2019299"/>
            <a:ext cx="4106255" cy="28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AA728D69-F43C-45BB-A655-A4B6ABA23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B1B107C1-A64C-4C75-A4EF-124CAB9AE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94" y="2434289"/>
            <a:ext cx="7187994" cy="18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048F454-420A-4E72-98B5-76C7E9DB3E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1" y="414000"/>
            <a:ext cx="1535992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638" y="1296001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9273" y="1290515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9027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1695075"/>
            <a:ext cx="3914489" cy="3896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67024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30579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93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579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1963" y="4414270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8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0935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22140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0093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121064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4704976" y="692150"/>
            <a:ext cx="3901418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692151"/>
            <a:ext cx="3914489" cy="489963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540094" y="692150"/>
            <a:ext cx="8066301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94" y="6228000"/>
            <a:ext cx="5941032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54" y="6228000"/>
            <a:ext cx="189033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93" y="1872000"/>
            <a:ext cx="8066301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szu.cz/" TargetMode="Externa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://www.sukl.cz/" TargetMode="External"/><Relationship Id="rId5" Type="http://schemas.openxmlformats.org/officeDocument/2006/relationships/hyperlink" Target="http://www.mzcr.cz/dokumenty/p_10031_843_1.html" TargetMode="External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://www.zuusti.cz/" TargetMode="External"/><Relationship Id="rId5" Type="http://schemas.openxmlformats.org/officeDocument/2006/relationships/hyperlink" Target="http://www.zuova.cz/" TargetMode="External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hyperlink" Target="https://www.mzcr.cz/obsah/aktualni-mimoradna-opatreni-a-rozhodnuti-ke-covid-19_4135_1.html" TargetMode="External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Katedra správní vědy a správního práva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noProof="0" dirty="0"/>
              <a:t>MP811Zk Správní právo III</a:t>
            </a:r>
            <a:br>
              <a:rPr lang="cs-CZ" noProof="0" dirty="0"/>
            </a:br>
            <a:endParaRPr lang="cs-CZ" noProof="0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 noProof="0" dirty="0"/>
              <a:t>7. přednáška</a:t>
            </a:r>
          </a:p>
          <a:p>
            <a:pPr algn="ctr"/>
            <a:r>
              <a:rPr lang="cs-CZ" noProof="0" dirty="0"/>
              <a:t>JUDr. Lukáš Potěšil, Ph.D. </a:t>
            </a:r>
          </a:p>
          <a:p>
            <a:pPr algn="ctr"/>
            <a:r>
              <a:rPr lang="cs-CZ" noProof="0" dirty="0" smtClean="0"/>
              <a:t>7. </a:t>
            </a:r>
            <a:r>
              <a:rPr lang="cs-CZ" noProof="0" dirty="0"/>
              <a:t>4. </a:t>
            </a:r>
            <a:r>
              <a:rPr lang="cs-CZ" noProof="0" dirty="0" smtClean="0"/>
              <a:t>2020</a:t>
            </a:r>
            <a:endParaRPr lang="cs-CZ" noProof="0" dirty="0"/>
          </a:p>
        </p:txBody>
      </p:sp>
      <p:pic>
        <p:nvPicPr>
          <p:cNvPr id="8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7068" y="19906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11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DE9887F-44E4-6A45-A624-EC893CC27B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149F86-1EA3-AC48-84B0-EE5FCB18F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138275F-26CD-6845-9D8E-4720CAE5E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Právní úprava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DCBA7D-5E78-A041-A788-DE8A7B065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94" y="1364343"/>
            <a:ext cx="8066301" cy="4978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1600" b="1" noProof="0" dirty="0">
                <a:solidFill>
                  <a:schemeClr val="tx2"/>
                </a:solidFill>
              </a:rPr>
              <a:t>Zdravotní pojištění</a:t>
            </a:r>
          </a:p>
          <a:p>
            <a:pPr lvl="1"/>
            <a:r>
              <a:rPr lang="cs-CZ" sz="1600" b="1" noProof="0" dirty="0">
                <a:solidFill>
                  <a:srgbClr val="000000"/>
                </a:solidFill>
              </a:rPr>
              <a:t>Zákon č. 48/1997 Sb., o veřejném zdravotním pojištění </a:t>
            </a:r>
            <a:r>
              <a:rPr lang="cs-CZ" sz="1600" noProof="0" dirty="0">
                <a:solidFill>
                  <a:srgbClr val="000000"/>
                </a:solidFill>
              </a:rPr>
              <a:t>(</a:t>
            </a:r>
            <a:r>
              <a:rPr lang="cs-CZ" sz="1600" noProof="0" dirty="0">
                <a:solidFill>
                  <a:schemeClr val="accent2"/>
                </a:solidFill>
              </a:rPr>
              <a:t>kdo</a:t>
            </a:r>
            <a:r>
              <a:rPr lang="cs-CZ" sz="1600" noProof="0" dirty="0">
                <a:solidFill>
                  <a:srgbClr val="000000"/>
                </a:solidFill>
              </a:rPr>
              <a:t> je pojištěn a má nárok na zdravotní péči/služby, </a:t>
            </a:r>
            <a:r>
              <a:rPr lang="cs-CZ" sz="1600" noProof="0" dirty="0">
                <a:solidFill>
                  <a:schemeClr val="accent2"/>
                </a:solidFill>
              </a:rPr>
              <a:t>co se ne/hradí </a:t>
            </a:r>
            <a:r>
              <a:rPr lang="cs-CZ" sz="1600" noProof="0" dirty="0">
                <a:solidFill>
                  <a:srgbClr val="000000"/>
                </a:solidFill>
              </a:rPr>
              <a:t>ze systému – hrazené služby, regulační poplatek, stanovení cen pro léky)</a:t>
            </a:r>
          </a:p>
          <a:p>
            <a:pPr lvl="1"/>
            <a:r>
              <a:rPr lang="cs-CZ" sz="1600" b="1" noProof="0" dirty="0">
                <a:solidFill>
                  <a:srgbClr val="000000"/>
                </a:solidFill>
              </a:rPr>
              <a:t>Zákon č. 551/1991 Sb. o Všeobecné zdravotní pojišťovně České republiky</a:t>
            </a:r>
          </a:p>
          <a:p>
            <a:pPr lvl="1"/>
            <a:r>
              <a:rPr lang="cs-CZ" sz="1600" noProof="0" dirty="0">
                <a:solidFill>
                  <a:srgbClr val="000000"/>
                </a:solidFill>
              </a:rPr>
              <a:t>Zákon č. 274/2003 Sb., kterým se mění některé zákony na úseku ochrany veřejného zdraví</a:t>
            </a:r>
          </a:p>
          <a:p>
            <a:pPr lvl="1"/>
            <a:r>
              <a:rPr lang="cs-CZ" sz="1600" noProof="0" dirty="0">
                <a:solidFill>
                  <a:srgbClr val="000000"/>
                </a:solidFill>
              </a:rPr>
              <a:t>Zákon č. 280/1992 Sb., o resortních, oborových, podnikových a dalších zdravotních pojišťovnách</a:t>
            </a:r>
          </a:p>
          <a:p>
            <a:pPr lvl="1"/>
            <a:r>
              <a:rPr lang="cs-CZ" sz="1600" noProof="0" dirty="0">
                <a:solidFill>
                  <a:srgbClr val="000000"/>
                </a:solidFill>
              </a:rPr>
              <a:t>Zákon č. 592/1992 Sb., o pojistném na veřejné zdravotní </a:t>
            </a:r>
            <a:r>
              <a:rPr lang="cs-CZ" sz="1600" noProof="0" dirty="0" smtClean="0">
                <a:solidFill>
                  <a:srgbClr val="000000"/>
                </a:solidFill>
              </a:rPr>
              <a:t>pojištění </a:t>
            </a:r>
            <a:endParaRPr lang="cs-CZ" sz="1600" noProof="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1600" b="1" noProof="0" dirty="0">
                <a:solidFill>
                  <a:schemeClr val="tx2"/>
                </a:solidFill>
              </a:rPr>
              <a:t>Léčiva</a:t>
            </a:r>
          </a:p>
          <a:p>
            <a:pPr lvl="1"/>
            <a:r>
              <a:rPr lang="cs-CZ" sz="1600" b="1" noProof="0" dirty="0"/>
              <a:t>Zákon č. 378/2007 Sb., o léčivech a o změnách některých souvisejících zákonů</a:t>
            </a:r>
          </a:p>
          <a:p>
            <a:pPr lvl="1"/>
            <a:r>
              <a:rPr lang="cs-CZ" altLang="cs-CZ" sz="1600" noProof="0" dirty="0">
                <a:solidFill>
                  <a:srgbClr val="000000"/>
                </a:solidFill>
              </a:rPr>
              <a:t>Zákon č. 227/2006 Sb., o výzkumu na lidských embryonálních kmenových buňkách a souvisejících činnostech</a:t>
            </a:r>
            <a:endParaRPr lang="cs-CZ" sz="1600" noProof="0" dirty="0"/>
          </a:p>
          <a:p>
            <a:pPr>
              <a:lnSpc>
                <a:spcPct val="100000"/>
              </a:lnSpc>
            </a:pPr>
            <a:r>
              <a:rPr lang="cs-CZ" sz="1600" b="1" noProof="0" dirty="0">
                <a:solidFill>
                  <a:schemeClr val="tx2"/>
                </a:solidFill>
              </a:rPr>
              <a:t>Návykové látky</a:t>
            </a:r>
          </a:p>
          <a:p>
            <a:pPr lvl="1"/>
            <a:r>
              <a:rPr lang="cs-CZ" sz="1600" b="1" noProof="0" dirty="0"/>
              <a:t>Zákon č. 65/2017 Sb. o ochraně zdraví před škodlivými účinky návykových látek</a:t>
            </a:r>
          </a:p>
          <a:p>
            <a:pPr lvl="1"/>
            <a:r>
              <a:rPr lang="cs-CZ" sz="1600" noProof="0" dirty="0"/>
              <a:t>Zákon č. 272/2013 Sb. o prekursorech drog</a:t>
            </a:r>
          </a:p>
          <a:p>
            <a:pPr lvl="1"/>
            <a:r>
              <a:rPr lang="cs-CZ" sz="1600" noProof="0" dirty="0"/>
              <a:t>Zákon č. 167/1998 Sb. o návykových látkách</a:t>
            </a:r>
          </a:p>
          <a:p>
            <a:pPr marL="324000" lvl="1" indent="0">
              <a:buNone/>
            </a:pPr>
            <a:endParaRPr lang="cs-CZ" sz="1300" noProof="0" dirty="0">
              <a:solidFill>
                <a:srgbClr val="000000"/>
              </a:solidFill>
            </a:endParaRPr>
          </a:p>
          <a:p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38223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C5171A-C8BF-E846-B964-D4B283FFDE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35C6FD7-5A09-D748-ABDB-DF6EDC437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Právní úprava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C4A6E1-6728-D346-A178-FCF668E8D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94" y="1330035"/>
            <a:ext cx="8066301" cy="501270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1800" b="1" noProof="0" dirty="0">
                <a:solidFill>
                  <a:schemeClr val="tx2"/>
                </a:solidFill>
              </a:rPr>
              <a:t>Ochrana veřejného zdraví</a:t>
            </a:r>
          </a:p>
          <a:p>
            <a:pPr lvl="1"/>
            <a:r>
              <a:rPr lang="cs-CZ" sz="1800" i="1" noProof="0" dirty="0"/>
              <a:t>Společné předpisy</a:t>
            </a:r>
          </a:p>
          <a:p>
            <a:pPr lvl="2" indent="-180000">
              <a:lnSpc>
                <a:spcPct val="10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800" b="1" noProof="0" dirty="0">
                <a:solidFill>
                  <a:srgbClr val="000000"/>
                </a:solidFill>
                <a:ea typeface="+mn-ea"/>
                <a:cs typeface="+mn-cs"/>
              </a:rPr>
              <a:t>Zákon č. 258/2000 Sb., o ochraně veřejného zdraví a o změně některých souvisejících zákonů</a:t>
            </a:r>
          </a:p>
          <a:p>
            <a:pPr lvl="2" indent="-180000">
              <a:lnSpc>
                <a:spcPct val="10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800" noProof="0" dirty="0">
                <a:solidFill>
                  <a:srgbClr val="000000"/>
                </a:solidFill>
                <a:ea typeface="+mn-ea"/>
                <a:cs typeface="+mn-cs"/>
              </a:rPr>
              <a:t>Zákon č. 324/2016 Sb., o biocidních přípravcích a účinných látkách a o změně některých souvisejících zákonů (zákon o biocidech)</a:t>
            </a:r>
          </a:p>
          <a:p>
            <a:pPr lvl="2" indent="-180000">
              <a:lnSpc>
                <a:spcPct val="10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800" noProof="0" dirty="0">
                <a:solidFill>
                  <a:srgbClr val="000000"/>
                </a:solidFill>
                <a:ea typeface="+mn-ea"/>
                <a:cs typeface="+mn-cs"/>
              </a:rPr>
              <a:t>Zákon č. 120/2002 Sb., o podmínkách uvádění biocidních přípravků a účinných látek na trh a o změně </a:t>
            </a:r>
            <a:r>
              <a:rPr lang="cs-CZ" sz="1800" noProof="0" dirty="0"/>
              <a:t>některých souvisejících předpisů</a:t>
            </a:r>
          </a:p>
          <a:p>
            <a:pPr>
              <a:lnSpc>
                <a:spcPct val="100000"/>
              </a:lnSpc>
            </a:pPr>
            <a:r>
              <a:rPr lang="cs-CZ" sz="1800" b="1" noProof="0" dirty="0" smtClean="0">
                <a:solidFill>
                  <a:schemeClr val="tx2"/>
                </a:solidFill>
              </a:rPr>
              <a:t>Lázeňství</a:t>
            </a:r>
            <a:endParaRPr lang="cs-CZ" sz="1800" b="1" noProof="0" dirty="0">
              <a:solidFill>
                <a:schemeClr val="tx2"/>
              </a:solidFill>
            </a:endParaRPr>
          </a:p>
          <a:p>
            <a:pPr lvl="1"/>
            <a:r>
              <a:rPr lang="cs-CZ" sz="1800" b="1" noProof="0" dirty="0"/>
              <a:t>Zákon č. 164/2001 Sb., o přírodních léčivých zdrojích, zdrojích přírodních minerálních vod přírodních, léčebných lázních a lázeňských místech a o změně některých souvisejících zákonů, (lázeňský zákon)</a:t>
            </a:r>
          </a:p>
          <a:p>
            <a:pPr lvl="1"/>
            <a:endParaRPr lang="cs-CZ" sz="1400" noProof="0" dirty="0"/>
          </a:p>
        </p:txBody>
      </p:sp>
    </p:spTree>
    <p:extLst>
      <p:ext uri="{BB962C8B-B14F-4D97-AF65-F5344CB8AC3E}">
        <p14:creationId xmlns:p14="http://schemas.microsoft.com/office/powerpoint/2010/main" val="100664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cs-CZ" sz="2400" noProof="0" dirty="0"/>
              <a:t>Orgány a organizace na úseku zdravotnictví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None/>
            </a:pPr>
            <a:r>
              <a:rPr lang="cs-CZ" sz="2000" b="1" noProof="0" dirty="0">
                <a:solidFill>
                  <a:srgbClr val="000000"/>
                </a:solidFill>
              </a:rPr>
              <a:t>V rámci OSN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sz="2000" noProof="0" dirty="0" err="1">
                <a:solidFill>
                  <a:srgbClr val="000000"/>
                </a:solidFill>
              </a:rPr>
              <a:t>World</a:t>
            </a:r>
            <a:r>
              <a:rPr lang="cs-CZ" sz="2000" noProof="0" dirty="0">
                <a:solidFill>
                  <a:srgbClr val="000000"/>
                </a:solidFill>
              </a:rPr>
              <a:t> </a:t>
            </a:r>
            <a:r>
              <a:rPr lang="cs-CZ" sz="2000" noProof="0" dirty="0" err="1">
                <a:solidFill>
                  <a:srgbClr val="000000"/>
                </a:solidFill>
              </a:rPr>
              <a:t>Health</a:t>
            </a:r>
            <a:r>
              <a:rPr lang="cs-CZ" sz="2000" noProof="0" dirty="0">
                <a:solidFill>
                  <a:srgbClr val="000000"/>
                </a:solidFill>
              </a:rPr>
              <a:t> </a:t>
            </a:r>
            <a:r>
              <a:rPr lang="cs-CZ" sz="2000" noProof="0" dirty="0" err="1">
                <a:solidFill>
                  <a:srgbClr val="000000"/>
                </a:solidFill>
              </a:rPr>
              <a:t>Organization</a:t>
            </a:r>
            <a:r>
              <a:rPr lang="cs-CZ" sz="2000" noProof="0" dirty="0">
                <a:solidFill>
                  <a:srgbClr val="000000"/>
                </a:solidFill>
              </a:rPr>
              <a:t> (WHO)</a:t>
            </a:r>
          </a:p>
          <a:p>
            <a:pPr marL="0" lvl="0" indent="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None/>
            </a:pPr>
            <a:endParaRPr lang="cs-CZ" sz="2000" b="1" noProof="0" dirty="0">
              <a:solidFill>
                <a:srgbClr val="000000"/>
              </a:solidFill>
            </a:endParaRPr>
          </a:p>
          <a:p>
            <a:pPr marL="0" lvl="0" indent="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None/>
            </a:pPr>
            <a:r>
              <a:rPr lang="cs-CZ" sz="2000" b="1" noProof="0" dirty="0">
                <a:solidFill>
                  <a:srgbClr val="000000"/>
                </a:solidFill>
              </a:rPr>
              <a:t>Tzv. (decentralizované) agentury Evropské unie: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+mj-lt"/>
              <a:buAutoNum type="arabicPeriod"/>
            </a:pPr>
            <a:r>
              <a:rPr lang="cs-CZ" sz="2000" noProof="0" dirty="0">
                <a:solidFill>
                  <a:srgbClr val="000000"/>
                </a:solidFill>
              </a:rPr>
              <a:t>Evropské středisko pro prevenci a kontrolu nemocí (ECDC) 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+mj-lt"/>
              <a:buAutoNum type="arabicPeriod"/>
            </a:pPr>
            <a:r>
              <a:rPr lang="cs-CZ" sz="2000" noProof="0" dirty="0">
                <a:solidFill>
                  <a:srgbClr val="000000"/>
                </a:solidFill>
              </a:rPr>
              <a:t>Evropská agentura pro léčivé přípravky (EMA, sídlo Londýn - Amsterodam) 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+mj-lt"/>
              <a:buAutoNum type="arabicPeriod"/>
            </a:pPr>
            <a:r>
              <a:rPr lang="cs-CZ" sz="2000" noProof="0" dirty="0">
                <a:solidFill>
                  <a:srgbClr val="000000"/>
                </a:solidFill>
              </a:rPr>
              <a:t>Evropské monitorovací centrum pro drogy a drogovou závislost (EMCDDA) </a:t>
            </a:r>
          </a:p>
          <a:p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30590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noProof="0" dirty="0"/>
              <a:t>Orgány a organizace na úseku zdravotnictví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692002"/>
            <a:ext cx="8212020" cy="4139998"/>
          </a:xfrm>
        </p:spPr>
        <p:txBody>
          <a:bodyPr/>
          <a:lstStyle/>
          <a:p>
            <a:pPr marL="457200" lvl="0" indent="-4572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AutoNum type="arabicParenR"/>
            </a:pPr>
            <a:r>
              <a:rPr lang="cs-CZ" sz="1800" b="1" noProof="0" dirty="0">
                <a:solidFill>
                  <a:srgbClr val="000000"/>
                </a:solidFill>
              </a:rPr>
              <a:t>Státní správa (přímá – ústřední a celostátní)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AutoNum type="alphaLcParenR"/>
            </a:pPr>
            <a:r>
              <a:rPr lang="cs-CZ" sz="1800" b="1" noProof="0" dirty="0">
                <a:solidFill>
                  <a:srgbClr val="000000"/>
                </a:solidFill>
              </a:rPr>
              <a:t>Ministerstvo zdravotnictví </a:t>
            </a:r>
            <a:r>
              <a:rPr lang="cs-CZ" sz="1800" noProof="0" dirty="0">
                <a:solidFill>
                  <a:srgbClr val="000000"/>
                </a:solidFill>
              </a:rPr>
              <a:t>(§ 10 zákona č. 2/1969 Sb.), </a:t>
            </a:r>
            <a:r>
              <a:rPr lang="cs-CZ" sz="1800" noProof="0" dirty="0" smtClean="0">
                <a:solidFill>
                  <a:srgbClr val="FF0000"/>
                </a:solidFill>
              </a:rPr>
              <a:t>ústřední </a:t>
            </a:r>
            <a:r>
              <a:rPr lang="cs-CZ" sz="1800" noProof="0" dirty="0">
                <a:solidFill>
                  <a:srgbClr val="FF0000"/>
                </a:solidFill>
              </a:rPr>
              <a:t>orgán státní správy </a:t>
            </a:r>
            <a:r>
              <a:rPr lang="cs-CZ" sz="1800" noProof="0" dirty="0">
                <a:solidFill>
                  <a:srgbClr val="000000"/>
                </a:solidFill>
              </a:rPr>
              <a:t>pro </a:t>
            </a:r>
            <a:r>
              <a:rPr lang="cs-CZ" sz="1800" u="sng" noProof="0" dirty="0">
                <a:solidFill>
                  <a:srgbClr val="000000"/>
                </a:solidFill>
              </a:rPr>
              <a:t>zdravotní služby</a:t>
            </a:r>
            <a:r>
              <a:rPr lang="cs-CZ" sz="1800" noProof="0" dirty="0">
                <a:solidFill>
                  <a:srgbClr val="000000"/>
                </a:solidFill>
              </a:rPr>
              <a:t>, </a:t>
            </a:r>
            <a:r>
              <a:rPr lang="cs-CZ" sz="1800" u="sng" noProof="0" dirty="0">
                <a:solidFill>
                  <a:srgbClr val="000000"/>
                </a:solidFill>
              </a:rPr>
              <a:t>ochranu veřejného zdraví</a:t>
            </a:r>
            <a:r>
              <a:rPr lang="cs-CZ" sz="1800" noProof="0" dirty="0">
                <a:solidFill>
                  <a:srgbClr val="000000"/>
                </a:solidFill>
              </a:rPr>
              <a:t>, zdravotnickou vědeckovýzkumnou činnost, </a:t>
            </a:r>
            <a:r>
              <a:rPr lang="cs-CZ" sz="1800" u="sng" noProof="0" dirty="0">
                <a:solidFill>
                  <a:srgbClr val="000000"/>
                </a:solidFill>
              </a:rPr>
              <a:t>poskytovatele zdravotních služeb v přímé řídící působnosti (ad b)</a:t>
            </a:r>
            <a:r>
              <a:rPr lang="cs-CZ" sz="1800" noProof="0" dirty="0">
                <a:solidFill>
                  <a:srgbClr val="000000"/>
                </a:solidFill>
              </a:rPr>
              <a:t>, zacházení s </a:t>
            </a:r>
            <a:r>
              <a:rPr lang="cs-CZ" sz="1800" u="sng" noProof="0" dirty="0">
                <a:solidFill>
                  <a:srgbClr val="000000"/>
                </a:solidFill>
              </a:rPr>
              <a:t>návykovými látkami</a:t>
            </a:r>
            <a:r>
              <a:rPr lang="cs-CZ" sz="1800" noProof="0" dirty="0">
                <a:solidFill>
                  <a:srgbClr val="000000"/>
                </a:solidFill>
              </a:rPr>
              <a:t>, přípravky, prekursory a pomocnými látkami, vyhledávání, ochranu a využívání přírodních léčivých zdrojů, přírodních léčebných </a:t>
            </a:r>
            <a:r>
              <a:rPr lang="cs-CZ" sz="1800" u="sng" noProof="0" dirty="0">
                <a:solidFill>
                  <a:srgbClr val="000000"/>
                </a:solidFill>
              </a:rPr>
              <a:t>lázní a zdrojů přírodních minerálních vod</a:t>
            </a:r>
            <a:r>
              <a:rPr lang="cs-CZ" sz="1800" noProof="0" dirty="0">
                <a:solidFill>
                  <a:srgbClr val="000000"/>
                </a:solidFill>
              </a:rPr>
              <a:t>, </a:t>
            </a:r>
            <a:r>
              <a:rPr lang="cs-CZ" sz="1800" u="sng" noProof="0" dirty="0">
                <a:solidFill>
                  <a:srgbClr val="000000"/>
                </a:solidFill>
              </a:rPr>
              <a:t>léčiva</a:t>
            </a:r>
            <a:r>
              <a:rPr lang="cs-CZ" sz="1800" noProof="0" dirty="0">
                <a:solidFill>
                  <a:srgbClr val="000000"/>
                </a:solidFill>
              </a:rPr>
              <a:t> a prostředky zdravotnické techniky pro prevenci, diagnostiku a léčení lidí, </a:t>
            </a:r>
            <a:r>
              <a:rPr lang="cs-CZ" sz="1800" u="sng" noProof="0" dirty="0">
                <a:solidFill>
                  <a:srgbClr val="000000"/>
                </a:solidFill>
              </a:rPr>
              <a:t>zdravotní pojištění </a:t>
            </a:r>
            <a:r>
              <a:rPr lang="cs-CZ" sz="1800" noProof="0" dirty="0">
                <a:solidFill>
                  <a:srgbClr val="000000"/>
                </a:solidFill>
              </a:rPr>
              <a:t>a zdravotnický informační systém, pro používání biocidních přípravků a uvádění biocidních přípravků a účinných látek na trh. Součástí je </a:t>
            </a:r>
            <a:r>
              <a:rPr lang="cs-CZ" sz="1800" b="1" noProof="0" dirty="0">
                <a:solidFill>
                  <a:srgbClr val="000000"/>
                </a:solidFill>
              </a:rPr>
              <a:t>Český inspektorát lázní a zřídel </a:t>
            </a:r>
            <a:r>
              <a:rPr lang="cs-CZ" sz="1800" noProof="0" dirty="0">
                <a:solidFill>
                  <a:srgbClr val="000000"/>
                </a:solidFill>
              </a:rPr>
              <a:t>a</a:t>
            </a:r>
            <a:r>
              <a:rPr lang="cs-CZ" sz="1800" b="1" noProof="0" dirty="0">
                <a:solidFill>
                  <a:srgbClr val="000000"/>
                </a:solidFill>
              </a:rPr>
              <a:t> Inspektorát omamných a psychotropních látek</a:t>
            </a:r>
            <a:r>
              <a:rPr lang="cs-CZ" sz="1800" noProof="0" dirty="0">
                <a:solidFill>
                  <a:srgbClr val="000000"/>
                </a:solidFill>
              </a:rPr>
              <a:t>. </a:t>
            </a:r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6844" y="5420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1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noProof="0" dirty="0"/>
              <a:t>Orgány a organizace na úseku zdravotnictví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5" y="1692002"/>
            <a:ext cx="8268004" cy="4139998"/>
          </a:xfrm>
        </p:spPr>
        <p:txBody>
          <a:bodyPr/>
          <a:lstStyle/>
          <a:p>
            <a:pPr marL="457200" lvl="0" indent="-4572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AutoNum type="arabicParenR"/>
            </a:pPr>
            <a:r>
              <a:rPr lang="cs-CZ" sz="1800" b="1" noProof="0" dirty="0">
                <a:solidFill>
                  <a:srgbClr val="000000"/>
                </a:solidFill>
              </a:rPr>
              <a:t>Státní správa (přímá – ústřední a celostátní)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AutoNum type="alphaLcParenR"/>
            </a:pPr>
            <a:r>
              <a:rPr lang="cs-CZ" sz="1800" b="1" noProof="0" dirty="0">
                <a:solidFill>
                  <a:srgbClr val="000000"/>
                </a:solidFill>
              </a:rPr>
              <a:t>MZ - </a:t>
            </a:r>
            <a:r>
              <a:rPr lang="cs-CZ" sz="1800" b="1" noProof="0" dirty="0">
                <a:solidFill>
                  <a:srgbClr val="FF0000"/>
                </a:solidFill>
              </a:rPr>
              <a:t>Hlavní hygienik ČR </a:t>
            </a:r>
            <a:endParaRPr lang="cs-CZ" sz="1800" b="1" noProof="0" dirty="0" smtClean="0">
              <a:solidFill>
                <a:srgbClr val="FF0000"/>
              </a:solidFill>
            </a:endParaRPr>
          </a:p>
          <a:p>
            <a:pPr marL="252000" lvl="1" indent="0" algn="just">
              <a:spcBef>
                <a:spcPct val="20000"/>
              </a:spcBef>
              <a:buClr>
                <a:srgbClr val="00287D"/>
              </a:buClr>
              <a:buNone/>
            </a:pPr>
            <a:r>
              <a:rPr lang="cs-CZ" noProof="0" dirty="0" smtClean="0"/>
              <a:t>§ 80 odst. 8 zákona č. 258/2000 Sb. - </a:t>
            </a:r>
            <a:r>
              <a:rPr lang="cs-CZ" i="1" noProof="0" dirty="0" smtClean="0"/>
              <a:t>v Ministerstvu zdravotnictví se zřizuje služební místo hlavního hygienika České republiky, který má postavení </a:t>
            </a:r>
            <a:r>
              <a:rPr lang="cs-CZ" b="1" i="1" noProof="0" dirty="0" smtClean="0"/>
              <a:t>náměstka pro řízení sekce podle zákona o státní službě</a:t>
            </a:r>
            <a:r>
              <a:rPr lang="cs-CZ" i="1" noProof="0" dirty="0" smtClean="0"/>
              <a:t>; ve věcech </a:t>
            </a:r>
            <a:r>
              <a:rPr lang="cs-CZ" b="1" i="1" noProof="0" dirty="0" smtClean="0"/>
              <a:t>ochrany a podpory veřejného zdraví </a:t>
            </a:r>
            <a:r>
              <a:rPr lang="cs-CZ" i="1" noProof="0" dirty="0" smtClean="0"/>
              <a:t>vystupuje hlavní hygienik České republiky </a:t>
            </a:r>
            <a:r>
              <a:rPr lang="cs-CZ" b="1" i="1" noProof="0" dirty="0" smtClean="0"/>
              <a:t>jako orgán Ministerstva zdravotnictví</a:t>
            </a:r>
            <a:r>
              <a:rPr lang="cs-CZ" i="1" noProof="0" dirty="0" smtClean="0"/>
              <a:t>. Hlavního hygienika České republiky </a:t>
            </a:r>
            <a:r>
              <a:rPr lang="cs-CZ" b="1" i="1" noProof="0" dirty="0" smtClean="0">
                <a:solidFill>
                  <a:srgbClr val="FF0000"/>
                </a:solidFill>
              </a:rPr>
              <a:t>jmenuje vláda</a:t>
            </a:r>
            <a:r>
              <a:rPr lang="cs-CZ" i="1" noProof="0" dirty="0" smtClean="0"/>
              <a:t>; na jeho výběr, jmenování a odvolání se přiměřeně použijí ustanovení zákona o státní službě o výběru, jmenování a odvolání vedoucího služebního úřadu v ústředním správním úřadu</a:t>
            </a:r>
            <a:r>
              <a:rPr lang="cs-CZ" noProof="0" dirty="0" smtClean="0"/>
              <a:t>.</a:t>
            </a:r>
          </a:p>
          <a:p>
            <a:endParaRPr lang="cs-CZ" noProof="0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70897" y="5270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2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cs-CZ" sz="2400" noProof="0" dirty="0"/>
              <a:t>Orgány a organizace na úseku zdravotnictví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4572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AutoNum type="arabicParenR"/>
            </a:pPr>
            <a:r>
              <a:rPr lang="cs-CZ" sz="1800" b="1" noProof="0" dirty="0">
                <a:solidFill>
                  <a:srgbClr val="000000"/>
                </a:solidFill>
              </a:rPr>
              <a:t>Státní správa (přímá – ústřední a celostátní)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+mj-lt"/>
              <a:buAutoNum type="alphaLcParenR" startAt="2"/>
            </a:pPr>
            <a:r>
              <a:rPr lang="cs-CZ" sz="1800" b="1" noProof="0" dirty="0">
                <a:solidFill>
                  <a:srgbClr val="000000"/>
                </a:solidFill>
              </a:rPr>
              <a:t>Organizace v přímé působnosti ministerstva zdravotnictví: </a:t>
            </a:r>
            <a:r>
              <a:rPr lang="cs-CZ" sz="1800" noProof="0" dirty="0">
                <a:solidFill>
                  <a:srgbClr val="000000"/>
                </a:solidFill>
                <a:hlinkClick r:id="rId5"/>
              </a:rPr>
              <a:t>http://www.mzcr.cz/dokumenty/p_10031_843_1.html</a:t>
            </a:r>
            <a:r>
              <a:rPr lang="cs-CZ" sz="1800" noProof="0" dirty="0">
                <a:solidFill>
                  <a:srgbClr val="000000"/>
                </a:solidFill>
              </a:rPr>
              <a:t> (Sekce ekonomiky a zdravotního pojištění – Odbor přímo řízených organizací) – tzv. fakultní nemocnice (nejenom)</a:t>
            </a:r>
          </a:p>
          <a:p>
            <a:pPr marL="0" lvl="0" indent="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None/>
            </a:pPr>
            <a:r>
              <a:rPr lang="cs-CZ" sz="1800" b="1" noProof="0" dirty="0">
                <a:solidFill>
                  <a:srgbClr val="00287D"/>
                </a:solidFill>
              </a:rPr>
              <a:t>c) </a:t>
            </a:r>
            <a:r>
              <a:rPr lang="cs-CZ" sz="1800" b="1" noProof="0" dirty="0">
                <a:solidFill>
                  <a:srgbClr val="000000"/>
                </a:solidFill>
              </a:rPr>
              <a:t>SÚKL </a:t>
            </a:r>
            <a:r>
              <a:rPr lang="cs-CZ" sz="1800" noProof="0" dirty="0">
                <a:solidFill>
                  <a:srgbClr val="000000"/>
                </a:solidFill>
              </a:rPr>
              <a:t>(</a:t>
            </a:r>
            <a:r>
              <a:rPr lang="cs-CZ" sz="1800" noProof="0" dirty="0">
                <a:solidFill>
                  <a:srgbClr val="000000"/>
                </a:solidFill>
                <a:hlinkClick r:id="rId6"/>
              </a:rPr>
              <a:t>http://www.sukl.cz/</a:t>
            </a:r>
            <a:r>
              <a:rPr lang="cs-CZ" sz="1800" noProof="0" dirty="0">
                <a:solidFill>
                  <a:srgbClr val="000000"/>
                </a:solidFill>
              </a:rPr>
              <a:t>) – lékárny, farmacie, registrace přípravků, ceny léků, …</a:t>
            </a:r>
          </a:p>
          <a:p>
            <a:pPr marL="0" lvl="0" indent="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None/>
            </a:pPr>
            <a:r>
              <a:rPr lang="cs-CZ" sz="1800" b="1" noProof="0" dirty="0">
                <a:solidFill>
                  <a:srgbClr val="00287D"/>
                </a:solidFill>
              </a:rPr>
              <a:t>d) </a:t>
            </a:r>
            <a:r>
              <a:rPr lang="cs-CZ" sz="1800" b="1" noProof="0" dirty="0">
                <a:solidFill>
                  <a:srgbClr val="000000"/>
                </a:solidFill>
              </a:rPr>
              <a:t>Státní zdravotní ústav </a:t>
            </a:r>
            <a:r>
              <a:rPr lang="cs-CZ" sz="1800" noProof="0" dirty="0">
                <a:solidFill>
                  <a:srgbClr val="000000"/>
                </a:solidFill>
              </a:rPr>
              <a:t>(</a:t>
            </a:r>
            <a:r>
              <a:rPr lang="cs-CZ" sz="1800" noProof="0" dirty="0">
                <a:solidFill>
                  <a:srgbClr val="000000"/>
                </a:solidFill>
                <a:hlinkClick r:id="rId7"/>
              </a:rPr>
              <a:t>http://www.szu.cz/</a:t>
            </a:r>
            <a:r>
              <a:rPr lang="cs-CZ" sz="1800" noProof="0" dirty="0">
                <a:solidFill>
                  <a:srgbClr val="000000"/>
                </a:solidFill>
              </a:rPr>
              <a:t>) 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+mj-lt"/>
              <a:buAutoNum type="alphaLcParenR" startAt="2"/>
            </a:pPr>
            <a:endParaRPr lang="cs-CZ" sz="1800" b="1" noProof="0" dirty="0">
              <a:solidFill>
                <a:srgbClr val="000000"/>
              </a:solidFill>
            </a:endParaRPr>
          </a:p>
          <a:p>
            <a:endParaRPr lang="cs-CZ" noProof="0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70044" y="469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9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noProof="0" dirty="0"/>
              <a:t>Orgány a organizace na úseku zdravotnictví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None/>
            </a:pPr>
            <a:r>
              <a:rPr lang="cs-CZ" sz="1800" b="1" noProof="0" dirty="0">
                <a:solidFill>
                  <a:srgbClr val="000000"/>
                </a:solidFill>
              </a:rPr>
              <a:t>1) Státní správa přímá - územní (tzv. </a:t>
            </a:r>
            <a:r>
              <a:rPr lang="cs-CZ" sz="1800" b="1" noProof="0" dirty="0" err="1">
                <a:solidFill>
                  <a:srgbClr val="000000"/>
                </a:solidFill>
              </a:rPr>
              <a:t>dekoncentráty</a:t>
            </a:r>
            <a:r>
              <a:rPr lang="cs-CZ" sz="1800" b="1" noProof="0" dirty="0">
                <a:solidFill>
                  <a:srgbClr val="000000"/>
                </a:solidFill>
              </a:rPr>
              <a:t>)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+mj-lt"/>
              <a:buAutoNum type="alphaLcParenR"/>
            </a:pPr>
            <a:r>
              <a:rPr lang="cs-CZ" sz="1800" b="1" noProof="0" dirty="0">
                <a:solidFill>
                  <a:srgbClr val="000000"/>
                </a:solidFill>
              </a:rPr>
              <a:t>Zdravotní ústavy – 2x </a:t>
            </a:r>
            <a:r>
              <a:rPr lang="cs-CZ" sz="1800" noProof="0" dirty="0">
                <a:solidFill>
                  <a:srgbClr val="000000"/>
                </a:solidFill>
              </a:rPr>
              <a:t>(se sídlem v Ostravě; </a:t>
            </a:r>
            <a:r>
              <a:rPr lang="cs-CZ" sz="1800" noProof="0" dirty="0">
                <a:solidFill>
                  <a:srgbClr val="000000"/>
                </a:solidFill>
                <a:hlinkClick r:id="rId5"/>
              </a:rPr>
              <a:t>http://www.zuova.cz/</a:t>
            </a:r>
            <a:r>
              <a:rPr lang="cs-CZ" sz="1800" noProof="0" dirty="0">
                <a:solidFill>
                  <a:srgbClr val="000000"/>
                </a:solidFill>
              </a:rPr>
              <a:t> a se sídlem v Ústí nad Labem; </a:t>
            </a:r>
            <a:r>
              <a:rPr lang="cs-CZ" sz="1800" noProof="0" dirty="0">
                <a:solidFill>
                  <a:srgbClr val="000000"/>
                </a:solidFill>
                <a:hlinkClick r:id="rId6"/>
              </a:rPr>
              <a:t>http://www.zuusti.cz/</a:t>
            </a:r>
            <a:r>
              <a:rPr lang="cs-CZ" sz="1800" noProof="0" dirty="0">
                <a:solidFill>
                  <a:srgbClr val="000000"/>
                </a:solidFill>
              </a:rPr>
              <a:t> 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+mj-lt"/>
              <a:buAutoNum type="alphaLcParenR"/>
            </a:pPr>
            <a:r>
              <a:rPr lang="cs-CZ" sz="1800" b="1" noProof="0" dirty="0">
                <a:solidFill>
                  <a:srgbClr val="000000"/>
                </a:solidFill>
              </a:rPr>
              <a:t>Krajské hygienické stanice </a:t>
            </a:r>
            <a:r>
              <a:rPr lang="cs-CZ" sz="1800" noProof="0" dirty="0">
                <a:solidFill>
                  <a:srgbClr val="000000"/>
                </a:solidFill>
              </a:rPr>
              <a:t>– orgány ochrany veřejného </a:t>
            </a:r>
            <a:r>
              <a:rPr lang="cs-CZ" sz="1800" noProof="0" dirty="0" smtClean="0">
                <a:solidFill>
                  <a:srgbClr val="000000"/>
                </a:solidFill>
              </a:rPr>
              <a:t>zdraví, tzv. </a:t>
            </a:r>
            <a:r>
              <a:rPr lang="cs-CZ" sz="1800" b="1" noProof="0" dirty="0" err="1" smtClean="0">
                <a:solidFill>
                  <a:srgbClr val="000000"/>
                </a:solidFill>
              </a:rPr>
              <a:t>dekoncentráty</a:t>
            </a:r>
            <a:r>
              <a:rPr lang="cs-CZ" sz="1800" dirty="0" smtClean="0">
                <a:solidFill>
                  <a:srgbClr val="000000"/>
                </a:solidFill>
              </a:rPr>
              <a:t>. Právní úprava je v § 82 a násl. zákona č. 258/2000 Sb., vydávají jak </a:t>
            </a:r>
            <a:r>
              <a:rPr lang="cs-CZ" sz="1800" b="1" dirty="0" smtClean="0">
                <a:solidFill>
                  <a:srgbClr val="000000"/>
                </a:solidFill>
              </a:rPr>
              <a:t>rozhodnutí</a:t>
            </a:r>
            <a:r>
              <a:rPr lang="cs-CZ" sz="1800" dirty="0" smtClean="0">
                <a:solidFill>
                  <a:srgbClr val="000000"/>
                </a:solidFill>
              </a:rPr>
              <a:t>, tak i tzv</a:t>
            </a:r>
            <a:r>
              <a:rPr lang="cs-CZ" sz="1800" b="1" dirty="0" smtClean="0">
                <a:solidFill>
                  <a:srgbClr val="000000"/>
                </a:solidFill>
              </a:rPr>
              <a:t>. jiné úkony </a:t>
            </a:r>
            <a:r>
              <a:rPr lang="cs-CZ" sz="1800" dirty="0" smtClean="0">
                <a:solidFill>
                  <a:srgbClr val="000000"/>
                </a:solidFill>
              </a:rPr>
              <a:t>podle části IV. správního řádu, podle § 85 vydávají právní předpisy – „nařízení“</a:t>
            </a:r>
            <a:endParaRPr lang="cs-CZ" sz="1800" b="1" noProof="0" dirty="0">
              <a:solidFill>
                <a:srgbClr val="000000"/>
              </a:solidFill>
            </a:endParaRPr>
          </a:p>
          <a:p>
            <a:endParaRPr lang="cs-CZ" noProof="0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38600" y="435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1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noProof="0" dirty="0"/>
              <a:t>Orgány a organizace na úseku zdravotnictví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None/>
            </a:pPr>
            <a:r>
              <a:rPr lang="cs-CZ" sz="1800" b="1" noProof="0" dirty="0">
                <a:solidFill>
                  <a:srgbClr val="000000"/>
                </a:solidFill>
              </a:rPr>
              <a:t>1) Státní správa (nepřímá – tzv. přenesená působnost)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sz="1800" b="1" noProof="0" dirty="0">
                <a:solidFill>
                  <a:srgbClr val="000000"/>
                </a:solidFill>
              </a:rPr>
              <a:t>KÚ </a:t>
            </a:r>
            <a:r>
              <a:rPr lang="cs-CZ" sz="1800" noProof="0" dirty="0">
                <a:solidFill>
                  <a:srgbClr val="000000"/>
                </a:solidFill>
              </a:rPr>
              <a:t>(registrace a kontrola poskytovatelů zdravotních služeb)</a:t>
            </a:r>
            <a:endParaRPr lang="cs-CZ" sz="1800" b="1" noProof="0" dirty="0">
              <a:solidFill>
                <a:srgbClr val="000000"/>
              </a:solidFill>
            </a:endParaRPr>
          </a:p>
          <a:p>
            <a:pPr marL="0" lvl="0" indent="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None/>
            </a:pPr>
            <a:endParaRPr lang="cs-CZ" sz="1800" b="1" noProof="0" dirty="0">
              <a:solidFill>
                <a:srgbClr val="000000"/>
              </a:solidFill>
            </a:endParaRPr>
          </a:p>
          <a:p>
            <a:endParaRPr lang="cs-CZ" noProof="0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45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noProof="0" dirty="0"/>
              <a:t>Orgány a organizace na úseku zdravotnictví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444171"/>
            <a:ext cx="8066301" cy="4387829"/>
          </a:xfrm>
        </p:spPr>
        <p:txBody>
          <a:bodyPr/>
          <a:lstStyle/>
          <a:p>
            <a:pPr marL="0" lvl="0" indent="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None/>
            </a:pPr>
            <a:r>
              <a:rPr lang="cs-CZ" sz="1800" b="1" noProof="0" dirty="0">
                <a:solidFill>
                  <a:srgbClr val="000000"/>
                </a:solidFill>
              </a:rPr>
              <a:t>2) Samospráva</a:t>
            </a:r>
            <a:r>
              <a:rPr lang="cs-CZ" sz="1800" noProof="0" dirty="0">
                <a:solidFill>
                  <a:srgbClr val="000000"/>
                </a:solidFill>
              </a:rPr>
              <a:t> (zájmová či profesní)</a:t>
            </a:r>
          </a:p>
          <a:p>
            <a:pPr lvl="2" indent="-342900" algn="just">
              <a:lnSpc>
                <a:spcPct val="100000"/>
              </a:lnSpc>
              <a:spcBef>
                <a:spcPct val="20000"/>
              </a:spcBef>
              <a:buClr>
                <a:srgbClr val="3333CC"/>
              </a:buClr>
              <a:buFont typeface="Wingdings" pitchFamily="2" charset="2"/>
              <a:buAutoNum type="alphaLcParenR"/>
            </a:pPr>
            <a:r>
              <a:rPr lang="cs-CZ" sz="1800" b="1" noProof="0" dirty="0">
                <a:solidFill>
                  <a:srgbClr val="000000"/>
                </a:solidFill>
              </a:rPr>
              <a:t>Profesní komory – disciplinární odpovědnost FO </a:t>
            </a:r>
            <a:r>
              <a:rPr lang="cs-CZ" sz="1800" noProof="0" dirty="0">
                <a:solidFill>
                  <a:srgbClr val="000000"/>
                </a:solidFill>
              </a:rPr>
              <a:t>– </a:t>
            </a:r>
            <a:r>
              <a:rPr lang="cs-CZ" sz="1800" noProof="0" dirty="0">
                <a:solidFill>
                  <a:srgbClr val="FF0000"/>
                </a:solidFill>
              </a:rPr>
              <a:t>lékařů, lékárníků, stomatologů</a:t>
            </a:r>
            <a:r>
              <a:rPr lang="cs-CZ" sz="1800" noProof="0" dirty="0">
                <a:solidFill>
                  <a:srgbClr val="000000"/>
                </a:solidFill>
              </a:rPr>
              <a:t> (mimo dopad zákona č. 250/2016 Sb., o odpovědnosti za přestupky a řízení o nich)</a:t>
            </a:r>
          </a:p>
          <a:p>
            <a:pPr lvl="2" indent="-342900" algn="just">
              <a:lnSpc>
                <a:spcPct val="100000"/>
              </a:lnSpc>
              <a:spcBef>
                <a:spcPct val="20000"/>
              </a:spcBef>
              <a:buClr>
                <a:srgbClr val="3333CC"/>
              </a:buClr>
              <a:buFont typeface="Wingdings" pitchFamily="2" charset="2"/>
              <a:buAutoNum type="alphaLcParenR"/>
            </a:pPr>
            <a:r>
              <a:rPr lang="cs-CZ" sz="1800" b="1" noProof="0" dirty="0">
                <a:solidFill>
                  <a:srgbClr val="000000"/>
                </a:solidFill>
              </a:rPr>
              <a:t>Obce a kraje jako zřizovatelé </a:t>
            </a:r>
            <a:r>
              <a:rPr lang="cs-CZ" sz="1800" noProof="0" dirty="0">
                <a:solidFill>
                  <a:srgbClr val="000000"/>
                </a:solidFill>
              </a:rPr>
              <a:t>zdravotnických zařízení („krajské nemocnice“ – forma a. s., …), kraje odpovídají za organizaci a zajištění </a:t>
            </a:r>
            <a:r>
              <a:rPr lang="cs-CZ" sz="1800" b="1" noProof="0" dirty="0">
                <a:solidFill>
                  <a:srgbClr val="000000"/>
                </a:solidFill>
              </a:rPr>
              <a:t>lékařské pohotovostní služby</a:t>
            </a:r>
          </a:p>
          <a:p>
            <a:pPr marL="571500" lvl="2" algn="just">
              <a:lnSpc>
                <a:spcPct val="100000"/>
              </a:lnSpc>
              <a:spcBef>
                <a:spcPct val="20000"/>
              </a:spcBef>
              <a:buClr>
                <a:srgbClr val="3333CC"/>
              </a:buClr>
            </a:pPr>
            <a:endParaRPr lang="cs-CZ" sz="1800" noProof="0" dirty="0">
              <a:solidFill>
                <a:srgbClr val="000000"/>
              </a:solidFill>
            </a:endParaRPr>
          </a:p>
          <a:p>
            <a:pPr marL="0" lvl="0" indent="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None/>
            </a:pPr>
            <a:endParaRPr lang="cs-CZ" sz="1800" b="1" noProof="0" dirty="0">
              <a:solidFill>
                <a:srgbClr val="000000"/>
              </a:solidFill>
            </a:endParaRPr>
          </a:p>
          <a:p>
            <a:endParaRPr lang="cs-CZ" noProof="0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70044" y="3848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1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400" noProof="0" dirty="0"/>
              <a:t>Poskytovatelé zdravotních služeb</a:t>
            </a:r>
            <a:endParaRPr lang="cs-CZ" sz="2400" noProof="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altLang="cs-CZ" sz="1800" b="1" noProof="0" dirty="0">
                <a:solidFill>
                  <a:srgbClr val="000000"/>
                </a:solidFill>
              </a:rPr>
              <a:t>Státní</a:t>
            </a:r>
            <a:r>
              <a:rPr lang="cs-CZ" altLang="cs-CZ" sz="1800" noProof="0" dirty="0">
                <a:solidFill>
                  <a:srgbClr val="000000"/>
                </a:solidFill>
              </a:rPr>
              <a:t> (viz MZ a položka ad 2) – a) </a:t>
            </a:r>
            <a:r>
              <a:rPr lang="cs-CZ" altLang="cs-CZ" sz="1800" noProof="0" dirty="0">
                <a:solidFill>
                  <a:srgbClr val="FF0000"/>
                </a:solidFill>
              </a:rPr>
              <a:t>organizační složka státu</a:t>
            </a:r>
            <a:r>
              <a:rPr lang="cs-CZ" altLang="cs-CZ" sz="1800" noProof="0" dirty="0">
                <a:solidFill>
                  <a:srgbClr val="000000"/>
                </a:solidFill>
              </a:rPr>
              <a:t>; b) </a:t>
            </a:r>
            <a:r>
              <a:rPr lang="cs-CZ" altLang="cs-CZ" sz="1800" noProof="0" dirty="0">
                <a:solidFill>
                  <a:srgbClr val="FF0000"/>
                </a:solidFill>
              </a:rPr>
              <a:t>státní příspěvkové organizace </a:t>
            </a:r>
            <a:r>
              <a:rPr lang="cs-CZ" altLang="cs-CZ" sz="1800" noProof="0" dirty="0">
                <a:solidFill>
                  <a:srgbClr val="000000"/>
                </a:solidFill>
              </a:rPr>
              <a:t>(fakultní nemocnice, </a:t>
            </a:r>
            <a:r>
              <a:rPr lang="cs-CZ" sz="1800" noProof="0" dirty="0">
                <a:solidFill>
                  <a:srgbClr val="000000"/>
                </a:solidFill>
              </a:rPr>
              <a:t>Léčebné lázně Lázně Kynžvart, Centrum kardiovaskulární a transplantační chirurgie Brno)</a:t>
            </a:r>
            <a:r>
              <a:rPr lang="cs-CZ" altLang="cs-CZ" sz="1800" noProof="0" dirty="0">
                <a:solidFill>
                  <a:srgbClr val="000000"/>
                </a:solidFill>
              </a:rPr>
              <a:t>, c) </a:t>
            </a:r>
            <a:r>
              <a:rPr lang="cs-CZ" altLang="cs-CZ" sz="1800" noProof="0" dirty="0">
                <a:solidFill>
                  <a:srgbClr val="FF0000"/>
                </a:solidFill>
              </a:rPr>
              <a:t>státní podniky </a:t>
            </a:r>
            <a:r>
              <a:rPr lang="cs-CZ" altLang="cs-CZ" sz="1800" noProof="0" dirty="0">
                <a:solidFill>
                  <a:srgbClr val="000000"/>
                </a:solidFill>
              </a:rPr>
              <a:t>(Státní léčebné lázně Janské Lázně, Lázně Bludov, </a:t>
            </a:r>
            <a:r>
              <a:rPr lang="cs-CZ" sz="1800" noProof="0" dirty="0">
                <a:solidFill>
                  <a:srgbClr val="000000"/>
                </a:solidFill>
              </a:rPr>
              <a:t>Horské lázně Karlova Studánka</a:t>
            </a:r>
            <a:endParaRPr lang="cs-CZ" altLang="cs-CZ" sz="1800" noProof="0" dirty="0">
              <a:solidFill>
                <a:srgbClr val="000000"/>
              </a:solidFill>
            </a:endParaRP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altLang="cs-CZ" sz="1800" b="1" noProof="0" dirty="0">
                <a:solidFill>
                  <a:srgbClr val="000000"/>
                </a:solidFill>
              </a:rPr>
              <a:t>Nestátní</a:t>
            </a:r>
            <a:r>
              <a:rPr lang="cs-CZ" altLang="cs-CZ" sz="1800" noProof="0" dirty="0">
                <a:solidFill>
                  <a:srgbClr val="000000"/>
                </a:solidFill>
              </a:rPr>
              <a:t> zdravotnická zařízení – registrace </a:t>
            </a:r>
            <a:r>
              <a:rPr lang="cs-CZ" altLang="cs-CZ" sz="1800" noProof="0" dirty="0" smtClean="0">
                <a:solidFill>
                  <a:srgbClr val="000000"/>
                </a:solidFill>
              </a:rPr>
              <a:t>KÚ </a:t>
            </a:r>
            <a:endParaRPr lang="cs-CZ" altLang="cs-CZ" sz="1800" noProof="0" dirty="0">
              <a:solidFill>
                <a:srgbClr val="000000"/>
              </a:solidFill>
            </a:endParaRPr>
          </a:p>
          <a:p>
            <a:endParaRPr lang="cs-CZ" noProof="0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70044" y="4102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2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Program přednášky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noProof="0" dirty="0"/>
              <a:t>zaměření, organizace a právní úprava správy v oblasti zdravotnictví, </a:t>
            </a:r>
          </a:p>
          <a:p>
            <a:pPr algn="just">
              <a:lnSpc>
                <a:spcPct val="100000"/>
              </a:lnSpc>
            </a:pPr>
            <a:r>
              <a:rPr lang="cs-CZ" noProof="0" dirty="0"/>
              <a:t>role státní správy a samosprávy na tomto úseku,</a:t>
            </a:r>
          </a:p>
          <a:p>
            <a:pPr algn="just">
              <a:lnSpc>
                <a:spcPct val="100000"/>
              </a:lnSpc>
            </a:pPr>
            <a:r>
              <a:rPr lang="cs-CZ" noProof="0" dirty="0"/>
              <a:t>poskytování zdravotní péče a zdravotních služeb,</a:t>
            </a:r>
          </a:p>
          <a:p>
            <a:pPr algn="just">
              <a:lnSpc>
                <a:spcPct val="100000"/>
              </a:lnSpc>
            </a:pPr>
            <a:r>
              <a:rPr lang="cs-CZ" noProof="0" dirty="0"/>
              <a:t>ochrana veřejného zdraví</a:t>
            </a:r>
          </a:p>
          <a:p>
            <a:pPr marL="72000" indent="0" algn="just">
              <a:lnSpc>
                <a:spcPct val="100000"/>
              </a:lnSpc>
              <a:buNone/>
            </a:pP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47877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noProof="0" dirty="0"/>
              <a:t>Zdravotní pojišťovny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364343"/>
            <a:ext cx="8066301" cy="4467657"/>
          </a:xfrm>
        </p:spPr>
        <p:txBody>
          <a:bodyPr/>
          <a:lstStyle/>
          <a:p>
            <a:pPr marL="457200" lvl="0" indent="-4572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+mj-lt"/>
              <a:buAutoNum type="arabicPeriod"/>
            </a:pPr>
            <a:r>
              <a:rPr lang="cs-CZ" sz="1800" b="1" noProof="0" dirty="0">
                <a:solidFill>
                  <a:srgbClr val="000000"/>
                </a:solidFill>
              </a:rPr>
              <a:t>VZP</a:t>
            </a:r>
          </a:p>
          <a:p>
            <a:pPr marL="457200" lvl="0" indent="-4572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+mj-lt"/>
              <a:buAutoNum type="arabicPeriod"/>
            </a:pPr>
            <a:r>
              <a:rPr lang="cs-CZ" sz="1800" noProof="0" dirty="0">
                <a:solidFill>
                  <a:srgbClr val="000000"/>
                </a:solidFill>
              </a:rPr>
              <a:t>Další: </a:t>
            </a:r>
            <a:r>
              <a:rPr lang="cs-CZ" sz="1800" b="1" noProof="0" dirty="0">
                <a:solidFill>
                  <a:srgbClr val="000000"/>
                </a:solidFill>
              </a:rPr>
              <a:t>rezortní, oborové, podnikové, …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endParaRPr lang="cs-CZ" sz="1800" noProof="0" dirty="0">
              <a:solidFill>
                <a:srgbClr val="000000"/>
              </a:solidFill>
            </a:endParaRP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sz="1800" b="1" noProof="0" dirty="0">
                <a:solidFill>
                  <a:srgbClr val="000000"/>
                </a:solidFill>
              </a:rPr>
              <a:t>Orgány: </a:t>
            </a:r>
            <a:r>
              <a:rPr lang="cs-CZ" sz="1800" noProof="0" dirty="0">
                <a:solidFill>
                  <a:srgbClr val="000000"/>
                </a:solidFill>
              </a:rPr>
              <a:t>ředitel, správní rada a dozorčí rada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sz="1800" b="1" noProof="0" dirty="0">
                <a:solidFill>
                  <a:srgbClr val="000000"/>
                </a:solidFill>
              </a:rPr>
              <a:t>Pojistné 13,5% </a:t>
            </a:r>
            <a:r>
              <a:rPr lang="cs-CZ" sz="1800" noProof="0" dirty="0">
                <a:solidFill>
                  <a:srgbClr val="000000"/>
                </a:solidFill>
              </a:rPr>
              <a:t>z vyměřovacího základu (§ 2 zákona č. 592/1992 Sb.), platí se zdravotním pojišťovnám, § 3c za koho platí pojistné stát zdravotním pojišťovnám (včetně valorizací); penále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sz="1800" b="1" noProof="0" dirty="0">
                <a:solidFill>
                  <a:srgbClr val="000000"/>
                </a:solidFill>
              </a:rPr>
              <a:t>Povinné subjekty </a:t>
            </a:r>
            <a:r>
              <a:rPr lang="cs-CZ" sz="1800" noProof="0" dirty="0">
                <a:solidFill>
                  <a:srgbClr val="000000"/>
                </a:solidFill>
              </a:rPr>
              <a:t>podle zákona č. 106/1999 Sb.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sz="1800" b="1" noProof="0" dirty="0">
                <a:solidFill>
                  <a:srgbClr val="000000"/>
                </a:solidFill>
              </a:rPr>
              <a:t>Smlouvy</a:t>
            </a:r>
            <a:r>
              <a:rPr lang="cs-CZ" sz="1800" noProof="0" dirty="0">
                <a:solidFill>
                  <a:srgbClr val="000000"/>
                </a:solidFill>
              </a:rPr>
              <a:t> se zdravotnickými zařízeními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sz="1800" noProof="0" dirty="0">
                <a:solidFill>
                  <a:srgbClr val="000000"/>
                </a:solidFill>
              </a:rPr>
              <a:t>Provádějí </a:t>
            </a:r>
            <a:r>
              <a:rPr lang="cs-CZ" sz="1800" b="1" noProof="0" dirty="0">
                <a:solidFill>
                  <a:srgbClr val="000000"/>
                </a:solidFill>
              </a:rPr>
              <a:t>kontrolu </a:t>
            </a:r>
            <a:r>
              <a:rPr lang="cs-CZ" sz="1800" noProof="0" dirty="0">
                <a:solidFill>
                  <a:srgbClr val="000000"/>
                </a:solidFill>
              </a:rPr>
              <a:t>(ale ne kvalita, nýbrž financování)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sz="1800" noProof="0" dirty="0">
                <a:solidFill>
                  <a:srgbClr val="000000"/>
                </a:solidFill>
              </a:rPr>
              <a:t>vymáhá nedoplatky – je </a:t>
            </a:r>
            <a:r>
              <a:rPr lang="cs-CZ" sz="1800" b="1" noProof="0" dirty="0">
                <a:solidFill>
                  <a:srgbClr val="000000"/>
                </a:solidFill>
              </a:rPr>
              <a:t>správním orgánem</a:t>
            </a:r>
            <a:r>
              <a:rPr lang="cs-CZ" sz="1800" noProof="0" dirty="0">
                <a:solidFill>
                  <a:srgbClr val="000000"/>
                </a:solidFill>
              </a:rPr>
              <a:t>, současně je </a:t>
            </a:r>
            <a:r>
              <a:rPr lang="cs-CZ" sz="1800" b="1" noProof="0" dirty="0">
                <a:solidFill>
                  <a:srgbClr val="000000"/>
                </a:solidFill>
              </a:rPr>
              <a:t>PO</a:t>
            </a:r>
            <a:r>
              <a:rPr lang="cs-CZ" sz="1800" noProof="0" dirty="0">
                <a:solidFill>
                  <a:srgbClr val="000000"/>
                </a:solidFill>
              </a:rPr>
              <a:t> (majetek, hospodaří s ním)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sz="1800" noProof="0" dirty="0">
                <a:solidFill>
                  <a:srgbClr val="000000"/>
                </a:solidFill>
              </a:rPr>
              <a:t>Lze změnit 1x za 12 měsíců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None/>
            </a:pPr>
            <a:endParaRPr lang="cs-CZ" sz="2400" noProof="0" dirty="0">
              <a:solidFill>
                <a:srgbClr val="000000"/>
              </a:solidFill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endParaRPr lang="cs-CZ" sz="2400" noProof="0" dirty="0">
              <a:solidFill>
                <a:srgbClr val="000000"/>
              </a:solidFill>
            </a:endParaRPr>
          </a:p>
          <a:p>
            <a:pPr marL="0" lvl="0" indent="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None/>
            </a:pPr>
            <a:endParaRPr lang="cs-CZ" noProof="0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78400" y="9579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7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94" y="335371"/>
            <a:ext cx="8066301" cy="451576"/>
          </a:xfrm>
        </p:spPr>
        <p:txBody>
          <a:bodyPr/>
          <a:lstStyle/>
          <a:p>
            <a:pPr algn="just"/>
            <a:r>
              <a:rPr lang="cs-CZ" altLang="cs-CZ" sz="2400" noProof="0" dirty="0"/>
              <a:t>Zákon č. 48/1997 Sb., </a:t>
            </a:r>
            <a:r>
              <a:rPr lang="cs-CZ" sz="2400" noProof="0" dirty="0"/>
              <a:t>o veřejném zdravotním pojištění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081315"/>
            <a:ext cx="8066301" cy="4750686"/>
          </a:xfrm>
        </p:spPr>
        <p:txBody>
          <a:bodyPr/>
          <a:lstStyle/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sz="1800" b="1" noProof="0" dirty="0">
                <a:solidFill>
                  <a:srgbClr val="000000"/>
                </a:solidFill>
              </a:rPr>
              <a:t>Tzv. pojistný princip/sytém </a:t>
            </a:r>
            <a:r>
              <a:rPr lang="cs-CZ" sz="1800" noProof="0" dirty="0">
                <a:solidFill>
                  <a:srgbClr val="000000"/>
                </a:solidFill>
              </a:rPr>
              <a:t>- </a:t>
            </a:r>
            <a:r>
              <a:rPr lang="cs-CZ" sz="1800" noProof="0" dirty="0">
                <a:solidFill>
                  <a:srgbClr val="FF0000"/>
                </a:solidFill>
              </a:rPr>
              <a:t>kdo</a:t>
            </a:r>
            <a:r>
              <a:rPr lang="cs-CZ" sz="1800" noProof="0" dirty="0">
                <a:solidFill>
                  <a:srgbClr val="000000"/>
                </a:solidFill>
              </a:rPr>
              <a:t> je pojištěn a má nárok na zdravotní péči/služby, povinné pojištění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sz="1800" noProof="0" dirty="0">
                <a:solidFill>
                  <a:srgbClr val="000000"/>
                </a:solidFill>
              </a:rPr>
              <a:t>Nařízení vlády č. 140/2017 Sb., o stanovení vyměřovacího základu u osoby, za kterou je </a:t>
            </a:r>
            <a:r>
              <a:rPr lang="cs-CZ" sz="1800" b="1" noProof="0" dirty="0">
                <a:solidFill>
                  <a:srgbClr val="000000"/>
                </a:solidFill>
              </a:rPr>
              <a:t>plátcem pojistného </a:t>
            </a:r>
            <a:r>
              <a:rPr lang="cs-CZ" sz="1800" noProof="0" dirty="0">
                <a:solidFill>
                  <a:srgbClr val="000000"/>
                </a:solidFill>
              </a:rPr>
              <a:t>na veřejné zdravotní pojištění </a:t>
            </a:r>
            <a:r>
              <a:rPr lang="cs-CZ" sz="1800" b="1" noProof="0" dirty="0">
                <a:solidFill>
                  <a:srgbClr val="000000"/>
                </a:solidFill>
              </a:rPr>
              <a:t>stát</a:t>
            </a:r>
            <a:r>
              <a:rPr lang="cs-CZ" sz="1800" noProof="0" dirty="0">
                <a:solidFill>
                  <a:srgbClr val="000000"/>
                </a:solidFill>
              </a:rPr>
              <a:t>, vyměřovací základ ve výši 7 </a:t>
            </a:r>
            <a:r>
              <a:rPr lang="cs-CZ" sz="1800" noProof="0" dirty="0" smtClean="0">
                <a:solidFill>
                  <a:srgbClr val="000000"/>
                </a:solidFill>
              </a:rPr>
              <a:t>177 </a:t>
            </a:r>
            <a:r>
              <a:rPr lang="cs-CZ" sz="1800" noProof="0" dirty="0">
                <a:solidFill>
                  <a:srgbClr val="000000"/>
                </a:solidFill>
              </a:rPr>
              <a:t>Kč, tomu odpovídající </a:t>
            </a:r>
            <a:r>
              <a:rPr lang="cs-CZ" sz="1800" b="1" noProof="0" dirty="0">
                <a:solidFill>
                  <a:srgbClr val="000000"/>
                </a:solidFill>
              </a:rPr>
              <a:t>výše pojistného za osobu a kalendářní měsíc </a:t>
            </a:r>
            <a:r>
              <a:rPr lang="cs-CZ" sz="1800" noProof="0" dirty="0">
                <a:solidFill>
                  <a:srgbClr val="000000"/>
                </a:solidFill>
              </a:rPr>
              <a:t>činí </a:t>
            </a:r>
            <a:r>
              <a:rPr lang="cs-CZ" sz="1800" b="1" noProof="0" dirty="0">
                <a:solidFill>
                  <a:srgbClr val="000000"/>
                </a:solidFill>
              </a:rPr>
              <a:t>1018 Kč</a:t>
            </a:r>
            <a:r>
              <a:rPr lang="cs-CZ" sz="1800" noProof="0" dirty="0">
                <a:solidFill>
                  <a:srgbClr val="000000"/>
                </a:solidFill>
              </a:rPr>
              <a:t>	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sz="1800" noProof="0" dirty="0">
                <a:solidFill>
                  <a:srgbClr val="FF0000"/>
                </a:solidFill>
              </a:rPr>
              <a:t>co se ne/hradí </a:t>
            </a:r>
            <a:r>
              <a:rPr lang="cs-CZ" sz="1800" noProof="0" dirty="0">
                <a:solidFill>
                  <a:srgbClr val="000000"/>
                </a:solidFill>
              </a:rPr>
              <a:t>ze systému – </a:t>
            </a:r>
            <a:r>
              <a:rPr lang="cs-CZ" sz="1800" b="1" noProof="0" dirty="0">
                <a:solidFill>
                  <a:srgbClr val="FF0000"/>
                </a:solidFill>
              </a:rPr>
              <a:t>hrazené služby </a:t>
            </a:r>
            <a:r>
              <a:rPr lang="cs-CZ" sz="1800" noProof="0" dirty="0">
                <a:solidFill>
                  <a:srgbClr val="FF0000"/>
                </a:solidFill>
              </a:rPr>
              <a:t>(§ 13)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sz="1800" noProof="0" dirty="0">
                <a:solidFill>
                  <a:srgbClr val="000000"/>
                </a:solidFill>
              </a:rPr>
              <a:t>právo na </a:t>
            </a:r>
            <a:r>
              <a:rPr lang="cs-CZ" sz="1800" noProof="0" dirty="0">
                <a:solidFill>
                  <a:srgbClr val="FF0000"/>
                </a:solidFill>
              </a:rPr>
              <a:t>výběr zdravotní pojišťovny </a:t>
            </a:r>
            <a:r>
              <a:rPr lang="cs-CZ" sz="1800" noProof="0" dirty="0">
                <a:solidFill>
                  <a:srgbClr val="000000"/>
                </a:solidFill>
              </a:rPr>
              <a:t>a (smluvního) </a:t>
            </a:r>
            <a:r>
              <a:rPr lang="cs-CZ" sz="1800" noProof="0" dirty="0">
                <a:solidFill>
                  <a:srgbClr val="FF0000"/>
                </a:solidFill>
              </a:rPr>
              <a:t>poskytovatele zdravotních služeb (§ 11), právo na dostupnost zdravotních služeb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sz="1800" noProof="0" dirty="0">
                <a:solidFill>
                  <a:srgbClr val="FF0000"/>
                </a:solidFill>
              </a:rPr>
              <a:t>regulační poplatek </a:t>
            </a:r>
            <a:r>
              <a:rPr lang="cs-CZ" sz="1800" noProof="0" dirty="0">
                <a:solidFill>
                  <a:srgbClr val="000000"/>
                </a:solidFill>
              </a:rPr>
              <a:t>za pohotovost (§ 16a) 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sz="1800" noProof="0" dirty="0">
                <a:solidFill>
                  <a:srgbClr val="FF0000"/>
                </a:solidFill>
              </a:rPr>
              <a:t>limity doplatků </a:t>
            </a:r>
            <a:r>
              <a:rPr lang="cs-CZ" sz="1800" noProof="0" dirty="0">
                <a:solidFill>
                  <a:srgbClr val="000000"/>
                </a:solidFill>
              </a:rPr>
              <a:t>(§ 16b) – </a:t>
            </a:r>
            <a:r>
              <a:rPr lang="cs-CZ" sz="1800" noProof="0" dirty="0" smtClean="0">
                <a:solidFill>
                  <a:srgbClr val="000000"/>
                </a:solidFill>
              </a:rPr>
              <a:t>5.000/1000/500 </a:t>
            </a:r>
            <a:r>
              <a:rPr lang="cs-CZ" sz="1800" noProof="0" dirty="0">
                <a:solidFill>
                  <a:srgbClr val="000000"/>
                </a:solidFill>
              </a:rPr>
              <a:t>Kč, proplácí zdravotní pojišťovna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sz="1800" b="1" noProof="0" dirty="0">
                <a:solidFill>
                  <a:srgbClr val="000000"/>
                </a:solidFill>
              </a:rPr>
              <a:t>preventivní</a:t>
            </a:r>
            <a:r>
              <a:rPr lang="cs-CZ" sz="1800" noProof="0" dirty="0">
                <a:solidFill>
                  <a:srgbClr val="000000"/>
                </a:solidFill>
              </a:rPr>
              <a:t> prohlídky (§ 29)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sz="1800" noProof="0" dirty="0">
                <a:solidFill>
                  <a:srgbClr val="000000"/>
                </a:solidFill>
              </a:rPr>
              <a:t>stanovení </a:t>
            </a:r>
            <a:r>
              <a:rPr lang="cs-CZ" sz="1800" b="1" noProof="0" dirty="0">
                <a:solidFill>
                  <a:srgbClr val="000000"/>
                </a:solidFill>
              </a:rPr>
              <a:t>cen a úhrad </a:t>
            </a:r>
            <a:r>
              <a:rPr lang="cs-CZ" sz="1800" noProof="0" dirty="0">
                <a:solidFill>
                  <a:srgbClr val="000000"/>
                </a:solidFill>
              </a:rPr>
              <a:t>pro léky (§ 39a) – </a:t>
            </a:r>
            <a:r>
              <a:rPr lang="cs-CZ" sz="1800" b="1" noProof="0" dirty="0">
                <a:solidFill>
                  <a:srgbClr val="000000"/>
                </a:solidFill>
              </a:rPr>
              <a:t>SÚKL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sz="1800" b="1" noProof="0" dirty="0">
                <a:solidFill>
                  <a:srgbClr val="000000"/>
                </a:solidFill>
              </a:rPr>
              <a:t>Odstranění tvrdosti zákona (§ 53a/2</a:t>
            </a:r>
            <a:r>
              <a:rPr lang="cs-CZ" sz="1800" b="1" noProof="0" dirty="0" smtClean="0">
                <a:solidFill>
                  <a:srgbClr val="000000"/>
                </a:solidFill>
              </a:rPr>
              <a:t>)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endParaRPr lang="cs-CZ" sz="1800" b="1" dirty="0" smtClean="0">
              <a:solidFill>
                <a:srgbClr val="000000"/>
              </a:solidFill>
            </a:endParaRP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sz="1800" b="1" dirty="0" smtClean="0">
                <a:solidFill>
                  <a:srgbClr val="000000"/>
                </a:solidFill>
              </a:rPr>
              <a:t>Vyhláška č. 268/2019 Sb., </a:t>
            </a:r>
            <a:r>
              <a:rPr lang="cs-CZ" sz="1800" dirty="0" smtClean="0">
                <a:solidFill>
                  <a:srgbClr val="000000"/>
                </a:solidFill>
              </a:rPr>
              <a:t>o stanovení hodnot bodu ..pro rok 2020</a:t>
            </a:r>
            <a:endParaRPr lang="cs-CZ" sz="1800" noProof="0" dirty="0">
              <a:solidFill>
                <a:srgbClr val="000000"/>
              </a:solidFill>
            </a:endParaRP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endParaRPr lang="cs-CZ" altLang="cs-CZ" sz="1800" noProof="0" dirty="0">
              <a:solidFill>
                <a:srgbClr val="000000"/>
              </a:solidFill>
            </a:endParaRPr>
          </a:p>
          <a:p>
            <a:endParaRPr lang="cs-CZ" noProof="0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80200" y="4864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5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99587" y="335371"/>
            <a:ext cx="8066301" cy="451576"/>
          </a:xfrm>
        </p:spPr>
        <p:txBody>
          <a:bodyPr/>
          <a:lstStyle/>
          <a:p>
            <a:pPr algn="just"/>
            <a:r>
              <a:rPr lang="cs-CZ" altLang="cs-CZ" sz="2400" noProof="0" dirty="0"/>
              <a:t>Zákon č. 258/2000 Sb., o ochraně veřejného zdraví</a:t>
            </a:r>
            <a:endParaRPr lang="cs-CZ" sz="2400" noProof="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994229"/>
            <a:ext cx="8066301" cy="4837771"/>
          </a:xfrm>
        </p:spPr>
        <p:txBody>
          <a:bodyPr/>
          <a:lstStyle/>
          <a:p>
            <a:pPr marL="0" lvl="0" indent="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None/>
            </a:pPr>
            <a:r>
              <a:rPr lang="cs-CZ" altLang="cs-CZ" sz="1800" i="1" noProof="0" dirty="0">
                <a:solidFill>
                  <a:srgbClr val="000000"/>
                </a:solidFill>
              </a:rPr>
              <a:t>Veřejným zdravím je zdravotní stav obyvatelstva a jeho skupin. Tento zdravotní stav je určován souhrnem přírodních, životních a pracovních podmínek a způsobem života.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altLang="cs-CZ" sz="1800" b="1" noProof="0" dirty="0">
                <a:solidFill>
                  <a:srgbClr val="000000"/>
                </a:solidFill>
              </a:rPr>
              <a:t>péče o životní a pracovní podmínky </a:t>
            </a:r>
            <a:r>
              <a:rPr lang="cs-CZ" altLang="cs-CZ" sz="1800" noProof="0" dirty="0">
                <a:solidFill>
                  <a:srgbClr val="000000"/>
                </a:solidFill>
              </a:rPr>
              <a:t>(pitná voda, koupaliště, sauny, hygienické požadavky)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altLang="cs-CZ" sz="1800" b="1" noProof="0" dirty="0">
                <a:solidFill>
                  <a:srgbClr val="000000"/>
                </a:solidFill>
              </a:rPr>
              <a:t>Hluk</a:t>
            </a:r>
            <a:r>
              <a:rPr lang="cs-CZ" altLang="cs-CZ" sz="1800" noProof="0" dirty="0">
                <a:solidFill>
                  <a:srgbClr val="000000"/>
                </a:solidFill>
              </a:rPr>
              <a:t> </a:t>
            </a:r>
            <a:r>
              <a:rPr lang="cs-CZ" altLang="cs-CZ" sz="2000" noProof="0" dirty="0">
                <a:solidFill>
                  <a:srgbClr val="000000"/>
                </a:solidFill>
              </a:rPr>
              <a:t>(</a:t>
            </a:r>
            <a:r>
              <a:rPr lang="cs-CZ" altLang="cs-CZ" sz="1800" noProof="0" dirty="0">
                <a:solidFill>
                  <a:srgbClr val="000000"/>
                </a:solidFill>
              </a:rPr>
              <a:t>vymezení noční doby), </a:t>
            </a:r>
            <a:r>
              <a:rPr lang="cs-CZ" altLang="cs-CZ" sz="1800" b="1" noProof="0" dirty="0">
                <a:solidFill>
                  <a:srgbClr val="000000"/>
                </a:solidFill>
              </a:rPr>
              <a:t>vibrace,</a:t>
            </a:r>
            <a:r>
              <a:rPr lang="cs-CZ" altLang="cs-CZ" sz="1800" noProof="0" dirty="0">
                <a:solidFill>
                  <a:srgbClr val="000000"/>
                </a:solidFill>
              </a:rPr>
              <a:t> neionizující záření 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altLang="cs-CZ" sz="1800" b="1" noProof="0" dirty="0">
                <a:solidFill>
                  <a:srgbClr val="000000"/>
                </a:solidFill>
              </a:rPr>
              <a:t>Ochrana zdraví při práci </a:t>
            </a:r>
            <a:r>
              <a:rPr lang="cs-CZ" altLang="cs-CZ" sz="1800" noProof="0" dirty="0">
                <a:solidFill>
                  <a:srgbClr val="000000"/>
                </a:solidFill>
              </a:rPr>
              <a:t>– katalog prací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altLang="cs-CZ" sz="1800" b="1" noProof="0" dirty="0">
                <a:solidFill>
                  <a:srgbClr val="000000"/>
                </a:solidFill>
              </a:rPr>
              <a:t>Předcházení vzniku a šíření infekčních onemocnění </a:t>
            </a:r>
            <a:r>
              <a:rPr lang="cs-CZ" altLang="cs-CZ" sz="1800" noProof="0" dirty="0">
                <a:solidFill>
                  <a:srgbClr val="000000"/>
                </a:solidFill>
              </a:rPr>
              <a:t>– </a:t>
            </a:r>
            <a:r>
              <a:rPr lang="cs-CZ" altLang="cs-CZ" sz="1800" b="1" noProof="0" dirty="0">
                <a:solidFill>
                  <a:srgbClr val="FF0000"/>
                </a:solidFill>
              </a:rPr>
              <a:t>očkování</a:t>
            </a:r>
            <a:r>
              <a:rPr lang="cs-CZ" altLang="cs-CZ" sz="1800" noProof="0" dirty="0">
                <a:solidFill>
                  <a:srgbClr val="000000"/>
                </a:solidFill>
              </a:rPr>
              <a:t> (§ 46) podle </a:t>
            </a:r>
            <a:r>
              <a:rPr lang="cs-CZ" altLang="cs-CZ" sz="1800" b="1" noProof="0" dirty="0">
                <a:solidFill>
                  <a:srgbClr val="F01928"/>
                </a:solidFill>
              </a:rPr>
              <a:t>prováděcího právního předpisu </a:t>
            </a:r>
            <a:r>
              <a:rPr lang="cs-CZ" altLang="cs-CZ" sz="1800" noProof="0" dirty="0">
                <a:solidFill>
                  <a:srgbClr val="000000"/>
                </a:solidFill>
              </a:rPr>
              <a:t>(vyhláška č. 537/2006 Sb. o očkování proti infekčním nemocem), </a:t>
            </a:r>
            <a:r>
              <a:rPr lang="cs-CZ" altLang="cs-CZ" sz="1800" b="1" noProof="0" dirty="0">
                <a:solidFill>
                  <a:srgbClr val="000000"/>
                </a:solidFill>
              </a:rPr>
              <a:t>deratizace, dezinfekce, dezinsekce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endParaRPr lang="cs-CZ" altLang="cs-CZ" sz="1800" noProof="0" dirty="0">
              <a:solidFill>
                <a:srgbClr val="000000"/>
              </a:solidFill>
            </a:endParaRP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altLang="cs-CZ" sz="1800" noProof="0" dirty="0">
                <a:solidFill>
                  <a:srgbClr val="000000"/>
                </a:solidFill>
              </a:rPr>
              <a:t>Úloha </a:t>
            </a:r>
            <a:r>
              <a:rPr lang="cs-CZ" altLang="cs-CZ" sz="1800" b="1" noProof="0" dirty="0">
                <a:solidFill>
                  <a:srgbClr val="000000"/>
                </a:solidFill>
              </a:rPr>
              <a:t>KHS a Hlavního hygienika ČR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altLang="cs-CZ" sz="1800" noProof="0" dirty="0">
                <a:solidFill>
                  <a:srgbClr val="000000"/>
                </a:solidFill>
              </a:rPr>
              <a:t>Role</a:t>
            </a:r>
            <a:r>
              <a:rPr lang="cs-CZ" altLang="cs-CZ" sz="1800" b="1" noProof="0" dirty="0">
                <a:solidFill>
                  <a:srgbClr val="000000"/>
                </a:solidFill>
              </a:rPr>
              <a:t> zdravotních ústavů </a:t>
            </a:r>
            <a:r>
              <a:rPr lang="cs-CZ" altLang="cs-CZ" sz="1800" noProof="0" dirty="0">
                <a:solidFill>
                  <a:srgbClr val="000000"/>
                </a:solidFill>
              </a:rPr>
              <a:t>a</a:t>
            </a:r>
            <a:r>
              <a:rPr lang="cs-CZ" altLang="cs-CZ" sz="1800" b="1" noProof="0" dirty="0">
                <a:solidFill>
                  <a:srgbClr val="000000"/>
                </a:solidFill>
              </a:rPr>
              <a:t> Státního zdravotního ústavu</a:t>
            </a:r>
          </a:p>
          <a:p>
            <a:pPr>
              <a:lnSpc>
                <a:spcPct val="100000"/>
              </a:lnSpc>
            </a:pPr>
            <a:endParaRPr lang="cs-CZ" sz="1600" noProof="0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70044" y="5308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0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cs-CZ" altLang="cs-CZ" sz="2400" noProof="0" dirty="0"/>
              <a:t>Zákon č. 258/2000 Sb., o ochraně veřejného zdraví</a:t>
            </a:r>
            <a:endParaRPr lang="cs-CZ" sz="2400" noProof="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284514"/>
            <a:ext cx="8066301" cy="4547486"/>
          </a:xfrm>
        </p:spPr>
        <p:txBody>
          <a:bodyPr/>
          <a:lstStyle/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altLang="cs-CZ" sz="1800" b="1" noProof="0" dirty="0">
                <a:solidFill>
                  <a:srgbClr val="000000"/>
                </a:solidFill>
              </a:rPr>
              <a:t>RS NSS, </a:t>
            </a:r>
            <a:r>
              <a:rPr lang="cs-CZ" altLang="cs-CZ" sz="1800" b="1" noProof="0" dirty="0" err="1">
                <a:solidFill>
                  <a:srgbClr val="000000"/>
                </a:solidFill>
              </a:rPr>
              <a:t>sp</a:t>
            </a:r>
            <a:r>
              <a:rPr lang="cs-CZ" altLang="cs-CZ" sz="1800" b="1" noProof="0" dirty="0">
                <a:solidFill>
                  <a:srgbClr val="000000"/>
                </a:solidFill>
              </a:rPr>
              <a:t>. zn. 8 As 6/2011, č. 2624/2012 Sb. NSS „ </a:t>
            </a:r>
            <a:r>
              <a:rPr lang="cs-CZ" altLang="cs-CZ" sz="1800" i="1" noProof="0" dirty="0">
                <a:solidFill>
                  <a:srgbClr val="000000"/>
                </a:solidFill>
              </a:rPr>
              <a:t>Rámcová úprava povinnosti fyzických osob podrobit se očkování stanovená v § 46 zákona č. 258/2000 Sb., o ochraně veřejného zdraví, a její upřesnění ve vyhlášce č. 537/2006 Sb., o očkování proti infekčním nemocem, odpovídají ústavněprávním požadavkům, podle nichž povinnosti mohou být ukládány toliko na základě zákona a v jeho mezích (čl. 4 odst. 1 Listiny základních práv a svobod) a meze základních práv a svobod mohou být upraveny pouze zákonem (čl. 4 odst. 2 Listiny základních práv a svobod).</a:t>
            </a:r>
            <a:r>
              <a:rPr lang="cs-CZ" altLang="cs-CZ" sz="1800" noProof="0" dirty="0">
                <a:solidFill>
                  <a:srgbClr val="000000"/>
                </a:solidFill>
              </a:rPr>
              <a:t>“</a:t>
            </a:r>
          </a:p>
          <a:p>
            <a:pPr marL="0" lvl="0" indent="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None/>
            </a:pPr>
            <a:endParaRPr lang="cs-CZ" altLang="cs-CZ" sz="1800" i="1" noProof="0" dirty="0">
              <a:solidFill>
                <a:srgbClr val="000000"/>
              </a:solidFill>
            </a:endParaRP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altLang="cs-CZ" sz="1800" b="1" noProof="0" dirty="0" err="1">
                <a:solidFill>
                  <a:srgbClr val="000000"/>
                </a:solidFill>
              </a:rPr>
              <a:t>Pl</a:t>
            </a:r>
            <a:r>
              <a:rPr lang="cs-CZ" altLang="cs-CZ" sz="1800" b="1" noProof="0" dirty="0">
                <a:solidFill>
                  <a:srgbClr val="000000"/>
                </a:solidFill>
              </a:rPr>
              <a:t>. ÚS 19/17, </a:t>
            </a:r>
            <a:r>
              <a:rPr lang="cs-CZ" altLang="cs-CZ" sz="1800" noProof="0" dirty="0">
                <a:solidFill>
                  <a:srgbClr val="000000"/>
                </a:solidFill>
              </a:rPr>
              <a:t>lze odmítnout očkování </a:t>
            </a:r>
            <a:r>
              <a:rPr lang="cs-CZ" altLang="cs-CZ" sz="1800" b="1" noProof="0" dirty="0">
                <a:solidFill>
                  <a:srgbClr val="000000"/>
                </a:solidFill>
              </a:rPr>
              <a:t>i bez sankcí, ale z vážných důvodů</a:t>
            </a:r>
          </a:p>
          <a:p>
            <a:pPr>
              <a:lnSpc>
                <a:spcPct val="100000"/>
              </a:lnSpc>
            </a:pPr>
            <a:endParaRPr lang="cs-CZ" sz="1600" noProof="0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70044" y="4483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8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cs-CZ" altLang="cs-CZ" sz="2400" noProof="0" dirty="0"/>
              <a:t>Zákon č. 258/2000 Sb., o ochraně veřejného zdraví</a:t>
            </a:r>
            <a:endParaRPr lang="cs-CZ" sz="2400" noProof="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284514"/>
            <a:ext cx="8066301" cy="454748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noProof="0" dirty="0" smtClean="0"/>
              <a:t>§ 94 použití správního řádu – lex </a:t>
            </a:r>
            <a:r>
              <a:rPr lang="cs-CZ" noProof="0" dirty="0" err="1" smtClean="0"/>
              <a:t>specialis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21123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400" dirty="0"/>
              <a:t>Zákon č. 258/2000 Sb., o ochraně veřejného zdraví</a:t>
            </a:r>
            <a:endParaRPr lang="cs-CZ" sz="24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317812"/>
            <a:ext cx="8066301" cy="4514188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 smtClean="0"/>
              <a:t>§ 69 </a:t>
            </a:r>
            <a:r>
              <a:rPr lang="cs-CZ" b="1" dirty="0" smtClean="0"/>
              <a:t>mimořádná opatření </a:t>
            </a:r>
            <a:r>
              <a:rPr lang="cs-CZ" dirty="0" smtClean="0"/>
              <a:t>při epidemii a nebezpečí jejího vzniku (může být OOP i rozhodnutím, záleží na povaze, vydává KHS nebo ministerstvo)</a:t>
            </a:r>
          </a:p>
          <a:p>
            <a:pPr algn="just">
              <a:lnSpc>
                <a:spcPct val="100000"/>
              </a:lnSpc>
            </a:pPr>
            <a:r>
              <a:rPr lang="cs-CZ" dirty="0" smtClean="0"/>
              <a:t>§ 80 odst. 1 písm. g) </a:t>
            </a:r>
            <a:r>
              <a:rPr lang="cs-CZ" b="1" dirty="0" smtClean="0"/>
              <a:t>ministerstvo</a:t>
            </a:r>
            <a:r>
              <a:rPr lang="cs-CZ" dirty="0" smtClean="0"/>
              <a:t> nařizuje mimořádná opatření</a:t>
            </a:r>
          </a:p>
          <a:p>
            <a:pPr algn="just">
              <a:lnSpc>
                <a:spcPct val="100000"/>
              </a:lnSpc>
            </a:pPr>
            <a:r>
              <a:rPr lang="cs-CZ" dirty="0" smtClean="0"/>
              <a:t>§ 94a odst. 2 </a:t>
            </a:r>
            <a:r>
              <a:rPr lang="cs-CZ" b="1" dirty="0" smtClean="0"/>
              <a:t>forma OOP </a:t>
            </a:r>
            <a:r>
              <a:rPr lang="cs-CZ" dirty="0" smtClean="0"/>
              <a:t>– specialita vůči </a:t>
            </a:r>
            <a:r>
              <a:rPr lang="cs-CZ" dirty="0" err="1" smtClean="0"/>
              <a:t>SpŘ</a:t>
            </a:r>
            <a:r>
              <a:rPr lang="cs-CZ" dirty="0" smtClean="0"/>
              <a:t> (nevede se řízení)</a:t>
            </a:r>
          </a:p>
          <a:p>
            <a:pPr algn="just">
              <a:lnSpc>
                <a:spcPct val="100000"/>
              </a:lnSpc>
            </a:pPr>
            <a:r>
              <a:rPr lang="cs-CZ" dirty="0" smtClean="0">
                <a:hlinkClick r:id="rId5"/>
              </a:rPr>
              <a:t>https</a:t>
            </a:r>
            <a:r>
              <a:rPr lang="cs-CZ" dirty="0">
                <a:hlinkClick r:id="rId5"/>
              </a:rPr>
              <a:t>://</a:t>
            </a:r>
            <a:r>
              <a:rPr lang="cs-CZ" dirty="0" smtClean="0">
                <a:hlinkClick r:id="rId5"/>
              </a:rPr>
              <a:t>www.mzcr.cz/obsah/aktualni-mimoradna-opatreni-a-rozhodnuti-ke-covid-19_4135_1.html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9995" y="6350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cs-CZ" altLang="cs-CZ" sz="2400" noProof="0" dirty="0"/>
              <a:t>Zákon č. 372/2011 Sb., o zdravotních službách </a:t>
            </a:r>
            <a:endParaRPr lang="cs-CZ" sz="2400" noProof="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altLang="cs-CZ" sz="1800" b="1" noProof="0" dirty="0">
                <a:solidFill>
                  <a:srgbClr val="FF0000"/>
                </a:solidFill>
              </a:rPr>
              <a:t>Zdravotní služba – zdravotní péče – v čem spočívá </a:t>
            </a:r>
            <a:r>
              <a:rPr lang="cs-CZ" altLang="cs-CZ" sz="1800" noProof="0" dirty="0">
                <a:solidFill>
                  <a:srgbClr val="000000"/>
                </a:solidFill>
              </a:rPr>
              <a:t>(</a:t>
            </a:r>
            <a:r>
              <a:rPr lang="cs-CZ" altLang="cs-CZ" sz="1800" b="1" noProof="0" dirty="0">
                <a:solidFill>
                  <a:srgbClr val="000000"/>
                </a:solidFill>
              </a:rPr>
              <a:t>druhy:</a:t>
            </a:r>
            <a:r>
              <a:rPr lang="cs-CZ" altLang="cs-CZ" sz="1800" noProof="0" dirty="0">
                <a:solidFill>
                  <a:srgbClr val="000000"/>
                </a:solidFill>
              </a:rPr>
              <a:t> neodkladná, akutní, nezbytná, preventivní, posudkové, léčebně rehabilitační, paliativní, …), </a:t>
            </a:r>
            <a:r>
              <a:rPr lang="cs-CZ" altLang="cs-CZ" sz="1800" b="1" noProof="0" dirty="0">
                <a:solidFill>
                  <a:srgbClr val="000000"/>
                </a:solidFill>
              </a:rPr>
              <a:t>formy</a:t>
            </a:r>
            <a:r>
              <a:rPr lang="cs-CZ" altLang="cs-CZ" sz="1800" noProof="0" dirty="0">
                <a:solidFill>
                  <a:srgbClr val="000000"/>
                </a:solidFill>
              </a:rPr>
              <a:t> zdravotní péče: ambulantní, lůžková, jednodenní …</a:t>
            </a:r>
            <a:endParaRPr lang="cs-CZ" altLang="cs-CZ" sz="1800" b="1" noProof="0" dirty="0">
              <a:solidFill>
                <a:srgbClr val="FF0000"/>
              </a:solidFill>
            </a:endParaRP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altLang="cs-CZ" sz="1800" b="1" noProof="0" dirty="0">
                <a:solidFill>
                  <a:srgbClr val="FF0000"/>
                </a:solidFill>
              </a:rPr>
              <a:t>Povolení</a:t>
            </a:r>
            <a:r>
              <a:rPr lang="cs-CZ" altLang="cs-CZ" sz="1800" noProof="0" dirty="0">
                <a:solidFill>
                  <a:srgbClr val="000000"/>
                </a:solidFill>
              </a:rPr>
              <a:t> (§ 16) krajského úřadu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altLang="cs-CZ" sz="1800" b="1" noProof="0" dirty="0">
                <a:solidFill>
                  <a:srgbClr val="FF0000"/>
                </a:solidFill>
              </a:rPr>
              <a:t>Práva a povinnosti pacienta </a:t>
            </a:r>
            <a:r>
              <a:rPr lang="cs-CZ" altLang="cs-CZ" sz="1800" noProof="0" dirty="0">
                <a:solidFill>
                  <a:srgbClr val="000000"/>
                </a:solidFill>
              </a:rPr>
              <a:t>(§ 28 a násl.), </a:t>
            </a:r>
            <a:r>
              <a:rPr lang="cs-CZ" altLang="cs-CZ" sz="1800" b="1" noProof="0" dirty="0">
                <a:solidFill>
                  <a:srgbClr val="000000"/>
                </a:solidFill>
              </a:rPr>
              <a:t>svobodný a informovaný souhlas </a:t>
            </a:r>
            <a:r>
              <a:rPr lang="cs-CZ" altLang="cs-CZ" sz="1800" noProof="0" dirty="0">
                <a:solidFill>
                  <a:srgbClr val="000000"/>
                </a:solidFill>
              </a:rPr>
              <a:t>(§ 34), informace o zdravotním stavu (§ 32), </a:t>
            </a:r>
            <a:r>
              <a:rPr lang="cs-CZ" altLang="cs-CZ" sz="1800" b="1" noProof="0" dirty="0">
                <a:solidFill>
                  <a:srgbClr val="000000"/>
                </a:solidFill>
              </a:rPr>
              <a:t>dříve vyslovené přání </a:t>
            </a:r>
            <a:r>
              <a:rPr lang="cs-CZ" altLang="cs-CZ" sz="1800" noProof="0" dirty="0">
                <a:solidFill>
                  <a:srgbClr val="000000"/>
                </a:solidFill>
              </a:rPr>
              <a:t>(§ 36) – souhlas/nesouhlas předem, „zásahy“ k omezení volného pohybu pacienta (§ 39)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altLang="cs-CZ" sz="1800" b="1" noProof="0" dirty="0">
                <a:solidFill>
                  <a:srgbClr val="000000"/>
                </a:solidFill>
              </a:rPr>
              <a:t>Zdravotnická dokumentace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altLang="cs-CZ" sz="1800" noProof="0" dirty="0">
                <a:solidFill>
                  <a:srgbClr val="000000"/>
                </a:solidFill>
              </a:rPr>
              <a:t>Pitvy (§ 88)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altLang="cs-CZ" sz="1800" b="1" noProof="0" dirty="0">
                <a:solidFill>
                  <a:srgbClr val="FF0000"/>
                </a:solidFill>
              </a:rPr>
              <a:t>Stížnosti </a:t>
            </a:r>
            <a:r>
              <a:rPr lang="cs-CZ" altLang="cs-CZ" sz="1800" noProof="0" dirty="0">
                <a:solidFill>
                  <a:srgbClr val="000000"/>
                </a:solidFill>
              </a:rPr>
              <a:t>(§ 93) vůči poskytovateli, pokud nevyhoví, posuzuje ten orgán, který udělil povolení k poskytování zdravotních služeb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altLang="cs-CZ" sz="1800" b="1" noProof="0" dirty="0">
                <a:solidFill>
                  <a:srgbClr val="000000"/>
                </a:solidFill>
              </a:rPr>
              <a:t>Fakultní nemocnice </a:t>
            </a:r>
            <a:r>
              <a:rPr lang="cs-CZ" altLang="cs-CZ" sz="1800" noProof="0" dirty="0">
                <a:solidFill>
                  <a:srgbClr val="000000"/>
                </a:solidFill>
              </a:rPr>
              <a:t>(§ 111) – státní příspěvková organizace, kliniky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sz="1800" b="1" noProof="0" dirty="0"/>
              <a:t>Národní registr poskytovatelů zdravotních služeb </a:t>
            </a:r>
            <a:r>
              <a:rPr lang="cs-CZ" sz="1800" noProof="0" dirty="0"/>
              <a:t>(NRPZS)</a:t>
            </a:r>
            <a:endParaRPr lang="cs-CZ" altLang="cs-CZ" sz="1800" noProof="0" dirty="0">
              <a:solidFill>
                <a:srgbClr val="000000"/>
              </a:solidFill>
            </a:endParaRP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endParaRPr lang="cs-CZ" altLang="cs-CZ" sz="1800" noProof="0" dirty="0">
              <a:solidFill>
                <a:srgbClr val="000000"/>
              </a:solidFill>
            </a:endParaRP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endParaRPr lang="cs-CZ" altLang="cs-CZ" sz="1800" noProof="0" dirty="0">
              <a:solidFill>
                <a:srgbClr val="000000"/>
              </a:solidFill>
            </a:endParaRP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endParaRPr lang="cs-CZ" altLang="cs-CZ" sz="1800" noProof="0" dirty="0">
              <a:solidFill>
                <a:srgbClr val="000000"/>
              </a:solidFill>
            </a:endParaRPr>
          </a:p>
          <a:p>
            <a:endParaRPr lang="cs-CZ" noProof="0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7599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0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93" y="502286"/>
            <a:ext cx="8066301" cy="451576"/>
          </a:xfrm>
        </p:spPr>
        <p:txBody>
          <a:bodyPr/>
          <a:lstStyle/>
          <a:p>
            <a:pPr algn="just"/>
            <a:r>
              <a:rPr lang="cs-CZ" altLang="cs-CZ" sz="2400" noProof="0" dirty="0"/>
              <a:t>Zákon č. 373/2011 Sb., o specifických zdravotních službách </a:t>
            </a:r>
            <a:endParaRPr lang="cs-CZ" sz="2400" noProof="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altLang="cs-CZ" sz="1800" b="1" noProof="0" dirty="0">
                <a:solidFill>
                  <a:srgbClr val="000000"/>
                </a:solidFill>
              </a:rPr>
              <a:t>Specifické zdravotní služby </a:t>
            </a:r>
            <a:r>
              <a:rPr lang="cs-CZ" altLang="cs-CZ" sz="1800" noProof="0" dirty="0">
                <a:solidFill>
                  <a:srgbClr val="000000"/>
                </a:solidFill>
              </a:rPr>
              <a:t>(asistovaná reprodukce, sterilizace, kastrace, změna pohlaví, genetická vyšetření, odběry lidské krve, </a:t>
            </a:r>
            <a:r>
              <a:rPr lang="cs-CZ" altLang="cs-CZ" sz="1800" b="1" noProof="0" dirty="0">
                <a:solidFill>
                  <a:srgbClr val="000000"/>
                </a:solidFill>
              </a:rPr>
              <a:t>lékařská posudková služba </a:t>
            </a:r>
            <a:r>
              <a:rPr lang="cs-CZ" altLang="cs-CZ" sz="1800" noProof="0" dirty="0">
                <a:solidFill>
                  <a:srgbClr val="000000"/>
                </a:solidFill>
              </a:rPr>
              <a:t>– ochrana a přezkoumání lékařského posudku, nemoci z povolání, </a:t>
            </a:r>
            <a:r>
              <a:rPr lang="cs-CZ" altLang="cs-CZ" sz="1800" b="1" noProof="0" dirty="0">
                <a:solidFill>
                  <a:srgbClr val="000000"/>
                </a:solidFill>
              </a:rPr>
              <a:t>ochranné léčení 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altLang="cs-CZ" sz="1800" b="1" noProof="0" dirty="0">
                <a:solidFill>
                  <a:srgbClr val="000000"/>
                </a:solidFill>
              </a:rPr>
              <a:t>„záchytná služba“ </a:t>
            </a:r>
            <a:r>
              <a:rPr lang="cs-CZ" altLang="cs-CZ" sz="1800" noProof="0" dirty="0">
                <a:solidFill>
                  <a:srgbClr val="000000"/>
                </a:solidFill>
              </a:rPr>
              <a:t>§ 89a – povinnost krajů je zřizovat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endParaRPr lang="cs-CZ" altLang="cs-CZ" sz="1800" noProof="0" dirty="0">
              <a:solidFill>
                <a:srgbClr val="000000"/>
              </a:solidFill>
            </a:endParaRP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endParaRPr lang="cs-CZ" altLang="cs-CZ" sz="1800" noProof="0" dirty="0">
              <a:solidFill>
                <a:srgbClr val="000000"/>
              </a:solidFill>
            </a:endParaRPr>
          </a:p>
          <a:p>
            <a:endParaRPr lang="cs-CZ" noProof="0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6843" y="37620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7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93" y="538572"/>
            <a:ext cx="8066301" cy="451576"/>
          </a:xfrm>
        </p:spPr>
        <p:txBody>
          <a:bodyPr/>
          <a:lstStyle/>
          <a:p>
            <a:pPr algn="just"/>
            <a:r>
              <a:rPr lang="cs-CZ" altLang="cs-CZ" sz="2400" noProof="0" dirty="0"/>
              <a:t>Zákon č. 374/2011 Sb., o zdravotnické záchranné službě </a:t>
            </a:r>
            <a:endParaRPr lang="cs-CZ" sz="2400" noProof="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3" y="1654629"/>
            <a:ext cx="8066301" cy="4453143"/>
          </a:xfrm>
        </p:spPr>
        <p:txBody>
          <a:bodyPr/>
          <a:lstStyle/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altLang="cs-CZ" sz="1800" b="1" noProof="0" dirty="0">
                <a:solidFill>
                  <a:srgbClr val="000000"/>
                </a:solidFill>
              </a:rPr>
              <a:t>Jde o </a:t>
            </a:r>
            <a:r>
              <a:rPr lang="cs-CZ" altLang="cs-CZ" sz="1800" b="1" noProof="0" dirty="0">
                <a:solidFill>
                  <a:srgbClr val="F01928"/>
                </a:solidFill>
              </a:rPr>
              <a:t>zdravotní službu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altLang="cs-CZ" sz="1800" b="1" noProof="0" dirty="0">
                <a:solidFill>
                  <a:srgbClr val="000000"/>
                </a:solidFill>
              </a:rPr>
              <a:t>Tel. č. 155 </a:t>
            </a:r>
            <a:r>
              <a:rPr lang="cs-CZ" altLang="cs-CZ" sz="1800" b="1" noProof="0" dirty="0" err="1">
                <a:solidFill>
                  <a:srgbClr val="000000"/>
                </a:solidFill>
              </a:rPr>
              <a:t>x</a:t>
            </a:r>
            <a:r>
              <a:rPr lang="cs-CZ" altLang="cs-CZ" sz="1800" b="1" noProof="0" dirty="0">
                <a:solidFill>
                  <a:srgbClr val="000000"/>
                </a:solidFill>
              </a:rPr>
              <a:t> tel. č. 112 </a:t>
            </a:r>
            <a:r>
              <a:rPr lang="cs-CZ" altLang="cs-CZ" sz="1800" noProof="0" dirty="0">
                <a:solidFill>
                  <a:srgbClr val="000000"/>
                </a:solidFill>
              </a:rPr>
              <a:t>(jednotné evropské číslo tísňového volání - § 29)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altLang="cs-CZ" sz="1800" b="1" noProof="0" dirty="0">
                <a:solidFill>
                  <a:srgbClr val="000000"/>
                </a:solidFill>
              </a:rPr>
              <a:t>Plán pokrytí kraje </a:t>
            </a:r>
            <a:r>
              <a:rPr lang="cs-CZ" altLang="cs-CZ" sz="1800" noProof="0" dirty="0">
                <a:solidFill>
                  <a:srgbClr val="000000"/>
                </a:solidFill>
              </a:rPr>
              <a:t>– dojezdová doba 20 minut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altLang="cs-CZ" sz="1800" b="1" noProof="0" dirty="0">
                <a:solidFill>
                  <a:srgbClr val="000000"/>
                </a:solidFill>
              </a:rPr>
              <a:t>Traumatologický plán </a:t>
            </a:r>
            <a:r>
              <a:rPr lang="cs-CZ" altLang="cs-CZ" sz="1800" noProof="0" dirty="0">
                <a:solidFill>
                  <a:srgbClr val="000000"/>
                </a:solidFill>
              </a:rPr>
              <a:t>(hromadná neštěstí), spolupráce s IZS</a:t>
            </a:r>
            <a:endParaRPr lang="cs-CZ" altLang="cs-CZ" sz="1800" b="1" noProof="0" dirty="0">
              <a:solidFill>
                <a:srgbClr val="000000"/>
              </a:solidFill>
            </a:endParaRP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altLang="cs-CZ" sz="1800" noProof="0" dirty="0">
                <a:solidFill>
                  <a:srgbClr val="000000"/>
                </a:solidFill>
              </a:rPr>
              <a:t>§ 19 – výjezd výjezdové skupiny </a:t>
            </a:r>
            <a:r>
              <a:rPr lang="cs-CZ" altLang="cs-CZ" sz="1800" b="1" noProof="0" dirty="0">
                <a:solidFill>
                  <a:srgbClr val="000000"/>
                </a:solidFill>
              </a:rPr>
              <a:t>do 2 minut </a:t>
            </a:r>
            <a:r>
              <a:rPr lang="cs-CZ" altLang="cs-CZ" sz="1800" noProof="0" dirty="0">
                <a:solidFill>
                  <a:srgbClr val="000000"/>
                </a:solidFill>
              </a:rPr>
              <a:t>od obdržení pokynu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altLang="cs-CZ" sz="1800" noProof="0" dirty="0">
                <a:solidFill>
                  <a:srgbClr val="000000"/>
                </a:solidFill>
              </a:rPr>
              <a:t>§ 28a - odchodné</a:t>
            </a:r>
          </a:p>
          <a:p>
            <a:endParaRPr lang="cs-CZ" noProof="0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6843" y="4406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4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cs-CZ" altLang="cs-CZ" sz="2400" noProof="0" dirty="0"/>
              <a:t>Zákon č. 65/2017 Sb., o ochraně zdraví před škodlivými účinky návykových látek</a:t>
            </a:r>
            <a:endParaRPr lang="cs-CZ" sz="2400" noProof="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937657"/>
            <a:ext cx="8066301" cy="3894343"/>
          </a:xfrm>
        </p:spPr>
        <p:txBody>
          <a:bodyPr/>
          <a:lstStyle/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altLang="cs-CZ" sz="1800" b="1" noProof="0" dirty="0">
                <a:solidFill>
                  <a:srgbClr val="000000"/>
                </a:solidFill>
              </a:rPr>
              <a:t>Návyková látka: </a:t>
            </a:r>
            <a:r>
              <a:rPr lang="cs-CZ" altLang="cs-CZ" sz="1800" noProof="0" dirty="0">
                <a:solidFill>
                  <a:srgbClr val="000000"/>
                </a:solidFill>
              </a:rPr>
              <a:t>alkohol, tabák, omamné a psychotropní látky, …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altLang="cs-CZ" sz="1800" b="1" noProof="0" dirty="0">
                <a:solidFill>
                  <a:srgbClr val="000000"/>
                </a:solidFill>
              </a:rPr>
              <a:t>Orientační vyšetření </a:t>
            </a:r>
            <a:r>
              <a:rPr lang="cs-CZ" altLang="cs-CZ" sz="1800" noProof="0" dirty="0">
                <a:solidFill>
                  <a:srgbClr val="000000"/>
                </a:solidFill>
              </a:rPr>
              <a:t>– dechová zkouška (§ 20)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altLang="cs-CZ" sz="1800" b="1" noProof="0" dirty="0">
                <a:solidFill>
                  <a:srgbClr val="000000"/>
                </a:solidFill>
              </a:rPr>
              <a:t>Odběr biologického materiálu </a:t>
            </a:r>
            <a:r>
              <a:rPr lang="cs-CZ" altLang="cs-CZ" sz="1800" noProof="0" dirty="0">
                <a:solidFill>
                  <a:srgbClr val="000000"/>
                </a:solidFill>
              </a:rPr>
              <a:t>– krev, moč, …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endParaRPr lang="cs-CZ" altLang="cs-CZ" sz="1800" noProof="0" dirty="0">
              <a:solidFill>
                <a:srgbClr val="000000"/>
              </a:solidFill>
            </a:endParaRP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altLang="cs-CZ" sz="1800" noProof="0" dirty="0">
                <a:solidFill>
                  <a:srgbClr val="FF0000"/>
                </a:solidFill>
              </a:rPr>
              <a:t>Zákaz</a:t>
            </a:r>
            <a:r>
              <a:rPr lang="cs-CZ" altLang="cs-CZ" sz="1800" noProof="0" dirty="0">
                <a:solidFill>
                  <a:srgbClr val="000000"/>
                </a:solidFill>
              </a:rPr>
              <a:t> prodeje tabákových výrobků, </a:t>
            </a:r>
            <a:r>
              <a:rPr lang="cs-CZ" altLang="cs-CZ" sz="1800" noProof="0" dirty="0">
                <a:solidFill>
                  <a:srgbClr val="FF0000"/>
                </a:solidFill>
              </a:rPr>
              <a:t>zákaz</a:t>
            </a:r>
            <a:r>
              <a:rPr lang="cs-CZ" altLang="cs-CZ" sz="1800" noProof="0" dirty="0">
                <a:solidFill>
                  <a:srgbClr val="000000"/>
                </a:solidFill>
              </a:rPr>
              <a:t> kouření (§ 8)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altLang="cs-CZ" sz="1800" noProof="0" dirty="0">
                <a:solidFill>
                  <a:srgbClr val="FF0000"/>
                </a:solidFill>
              </a:rPr>
              <a:t>Zákaz</a:t>
            </a:r>
            <a:r>
              <a:rPr lang="cs-CZ" altLang="cs-CZ" sz="1800" noProof="0" dirty="0">
                <a:solidFill>
                  <a:srgbClr val="000000"/>
                </a:solidFill>
              </a:rPr>
              <a:t> prodeje alkoholických nápojů (§ 11)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altLang="cs-CZ" sz="1800" noProof="0" dirty="0">
                <a:solidFill>
                  <a:srgbClr val="000000"/>
                </a:solidFill>
              </a:rPr>
              <a:t>Role </a:t>
            </a:r>
            <a:r>
              <a:rPr lang="cs-CZ" altLang="cs-CZ" sz="1800" noProof="0" dirty="0">
                <a:solidFill>
                  <a:srgbClr val="FF0000"/>
                </a:solidFill>
              </a:rPr>
              <a:t>obecně závazných vyhlášek </a:t>
            </a:r>
            <a:r>
              <a:rPr lang="cs-CZ" altLang="cs-CZ" sz="1800" noProof="0" dirty="0">
                <a:solidFill>
                  <a:srgbClr val="000000"/>
                </a:solidFill>
              </a:rPr>
              <a:t>(§ 17)</a:t>
            </a:r>
          </a:p>
          <a:p>
            <a:endParaRPr lang="cs-CZ" noProof="0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70044" y="4572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0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Kontrolní otázky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2000" dirty="0"/>
              <a:t>Které orgány veřejné správy působí na předmětném úseku?</a:t>
            </a:r>
          </a:p>
          <a:p>
            <a:pPr algn="just">
              <a:lnSpc>
                <a:spcPct val="100000"/>
              </a:lnSpc>
            </a:pPr>
            <a:r>
              <a:rPr lang="cs-CZ" sz="2000" dirty="0"/>
              <a:t>Jaká je role státní správy a samosprávy v oblasti zdravotnictví?</a:t>
            </a:r>
          </a:p>
          <a:p>
            <a:pPr algn="just">
              <a:lnSpc>
                <a:spcPct val="100000"/>
              </a:lnSpc>
            </a:pPr>
            <a:r>
              <a:rPr lang="cs-CZ" sz="2000" dirty="0"/>
              <a:t>S jakými formami činnosti se v oblasti správy zdravotnictví lze setkat?</a:t>
            </a:r>
          </a:p>
          <a:p>
            <a:pPr algn="just">
              <a:lnSpc>
                <a:spcPct val="100000"/>
              </a:lnSpc>
            </a:pPr>
            <a:r>
              <a:rPr lang="cs-CZ" sz="2000" dirty="0"/>
              <a:t>Co rozumíme pod pojmem „veřejné zdraví“?</a:t>
            </a:r>
          </a:p>
          <a:p>
            <a:pPr algn="just">
              <a:lnSpc>
                <a:spcPct val="100000"/>
              </a:lnSpc>
            </a:pPr>
            <a:r>
              <a:rPr lang="cs-CZ" sz="2000" dirty="0"/>
              <a:t>Jaké typy zdravotních pojišťoven rozlišujeme?</a:t>
            </a:r>
          </a:p>
          <a:p>
            <a:pPr algn="just">
              <a:lnSpc>
                <a:spcPct val="100000"/>
              </a:lnSpc>
            </a:pPr>
            <a:r>
              <a:rPr lang="cs-CZ" sz="2000" dirty="0"/>
              <a:t>Kdo může být poskytovatelem zdravotních služeb?</a:t>
            </a:r>
          </a:p>
          <a:p>
            <a:pPr algn="just">
              <a:lnSpc>
                <a:spcPct val="100000"/>
              </a:lnSpc>
            </a:pPr>
            <a:r>
              <a:rPr lang="cs-CZ" sz="2000" dirty="0"/>
              <a:t>V jakém právním předpisu je zakotvena povinnost podrobit se očkování</a:t>
            </a:r>
            <a:r>
              <a:rPr lang="cs-CZ" sz="2000" dirty="0" smtClean="0"/>
              <a:t>?</a:t>
            </a:r>
          </a:p>
          <a:p>
            <a:pPr algn="just">
              <a:lnSpc>
                <a:spcPct val="100000"/>
              </a:lnSpc>
            </a:pPr>
            <a:r>
              <a:rPr lang="cs-CZ" sz="2000" dirty="0" smtClean="0"/>
              <a:t>Co jsou to krajské hygienické stanice a co vydávají?</a:t>
            </a:r>
            <a:endParaRPr lang="cs-CZ" sz="2000" dirty="0"/>
          </a:p>
          <a:p>
            <a:pPr algn="just">
              <a:lnSpc>
                <a:spcPct val="100000"/>
              </a:lnSpc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546810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B6D51CE-1A21-EC41-909A-BCD2B820DB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D49E33-BEB2-E04E-B674-39597931EF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00F942-A17A-B740-9495-EBAB6B70A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690" y="574424"/>
            <a:ext cx="8066301" cy="451576"/>
          </a:xfrm>
        </p:spPr>
        <p:txBody>
          <a:bodyPr/>
          <a:lstStyle/>
          <a:p>
            <a:r>
              <a:rPr lang="cs-CZ" sz="2400" strike="sngStrike" noProof="0" dirty="0"/>
              <a:t>Zákon č. 268/2014 Sb., o zdravotnických prostředcích</a:t>
            </a:r>
            <a:r>
              <a:rPr lang="cs-CZ" sz="2400" noProof="0" dirty="0"/>
              <a:t>  </a:t>
            </a:r>
            <a:r>
              <a:rPr lang="cs-CZ" sz="2400" noProof="0" dirty="0" err="1"/>
              <a:t>Zákon</a:t>
            </a:r>
            <a:r>
              <a:rPr lang="cs-CZ" sz="2400" noProof="0" dirty="0"/>
              <a:t> o </a:t>
            </a:r>
            <a:r>
              <a:rPr lang="cs-CZ" sz="2400" noProof="0" dirty="0" err="1"/>
              <a:t>diagnostických</a:t>
            </a:r>
            <a:r>
              <a:rPr lang="cs-CZ" sz="2400" noProof="0" dirty="0"/>
              <a:t> </a:t>
            </a:r>
            <a:r>
              <a:rPr lang="cs-CZ" sz="2400" noProof="0" dirty="0" err="1"/>
              <a:t>zdravotnických</a:t>
            </a:r>
            <a:r>
              <a:rPr lang="cs-CZ" sz="2400" noProof="0" dirty="0"/>
              <a:t> </a:t>
            </a:r>
            <a:r>
              <a:rPr lang="cs-CZ" sz="2400" noProof="0" dirty="0" err="1"/>
              <a:t>prostředcích</a:t>
            </a:r>
            <a:r>
              <a:rPr lang="cs-CZ" sz="2400" noProof="0" dirty="0"/>
              <a:t> in vitro </a:t>
            </a:r>
            <a:r>
              <a:rPr lang="cs-CZ" sz="4800" noProof="0" dirty="0"/>
              <a:t/>
            </a:r>
            <a:br>
              <a:rPr lang="cs-CZ" sz="4800" noProof="0" dirty="0"/>
            </a:br>
            <a:endParaRPr lang="cs-CZ" sz="5400" strike="sngStrike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987C01-C282-9240-AF51-1E0EE8BCE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94" y="2052736"/>
            <a:ext cx="8066301" cy="3779264"/>
          </a:xfrm>
        </p:spPr>
        <p:txBody>
          <a:bodyPr/>
          <a:lstStyle/>
          <a:p>
            <a:pPr algn="just">
              <a:lnSpc>
                <a:spcPct val="100000"/>
              </a:lnSpc>
              <a:buFont typeface="Wingdings" pitchFamily="2" charset="2"/>
              <a:buChar char="§"/>
            </a:pPr>
            <a:r>
              <a:rPr lang="cs-CZ" sz="1800" noProof="0" dirty="0">
                <a:ea typeface="+mj-ea"/>
                <a:cs typeface="+mj-cs"/>
              </a:rPr>
              <a:t>Návrh </a:t>
            </a:r>
            <a:r>
              <a:rPr lang="cs-CZ" sz="1800" b="1" noProof="0" dirty="0">
                <a:ea typeface="+mj-ea"/>
                <a:cs typeface="+mj-cs"/>
              </a:rPr>
              <a:t>nového zákona o zdravotnických prostředcích</a:t>
            </a:r>
            <a:r>
              <a:rPr lang="cs-CZ" sz="1800" noProof="0" dirty="0">
                <a:ea typeface="+mj-ea"/>
                <a:cs typeface="+mj-cs"/>
              </a:rPr>
              <a:t>, který má regulovat zbytkové otázky pro obecné zdravotnické prostředky</a:t>
            </a:r>
          </a:p>
          <a:p>
            <a:pPr algn="just">
              <a:lnSpc>
                <a:spcPct val="100000"/>
              </a:lnSpc>
              <a:buFont typeface="Wingdings" pitchFamily="2" charset="2"/>
              <a:buChar char="§"/>
            </a:pPr>
            <a:r>
              <a:rPr lang="cs-CZ" sz="1800" b="1" noProof="0" dirty="0">
                <a:ea typeface="+mj-ea"/>
                <a:cs typeface="+mj-cs"/>
              </a:rPr>
              <a:t>Novela stávajícího zákona o zdravotnických prostředích</a:t>
            </a:r>
            <a:r>
              <a:rPr lang="cs-CZ" sz="1800" noProof="0" dirty="0">
                <a:ea typeface="+mj-ea"/>
                <a:cs typeface="+mj-cs"/>
              </a:rPr>
              <a:t>, která přináší změnu názvu samotného zákona a která bude směřovat na diagnostické zdravotnické prostředky in vitro</a:t>
            </a:r>
          </a:p>
          <a:p>
            <a:pPr algn="just">
              <a:lnSpc>
                <a:spcPct val="100000"/>
              </a:lnSpc>
              <a:buFont typeface="Wingdings" pitchFamily="2" charset="2"/>
              <a:buChar char="§"/>
            </a:pPr>
            <a:r>
              <a:rPr lang="cs-CZ" sz="1800" noProof="0" dirty="0">
                <a:ea typeface="+mj-ea"/>
                <a:cs typeface="+mj-cs"/>
              </a:rPr>
              <a:t>Reakce na nařízení Evropského parlamentu a  Rady (EU) 2017/745 o  zdravotnických prostředcích (účinnost 2020) a  nařízení Evropského parlamentu a  Rady (EU) 2017/746 o  diagnostických zdravotnických prostředcích in vitro (účinnost 2022)</a:t>
            </a:r>
          </a:p>
        </p:txBody>
      </p:sp>
    </p:spTree>
    <p:extLst>
      <p:ext uri="{BB962C8B-B14F-4D97-AF65-F5344CB8AC3E}">
        <p14:creationId xmlns:p14="http://schemas.microsoft.com/office/powerpoint/2010/main" val="123882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Správa zdravotnictví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sz="2400" i="1" noProof="0" dirty="0">
                <a:solidFill>
                  <a:srgbClr val="000000"/>
                </a:solidFill>
              </a:rPr>
              <a:t>Každý má zkušenost – každý má pocit, že tomu rozumí</a:t>
            </a:r>
          </a:p>
          <a:p>
            <a:pPr marL="0" lvl="0" indent="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None/>
            </a:pPr>
            <a:endParaRPr lang="cs-CZ" sz="2400" i="1" noProof="0" dirty="0">
              <a:solidFill>
                <a:srgbClr val="000000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493" y="2830657"/>
            <a:ext cx="4287633" cy="300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4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Správa zdravotnictví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sz="2200" b="1" noProof="0" dirty="0">
                <a:solidFill>
                  <a:srgbClr val="000000"/>
                </a:solidFill>
              </a:rPr>
              <a:t>Zdravotnické právo </a:t>
            </a:r>
            <a:r>
              <a:rPr lang="cs-CZ" sz="2200" noProof="0" dirty="0">
                <a:solidFill>
                  <a:srgbClr val="000000"/>
                </a:solidFill>
              </a:rPr>
              <a:t>– součást tzv. zvláštní části správního práva; obsahem je mj. problematika:</a:t>
            </a:r>
          </a:p>
          <a:p>
            <a:pPr marL="742950" lvl="1" indent="-285750" algn="just">
              <a:spcBef>
                <a:spcPct val="20000"/>
              </a:spcBef>
              <a:buClr>
                <a:srgbClr val="00287D"/>
              </a:buClr>
              <a:buSzPct val="80000"/>
              <a:buFont typeface="Wingdings" pitchFamily="2" charset="2"/>
              <a:buChar char="§"/>
            </a:pPr>
            <a:r>
              <a:rPr lang="cs-CZ" sz="2200" noProof="0" dirty="0">
                <a:solidFill>
                  <a:srgbClr val="000000"/>
                </a:solidFill>
              </a:rPr>
              <a:t>zajištění </a:t>
            </a:r>
            <a:r>
              <a:rPr lang="cs-CZ" sz="2200" b="1" noProof="0" dirty="0">
                <a:solidFill>
                  <a:srgbClr val="000000"/>
                </a:solidFill>
              </a:rPr>
              <a:t>zdravotní péče</a:t>
            </a:r>
          </a:p>
          <a:p>
            <a:pPr marL="742950" lvl="1" indent="-285750" algn="just">
              <a:spcBef>
                <a:spcPct val="20000"/>
              </a:spcBef>
              <a:buClr>
                <a:srgbClr val="00287D"/>
              </a:buClr>
              <a:buSzPct val="80000"/>
              <a:buFont typeface="Wingdings" pitchFamily="2" charset="2"/>
              <a:buChar char="§"/>
            </a:pPr>
            <a:r>
              <a:rPr lang="cs-CZ" sz="2200" noProof="0" dirty="0">
                <a:solidFill>
                  <a:srgbClr val="000000"/>
                </a:solidFill>
              </a:rPr>
              <a:t>ochrana </a:t>
            </a:r>
            <a:r>
              <a:rPr lang="cs-CZ" sz="2200" b="1" noProof="0" dirty="0">
                <a:solidFill>
                  <a:srgbClr val="000000"/>
                </a:solidFill>
              </a:rPr>
              <a:t>veřejného zdraví</a:t>
            </a:r>
          </a:p>
          <a:p>
            <a:pPr marL="742950" lvl="1" indent="-285750" algn="just">
              <a:spcBef>
                <a:spcPct val="20000"/>
              </a:spcBef>
              <a:buClr>
                <a:srgbClr val="00287D"/>
              </a:buClr>
              <a:buSzPct val="80000"/>
              <a:buFont typeface="Wingdings" pitchFamily="2" charset="2"/>
              <a:buChar char="§"/>
            </a:pPr>
            <a:r>
              <a:rPr lang="cs-CZ" sz="2200" noProof="0" dirty="0">
                <a:solidFill>
                  <a:srgbClr val="000000"/>
                </a:solidFill>
              </a:rPr>
              <a:t>zdravotního </a:t>
            </a:r>
            <a:r>
              <a:rPr lang="cs-CZ" sz="2200" b="1" noProof="0" dirty="0">
                <a:solidFill>
                  <a:srgbClr val="000000"/>
                </a:solidFill>
              </a:rPr>
              <a:t>pojištění</a:t>
            </a:r>
          </a:p>
          <a:p>
            <a:pPr marL="742950" lvl="1" indent="-285750" algn="just">
              <a:spcBef>
                <a:spcPct val="20000"/>
              </a:spcBef>
              <a:buClr>
                <a:srgbClr val="00287D"/>
              </a:buClr>
              <a:buSzPct val="80000"/>
              <a:buFont typeface="Wingdings" pitchFamily="2" charset="2"/>
              <a:buChar char="§"/>
            </a:pPr>
            <a:r>
              <a:rPr lang="cs-CZ" sz="2200" b="1" noProof="0" dirty="0">
                <a:solidFill>
                  <a:srgbClr val="000000"/>
                </a:solidFill>
              </a:rPr>
              <a:t>zdravotnických zařízení </a:t>
            </a:r>
            <a:r>
              <a:rPr lang="cs-CZ" sz="2200" noProof="0" dirty="0">
                <a:solidFill>
                  <a:srgbClr val="000000"/>
                </a:solidFill>
              </a:rPr>
              <a:t>a </a:t>
            </a:r>
            <a:r>
              <a:rPr lang="cs-CZ" sz="2200" b="1" noProof="0" dirty="0">
                <a:solidFill>
                  <a:srgbClr val="000000"/>
                </a:solidFill>
              </a:rPr>
              <a:t>zdravotních služeb</a:t>
            </a:r>
          </a:p>
          <a:p>
            <a:pPr marL="742950" lvl="1" indent="-285750" algn="just">
              <a:spcBef>
                <a:spcPct val="20000"/>
              </a:spcBef>
              <a:buClr>
                <a:srgbClr val="00287D"/>
              </a:buClr>
              <a:buSzPct val="80000"/>
              <a:buFont typeface="Wingdings" pitchFamily="2" charset="2"/>
              <a:buChar char="§"/>
            </a:pPr>
            <a:r>
              <a:rPr lang="cs-CZ" sz="2200" b="1" noProof="0" dirty="0">
                <a:solidFill>
                  <a:srgbClr val="000000"/>
                </a:solidFill>
              </a:rPr>
              <a:t>léčivé a zdravotnické přípravky</a:t>
            </a:r>
            <a:r>
              <a:rPr lang="cs-CZ" sz="2200" noProof="0" dirty="0">
                <a:solidFill>
                  <a:srgbClr val="000000"/>
                </a:solidFill>
              </a:rPr>
              <a:t>, …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sz="2200" noProof="0" dirty="0">
                <a:solidFill>
                  <a:srgbClr val="000000"/>
                </a:solidFill>
              </a:rPr>
              <a:t>Jde o </a:t>
            </a:r>
            <a:r>
              <a:rPr lang="cs-CZ" sz="2200" b="1" noProof="0" dirty="0">
                <a:solidFill>
                  <a:srgbClr val="000000"/>
                </a:solidFill>
              </a:rPr>
              <a:t>veřejnou službu, nicméně </a:t>
            </a:r>
            <a:r>
              <a:rPr lang="cs-CZ" sz="2200" noProof="0" dirty="0">
                <a:solidFill>
                  <a:srgbClr val="000000"/>
                </a:solidFill>
              </a:rPr>
              <a:t>„lékaři“ nejsou v mocensky nadřazeném vrchnostenském </a:t>
            </a:r>
            <a:r>
              <a:rPr lang="cs-CZ" sz="2200" noProof="0" dirty="0" smtClean="0">
                <a:solidFill>
                  <a:srgbClr val="000000"/>
                </a:solidFill>
              </a:rPr>
              <a:t>postavení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endParaRPr lang="cs-CZ" sz="2400" i="1" noProof="0" dirty="0">
              <a:solidFill>
                <a:srgbClr val="000000"/>
              </a:solidFill>
            </a:endParaRPr>
          </a:p>
        </p:txBody>
      </p:sp>
      <p:pic>
        <p:nvPicPr>
          <p:cNvPr id="7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6844" y="5194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57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Správa zdravotnictví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335314"/>
            <a:ext cx="8066301" cy="4496686"/>
          </a:xfrm>
        </p:spPr>
        <p:txBody>
          <a:bodyPr/>
          <a:lstStyle/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sz="2200" noProof="0" dirty="0">
                <a:solidFill>
                  <a:srgbClr val="000000"/>
                </a:solidFill>
              </a:rPr>
              <a:t>Prostředky/formy činnosti:</a:t>
            </a:r>
          </a:p>
          <a:p>
            <a:pPr marL="457200" lvl="0" indent="-4572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+mj-lt"/>
              <a:buAutoNum type="arabicPeriod"/>
            </a:pPr>
            <a:r>
              <a:rPr lang="cs-CZ" sz="2200" b="1" noProof="0" dirty="0">
                <a:solidFill>
                  <a:srgbClr val="000000"/>
                </a:solidFill>
              </a:rPr>
              <a:t>NSA – externí</a:t>
            </a:r>
            <a:r>
              <a:rPr lang="cs-CZ" sz="2200" noProof="0" dirty="0">
                <a:solidFill>
                  <a:srgbClr val="000000"/>
                </a:solidFill>
              </a:rPr>
              <a:t>: prováděcí právní předpisy (nařízení vlády;  vyhlášky – </a:t>
            </a:r>
            <a:r>
              <a:rPr lang="cs-CZ" sz="2200" noProof="0" dirty="0" err="1">
                <a:solidFill>
                  <a:srgbClr val="000000"/>
                </a:solidFill>
              </a:rPr>
              <a:t>MZdr</a:t>
            </a:r>
            <a:r>
              <a:rPr lang="cs-CZ" sz="2200" noProof="0" dirty="0">
                <a:solidFill>
                  <a:srgbClr val="000000"/>
                </a:solidFill>
              </a:rPr>
              <a:t>, </a:t>
            </a:r>
            <a:r>
              <a:rPr lang="cs-CZ" sz="2200" b="1" noProof="0" dirty="0">
                <a:solidFill>
                  <a:srgbClr val="FF0000"/>
                </a:solidFill>
              </a:rPr>
              <a:t>nařízení KHS</a:t>
            </a:r>
            <a:r>
              <a:rPr lang="cs-CZ" sz="2200" noProof="0" dirty="0">
                <a:solidFill>
                  <a:srgbClr val="000000"/>
                </a:solidFill>
              </a:rPr>
              <a:t>), - </a:t>
            </a:r>
            <a:r>
              <a:rPr lang="cs-CZ" sz="2200" b="1" noProof="0" dirty="0">
                <a:solidFill>
                  <a:srgbClr val="000000"/>
                </a:solidFill>
              </a:rPr>
              <a:t>interní:</a:t>
            </a:r>
            <a:r>
              <a:rPr lang="cs-CZ" sz="2200" noProof="0" dirty="0">
                <a:solidFill>
                  <a:srgbClr val="000000"/>
                </a:solidFill>
              </a:rPr>
              <a:t> vnitřní řády poskytovatelů zdravotní </a:t>
            </a:r>
            <a:r>
              <a:rPr lang="cs-CZ" sz="2200" noProof="0" dirty="0" smtClean="0">
                <a:solidFill>
                  <a:srgbClr val="000000"/>
                </a:solidFill>
              </a:rPr>
              <a:t>péče (kupř. zákaz návštěv)</a:t>
            </a:r>
            <a:endParaRPr lang="cs-CZ" sz="2200" noProof="0" dirty="0">
              <a:solidFill>
                <a:srgbClr val="000000"/>
              </a:solidFill>
            </a:endParaRPr>
          </a:p>
          <a:p>
            <a:pPr marL="457200" lvl="0" indent="-4572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+mj-lt"/>
              <a:buAutoNum type="arabicPeriod"/>
            </a:pPr>
            <a:r>
              <a:rPr lang="cs-CZ" sz="2200" b="1" noProof="0" dirty="0">
                <a:solidFill>
                  <a:srgbClr val="000000"/>
                </a:solidFill>
              </a:rPr>
              <a:t>ISA – rozhodnutí </a:t>
            </a:r>
            <a:r>
              <a:rPr lang="cs-CZ" sz="2200" noProof="0" dirty="0">
                <a:solidFill>
                  <a:srgbClr val="000000"/>
                </a:solidFill>
              </a:rPr>
              <a:t>(KÚ o poskytování zdravotních služeb) a </a:t>
            </a:r>
            <a:r>
              <a:rPr lang="cs-CZ" sz="2200" b="1" noProof="0" dirty="0">
                <a:solidFill>
                  <a:srgbClr val="000000"/>
                </a:solidFill>
              </a:rPr>
              <a:t>tzv. jiné úkony </a:t>
            </a:r>
            <a:r>
              <a:rPr lang="cs-CZ" sz="2200" noProof="0" dirty="0">
                <a:solidFill>
                  <a:srgbClr val="000000"/>
                </a:solidFill>
              </a:rPr>
              <a:t>(</a:t>
            </a:r>
            <a:r>
              <a:rPr lang="cs-CZ" sz="2200" noProof="0" dirty="0">
                <a:solidFill>
                  <a:srgbClr val="FF0000"/>
                </a:solidFill>
              </a:rPr>
              <a:t>posudky, informace</a:t>
            </a:r>
            <a:r>
              <a:rPr lang="cs-CZ" sz="2200" noProof="0" dirty="0">
                <a:solidFill>
                  <a:srgbClr val="000000"/>
                </a:solidFill>
              </a:rPr>
              <a:t> - </a:t>
            </a:r>
            <a:r>
              <a:rPr lang="cs-CZ" sz="2200" b="1" noProof="0" dirty="0">
                <a:solidFill>
                  <a:srgbClr val="FF0000"/>
                </a:solidFill>
              </a:rPr>
              <a:t>seznam</a:t>
            </a:r>
            <a:r>
              <a:rPr lang="cs-CZ" sz="2200" noProof="0" dirty="0">
                <a:solidFill>
                  <a:srgbClr val="000000"/>
                </a:solidFill>
              </a:rPr>
              <a:t> míst ke koupání § 6g zákona o ochraně veřejného zdraví), </a:t>
            </a:r>
            <a:r>
              <a:rPr lang="cs-CZ" sz="2200" b="1" noProof="0" dirty="0">
                <a:solidFill>
                  <a:srgbClr val="FF0000"/>
                </a:solidFill>
              </a:rPr>
              <a:t>závazné stanovisko SÚKL</a:t>
            </a:r>
            <a:r>
              <a:rPr lang="cs-CZ" sz="2200" noProof="0" dirty="0">
                <a:solidFill>
                  <a:srgbClr val="000000"/>
                </a:solidFill>
              </a:rPr>
              <a:t> k provozování lékárny</a:t>
            </a:r>
          </a:p>
          <a:p>
            <a:pPr marL="457200" lvl="0" indent="-4572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+mj-lt"/>
              <a:buAutoNum type="arabicPeriod"/>
            </a:pPr>
            <a:r>
              <a:rPr lang="cs-CZ" sz="2200" b="1" noProof="0" dirty="0">
                <a:solidFill>
                  <a:srgbClr val="000000"/>
                </a:solidFill>
              </a:rPr>
              <a:t>SSA – OOP </a:t>
            </a:r>
            <a:r>
              <a:rPr lang="cs-CZ" sz="2200" noProof="0" dirty="0">
                <a:solidFill>
                  <a:srgbClr val="000000"/>
                </a:solidFill>
              </a:rPr>
              <a:t>(hluková pásma a § 94a zákona o ochraně veřejného zdraví - </a:t>
            </a:r>
            <a:r>
              <a:rPr lang="cs-CZ" sz="2200" b="1" noProof="0" dirty="0">
                <a:solidFill>
                  <a:srgbClr val="FF0000"/>
                </a:solidFill>
              </a:rPr>
              <a:t>mimořádná opatření</a:t>
            </a:r>
            <a:r>
              <a:rPr lang="cs-CZ" sz="2200" noProof="0" dirty="0">
                <a:solidFill>
                  <a:srgbClr val="000000"/>
                </a:solidFill>
              </a:rPr>
              <a:t>)</a:t>
            </a:r>
          </a:p>
          <a:p>
            <a:pPr marL="457200" lvl="0" indent="-4572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+mj-lt"/>
              <a:buAutoNum type="arabicPeriod"/>
            </a:pPr>
            <a:r>
              <a:rPr lang="cs-CZ" sz="2200" b="1" noProof="0" dirty="0">
                <a:solidFill>
                  <a:srgbClr val="000000"/>
                </a:solidFill>
              </a:rPr>
              <a:t>Faktické úkony </a:t>
            </a:r>
            <a:r>
              <a:rPr lang="cs-CZ" sz="2200" noProof="0" dirty="0">
                <a:solidFill>
                  <a:srgbClr val="000000"/>
                </a:solidFill>
              </a:rPr>
              <a:t>– záchytná služba, odběry …</a:t>
            </a:r>
          </a:p>
          <a:p>
            <a:pPr marL="457200" lvl="0" indent="-4572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+mj-lt"/>
              <a:buAutoNum type="arabicPeriod"/>
            </a:pPr>
            <a:r>
              <a:rPr lang="cs-CZ" sz="2200" b="1" noProof="0" dirty="0">
                <a:solidFill>
                  <a:srgbClr val="000000"/>
                </a:solidFill>
              </a:rPr>
              <a:t>VŘPS – koordinační </a:t>
            </a:r>
            <a:r>
              <a:rPr lang="cs-CZ" sz="2200" noProof="0" dirty="0">
                <a:solidFill>
                  <a:srgbClr val="000000"/>
                </a:solidFill>
              </a:rPr>
              <a:t>(VŠ a fakultní nemocnice) ?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endParaRPr lang="cs-CZ" sz="2400" i="1" noProof="0" dirty="0">
              <a:solidFill>
                <a:srgbClr val="000000"/>
              </a:solidFill>
            </a:endParaRPr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81126" y="9631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8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1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cs-CZ" sz="2400" noProof="0" dirty="0"/>
              <a:t>Ústavní a mezinárodně právní východiska a zakotvení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393371"/>
            <a:ext cx="8066301" cy="4438629"/>
          </a:xfrm>
        </p:spPr>
        <p:txBody>
          <a:bodyPr/>
          <a:lstStyle/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sz="1800" b="1" noProof="0" dirty="0">
                <a:solidFill>
                  <a:srgbClr val="000000"/>
                </a:solidFill>
              </a:rPr>
              <a:t>Mezinárodní právo:  </a:t>
            </a:r>
            <a:r>
              <a:rPr lang="cs-CZ" sz="1800" noProof="0" dirty="0">
                <a:solidFill>
                  <a:srgbClr val="000000"/>
                </a:solidFill>
              </a:rPr>
              <a:t>Úmluva o lidských právech a biomedicíně (č. 92/2001 Sb. m. s.), Úmluva o právech dítěte (č. 104/1991 Sb.), dvoustranné smlouvy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sz="1800" b="1" noProof="0" dirty="0">
                <a:solidFill>
                  <a:srgbClr val="000000"/>
                </a:solidFill>
              </a:rPr>
              <a:t>Právo EU: </a:t>
            </a:r>
            <a:r>
              <a:rPr lang="cs-CZ" sz="1800" noProof="0" dirty="0">
                <a:solidFill>
                  <a:srgbClr val="000000"/>
                </a:solidFill>
              </a:rPr>
              <a:t>uznávání kvalifikací, poskytnutí zdravotní péče v jiném členském státě, …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r>
              <a:rPr lang="cs-CZ" sz="1800" b="1" noProof="0" dirty="0">
                <a:solidFill>
                  <a:srgbClr val="000000"/>
                </a:solidFill>
              </a:rPr>
              <a:t>Ústavní právo: </a:t>
            </a:r>
          </a:p>
          <a:p>
            <a:pPr marL="742950" lvl="1" indent="-285750" algn="just">
              <a:spcBef>
                <a:spcPct val="20000"/>
              </a:spcBef>
              <a:buClr>
                <a:srgbClr val="00287D"/>
              </a:buClr>
              <a:buSzPct val="80000"/>
              <a:buFont typeface="Wingdings" pitchFamily="2" charset="2"/>
              <a:buChar char="§"/>
            </a:pPr>
            <a:r>
              <a:rPr lang="cs-CZ" sz="1800" noProof="0" dirty="0">
                <a:solidFill>
                  <a:srgbClr val="000000"/>
                </a:solidFill>
              </a:rPr>
              <a:t>čl. 6/1 a 2 LZPS </a:t>
            </a:r>
            <a:r>
              <a:rPr lang="cs-CZ" sz="1800" noProof="0" dirty="0" smtClean="0">
                <a:solidFill>
                  <a:srgbClr val="000000"/>
                </a:solidFill>
              </a:rPr>
              <a:t>(x potraty </a:t>
            </a:r>
            <a:r>
              <a:rPr lang="cs-CZ" sz="1800" noProof="0" dirty="0">
                <a:solidFill>
                  <a:srgbClr val="000000"/>
                </a:solidFill>
              </a:rPr>
              <a:t>a </a:t>
            </a:r>
            <a:r>
              <a:rPr lang="cs-CZ" sz="1800" noProof="0" dirty="0" err="1">
                <a:solidFill>
                  <a:srgbClr val="000000"/>
                </a:solidFill>
              </a:rPr>
              <a:t>euthanazie</a:t>
            </a:r>
            <a:r>
              <a:rPr lang="cs-CZ" sz="1800" noProof="0" dirty="0">
                <a:solidFill>
                  <a:srgbClr val="000000"/>
                </a:solidFill>
              </a:rPr>
              <a:t>)</a:t>
            </a:r>
          </a:p>
          <a:p>
            <a:pPr marL="742950" lvl="1" indent="-285750" algn="just">
              <a:spcBef>
                <a:spcPct val="20000"/>
              </a:spcBef>
              <a:buClr>
                <a:srgbClr val="00287D"/>
              </a:buClr>
              <a:buSzPct val="80000"/>
              <a:buFont typeface="Wingdings" pitchFamily="2" charset="2"/>
              <a:buChar char="§"/>
            </a:pPr>
            <a:r>
              <a:rPr lang="cs-CZ" sz="1800" noProof="0" dirty="0">
                <a:solidFill>
                  <a:srgbClr val="000000"/>
                </a:solidFill>
              </a:rPr>
              <a:t>Čl. 8/6 LZPS (ústavní péče a osobní svoboda)</a:t>
            </a:r>
          </a:p>
          <a:p>
            <a:pPr marL="742950" lvl="1" indent="-285750" algn="just">
              <a:spcBef>
                <a:spcPct val="20000"/>
              </a:spcBef>
              <a:buClr>
                <a:srgbClr val="00287D"/>
              </a:buClr>
              <a:buSzPct val="80000"/>
              <a:buFont typeface="Wingdings" pitchFamily="2" charset="2"/>
              <a:buChar char="§"/>
            </a:pPr>
            <a:r>
              <a:rPr lang="cs-CZ" sz="1800" noProof="0" dirty="0">
                <a:solidFill>
                  <a:srgbClr val="FF0000"/>
                </a:solidFill>
              </a:rPr>
              <a:t>čl. 31 LZPS </a:t>
            </a:r>
            <a:r>
              <a:rPr lang="cs-CZ" sz="1800" noProof="0" dirty="0">
                <a:solidFill>
                  <a:srgbClr val="000000"/>
                </a:solidFill>
              </a:rPr>
              <a:t>(+ </a:t>
            </a:r>
            <a:r>
              <a:rPr lang="cs-CZ" sz="1800" b="1" noProof="0" dirty="0">
                <a:solidFill>
                  <a:srgbClr val="000000"/>
                </a:solidFill>
              </a:rPr>
              <a:t>čl. 41/1 </a:t>
            </a:r>
            <a:r>
              <a:rPr lang="cs-CZ" sz="1800" noProof="0" dirty="0">
                <a:solidFill>
                  <a:srgbClr val="000000"/>
                </a:solidFill>
              </a:rPr>
              <a:t>lze se domáhat v mezích zákonů, které tato práva provádějí)</a:t>
            </a:r>
          </a:p>
          <a:p>
            <a:pPr marL="914400" lvl="1" indent="-457200" algn="just">
              <a:spcBef>
                <a:spcPct val="20000"/>
              </a:spcBef>
              <a:buClr>
                <a:srgbClr val="00287D"/>
              </a:buClr>
              <a:buSzPct val="80000"/>
              <a:buFont typeface="+mj-lt"/>
              <a:buAutoNum type="alphaUcPeriod"/>
            </a:pPr>
            <a:r>
              <a:rPr lang="cs-CZ" sz="1800" b="1" noProof="0" dirty="0">
                <a:solidFill>
                  <a:srgbClr val="000000"/>
                </a:solidFill>
              </a:rPr>
              <a:t>Právo na ochranu zdraví </a:t>
            </a:r>
            <a:r>
              <a:rPr lang="cs-CZ" sz="1800" noProof="0" dirty="0">
                <a:solidFill>
                  <a:srgbClr val="000000"/>
                </a:solidFill>
              </a:rPr>
              <a:t>(= povinnost umožnit) </a:t>
            </a:r>
            <a:endParaRPr lang="cs-CZ" sz="1800" b="1" noProof="0" dirty="0">
              <a:solidFill>
                <a:srgbClr val="000000"/>
              </a:solidFill>
            </a:endParaRPr>
          </a:p>
          <a:p>
            <a:pPr marL="914400" lvl="1" indent="-457200" algn="just">
              <a:spcBef>
                <a:spcPct val="20000"/>
              </a:spcBef>
              <a:buClr>
                <a:srgbClr val="00287D"/>
              </a:buClr>
              <a:buSzPct val="80000"/>
              <a:buFont typeface="+mj-lt"/>
              <a:buAutoNum type="alphaUcPeriod"/>
            </a:pPr>
            <a:r>
              <a:rPr lang="cs-CZ" sz="1800" b="1" noProof="0" dirty="0">
                <a:solidFill>
                  <a:srgbClr val="000000"/>
                </a:solidFill>
              </a:rPr>
              <a:t>Veřejné pojištění</a:t>
            </a:r>
          </a:p>
          <a:p>
            <a:pPr marL="1085850" lvl="2" indent="-457200" algn="just">
              <a:lnSpc>
                <a:spcPct val="100000"/>
              </a:lnSpc>
              <a:spcBef>
                <a:spcPct val="20000"/>
              </a:spcBef>
              <a:buClr>
                <a:srgbClr val="3333CC"/>
              </a:buClr>
              <a:buFont typeface="Wingdings" pitchFamily="2" charset="2"/>
              <a:buAutoNum type="arabicParenR"/>
            </a:pPr>
            <a:r>
              <a:rPr lang="cs-CZ" sz="1800" b="1" noProof="0" dirty="0">
                <a:solidFill>
                  <a:srgbClr val="000000"/>
                </a:solidFill>
              </a:rPr>
              <a:t>Právo na bezplatnou zdravotní péči, </a:t>
            </a:r>
            <a:r>
              <a:rPr lang="cs-CZ" sz="1800" noProof="0" dirty="0">
                <a:solidFill>
                  <a:srgbClr val="000000"/>
                </a:solidFill>
              </a:rPr>
              <a:t>za zákonem stanovených podmínek</a:t>
            </a:r>
          </a:p>
          <a:p>
            <a:pPr marL="1085850" lvl="2" indent="-457200" algn="just">
              <a:lnSpc>
                <a:spcPct val="100000"/>
              </a:lnSpc>
              <a:spcBef>
                <a:spcPct val="20000"/>
              </a:spcBef>
              <a:buClr>
                <a:srgbClr val="3333CC"/>
              </a:buClr>
              <a:buFont typeface="Wingdings" pitchFamily="2" charset="2"/>
              <a:buAutoNum type="arabicParenR"/>
            </a:pPr>
            <a:r>
              <a:rPr lang="cs-CZ" sz="1800" b="1" noProof="0" dirty="0">
                <a:solidFill>
                  <a:srgbClr val="000000"/>
                </a:solidFill>
              </a:rPr>
              <a:t>Právo na bezplatné zdravotní pomůcky, </a:t>
            </a:r>
            <a:r>
              <a:rPr lang="cs-CZ" sz="1800" noProof="0" dirty="0">
                <a:solidFill>
                  <a:srgbClr val="000000"/>
                </a:solidFill>
              </a:rPr>
              <a:t>za zákonem stanovených podmínek</a:t>
            </a:r>
          </a:p>
          <a:p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12786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C271C7F-CF72-F24B-9096-47C97C7B94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03C4A1-6911-684F-8403-FBF2254705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F29B9F-2F22-0D40-BAA5-456E68854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noProof="0" dirty="0"/>
              <a:t>Ústavní a mezinárodně právní východiska a zakotvení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A248F0-B471-4D4E-9C5E-9F3020F9A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94" y="1463039"/>
            <a:ext cx="8066301" cy="4529797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1900" noProof="0" dirty="0" err="1">
                <a:solidFill>
                  <a:srgbClr val="000000"/>
                </a:solidFill>
              </a:rPr>
              <a:t>Pl</a:t>
            </a:r>
            <a:r>
              <a:rPr lang="cs-CZ" sz="1900" noProof="0" dirty="0">
                <a:solidFill>
                  <a:srgbClr val="000000"/>
                </a:solidFill>
              </a:rPr>
              <a:t>. ÚS 23/98 „</a:t>
            </a:r>
            <a:r>
              <a:rPr lang="cs-CZ" sz="1900" i="1" noProof="0" dirty="0"/>
              <a:t>každý </a:t>
            </a:r>
            <a:r>
              <a:rPr lang="cs-CZ" sz="1900" noProof="0" dirty="0"/>
              <a:t>[má] </a:t>
            </a:r>
            <a:r>
              <a:rPr lang="cs-CZ" sz="1900" i="1" noProof="0" dirty="0"/>
              <a:t>právo na ochranu zdraví a občané mají na základě veřejného pojištění </a:t>
            </a:r>
            <a:r>
              <a:rPr lang="cs-CZ" sz="1900" b="1" i="1" noProof="0" dirty="0"/>
              <a:t>právo na bezplatnou zdravotní péči a zdravotní pomůcky za podmínek, které stanoví zákon</a:t>
            </a:r>
            <a:r>
              <a:rPr lang="cs-CZ" sz="1900" i="1" noProof="0" dirty="0"/>
              <a:t>. […] pojištěnec v rámci práva na zdravotní péči musí mít zaručeno </a:t>
            </a:r>
            <a:r>
              <a:rPr lang="cs-CZ" sz="1900" b="1" i="1" noProof="0" dirty="0"/>
              <a:t>právo na svobodnou volbu lékaře i zdravotnického zařízení.“</a:t>
            </a:r>
          </a:p>
          <a:p>
            <a:pPr algn="just">
              <a:lnSpc>
                <a:spcPct val="100000"/>
              </a:lnSpc>
            </a:pPr>
            <a:r>
              <a:rPr lang="cs-CZ" sz="1900" noProof="0" dirty="0" err="1"/>
              <a:t>Pl</a:t>
            </a:r>
            <a:r>
              <a:rPr lang="cs-CZ" sz="1900" noProof="0" dirty="0"/>
              <a:t>. ÚS 51/06, „</a:t>
            </a:r>
            <a:r>
              <a:rPr lang="cs-CZ" sz="1900" i="1" noProof="0" dirty="0"/>
              <a:t>práva na život a zdraví, tak jak jsou upravena v čl. 6 odst. 1 a čl. 31 …, </a:t>
            </a:r>
            <a:r>
              <a:rPr lang="cs-CZ" sz="1900" b="1" i="1" noProof="0" dirty="0"/>
              <a:t>jsou absolutními základními právy a hodnotami </a:t>
            </a:r>
            <a:r>
              <a:rPr lang="cs-CZ" sz="1900" i="1" noProof="0" dirty="0"/>
              <a:t>a že právě ve vztahu k těmto absolutním hodnotám je třeba poměřovat právo na samosprávu a právo vlastnické. Toto právo </a:t>
            </a:r>
            <a:r>
              <a:rPr lang="cs-CZ" sz="1900" b="1" i="1" noProof="0" dirty="0"/>
              <a:t>však nelze pojímat </a:t>
            </a:r>
            <a:r>
              <a:rPr lang="cs-CZ" sz="1900" i="1" noProof="0" dirty="0"/>
              <a:t>absolutně, tj. v tom smyslu, že v zájmu jeho zajištění </a:t>
            </a:r>
            <a:r>
              <a:rPr lang="cs-CZ" sz="1900" noProof="0" dirty="0"/>
              <a:t>[stát může]</a:t>
            </a:r>
            <a:r>
              <a:rPr lang="cs-CZ" sz="1900" b="1" noProof="0" dirty="0"/>
              <a:t> </a:t>
            </a:r>
            <a:r>
              <a:rPr lang="cs-CZ" sz="1900" b="1" i="1" noProof="0" dirty="0"/>
              <a:t>zcela eliminovat </a:t>
            </a:r>
            <a:r>
              <a:rPr lang="cs-CZ" sz="1900" i="1" noProof="0" dirty="0"/>
              <a:t>všechna ostatní práva a ústavně chráněné hodnoty, tedy i právo na samosprávu a právo na ochranu vlastnictví. </a:t>
            </a:r>
            <a:r>
              <a:rPr lang="cs-CZ" sz="1900" noProof="0" dirty="0"/>
              <a:t>“ – i tzv. soukromá (nestátní) zdravotnická zařízení.</a:t>
            </a:r>
          </a:p>
          <a:p>
            <a:pPr algn="just">
              <a:lnSpc>
                <a:spcPct val="100000"/>
              </a:lnSpc>
            </a:pPr>
            <a:r>
              <a:rPr lang="cs-CZ" sz="1900" noProof="0" dirty="0" err="1"/>
              <a:t>Pl</a:t>
            </a:r>
            <a:r>
              <a:rPr lang="cs-CZ" sz="1900" noProof="0" dirty="0"/>
              <a:t>. ÚS 35/95, „</a:t>
            </a:r>
            <a:r>
              <a:rPr lang="cs-CZ" sz="1900" b="1" i="1" noProof="0" dirty="0"/>
              <a:t>Nárok občanů na bezplatnou zdravotní péči a na zdravotní pomůcky je vázán na ústavní požadavek a rámec veřejného pojištění. </a:t>
            </a:r>
            <a:r>
              <a:rPr lang="cs-CZ" sz="1900" noProof="0" dirty="0">
                <a:solidFill>
                  <a:srgbClr val="000000"/>
                </a:solidFill>
              </a:rPr>
              <a:t>“ </a:t>
            </a:r>
          </a:p>
        </p:txBody>
      </p:sp>
    </p:spTree>
    <p:extLst>
      <p:ext uri="{BB962C8B-B14F-4D97-AF65-F5344CB8AC3E}">
        <p14:creationId xmlns:p14="http://schemas.microsoft.com/office/powerpoint/2010/main" val="141563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67AFBB-1A0B-8A4D-B342-2512C40B66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A31B788-DCFA-0F47-B810-0C3DFB161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Právní úprava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0FE473-8281-754A-93F3-43EC84A72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94" y="1320799"/>
            <a:ext cx="8378275" cy="505097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1500" b="1" noProof="0" dirty="0">
                <a:solidFill>
                  <a:schemeClr val="tx2"/>
                </a:solidFill>
              </a:rPr>
              <a:t>Zdravotní služby</a:t>
            </a:r>
          </a:p>
          <a:p>
            <a:pPr lvl="1"/>
            <a:r>
              <a:rPr lang="cs-CZ" sz="1500" i="1" noProof="0" dirty="0">
                <a:solidFill>
                  <a:srgbClr val="000000"/>
                </a:solidFill>
                <a:ea typeface="+mn-ea"/>
                <a:cs typeface="+mn-cs"/>
              </a:rPr>
              <a:t>Zdravotní služby</a:t>
            </a:r>
          </a:p>
          <a:p>
            <a:pPr lvl="2" indent="-180000">
              <a:lnSpc>
                <a:spcPct val="10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altLang="cs-CZ" b="1" noProof="0" dirty="0">
                <a:solidFill>
                  <a:srgbClr val="000000"/>
                </a:solidFill>
              </a:rPr>
              <a:t>Zákon č. 372/2011 Sb., o zdravotních službách a podmínkách jejich poskytování (zákon o zdravotních službách)</a:t>
            </a:r>
            <a:endParaRPr lang="cs-CZ" b="1" noProof="0" dirty="0">
              <a:solidFill>
                <a:srgbClr val="000000"/>
              </a:solidFill>
              <a:ea typeface="+mn-ea"/>
              <a:cs typeface="+mn-cs"/>
            </a:endParaRPr>
          </a:p>
          <a:p>
            <a:pPr lvl="1"/>
            <a:r>
              <a:rPr lang="cs-CZ" sz="1500" i="1" noProof="0" dirty="0">
                <a:solidFill>
                  <a:srgbClr val="000000"/>
                </a:solidFill>
                <a:ea typeface="+mn-ea"/>
                <a:cs typeface="+mn-cs"/>
              </a:rPr>
              <a:t>Specifické zdravotní služby</a:t>
            </a:r>
          </a:p>
          <a:p>
            <a:pPr lvl="2" indent="-180000">
              <a:lnSpc>
                <a:spcPct val="10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b="1" noProof="0" dirty="0">
                <a:solidFill>
                  <a:srgbClr val="000000"/>
                </a:solidFill>
                <a:ea typeface="+mn-ea"/>
                <a:cs typeface="+mn-cs"/>
              </a:rPr>
              <a:t>Zákon č. 373/2011 Sb., o specifických zdravotních službách</a:t>
            </a:r>
          </a:p>
          <a:p>
            <a:pPr lvl="2" indent="-180000">
              <a:lnSpc>
                <a:spcPct val="10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noProof="0" dirty="0">
                <a:solidFill>
                  <a:srgbClr val="000000"/>
                </a:solidFill>
                <a:ea typeface="+mn-ea"/>
                <a:cs typeface="+mn-cs"/>
              </a:rPr>
              <a:t>Zákon č. 66/1986 Sb., o umělém přerušení těhotenství</a:t>
            </a:r>
          </a:p>
          <a:p>
            <a:pPr lvl="1"/>
            <a:r>
              <a:rPr lang="cs-CZ" sz="1500" i="1" noProof="0" dirty="0">
                <a:solidFill>
                  <a:srgbClr val="000000"/>
                </a:solidFill>
                <a:ea typeface="+mn-ea"/>
                <a:cs typeface="+mn-cs"/>
              </a:rPr>
              <a:t>Zdravotnická záchranná služba</a:t>
            </a:r>
          </a:p>
          <a:p>
            <a:pPr lvl="2" indent="-180000">
              <a:lnSpc>
                <a:spcPct val="10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b="1" noProof="0" dirty="0">
                <a:solidFill>
                  <a:srgbClr val="000000"/>
                </a:solidFill>
                <a:ea typeface="+mn-ea"/>
                <a:cs typeface="+mn-cs"/>
              </a:rPr>
              <a:t>Zákon č. 374/2011 Sb., o zdravotnické záchranné službě</a:t>
            </a:r>
          </a:p>
          <a:p>
            <a:pPr lvl="1"/>
            <a:r>
              <a:rPr lang="cs-CZ" sz="1500" i="1" noProof="0" dirty="0">
                <a:solidFill>
                  <a:srgbClr val="000000"/>
                </a:solidFill>
                <a:ea typeface="+mn-ea"/>
                <a:cs typeface="+mn-cs"/>
              </a:rPr>
              <a:t>Transplantace a bezpečnosti tkání a buněk</a:t>
            </a:r>
          </a:p>
          <a:p>
            <a:pPr lvl="2" indent="-180000">
              <a:lnSpc>
                <a:spcPct val="10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noProof="0" dirty="0">
                <a:solidFill>
                  <a:srgbClr val="000000"/>
                </a:solidFill>
                <a:ea typeface="+mn-ea"/>
                <a:cs typeface="+mn-cs"/>
              </a:rPr>
              <a:t>Zákon č. 285/2002 Sb., </a:t>
            </a:r>
            <a:r>
              <a:rPr lang="cs-CZ" b="1" noProof="0" dirty="0">
                <a:solidFill>
                  <a:srgbClr val="000000"/>
                </a:solidFill>
                <a:ea typeface="+mn-ea"/>
                <a:cs typeface="+mn-cs"/>
              </a:rPr>
              <a:t>transplantační zákon</a:t>
            </a:r>
          </a:p>
          <a:p>
            <a:pPr lvl="2" indent="-180000">
              <a:lnSpc>
                <a:spcPct val="10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noProof="0" dirty="0">
                <a:solidFill>
                  <a:srgbClr val="000000"/>
                </a:solidFill>
                <a:ea typeface="+mn-ea"/>
                <a:cs typeface="+mn-cs"/>
              </a:rPr>
              <a:t>Zákon č. 296/2008 Sb., o lidských tkáních a buňkách</a:t>
            </a:r>
          </a:p>
          <a:p>
            <a:pPr>
              <a:lnSpc>
                <a:spcPct val="100000"/>
              </a:lnSpc>
            </a:pPr>
            <a:r>
              <a:rPr lang="cs-CZ" sz="1500" b="1" noProof="0" dirty="0">
                <a:solidFill>
                  <a:schemeClr val="tx2"/>
                </a:solidFill>
              </a:rPr>
              <a:t>Pracovníci ve zdravotnictví</a:t>
            </a:r>
          </a:p>
          <a:p>
            <a:pPr lvl="1"/>
            <a:r>
              <a:rPr lang="cs-CZ" sz="1500" b="1" noProof="0" dirty="0">
                <a:solidFill>
                  <a:srgbClr val="000000"/>
                </a:solidFill>
                <a:ea typeface="+mn-ea"/>
                <a:cs typeface="+mn-cs"/>
              </a:rPr>
              <a:t>Zákon č. 220/1991 Sb., o České lékařské komoře, České stomatologické komoře a České lékárnické komoře</a:t>
            </a:r>
          </a:p>
          <a:p>
            <a:pPr lvl="1"/>
            <a:r>
              <a:rPr lang="cs-CZ" sz="1500" noProof="0" dirty="0">
                <a:solidFill>
                  <a:srgbClr val="000000"/>
                </a:solidFill>
                <a:ea typeface="+mn-ea"/>
                <a:cs typeface="+mn-cs"/>
              </a:rPr>
              <a:t>Zákon č. 95/2004 Sb., o podmínkách získávání a uznávání odborné způsobilosti a specializované způsobilosti k výkonu zdravotnického povolání lékaře, zubního lékaře a farmaceuta</a:t>
            </a:r>
          </a:p>
          <a:p>
            <a:pPr lvl="1"/>
            <a:r>
              <a:rPr lang="cs-CZ" sz="1500" b="1" noProof="0" dirty="0">
                <a:solidFill>
                  <a:srgbClr val="000000"/>
                </a:solidFill>
                <a:ea typeface="+mn-ea"/>
                <a:cs typeface="+mn-cs"/>
              </a:rPr>
              <a:t>Zákon č. 96/2004 Sb., zákon o nelékařských zdravotnických povoláních</a:t>
            </a:r>
          </a:p>
          <a:p>
            <a:pPr>
              <a:lnSpc>
                <a:spcPct val="100000"/>
              </a:lnSpc>
            </a:pPr>
            <a:r>
              <a:rPr lang="cs-CZ" sz="1500" b="1" noProof="0" dirty="0">
                <a:solidFill>
                  <a:schemeClr val="tx2"/>
                </a:solidFill>
              </a:rPr>
              <a:t>Zdravotnické prostředky</a:t>
            </a:r>
          </a:p>
          <a:p>
            <a:pPr lvl="1"/>
            <a:r>
              <a:rPr lang="cs-CZ" sz="1500" noProof="0" dirty="0">
                <a:solidFill>
                  <a:srgbClr val="000000"/>
                </a:solidFill>
                <a:ea typeface="+mn-ea"/>
                <a:cs typeface="+mn-cs"/>
              </a:rPr>
              <a:t>Zákon č. 268/2014 Sb., o zdravotnických prostředcích a o změně zákona č. 634/2004 Sb., o správních poplatcích, ve znění pozdějších předpisů</a:t>
            </a:r>
          </a:p>
          <a:p>
            <a:pPr lvl="1"/>
            <a:endParaRPr lang="cs-CZ" sz="1300" noProof="0" dirty="0">
              <a:solidFill>
                <a:srgbClr val="000000"/>
              </a:solidFill>
            </a:endParaRPr>
          </a:p>
          <a:p>
            <a:pPr lvl="1"/>
            <a:endParaRPr lang="cs-CZ" sz="1300" noProof="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lang="cs-CZ" sz="1300" noProof="0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64200" y="9683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4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LAW-CZ.potx" id="{9368F25A-D07D-4454-BB9E-323E9573381A}" vid="{D76D3162-79D4-49CC-8197-D810905360B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prezentace-law-cz-4-3</Template>
  <TotalTime>0</TotalTime>
  <Words>4564</Words>
  <Application>Microsoft Office PowerPoint</Application>
  <PresentationFormat>Vlastní</PresentationFormat>
  <Paragraphs>341</Paragraphs>
  <Slides>30</Slides>
  <Notes>27</Notes>
  <HiddenSlides>0</HiddenSlides>
  <MMClips>20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4" baseType="lpstr">
      <vt:lpstr>Arial</vt:lpstr>
      <vt:lpstr>Tahoma</vt:lpstr>
      <vt:lpstr>Wingdings</vt:lpstr>
      <vt:lpstr>Prezentace_MU_CZ</vt:lpstr>
      <vt:lpstr>MP811Zk Správní právo III </vt:lpstr>
      <vt:lpstr>Program přednášky</vt:lpstr>
      <vt:lpstr>Kontrolní otázky</vt:lpstr>
      <vt:lpstr>Správa zdravotnictví</vt:lpstr>
      <vt:lpstr>Správa zdravotnictví</vt:lpstr>
      <vt:lpstr>Správa zdravotnictví</vt:lpstr>
      <vt:lpstr>Ústavní a mezinárodně právní východiska a zakotvení </vt:lpstr>
      <vt:lpstr>Ústavní a mezinárodně právní východiska a zakotvení </vt:lpstr>
      <vt:lpstr>Právní úprava</vt:lpstr>
      <vt:lpstr>Právní úprava</vt:lpstr>
      <vt:lpstr>Právní úprava</vt:lpstr>
      <vt:lpstr>Orgány a organizace na úseku zdravotnictví</vt:lpstr>
      <vt:lpstr>Orgány a organizace na úseku zdravotnictví</vt:lpstr>
      <vt:lpstr>Orgány a organizace na úseku zdravotnictví</vt:lpstr>
      <vt:lpstr>Orgány a organizace na úseku zdravotnictví</vt:lpstr>
      <vt:lpstr>Orgány a organizace na úseku zdravotnictví</vt:lpstr>
      <vt:lpstr>Orgány a organizace na úseku zdravotnictví</vt:lpstr>
      <vt:lpstr>Orgány a organizace na úseku zdravotnictví</vt:lpstr>
      <vt:lpstr>Poskytovatelé zdravotních služeb</vt:lpstr>
      <vt:lpstr>Zdravotní pojišťovny</vt:lpstr>
      <vt:lpstr>Zákon č. 48/1997 Sb., o veřejném zdravotním pojištění </vt:lpstr>
      <vt:lpstr>Zákon č. 258/2000 Sb., o ochraně veřejného zdraví</vt:lpstr>
      <vt:lpstr>Zákon č. 258/2000 Sb., o ochraně veřejného zdraví</vt:lpstr>
      <vt:lpstr>Zákon č. 258/2000 Sb., o ochraně veřejného zdraví</vt:lpstr>
      <vt:lpstr>Zákon č. 258/2000 Sb., o ochraně veřejného zdraví</vt:lpstr>
      <vt:lpstr>Zákon č. 372/2011 Sb., o zdravotních službách </vt:lpstr>
      <vt:lpstr>Zákon č. 373/2011 Sb., o specifických zdravotních službách </vt:lpstr>
      <vt:lpstr>Zákon č. 374/2011 Sb., o zdravotnické záchranné službě </vt:lpstr>
      <vt:lpstr>Zákon č. 65/2017 Sb., o ochraně zdraví před škodlivými účinky návykových látek</vt:lpstr>
      <vt:lpstr>Zákon č. 268/2014 Sb., o zdravotnických prostředcích  Zákon o diagnostických zdravotnických prostředcích in vitro  </vt:lpstr>
    </vt:vector>
  </TitlesOfParts>
  <Company>PrF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Lukas Potesil</dc:creator>
  <cp:lastModifiedBy>61256</cp:lastModifiedBy>
  <cp:revision>140</cp:revision>
  <cp:lastPrinted>2019-03-19T12:48:28Z</cp:lastPrinted>
  <dcterms:created xsi:type="dcterms:W3CDTF">2019-02-27T15:02:38Z</dcterms:created>
  <dcterms:modified xsi:type="dcterms:W3CDTF">2020-04-07T15:36:27Z</dcterms:modified>
</cp:coreProperties>
</file>