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13" r:id="rId4"/>
    <p:sldId id="329" r:id="rId5"/>
    <p:sldId id="331" r:id="rId6"/>
    <p:sldId id="315" r:id="rId7"/>
    <p:sldId id="316" r:id="rId8"/>
    <p:sldId id="317" r:id="rId9"/>
    <p:sldId id="318" r:id="rId10"/>
    <p:sldId id="319" r:id="rId11"/>
    <p:sldId id="332" r:id="rId12"/>
    <p:sldId id="320" r:id="rId13"/>
    <p:sldId id="321" r:id="rId14"/>
    <p:sldId id="322" r:id="rId15"/>
    <p:sldId id="323" r:id="rId16"/>
    <p:sldId id="325" r:id="rId17"/>
    <p:sldId id="326" r:id="rId18"/>
    <p:sldId id="32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5" d="100"/>
          <a:sy n="115" d="100"/>
        </p:scale>
        <p:origin x="-1002" y="-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A45FA5F-48C8-47B3-B6C2-FE798C9B0A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1E50AE6-C27E-475B-9DA1-6CBE37204D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5D16DAD1-7F23-4921-9777-7204702EECB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A310A-0878-487F-B9E4-329E717C747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D4F4B-6F81-4475-85FA-28E40B678F4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F534D-5D03-4D01-B7A8-42BCCE1C4F41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C13F4-0029-4C34-8EEF-D6707692D131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80A4A-B56E-481D-9412-ECDC273E74B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6336C-2AB3-4BBE-B72A-C1CED2381C3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A5C23-3ED4-491B-8293-7F33AB9C92E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A50A1-364F-4E6A-A653-081CECA9C27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54545-72E1-433A-92D0-CB46ACF67DD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721B3-605E-43CF-8C66-DDCA718C876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940CD48E-FDF1-4546-B3C2-517A42D6D59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4F6E183F-FF7C-46C9-8D64-88C04A9DF4BB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 smtClean="0">
                <a:solidFill>
                  <a:srgbClr val="7030A0"/>
                </a:solidFill>
              </a:rPr>
              <a:t/>
            </a:r>
            <a:br>
              <a:rPr lang="cs-CZ" altLang="cs-CZ" sz="4000" dirty="0" smtClean="0">
                <a:solidFill>
                  <a:srgbClr val="7030A0"/>
                </a:solidFill>
              </a:rPr>
            </a:br>
            <a:r>
              <a:rPr lang="cs-CZ" altLang="cs-CZ" sz="4000" dirty="0" smtClean="0">
                <a:solidFill>
                  <a:srgbClr val="7030A0"/>
                </a:solidFill>
              </a:rPr>
              <a:t>Správa </a:t>
            </a:r>
            <a:r>
              <a:rPr lang="cs-CZ" altLang="cs-CZ" sz="4000" dirty="0" smtClean="0">
                <a:solidFill>
                  <a:srgbClr val="7030A0"/>
                </a:solidFill>
              </a:rPr>
              <a:t>dopravy</a:t>
            </a:r>
            <a:br>
              <a:rPr lang="cs-CZ" altLang="cs-CZ" sz="4000" dirty="0" smtClean="0">
                <a:solidFill>
                  <a:srgbClr val="7030A0"/>
                </a:solidFill>
              </a:rPr>
            </a:br>
            <a:r>
              <a:rPr lang="cs-CZ" altLang="cs-CZ" sz="2800" dirty="0" smtClean="0">
                <a:solidFill>
                  <a:srgbClr val="7030A0"/>
                </a:solidFill>
              </a:rPr>
              <a:t>(drážní, letecká, lodní) </a:t>
            </a:r>
            <a:r>
              <a:rPr lang="cs-CZ" alt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8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Správní právo III</a:t>
            </a:r>
            <a:endParaRPr lang="cs-CZ" altLang="cs-CZ" sz="4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DFE25E-5834-47DF-BABA-184A625E01E2}" type="slidenum">
              <a:rPr lang="cs-CZ" altLang="cs-CZ"/>
              <a:pPr>
                <a:defRPr/>
              </a:pPr>
              <a:t>10</a:t>
            </a:fld>
            <a:endParaRPr lang="cs-CZ" altLang="cs-CZ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3) Letecká doprava</a:t>
            </a:r>
            <a:endParaRPr lang="cs-CZ" altLang="cs-CZ" dirty="0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Civilním letectvím </a:t>
            </a:r>
            <a:r>
              <a:rPr lang="cs-CZ" sz="2000" dirty="0" smtClean="0"/>
              <a:t>se rozumí </a:t>
            </a:r>
          </a:p>
          <a:p>
            <a:pPr lvl="1" eaLnBrk="1" hangingPunct="1"/>
            <a:r>
              <a:rPr lang="cs-CZ" sz="2000" dirty="0" smtClean="0">
                <a:solidFill>
                  <a:srgbClr val="00287D"/>
                </a:solidFill>
              </a:rPr>
              <a:t>Letecké činnosti </a:t>
            </a:r>
            <a:r>
              <a:rPr lang="cs-CZ" sz="2000" dirty="0" smtClean="0"/>
              <a:t>provozované </a:t>
            </a:r>
            <a:r>
              <a:rPr lang="cs-CZ" sz="2000" b="1" dirty="0" smtClean="0">
                <a:solidFill>
                  <a:srgbClr val="00287D"/>
                </a:solidFill>
              </a:rPr>
              <a:t>v ČR civilními letadly </a:t>
            </a:r>
            <a:r>
              <a:rPr lang="cs-CZ" sz="2000" dirty="0" smtClean="0">
                <a:solidFill>
                  <a:srgbClr val="00287D"/>
                </a:solidFill>
              </a:rPr>
              <a:t>jakékoliv státní příslušnosti </a:t>
            </a:r>
            <a:r>
              <a:rPr lang="cs-CZ" sz="2000" b="1" dirty="0" smtClean="0">
                <a:solidFill>
                  <a:srgbClr val="00287D"/>
                </a:solidFill>
              </a:rPr>
              <a:t>pro civilní účely </a:t>
            </a:r>
          </a:p>
          <a:p>
            <a:pPr lvl="1" eaLnBrk="1" hangingPunct="1"/>
            <a:r>
              <a:rPr lang="cs-CZ" sz="2000" dirty="0" smtClean="0"/>
              <a:t>Jakož i letecké činnosti provozované </a:t>
            </a:r>
            <a:r>
              <a:rPr lang="cs-CZ" sz="2000" dirty="0" smtClean="0">
                <a:solidFill>
                  <a:srgbClr val="00287D"/>
                </a:solidFill>
              </a:rPr>
              <a:t>letadly státní </a:t>
            </a:r>
            <a:r>
              <a:rPr lang="cs-CZ" sz="2000" b="1" dirty="0" smtClean="0">
                <a:solidFill>
                  <a:srgbClr val="00287D"/>
                </a:solidFill>
              </a:rPr>
              <a:t>příslušnosti ČR v cizině </a:t>
            </a:r>
            <a:r>
              <a:rPr lang="cs-CZ" sz="2000" dirty="0" smtClean="0">
                <a:solidFill>
                  <a:srgbClr val="00287D"/>
                </a:solidFill>
              </a:rPr>
              <a:t>pro civilní účely </a:t>
            </a:r>
          </a:p>
          <a:p>
            <a:pPr lvl="1" eaLnBrk="1" hangingPunct="1"/>
            <a:r>
              <a:rPr lang="cs-CZ" sz="2000" dirty="0" smtClean="0"/>
              <a:t>A </a:t>
            </a:r>
            <a:r>
              <a:rPr lang="cs-CZ" sz="2000" dirty="0" smtClean="0">
                <a:solidFill>
                  <a:srgbClr val="00287D"/>
                </a:solidFill>
              </a:rPr>
              <a:t>provozování</a:t>
            </a:r>
            <a:r>
              <a:rPr lang="cs-CZ" sz="2000" dirty="0" smtClean="0"/>
              <a:t> </a:t>
            </a:r>
            <a:r>
              <a:rPr lang="cs-CZ" sz="2000" b="1" dirty="0" smtClean="0">
                <a:solidFill>
                  <a:srgbClr val="00287D"/>
                </a:solidFill>
              </a:rPr>
              <a:t>civilních letišť </a:t>
            </a:r>
            <a:r>
              <a:rPr lang="cs-CZ" sz="2000" dirty="0" smtClean="0">
                <a:solidFill>
                  <a:srgbClr val="00287D"/>
                </a:solidFill>
              </a:rPr>
              <a:t>a poskytování </a:t>
            </a:r>
            <a:r>
              <a:rPr lang="cs-CZ" sz="2000" b="1" dirty="0" smtClean="0">
                <a:solidFill>
                  <a:srgbClr val="00287D"/>
                </a:solidFill>
              </a:rPr>
              <a:t>leteckých služeb </a:t>
            </a:r>
            <a:r>
              <a:rPr lang="cs-CZ" sz="2000" dirty="0" smtClean="0"/>
              <a:t>na území </a:t>
            </a:r>
            <a:r>
              <a:rPr lang="cs-CZ" sz="2000" dirty="0" smtClean="0">
                <a:solidFill>
                  <a:srgbClr val="00287D"/>
                </a:solidFill>
              </a:rPr>
              <a:t>ČR</a:t>
            </a:r>
            <a:endParaRPr lang="cs-CZ" sz="2000" b="1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2000" dirty="0" smtClean="0">
                <a:solidFill>
                  <a:srgbClr val="C00000"/>
                </a:solidFill>
              </a:rPr>
              <a:t>Upraveno zák. č. 49/1997 Sb., </a:t>
            </a:r>
            <a:r>
              <a:rPr lang="cs-CZ" sz="2000" b="1" dirty="0" smtClean="0">
                <a:solidFill>
                  <a:srgbClr val="C00000"/>
                </a:solidFill>
              </a:rPr>
              <a:t>o civilním letectví</a:t>
            </a:r>
          </a:p>
          <a:p>
            <a:pPr eaLnBrk="1" hangingPunct="1"/>
            <a:endParaRPr lang="cs-CZ" sz="2000" b="1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Vojenské letectví </a:t>
            </a:r>
            <a:r>
              <a:rPr lang="cs-CZ" sz="2000" dirty="0" smtClean="0"/>
              <a:t>= zvláštní právní „režim“</a:t>
            </a:r>
          </a:p>
          <a:p>
            <a:pPr lvl="1" eaLnBrk="1" hangingPunct="1"/>
            <a:r>
              <a:rPr lang="cs-CZ" sz="2000" dirty="0" smtClean="0"/>
              <a:t>Ve vymezeném rozsahu ale </a:t>
            </a:r>
            <a:r>
              <a:rPr lang="cs-CZ" sz="2000" dirty="0" smtClean="0">
                <a:solidFill>
                  <a:srgbClr val="00287D"/>
                </a:solidFill>
              </a:rPr>
              <a:t>také zákon o civilním letectví </a:t>
            </a:r>
            <a:r>
              <a:rPr lang="cs-CZ" sz="2000" i="1" dirty="0" smtClean="0">
                <a:solidFill>
                  <a:srgbClr val="00287D"/>
                </a:solidFill>
              </a:rPr>
              <a:t>(</a:t>
            </a:r>
            <a:r>
              <a:rPr lang="cs-CZ" sz="2000" i="1" dirty="0" smtClean="0"/>
              <a:t>personál, letiště, </a:t>
            </a:r>
            <a:r>
              <a:rPr lang="cs-CZ" sz="2000" i="1" dirty="0" smtClean="0"/>
              <a:t>užívání </a:t>
            </a:r>
            <a:r>
              <a:rPr lang="cs-CZ" sz="2000" i="1" dirty="0" err="1" smtClean="0"/>
              <a:t>vzd</a:t>
            </a:r>
            <a:r>
              <a:rPr lang="cs-CZ" sz="2000" i="1" dirty="0" smtClean="0"/>
              <a:t>. </a:t>
            </a:r>
            <a:r>
              <a:rPr lang="cs-CZ" sz="2000" i="1" dirty="0" smtClean="0"/>
              <a:t>prostoru</a:t>
            </a:r>
            <a:r>
              <a:rPr lang="cs-CZ" sz="2000" i="1" dirty="0" smtClean="0"/>
              <a:t>, letecké služby </a:t>
            </a:r>
            <a:r>
              <a:rPr lang="cs-CZ" sz="2000" i="1" dirty="0" smtClean="0"/>
              <a:t>a </a:t>
            </a:r>
            <a:r>
              <a:rPr lang="cs-CZ" sz="2000" i="1" dirty="0" smtClean="0"/>
              <a:t>činnosti)</a:t>
            </a:r>
            <a:endParaRPr lang="cs-CZ" sz="2000" i="1" dirty="0" smtClean="0">
              <a:solidFill>
                <a:srgbClr val="00287D"/>
              </a:solidFill>
            </a:endParaRPr>
          </a:p>
          <a:p>
            <a:pPr eaLnBrk="1" hangingPunct="1"/>
            <a:endParaRPr lang="cs-CZ" sz="20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DFE25E-5834-47DF-BABA-184A625E01E2}" type="slidenum">
              <a:rPr lang="cs-CZ" altLang="cs-CZ"/>
              <a:pPr>
                <a:defRPr/>
              </a:pPr>
              <a:t>11</a:t>
            </a:fld>
            <a:endParaRPr lang="cs-CZ" altLang="cs-CZ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3) Letecká doprava</a:t>
            </a:r>
            <a:endParaRPr lang="cs-CZ" altLang="cs-CZ" dirty="0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i="1" dirty="0" smtClean="0">
                <a:solidFill>
                  <a:srgbClr val="7030A0"/>
                </a:solidFill>
              </a:rPr>
              <a:t>Letiště </a:t>
            </a:r>
          </a:p>
          <a:p>
            <a:pPr lvl="1" eaLnBrk="1" hangingPunct="1"/>
            <a:r>
              <a:rPr lang="cs-CZ" sz="2000" dirty="0" smtClean="0"/>
              <a:t>= </a:t>
            </a:r>
            <a:r>
              <a:rPr lang="cs-CZ" sz="2000" dirty="0" smtClean="0"/>
              <a:t>územně vymezená a upravená </a:t>
            </a:r>
            <a:r>
              <a:rPr lang="cs-CZ" sz="2000" dirty="0" smtClean="0">
                <a:solidFill>
                  <a:srgbClr val="00287D"/>
                </a:solidFill>
              </a:rPr>
              <a:t>plocha včetně souboru leteckých staveb a zařízení </a:t>
            </a:r>
            <a:r>
              <a:rPr lang="cs-CZ" sz="2000" dirty="0" smtClean="0"/>
              <a:t>letiště, trvale </a:t>
            </a:r>
            <a:r>
              <a:rPr lang="cs-CZ" sz="2000" dirty="0" smtClean="0">
                <a:solidFill>
                  <a:srgbClr val="00287D"/>
                </a:solidFill>
              </a:rPr>
              <a:t>určená ke vzletům a přistávání letadel</a:t>
            </a:r>
          </a:p>
          <a:p>
            <a:pPr lvl="1" eaLnBrk="1" hangingPunct="1"/>
            <a:r>
              <a:rPr lang="cs-CZ" sz="2000" i="1" dirty="0" smtClean="0">
                <a:solidFill>
                  <a:srgbClr val="00287D"/>
                </a:solidFill>
              </a:rPr>
              <a:t>ochranné pásmo</a:t>
            </a:r>
            <a:endParaRPr lang="cs-CZ" sz="2000" b="1" i="1" dirty="0" smtClean="0">
              <a:solidFill>
                <a:srgbClr val="00287D"/>
              </a:solidFill>
            </a:endParaRPr>
          </a:p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Druhy </a:t>
            </a:r>
            <a:r>
              <a:rPr lang="cs-CZ" sz="2000" b="1" dirty="0" smtClean="0">
                <a:solidFill>
                  <a:srgbClr val="7030A0"/>
                </a:solidFill>
              </a:rPr>
              <a:t>letišť</a:t>
            </a:r>
          </a:p>
          <a:p>
            <a:pPr lvl="1" eaLnBrk="1" hangingPunct="1"/>
            <a:r>
              <a:rPr lang="cs-CZ" sz="2000" i="1" dirty="0" smtClean="0">
                <a:solidFill>
                  <a:srgbClr val="00287D"/>
                </a:solidFill>
              </a:rPr>
              <a:t>vnitrostátní x mezinárodní </a:t>
            </a:r>
          </a:p>
          <a:p>
            <a:pPr lvl="1" eaLnBrk="1" hangingPunct="1"/>
            <a:r>
              <a:rPr lang="cs-CZ" sz="2000" i="1" dirty="0" smtClean="0">
                <a:solidFill>
                  <a:srgbClr val="00287D"/>
                </a:solidFill>
              </a:rPr>
              <a:t>civilní </a:t>
            </a:r>
            <a:r>
              <a:rPr lang="cs-CZ" sz="2000" i="1" dirty="0" smtClean="0"/>
              <a:t>– veřejné x neveřejné </a:t>
            </a:r>
          </a:p>
          <a:p>
            <a:pPr lvl="1" eaLnBrk="1" hangingPunct="1"/>
            <a:r>
              <a:rPr lang="cs-CZ" sz="2000" i="1" dirty="0" smtClean="0">
                <a:solidFill>
                  <a:srgbClr val="00287D"/>
                </a:solidFill>
              </a:rPr>
              <a:t>vojenská </a:t>
            </a:r>
          </a:p>
          <a:p>
            <a:pPr eaLnBrk="1" hangingPunct="1"/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DEFE2A-E76B-4249-A55E-D7AC91F9A566}" type="slidenum">
              <a:rPr lang="cs-CZ" altLang="cs-CZ"/>
              <a:pPr>
                <a:defRPr/>
              </a:pPr>
              <a:t>12</a:t>
            </a:fld>
            <a:endParaRPr lang="cs-CZ" altLang="cs-CZ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3) Letecká doprava</a:t>
            </a:r>
            <a:endParaRPr lang="cs-CZ" altLang="cs-CZ" dirty="0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Regulace </a:t>
            </a:r>
            <a:r>
              <a:rPr lang="cs-CZ" sz="2000" b="1" dirty="0" smtClean="0">
                <a:solidFill>
                  <a:srgbClr val="7030A0"/>
                </a:solidFill>
              </a:rPr>
              <a:t>vzdušného prostoru ČR</a:t>
            </a:r>
            <a:endParaRPr lang="cs-CZ" sz="2000" dirty="0" smtClean="0"/>
          </a:p>
          <a:p>
            <a:pPr lvl="1" eaLnBrk="1" hangingPunct="1"/>
            <a:r>
              <a:rPr lang="cs-CZ" sz="2000" dirty="0" smtClean="0"/>
              <a:t>= dalším předmětem v zákoně o civilním letectví</a:t>
            </a:r>
            <a:endParaRPr lang="cs-CZ" sz="2000" b="1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2000" dirty="0" smtClean="0">
                <a:solidFill>
                  <a:srgbClr val="00287D"/>
                </a:solidFill>
              </a:rPr>
              <a:t>Pravidla </a:t>
            </a:r>
            <a:r>
              <a:rPr lang="cs-CZ" sz="2000" dirty="0" smtClean="0">
                <a:solidFill>
                  <a:srgbClr val="00287D"/>
                </a:solidFill>
              </a:rPr>
              <a:t>pro jeho užívání </a:t>
            </a:r>
            <a:endParaRPr lang="cs-CZ" sz="2000" dirty="0" smtClean="0">
              <a:solidFill>
                <a:srgbClr val="00287D"/>
              </a:solidFill>
            </a:endParaRPr>
          </a:p>
          <a:p>
            <a:pPr lvl="2" eaLnBrk="1" hangingPunct="1"/>
            <a:r>
              <a:rPr lang="cs-CZ" sz="2000" dirty="0" smtClean="0"/>
              <a:t>(Mimo zákona o civilním letectví </a:t>
            </a:r>
            <a:r>
              <a:rPr lang="cs-CZ" sz="2000" dirty="0" smtClean="0"/>
              <a:t>a prováděcích předpisů regulováno také </a:t>
            </a:r>
            <a:r>
              <a:rPr lang="cs-CZ" sz="2000" dirty="0" smtClean="0">
                <a:solidFill>
                  <a:srgbClr val="C00000"/>
                </a:solidFill>
              </a:rPr>
              <a:t>mezinárodními smlouvami</a:t>
            </a:r>
            <a:r>
              <a:rPr lang="cs-CZ" sz="2000" dirty="0" smtClean="0"/>
              <a:t>)</a:t>
            </a:r>
          </a:p>
          <a:p>
            <a:pPr lvl="1" eaLnBrk="1" hangingPunct="1"/>
            <a:r>
              <a:rPr lang="cs-CZ" sz="2000" dirty="0" smtClean="0"/>
              <a:t>Užívání </a:t>
            </a:r>
            <a:r>
              <a:rPr lang="cs-CZ" sz="2000" dirty="0" smtClean="0"/>
              <a:t>nad určitými </a:t>
            </a:r>
            <a:r>
              <a:rPr lang="cs-CZ" sz="2000" dirty="0" smtClean="0">
                <a:solidFill>
                  <a:srgbClr val="00287D"/>
                </a:solidFill>
              </a:rPr>
              <a:t>oblastmi omezeno či zakázáno </a:t>
            </a:r>
            <a:endParaRPr lang="cs-CZ" sz="2000" dirty="0" smtClean="0">
              <a:solidFill>
                <a:srgbClr val="00287D"/>
              </a:solidFill>
            </a:endParaRPr>
          </a:p>
          <a:p>
            <a:pPr lvl="2" eaLnBrk="1" hangingPunct="1"/>
            <a:r>
              <a:rPr lang="cs-CZ" sz="2000" i="1" dirty="0" smtClean="0"/>
              <a:t>(</a:t>
            </a:r>
            <a:r>
              <a:rPr lang="cs-CZ" sz="2000" i="1" dirty="0" smtClean="0"/>
              <a:t>O</a:t>
            </a:r>
            <a:r>
              <a:rPr lang="cs-CZ" sz="2000" i="1" dirty="0" smtClean="0"/>
              <a:t>brana </a:t>
            </a:r>
            <a:r>
              <a:rPr lang="cs-CZ" sz="2000" i="1" dirty="0" smtClean="0"/>
              <a:t>státu, bezpečnostní důvody, životní </a:t>
            </a:r>
            <a:r>
              <a:rPr lang="cs-CZ" sz="2000" i="1" dirty="0" smtClean="0"/>
              <a:t>prostředí)</a:t>
            </a:r>
          </a:p>
          <a:p>
            <a:pPr lvl="1" eaLnBrk="1" hangingPunct="1"/>
            <a:r>
              <a:rPr lang="cs-CZ" sz="2000" dirty="0" smtClean="0"/>
              <a:t>K</a:t>
            </a:r>
            <a:r>
              <a:rPr lang="cs-CZ" sz="2000" dirty="0" smtClean="0"/>
              <a:t> </a:t>
            </a:r>
            <a:r>
              <a:rPr lang="cs-CZ" sz="2000" dirty="0" smtClean="0"/>
              <a:t>opuštění prostoru může být letadlo </a:t>
            </a:r>
            <a:r>
              <a:rPr lang="cs-CZ" sz="2000" dirty="0" smtClean="0">
                <a:solidFill>
                  <a:srgbClr val="00287D"/>
                </a:solidFill>
              </a:rPr>
              <a:t>donuceno</a:t>
            </a:r>
          </a:p>
          <a:p>
            <a:pPr eaLnBrk="1" hangingPunct="1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3A59D5-CD13-4926-828D-1C91650567CC}" type="slidenum">
              <a:rPr lang="cs-CZ" altLang="cs-CZ"/>
              <a:pPr>
                <a:defRPr/>
              </a:pPr>
              <a:t>13</a:t>
            </a:fld>
            <a:endParaRPr lang="cs-CZ" altLang="cs-CZ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3) Letecká doprava</a:t>
            </a:r>
            <a:endParaRPr lang="cs-CZ" altLang="cs-CZ" dirty="0" smtClean="0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Letecké služby</a:t>
            </a:r>
          </a:p>
          <a:p>
            <a:pPr lvl="1" eaLnBrk="1" hangingPunct="1"/>
            <a:r>
              <a:rPr lang="cs-CZ" sz="2000" dirty="0" smtClean="0"/>
              <a:t>Mají za úkol </a:t>
            </a:r>
            <a:r>
              <a:rPr lang="cs-CZ" sz="2000" dirty="0" smtClean="0">
                <a:solidFill>
                  <a:srgbClr val="00287D"/>
                </a:solidFill>
              </a:rPr>
              <a:t>zajišťovat bezpečnost </a:t>
            </a:r>
            <a:r>
              <a:rPr lang="cs-CZ" sz="2000" dirty="0" smtClean="0">
                <a:solidFill>
                  <a:srgbClr val="00287D"/>
                </a:solidFill>
              </a:rPr>
              <a:t>a plynulost </a:t>
            </a:r>
            <a:r>
              <a:rPr lang="cs-CZ" sz="2000" dirty="0" smtClean="0"/>
              <a:t>létání </a:t>
            </a:r>
            <a:endParaRPr lang="cs-CZ" sz="2000" b="1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2000" i="1" dirty="0" smtClean="0">
                <a:solidFill>
                  <a:srgbClr val="00287D"/>
                </a:solidFill>
              </a:rPr>
              <a:t>Řízení </a:t>
            </a:r>
            <a:r>
              <a:rPr lang="cs-CZ" sz="2000" i="1" dirty="0" smtClean="0">
                <a:solidFill>
                  <a:srgbClr val="00287D"/>
                </a:solidFill>
              </a:rPr>
              <a:t>letového provozu </a:t>
            </a:r>
            <a:r>
              <a:rPr lang="cs-CZ" sz="2000" i="1" dirty="0" smtClean="0"/>
              <a:t>(letové provozní služby), </a:t>
            </a:r>
            <a:r>
              <a:rPr lang="cs-CZ" sz="2000" i="1" dirty="0" smtClean="0">
                <a:solidFill>
                  <a:srgbClr val="00287D"/>
                </a:solidFill>
              </a:rPr>
              <a:t>meteorologická, telekomunikační, pátrání a záchrany, informační, předletová příprava a monitorování letu, služby při </a:t>
            </a:r>
            <a:r>
              <a:rPr lang="cs-CZ" sz="2000" i="1" dirty="0" smtClean="0">
                <a:solidFill>
                  <a:srgbClr val="00287D"/>
                </a:solidFill>
              </a:rPr>
              <a:t>odbavování</a:t>
            </a:r>
            <a:endParaRPr lang="cs-CZ" sz="2000" i="1" dirty="0" smtClean="0">
              <a:solidFill>
                <a:srgbClr val="00287D"/>
              </a:solidFill>
            </a:endParaRPr>
          </a:p>
          <a:p>
            <a:pPr eaLnBrk="1" hangingPunct="1"/>
            <a:r>
              <a:rPr lang="cs-CZ" sz="2000" dirty="0" smtClean="0"/>
              <a:t>Dalším </a:t>
            </a:r>
            <a:r>
              <a:rPr lang="cs-CZ" sz="2000" dirty="0" smtClean="0"/>
              <a:t>předmětem = </a:t>
            </a:r>
            <a:r>
              <a:rPr lang="cs-CZ" sz="2000" dirty="0" smtClean="0">
                <a:solidFill>
                  <a:srgbClr val="7030A0"/>
                </a:solidFill>
              </a:rPr>
              <a:t>regulace</a:t>
            </a:r>
            <a:r>
              <a:rPr lang="cs-CZ" sz="2000" b="1" dirty="0" smtClean="0"/>
              <a:t> </a:t>
            </a:r>
            <a:r>
              <a:rPr lang="cs-CZ" sz="2000" b="1" dirty="0" smtClean="0">
                <a:solidFill>
                  <a:srgbClr val="7030A0"/>
                </a:solidFill>
              </a:rPr>
              <a:t>leteckých </a:t>
            </a:r>
            <a:r>
              <a:rPr lang="cs-CZ" sz="2000" b="1" dirty="0" smtClean="0">
                <a:solidFill>
                  <a:srgbClr val="7030A0"/>
                </a:solidFill>
              </a:rPr>
              <a:t>činností</a:t>
            </a:r>
          </a:p>
          <a:p>
            <a:pPr lvl="1" eaLnBrk="1" hangingPunct="1"/>
            <a:r>
              <a:rPr lang="cs-CZ" sz="2000" b="1" i="1" dirty="0" smtClean="0">
                <a:solidFill>
                  <a:srgbClr val="00287D"/>
                </a:solidFill>
              </a:rPr>
              <a:t>Obchodní </a:t>
            </a:r>
            <a:r>
              <a:rPr lang="cs-CZ" sz="2000" b="1" i="1" dirty="0" smtClean="0">
                <a:solidFill>
                  <a:srgbClr val="00287D"/>
                </a:solidFill>
              </a:rPr>
              <a:t>letecká doprava</a:t>
            </a:r>
          </a:p>
          <a:p>
            <a:pPr lvl="2" eaLnBrk="1" hangingPunct="1"/>
            <a:r>
              <a:rPr lang="cs-CZ" sz="2000" dirty="0" smtClean="0"/>
              <a:t>= doprava </a:t>
            </a:r>
            <a:r>
              <a:rPr lang="cs-CZ" sz="2000" dirty="0" smtClean="0"/>
              <a:t>osob, zvířat, zavazadel, věcí a pošty na základě licence (</a:t>
            </a:r>
            <a:r>
              <a:rPr lang="cs-CZ" sz="2000" dirty="0" smtClean="0">
                <a:solidFill>
                  <a:srgbClr val="C00000"/>
                </a:solidFill>
              </a:rPr>
              <a:t>přísně regulováno</a:t>
            </a:r>
            <a:r>
              <a:rPr lang="cs-CZ" sz="2000" dirty="0" smtClean="0"/>
              <a:t>)</a:t>
            </a:r>
          </a:p>
          <a:p>
            <a:pPr lvl="1" eaLnBrk="1" hangingPunct="1"/>
            <a:r>
              <a:rPr lang="cs-CZ" sz="2000" b="1" i="1" dirty="0" smtClean="0">
                <a:solidFill>
                  <a:srgbClr val="00287D"/>
                </a:solidFill>
              </a:rPr>
              <a:t>Rekreační </a:t>
            </a:r>
            <a:r>
              <a:rPr lang="cs-CZ" sz="2000" b="1" i="1" dirty="0" smtClean="0">
                <a:solidFill>
                  <a:srgbClr val="00287D"/>
                </a:solidFill>
              </a:rPr>
              <a:t>a sportovní létání</a:t>
            </a:r>
          </a:p>
          <a:p>
            <a:pPr lvl="2" eaLnBrk="1" hangingPunct="1"/>
            <a:r>
              <a:rPr lang="cs-CZ" sz="2000" dirty="0" smtClean="0"/>
              <a:t>= Užívání </a:t>
            </a:r>
            <a:r>
              <a:rPr lang="cs-CZ" sz="2000" dirty="0" smtClean="0"/>
              <a:t>letadla pro vlastní potřebu </a:t>
            </a:r>
            <a:r>
              <a:rPr lang="cs-CZ" sz="2000" dirty="0" smtClean="0"/>
              <a:t>nebo jiných </a:t>
            </a:r>
            <a:r>
              <a:rPr lang="cs-CZ" sz="2000" dirty="0" smtClean="0"/>
              <a:t>osob za účelem rekreace, osobní dopravy nebo sportu </a:t>
            </a:r>
            <a:r>
              <a:rPr lang="cs-CZ" sz="2000" dirty="0" smtClean="0"/>
              <a:t>(nekomerčně)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59F2E-6641-47DD-8A79-CAC8FEAC7A06}" type="slidenum">
              <a:rPr lang="cs-CZ" altLang="cs-CZ"/>
              <a:pPr>
                <a:defRPr/>
              </a:pPr>
              <a:t>14</a:t>
            </a:fld>
            <a:endParaRPr lang="cs-CZ" altLang="cs-CZ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3) Letecká doprava</a:t>
            </a:r>
            <a:endParaRPr lang="cs-CZ" altLang="cs-CZ" dirty="0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Orgány </a:t>
            </a:r>
            <a:r>
              <a:rPr lang="cs-CZ" sz="2000" b="1" dirty="0" smtClean="0">
                <a:solidFill>
                  <a:srgbClr val="7030A0"/>
                </a:solidFill>
              </a:rPr>
              <a:t>státní správy</a:t>
            </a:r>
          </a:p>
          <a:p>
            <a:pPr lvl="1" eaLnBrk="1" hangingPunct="1"/>
            <a:r>
              <a:rPr lang="cs-CZ" sz="2000" dirty="0" smtClean="0"/>
              <a:t>Ve </a:t>
            </a:r>
            <a:r>
              <a:rPr lang="cs-CZ" sz="2000" dirty="0" smtClean="0"/>
              <a:t>věcech vojenského letectví </a:t>
            </a:r>
            <a:r>
              <a:rPr lang="cs-CZ" sz="2000" dirty="0" smtClean="0">
                <a:solidFill>
                  <a:srgbClr val="C00000"/>
                </a:solidFill>
              </a:rPr>
              <a:t>Ministerstvo obrany</a:t>
            </a:r>
          </a:p>
          <a:p>
            <a:pPr lvl="1" eaLnBrk="1" hangingPunct="1"/>
            <a:r>
              <a:rPr lang="cs-CZ" sz="2000" dirty="0" smtClean="0"/>
              <a:t>Ve </a:t>
            </a:r>
            <a:r>
              <a:rPr lang="cs-CZ" sz="2000" dirty="0" smtClean="0"/>
              <a:t>věcech civilního letectví </a:t>
            </a:r>
            <a:r>
              <a:rPr lang="cs-CZ" sz="2000" b="1" dirty="0" smtClean="0">
                <a:solidFill>
                  <a:srgbClr val="C00000"/>
                </a:solidFill>
              </a:rPr>
              <a:t>Ministerstvo dopravy </a:t>
            </a:r>
            <a:r>
              <a:rPr lang="cs-CZ" sz="2000" dirty="0" smtClean="0"/>
              <a:t>a</a:t>
            </a:r>
          </a:p>
          <a:p>
            <a:pPr lvl="2" eaLnBrk="1" hangingPunct="1"/>
            <a:r>
              <a:rPr lang="cs-CZ" sz="2000" b="1" i="1" dirty="0" smtClean="0">
                <a:solidFill>
                  <a:srgbClr val="C00000"/>
                </a:solidFill>
              </a:rPr>
              <a:t>Úřad pro civilní letectví </a:t>
            </a:r>
            <a:r>
              <a:rPr lang="cs-CZ" sz="2000" dirty="0" smtClean="0"/>
              <a:t>(ten také </a:t>
            </a:r>
            <a:r>
              <a:rPr lang="cs-CZ" sz="2000" dirty="0" smtClean="0"/>
              <a:t>schvaluje typy letadel a letovou způsobilost a vede letecký rejstřík)</a:t>
            </a:r>
          </a:p>
          <a:p>
            <a:pPr lvl="1" eaLnBrk="1" hangingPunct="1"/>
            <a:r>
              <a:rPr lang="cs-CZ" sz="2000" dirty="0" smtClean="0">
                <a:solidFill>
                  <a:srgbClr val="C00000"/>
                </a:solidFill>
              </a:rPr>
              <a:t>Ústav pro odborné zjišťování příčin leteckých nehod</a:t>
            </a:r>
          </a:p>
          <a:p>
            <a:pPr eaLnBrk="1" hangingPunct="1"/>
            <a:endParaRPr lang="cs-CZ" sz="2000" b="1" dirty="0" smtClean="0"/>
          </a:p>
          <a:p>
            <a:pPr eaLnBrk="1" hangingPunct="1"/>
            <a:r>
              <a:rPr lang="cs-CZ" sz="2000" b="1" i="1" dirty="0" smtClean="0">
                <a:solidFill>
                  <a:srgbClr val="7030A0"/>
                </a:solidFill>
              </a:rPr>
              <a:t>Letecký </a:t>
            </a:r>
            <a:r>
              <a:rPr lang="cs-CZ" sz="2000" b="1" i="1" dirty="0" smtClean="0">
                <a:solidFill>
                  <a:srgbClr val="7030A0"/>
                </a:solidFill>
              </a:rPr>
              <a:t>rejstřík</a:t>
            </a:r>
          </a:p>
          <a:p>
            <a:pPr lvl="1" eaLnBrk="1" hangingPunct="1"/>
            <a:r>
              <a:rPr lang="cs-CZ" sz="2000" dirty="0" smtClean="0">
                <a:solidFill>
                  <a:srgbClr val="00287D"/>
                </a:solidFill>
              </a:rPr>
              <a:t>Evidence </a:t>
            </a:r>
            <a:r>
              <a:rPr lang="cs-CZ" sz="2000" dirty="0" smtClean="0">
                <a:solidFill>
                  <a:srgbClr val="00287D"/>
                </a:solidFill>
              </a:rPr>
              <a:t>letadel </a:t>
            </a:r>
            <a:r>
              <a:rPr lang="cs-CZ" sz="2000" i="1" dirty="0" smtClean="0"/>
              <a:t>(zápisem letadlo státní příslušnost ČR)</a:t>
            </a:r>
          </a:p>
          <a:p>
            <a:pPr lvl="1" eaLnBrk="1" hangingPunct="1"/>
            <a:r>
              <a:rPr lang="cs-CZ" sz="2000" dirty="0" smtClean="0">
                <a:solidFill>
                  <a:srgbClr val="00287D"/>
                </a:solidFill>
              </a:rPr>
              <a:t>Evidence </a:t>
            </a:r>
            <a:r>
              <a:rPr lang="cs-CZ" sz="2000" dirty="0" smtClean="0">
                <a:solidFill>
                  <a:srgbClr val="00287D"/>
                </a:solidFill>
              </a:rPr>
              <a:t>personálu</a:t>
            </a:r>
          </a:p>
          <a:p>
            <a:pPr eaLnBrk="1" hangingPunct="1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499373-622C-4A8E-9603-CDBED358D350}" type="slidenum">
              <a:rPr lang="cs-CZ" altLang="cs-CZ"/>
              <a:pPr>
                <a:defRPr/>
              </a:pPr>
              <a:t>15</a:t>
            </a:fld>
            <a:endParaRPr lang="cs-CZ" altLang="cs-CZ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4) Lodní doprava – vnitrozemská plavba</a:t>
            </a:r>
            <a:endParaRPr lang="cs-CZ" altLang="cs-CZ" dirty="0" smtClean="0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dirty="0" smtClean="0">
                <a:solidFill>
                  <a:srgbClr val="C00000"/>
                </a:solidFill>
              </a:rPr>
              <a:t>Zák</a:t>
            </a:r>
            <a:r>
              <a:rPr lang="cs-CZ" sz="2000" dirty="0" smtClean="0">
                <a:solidFill>
                  <a:srgbClr val="C00000"/>
                </a:solidFill>
              </a:rPr>
              <a:t>. č. 114/1995 Sb., </a:t>
            </a:r>
            <a:r>
              <a:rPr lang="cs-CZ" sz="2000" b="1" dirty="0" smtClean="0">
                <a:solidFill>
                  <a:srgbClr val="C00000"/>
                </a:solidFill>
              </a:rPr>
              <a:t>o vnitrozemské plavbě</a:t>
            </a:r>
          </a:p>
          <a:p>
            <a:pPr eaLnBrk="1" hangingPunct="1"/>
            <a:r>
              <a:rPr lang="cs-CZ" sz="2000" dirty="0" smtClean="0"/>
              <a:t>Vzhledem </a:t>
            </a:r>
            <a:r>
              <a:rPr lang="cs-CZ" sz="2000" dirty="0" smtClean="0"/>
              <a:t>k častým změnám a potřebě podrobných pravidel </a:t>
            </a:r>
            <a:r>
              <a:rPr lang="cs-CZ" sz="2000" dirty="0" smtClean="0"/>
              <a:t>významná </a:t>
            </a:r>
            <a:r>
              <a:rPr lang="cs-CZ" sz="2000" dirty="0" smtClean="0"/>
              <a:t>část problematiky upravena prováděcími předpisy, např.:</a:t>
            </a:r>
          </a:p>
          <a:p>
            <a:pPr lvl="1" eaLnBrk="1" hangingPunct="1"/>
            <a:r>
              <a:rPr lang="cs-CZ" sz="2000" i="1" dirty="0" smtClean="0"/>
              <a:t>Vyhláška </a:t>
            </a:r>
            <a:r>
              <a:rPr lang="cs-CZ" sz="2000" i="1" dirty="0" smtClean="0"/>
              <a:t>MD č. 344/1991 Sb. – Řád plavební bezpečnosti</a:t>
            </a:r>
          </a:p>
          <a:p>
            <a:pPr lvl="1" eaLnBrk="1" hangingPunct="1"/>
            <a:r>
              <a:rPr lang="cs-CZ" sz="2000" i="1" dirty="0" smtClean="0"/>
              <a:t>Vyhláška </a:t>
            </a:r>
            <a:r>
              <a:rPr lang="cs-CZ" sz="2000" i="1" dirty="0" smtClean="0"/>
              <a:t>MD č. 224/1995 Sb., o způsobilosti osob k vedení a obsluze plavidel</a:t>
            </a:r>
          </a:p>
          <a:p>
            <a:pPr lvl="1" eaLnBrk="1" hangingPunct="1"/>
            <a:r>
              <a:rPr lang="cs-CZ" sz="2000" i="1" dirty="0" smtClean="0"/>
              <a:t>Vyhláška </a:t>
            </a:r>
            <a:r>
              <a:rPr lang="cs-CZ" sz="2000" i="1" dirty="0" smtClean="0"/>
              <a:t>MD č. 138/2000 Sb., o radiotelefonním provozu na vnitrozemských vodních cestách</a:t>
            </a:r>
          </a:p>
          <a:p>
            <a:pPr eaLnBrk="1" hangingPunct="1"/>
            <a:endParaRPr lang="cs-CZ" sz="2000" b="1" dirty="0" smtClean="0"/>
          </a:p>
          <a:p>
            <a:pPr eaLnBrk="1" hangingPunct="1"/>
            <a:r>
              <a:rPr lang="cs-CZ" sz="2000" b="1" i="1" dirty="0" smtClean="0">
                <a:solidFill>
                  <a:srgbClr val="7030A0"/>
                </a:solidFill>
              </a:rPr>
              <a:t>Plavbou</a:t>
            </a:r>
            <a:r>
              <a:rPr lang="cs-CZ" sz="2000" dirty="0" smtClean="0"/>
              <a:t> </a:t>
            </a:r>
            <a:r>
              <a:rPr lang="cs-CZ" sz="2000" dirty="0" smtClean="0"/>
              <a:t>se rozumí </a:t>
            </a:r>
            <a:r>
              <a:rPr lang="cs-CZ" sz="2000" dirty="0" smtClean="0">
                <a:solidFill>
                  <a:srgbClr val="00287D"/>
                </a:solidFill>
              </a:rPr>
              <a:t>provozování plavidla na vodní cestě</a:t>
            </a:r>
          </a:p>
          <a:p>
            <a:pPr eaLnBrk="1" hangingPunct="1"/>
            <a:r>
              <a:rPr lang="cs-CZ" sz="2000" dirty="0" smtClean="0">
                <a:solidFill>
                  <a:srgbClr val="7030A0"/>
                </a:solidFill>
              </a:rPr>
              <a:t>Vnitrozemskými </a:t>
            </a:r>
            <a:r>
              <a:rPr lang="cs-CZ" sz="2000" dirty="0" smtClean="0">
                <a:solidFill>
                  <a:srgbClr val="7030A0"/>
                </a:solidFill>
              </a:rPr>
              <a:t>vodními cestami </a:t>
            </a:r>
            <a:r>
              <a:rPr lang="cs-CZ" sz="2000" dirty="0" smtClean="0"/>
              <a:t>jsou vodní toky a jiné vodní plochy, na kterých je možno provozovat plavbu</a:t>
            </a:r>
          </a:p>
          <a:p>
            <a:pPr eaLnBrk="1" hangingPunct="1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637A1E-68B6-4965-B7A7-416F1AFDFBFB}" type="slidenum">
              <a:rPr lang="cs-CZ" altLang="cs-CZ"/>
              <a:pPr>
                <a:defRPr/>
              </a:pPr>
              <a:t>16</a:t>
            </a:fld>
            <a:endParaRPr lang="cs-CZ" altLang="cs-CZ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4) Lodní doprava – vnitrozemská plavba</a:t>
            </a:r>
            <a:endParaRPr lang="cs-CZ" altLang="cs-CZ" dirty="0" smtClean="0"/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Vodní </a:t>
            </a:r>
            <a:r>
              <a:rPr lang="cs-CZ" sz="2000" b="1" dirty="0" smtClean="0">
                <a:solidFill>
                  <a:srgbClr val="7030A0"/>
                </a:solidFill>
              </a:rPr>
              <a:t>cesty </a:t>
            </a:r>
            <a:r>
              <a:rPr lang="cs-CZ" sz="2000" dirty="0" smtClean="0"/>
              <a:t>se dělí na </a:t>
            </a:r>
          </a:p>
          <a:p>
            <a:pPr lvl="1" eaLnBrk="1" hangingPunct="1"/>
            <a:r>
              <a:rPr lang="cs-CZ" sz="2000" b="1" i="1" dirty="0" smtClean="0">
                <a:solidFill>
                  <a:srgbClr val="00287D"/>
                </a:solidFill>
              </a:rPr>
              <a:t>Sledované </a:t>
            </a:r>
            <a:r>
              <a:rPr lang="cs-CZ" sz="2000" b="1" i="1" dirty="0" smtClean="0">
                <a:solidFill>
                  <a:srgbClr val="00287D"/>
                </a:solidFill>
              </a:rPr>
              <a:t>vodní cesty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cs-CZ" sz="2000" dirty="0" smtClean="0"/>
              <a:t> </a:t>
            </a:r>
            <a:r>
              <a:rPr lang="cs-CZ" sz="2000" dirty="0" smtClean="0"/>
              <a:t>Musí </a:t>
            </a:r>
            <a:r>
              <a:rPr lang="cs-CZ" sz="2000" dirty="0" smtClean="0"/>
              <a:t>odpovídat plavebně provozním podmínkám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cs-CZ" sz="2000" dirty="0" smtClean="0"/>
              <a:t> </a:t>
            </a:r>
            <a:r>
              <a:rPr lang="cs-CZ" sz="2000" dirty="0" smtClean="0"/>
              <a:t>Další dělení na </a:t>
            </a:r>
            <a:r>
              <a:rPr lang="cs-CZ" sz="2000" i="1" dirty="0" smtClean="0">
                <a:solidFill>
                  <a:srgbClr val="00287D"/>
                </a:solidFill>
              </a:rPr>
              <a:t>dopravně </a:t>
            </a:r>
            <a:r>
              <a:rPr lang="cs-CZ" sz="2000" i="1" dirty="0" smtClean="0">
                <a:solidFill>
                  <a:srgbClr val="00287D"/>
                </a:solidFill>
              </a:rPr>
              <a:t>významné </a:t>
            </a:r>
            <a:r>
              <a:rPr lang="cs-CZ" sz="2000" dirty="0" smtClean="0"/>
              <a:t>a</a:t>
            </a:r>
            <a:r>
              <a:rPr lang="cs-CZ" sz="2000" i="1" dirty="0" smtClean="0"/>
              <a:t> </a:t>
            </a:r>
            <a:r>
              <a:rPr lang="cs-CZ" sz="2000" i="1" dirty="0" smtClean="0">
                <a:solidFill>
                  <a:srgbClr val="00287D"/>
                </a:solidFill>
              </a:rPr>
              <a:t>vodní </a:t>
            </a:r>
            <a:r>
              <a:rPr lang="cs-CZ" sz="2000" i="1" dirty="0" smtClean="0">
                <a:solidFill>
                  <a:srgbClr val="00287D"/>
                </a:solidFill>
              </a:rPr>
              <a:t>cesty účelové </a:t>
            </a:r>
            <a:r>
              <a:rPr lang="cs-CZ" sz="2000" dirty="0" smtClean="0"/>
              <a:t>(zde zejména rekreační </a:t>
            </a:r>
            <a:r>
              <a:rPr lang="cs-CZ" sz="2000" dirty="0" smtClean="0"/>
              <a:t>plavba)</a:t>
            </a:r>
          </a:p>
          <a:p>
            <a:pPr lvl="1" eaLnBrk="1" hangingPunct="1"/>
            <a:r>
              <a:rPr lang="cs-CZ" sz="2000" b="1" i="1" dirty="0" smtClean="0">
                <a:solidFill>
                  <a:srgbClr val="00287D"/>
                </a:solidFill>
              </a:rPr>
              <a:t>Ostatní </a:t>
            </a:r>
            <a:r>
              <a:rPr lang="cs-CZ" sz="2000" b="1" i="1" dirty="0" smtClean="0">
                <a:solidFill>
                  <a:srgbClr val="00287D"/>
                </a:solidFill>
              </a:rPr>
              <a:t>vodní cesty </a:t>
            </a:r>
          </a:p>
          <a:p>
            <a:pPr eaLnBrk="1" hangingPunct="1"/>
            <a:endParaRPr lang="cs-CZ" sz="2000" b="1" dirty="0" smtClean="0"/>
          </a:p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Vodní </a:t>
            </a:r>
            <a:r>
              <a:rPr lang="cs-CZ" sz="2000" b="1" dirty="0" smtClean="0">
                <a:solidFill>
                  <a:srgbClr val="7030A0"/>
                </a:solidFill>
              </a:rPr>
              <a:t>doprava</a:t>
            </a:r>
          </a:p>
          <a:p>
            <a:pPr lvl="1" eaLnBrk="1" hangingPunct="1"/>
            <a:r>
              <a:rPr lang="cs-CZ" sz="2000" dirty="0" smtClean="0"/>
              <a:t>Provozovat </a:t>
            </a:r>
            <a:r>
              <a:rPr lang="cs-CZ" sz="2000" dirty="0" smtClean="0"/>
              <a:t>vodní dopravu pro cizí potřeby může jen ten, kdo je spolehlivý a má </a:t>
            </a:r>
            <a:r>
              <a:rPr lang="cs-CZ" sz="2000" i="1" dirty="0" smtClean="0">
                <a:solidFill>
                  <a:srgbClr val="C00000"/>
                </a:solidFill>
              </a:rPr>
              <a:t>koncesi</a:t>
            </a:r>
          </a:p>
          <a:p>
            <a:pPr lvl="1" eaLnBrk="1" hangingPunct="1"/>
            <a:r>
              <a:rPr lang="cs-CZ" sz="2000" dirty="0" smtClean="0"/>
              <a:t>Pro </a:t>
            </a:r>
            <a:r>
              <a:rPr lang="cs-CZ" sz="2000" dirty="0" smtClean="0"/>
              <a:t>každého a za předem vyhlášených podmínek </a:t>
            </a:r>
          </a:p>
          <a:p>
            <a:pPr lvl="2" eaLnBrk="1" hangingPunct="1"/>
            <a:r>
              <a:rPr lang="cs-CZ" sz="2000" i="1" dirty="0" smtClean="0">
                <a:solidFill>
                  <a:srgbClr val="00287D"/>
                </a:solidFill>
              </a:rPr>
              <a:t>= </a:t>
            </a:r>
            <a:r>
              <a:rPr lang="cs-CZ" sz="2000" i="1" dirty="0" smtClean="0">
                <a:solidFill>
                  <a:srgbClr val="00287D"/>
                </a:solidFill>
              </a:rPr>
              <a:t>veřejná </a:t>
            </a:r>
            <a:r>
              <a:rPr lang="cs-CZ" sz="2000" i="1" dirty="0" smtClean="0">
                <a:solidFill>
                  <a:srgbClr val="00287D"/>
                </a:solidFill>
              </a:rPr>
              <a:t>lodní </a:t>
            </a:r>
            <a:r>
              <a:rPr lang="cs-CZ" sz="2000" i="1" dirty="0" smtClean="0">
                <a:solidFill>
                  <a:srgbClr val="00287D"/>
                </a:solidFill>
              </a:rPr>
              <a:t>doprava</a:t>
            </a:r>
            <a:endParaRPr lang="cs-CZ" sz="2000" i="1" dirty="0" smtClean="0">
              <a:solidFill>
                <a:srgbClr val="00287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19FB5-9F2D-4F5A-A828-0F5089A7850E}" type="slidenum">
              <a:rPr lang="cs-CZ" altLang="cs-CZ"/>
              <a:pPr>
                <a:defRPr/>
              </a:pPr>
              <a:t>17</a:t>
            </a:fld>
            <a:endParaRPr lang="cs-CZ" altLang="cs-CZ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4) Lodní doprava – vnitrozemská plavba</a:t>
            </a:r>
            <a:endParaRPr lang="cs-CZ" altLang="cs-CZ" dirty="0" smtClean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Přístav</a:t>
            </a:r>
            <a:r>
              <a:rPr lang="cs-CZ" sz="2000" b="1" dirty="0" smtClean="0"/>
              <a:t> </a:t>
            </a:r>
            <a:r>
              <a:rPr lang="cs-CZ" sz="2000" dirty="0" smtClean="0"/>
              <a:t>lze zřizovat a provozovat jen se souhlasem plavebního úřadu</a:t>
            </a:r>
          </a:p>
          <a:p>
            <a:pPr lvl="1" eaLnBrk="1" hangingPunct="1"/>
            <a:r>
              <a:rPr lang="cs-CZ" sz="2000" i="1" dirty="0" smtClean="0">
                <a:solidFill>
                  <a:srgbClr val="00287D"/>
                </a:solidFill>
              </a:rPr>
              <a:t>Veřejné </a:t>
            </a:r>
            <a:r>
              <a:rPr lang="cs-CZ" sz="2000" dirty="0" smtClean="0"/>
              <a:t>a</a:t>
            </a:r>
            <a:r>
              <a:rPr lang="cs-CZ" sz="2000" i="1" dirty="0" smtClean="0">
                <a:solidFill>
                  <a:srgbClr val="00287D"/>
                </a:solidFill>
              </a:rPr>
              <a:t> neveřejné</a:t>
            </a:r>
            <a:endParaRPr lang="cs-CZ" sz="2000" b="1" dirty="0" smtClean="0">
              <a:solidFill>
                <a:srgbClr val="00287D"/>
              </a:solidFill>
            </a:endParaRPr>
          </a:p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Plavidla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endParaRPr lang="cs-CZ" sz="2000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2000" dirty="0" smtClean="0"/>
              <a:t>Zejména </a:t>
            </a:r>
            <a:r>
              <a:rPr lang="cs-CZ" sz="2000" dirty="0" smtClean="0"/>
              <a:t>regulována </a:t>
            </a:r>
            <a:r>
              <a:rPr lang="cs-CZ" sz="2000" dirty="0" smtClean="0">
                <a:solidFill>
                  <a:srgbClr val="00287D"/>
                </a:solidFill>
              </a:rPr>
              <a:t>technická způsobilost</a:t>
            </a:r>
          </a:p>
          <a:p>
            <a:pPr lvl="1" eaLnBrk="1" hangingPunct="1"/>
            <a:r>
              <a:rPr lang="cs-CZ" sz="2000" dirty="0" smtClean="0"/>
              <a:t>Evidována </a:t>
            </a:r>
            <a:r>
              <a:rPr lang="cs-CZ" sz="2000" b="1" dirty="0" smtClean="0">
                <a:solidFill>
                  <a:srgbClr val="00287D"/>
                </a:solidFill>
              </a:rPr>
              <a:t>v plavebním rejstříku </a:t>
            </a:r>
            <a:r>
              <a:rPr lang="cs-CZ" sz="2000" dirty="0" smtClean="0"/>
              <a:t>(právo nést českou </a:t>
            </a:r>
            <a:r>
              <a:rPr lang="cs-CZ" sz="2000" dirty="0" smtClean="0"/>
              <a:t>vlajku</a:t>
            </a:r>
            <a:r>
              <a:rPr lang="cs-CZ" sz="2000" dirty="0" smtClean="0"/>
              <a:t>)</a:t>
            </a:r>
          </a:p>
          <a:p>
            <a:pPr lvl="1" eaLnBrk="1" hangingPunct="1"/>
            <a:r>
              <a:rPr lang="cs-CZ" sz="2000" dirty="0" smtClean="0"/>
              <a:t>Způsobilost </a:t>
            </a:r>
            <a:r>
              <a:rPr lang="cs-CZ" sz="2000" dirty="0" smtClean="0"/>
              <a:t>k vedení má </a:t>
            </a:r>
            <a:r>
              <a:rPr lang="cs-CZ" sz="2000" i="1" dirty="0" smtClean="0">
                <a:solidFill>
                  <a:srgbClr val="00287D"/>
                </a:solidFill>
              </a:rPr>
              <a:t>vůdce plavidla</a:t>
            </a:r>
          </a:p>
          <a:p>
            <a:pPr lvl="1" eaLnBrk="1" hangingPunct="1"/>
            <a:r>
              <a:rPr lang="cs-CZ" sz="2000" dirty="0" smtClean="0">
                <a:solidFill>
                  <a:srgbClr val="00287D"/>
                </a:solidFill>
              </a:rPr>
              <a:t>Cejchování </a:t>
            </a:r>
            <a:r>
              <a:rPr lang="cs-CZ" sz="2000" dirty="0" smtClean="0"/>
              <a:t>= určení nosnosti plavidla v závislosti na </a:t>
            </a:r>
            <a:r>
              <a:rPr lang="cs-CZ" sz="2000" dirty="0" smtClean="0"/>
              <a:t>ponoru</a:t>
            </a:r>
            <a:endParaRPr lang="cs-CZ" sz="2000" dirty="0" smtClean="0"/>
          </a:p>
          <a:p>
            <a:pPr eaLnBrk="1" hangingPunct="1"/>
            <a:endParaRPr lang="cs-CZ" sz="2000" b="1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Orgány </a:t>
            </a:r>
            <a:r>
              <a:rPr lang="cs-CZ" sz="2000" b="1" dirty="0" smtClean="0">
                <a:solidFill>
                  <a:srgbClr val="7030A0"/>
                </a:solidFill>
              </a:rPr>
              <a:t>státní správy</a:t>
            </a:r>
          </a:p>
          <a:p>
            <a:pPr lvl="1" eaLnBrk="1" hangingPunct="1"/>
            <a:r>
              <a:rPr lang="cs-CZ" sz="2000" dirty="0" smtClean="0">
                <a:solidFill>
                  <a:srgbClr val="C00000"/>
                </a:solidFill>
              </a:rPr>
              <a:t>Ministerstvo dopravy</a:t>
            </a:r>
          </a:p>
          <a:p>
            <a:pPr lvl="1" eaLnBrk="1" hangingPunct="1"/>
            <a:r>
              <a:rPr lang="cs-CZ" sz="2000" dirty="0" smtClean="0">
                <a:solidFill>
                  <a:srgbClr val="C00000"/>
                </a:solidFill>
              </a:rPr>
              <a:t>Státní </a:t>
            </a:r>
            <a:r>
              <a:rPr lang="cs-CZ" sz="2000" dirty="0" smtClean="0">
                <a:solidFill>
                  <a:srgbClr val="C00000"/>
                </a:solidFill>
              </a:rPr>
              <a:t>plavební správa </a:t>
            </a:r>
            <a:r>
              <a:rPr lang="cs-CZ" sz="2000" dirty="0" smtClean="0"/>
              <a:t>(= správní úřad podřízený MD)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01529A-5278-40FB-8BAA-FDFCF1314600}" type="slidenum">
              <a:rPr lang="cs-CZ" altLang="cs-CZ"/>
              <a:pPr>
                <a:defRPr/>
              </a:pPr>
              <a:t>18</a:t>
            </a:fld>
            <a:endParaRPr lang="cs-CZ" altLang="cs-CZ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4) Lodní doprava – námořní plavba</a:t>
            </a:r>
            <a:endParaRPr lang="cs-CZ" altLang="cs-CZ" dirty="0" smtClean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dirty="0" smtClean="0">
                <a:solidFill>
                  <a:srgbClr val="C00000"/>
                </a:solidFill>
              </a:rPr>
              <a:t>Zák</a:t>
            </a:r>
            <a:r>
              <a:rPr lang="cs-CZ" sz="2000" dirty="0" smtClean="0">
                <a:solidFill>
                  <a:srgbClr val="C00000"/>
                </a:solidFill>
              </a:rPr>
              <a:t>. č. 61/2000 Sb., </a:t>
            </a:r>
            <a:r>
              <a:rPr lang="cs-CZ" sz="2000" b="1" dirty="0" smtClean="0">
                <a:solidFill>
                  <a:srgbClr val="C00000"/>
                </a:solidFill>
              </a:rPr>
              <a:t>o námořní plavbě</a:t>
            </a:r>
          </a:p>
          <a:p>
            <a:pPr eaLnBrk="1" hangingPunct="1"/>
            <a:r>
              <a:rPr lang="cs-CZ" sz="2000" dirty="0" smtClean="0"/>
              <a:t>Vedle </a:t>
            </a:r>
            <a:r>
              <a:rPr lang="cs-CZ" sz="2000" dirty="0" smtClean="0"/>
              <a:t>toho však </a:t>
            </a:r>
            <a:r>
              <a:rPr lang="cs-CZ" sz="2000" dirty="0" smtClean="0">
                <a:solidFill>
                  <a:srgbClr val="C00000"/>
                </a:solidFill>
              </a:rPr>
              <a:t>řada </a:t>
            </a:r>
            <a:r>
              <a:rPr lang="cs-CZ" sz="2000" b="1" dirty="0" smtClean="0">
                <a:solidFill>
                  <a:srgbClr val="C00000"/>
                </a:solidFill>
              </a:rPr>
              <a:t>mezinárodních smluv</a:t>
            </a:r>
          </a:p>
          <a:p>
            <a:pPr eaLnBrk="1" hangingPunct="1"/>
            <a:r>
              <a:rPr lang="cs-CZ" sz="2000" dirty="0" smtClean="0"/>
              <a:t>Podmínky </a:t>
            </a:r>
            <a:r>
              <a:rPr lang="cs-CZ" sz="2000" b="1" dirty="0" smtClean="0">
                <a:solidFill>
                  <a:srgbClr val="00287D"/>
                </a:solidFill>
              </a:rPr>
              <a:t>provozování námořní plavby pod státní vlajkou ČR </a:t>
            </a:r>
            <a:r>
              <a:rPr lang="cs-CZ" sz="2000" dirty="0" smtClean="0"/>
              <a:t>a </a:t>
            </a:r>
            <a:r>
              <a:rPr lang="cs-CZ" sz="2000" dirty="0" smtClean="0">
                <a:solidFill>
                  <a:srgbClr val="00287D"/>
                </a:solidFill>
              </a:rPr>
              <a:t>práva a povinnosti </a:t>
            </a:r>
            <a:r>
              <a:rPr lang="cs-CZ" sz="2000" dirty="0" smtClean="0"/>
              <a:t>s tím spojené</a:t>
            </a:r>
          </a:p>
          <a:p>
            <a:pPr eaLnBrk="1" hangingPunct="1"/>
            <a:r>
              <a:rPr lang="cs-CZ" sz="2000" dirty="0" smtClean="0"/>
              <a:t>Zápis </a:t>
            </a:r>
            <a:r>
              <a:rPr lang="cs-CZ" sz="2000" dirty="0" smtClean="0"/>
              <a:t>plavidla do </a:t>
            </a:r>
            <a:r>
              <a:rPr lang="cs-CZ" sz="2000" b="1" dirty="0" smtClean="0">
                <a:solidFill>
                  <a:srgbClr val="00287D"/>
                </a:solidFill>
              </a:rPr>
              <a:t>námořního rejstříku ČR </a:t>
            </a:r>
            <a:r>
              <a:rPr lang="cs-CZ" sz="2000" dirty="0" smtClean="0"/>
              <a:t>(právo a povinnost plout pod státní vlajkou ČR)</a:t>
            </a:r>
          </a:p>
          <a:p>
            <a:pPr eaLnBrk="1" hangingPunct="1"/>
            <a:r>
              <a:rPr lang="cs-CZ" sz="2000" dirty="0" smtClean="0">
                <a:solidFill>
                  <a:srgbClr val="00287D"/>
                </a:solidFill>
              </a:rPr>
              <a:t>Posádku</a:t>
            </a:r>
            <a:r>
              <a:rPr lang="cs-CZ" sz="2000" dirty="0" smtClean="0"/>
              <a:t> </a:t>
            </a:r>
            <a:r>
              <a:rPr lang="cs-CZ" sz="2000" dirty="0" smtClean="0"/>
              <a:t>lodě tvoří velitel lodě (kapitán), důstojníci a lodní mužstvo</a:t>
            </a:r>
          </a:p>
          <a:p>
            <a:pPr eaLnBrk="1" hangingPunct="1"/>
            <a:r>
              <a:rPr lang="cs-CZ" sz="2000" dirty="0" smtClean="0"/>
              <a:t>Některé </a:t>
            </a:r>
            <a:r>
              <a:rPr lang="cs-CZ" sz="2000" dirty="0" smtClean="0">
                <a:solidFill>
                  <a:srgbClr val="00287D"/>
                </a:solidFill>
              </a:rPr>
              <a:t>zvláštní povinnosti kapitána </a:t>
            </a:r>
            <a:r>
              <a:rPr lang="cs-CZ" sz="2000" dirty="0" smtClean="0"/>
              <a:t>(např. při spáchání trestného činu kapitán musí zabránit pokračování, vyslechnout osoby a zajistit důkazy - postupuje přitom podle trestního řádu</a:t>
            </a:r>
            <a:r>
              <a:rPr lang="cs-CZ" sz="2000" dirty="0" smtClean="0"/>
              <a:t>)</a:t>
            </a:r>
          </a:p>
          <a:p>
            <a:pPr eaLnBrk="1" hangingPunct="1"/>
            <a:r>
              <a:rPr lang="cs-CZ" sz="2000" dirty="0" smtClean="0">
                <a:solidFill>
                  <a:srgbClr val="00287D"/>
                </a:solidFill>
              </a:rPr>
              <a:t>Státní správa </a:t>
            </a:r>
            <a:r>
              <a:rPr lang="cs-CZ" sz="2000" dirty="0" smtClean="0"/>
              <a:t>- </a:t>
            </a:r>
            <a:r>
              <a:rPr lang="cs-CZ" sz="2000" dirty="0" smtClean="0">
                <a:solidFill>
                  <a:srgbClr val="C00000"/>
                </a:solidFill>
              </a:rPr>
              <a:t>Ministerstvo dopravy</a:t>
            </a:r>
            <a:r>
              <a:rPr lang="cs-CZ" sz="2000" dirty="0" smtClean="0"/>
              <a:t>, plní také </a:t>
            </a:r>
            <a:r>
              <a:rPr lang="cs-CZ" sz="2000" dirty="0" smtClean="0">
                <a:solidFill>
                  <a:srgbClr val="00287D"/>
                </a:solidFill>
              </a:rPr>
              <a:t>funkci Námořního úřadu</a:t>
            </a:r>
            <a:r>
              <a:rPr lang="cs-CZ" sz="2000" dirty="0" smtClean="0"/>
              <a:t> ve vztahu k mezinárodním smlouvám</a:t>
            </a:r>
          </a:p>
          <a:p>
            <a:pPr eaLnBrk="1" hangingPunct="1"/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A9EC469-883F-4621-A593-E27A09852FF0}" type="slidenum">
              <a:rPr lang="cs-CZ" altLang="cs-CZ"/>
              <a:pPr>
                <a:defRPr/>
              </a:pPr>
              <a:t>2</a:t>
            </a:fld>
            <a:endParaRPr lang="cs-CZ" altLang="cs-CZ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Správa na úseku dopravy - obsah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cs-CZ" altLang="cs-CZ" b="1" i="1" dirty="0" smtClean="0">
                <a:solidFill>
                  <a:srgbClr val="00287D"/>
                </a:solidFill>
              </a:rPr>
              <a:t>Doprava na pozemních komunikacích</a:t>
            </a:r>
          </a:p>
          <a:p>
            <a:pPr marL="1085850" lvl="2" indent="-457200" eaLnBrk="1" hangingPunct="1">
              <a:buFont typeface="Wingdings" pitchFamily="2" charset="2"/>
              <a:buChar char="§"/>
              <a:defRPr/>
            </a:pPr>
            <a:r>
              <a:rPr lang="cs-CZ" altLang="cs-CZ" sz="1800" dirty="0" smtClean="0"/>
              <a:t>Nejrozsáhlejší, nejvýznamnější</a:t>
            </a:r>
          </a:p>
          <a:p>
            <a:pPr marL="1085850" lvl="2" indent="-457200" eaLnBrk="1" hangingPunct="1">
              <a:buFont typeface="Wingdings" pitchFamily="2" charset="2"/>
              <a:buChar char="§"/>
              <a:defRPr/>
            </a:pPr>
            <a:r>
              <a:rPr lang="cs-CZ" altLang="cs-CZ" sz="1800" dirty="0" smtClean="0"/>
              <a:t>V samostatné prezentaci (viz studijní materiály)</a:t>
            </a:r>
            <a:endParaRPr lang="cs-CZ" altLang="cs-CZ" sz="1800" dirty="0" smtClean="0"/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cs-CZ" altLang="cs-CZ" b="1" i="1" dirty="0" smtClean="0">
                <a:solidFill>
                  <a:srgbClr val="00287D"/>
                </a:solidFill>
              </a:rPr>
              <a:t>Drážní doprava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cs-CZ" altLang="cs-CZ" b="1" i="1" dirty="0" smtClean="0">
                <a:solidFill>
                  <a:srgbClr val="00287D"/>
                </a:solidFill>
              </a:rPr>
              <a:t>Letecká doprava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cs-CZ" altLang="cs-CZ" b="1" i="1" dirty="0" smtClean="0">
                <a:solidFill>
                  <a:srgbClr val="00287D"/>
                </a:solidFill>
              </a:rPr>
              <a:t>Lodní doprava</a:t>
            </a:r>
          </a:p>
          <a:p>
            <a:pPr marL="1085850" lvl="2" indent="-457200" eaLnBrk="1" hangingPunct="1">
              <a:buFont typeface="Wingdings" pitchFamily="2" charset="2"/>
              <a:buChar char="§"/>
              <a:defRPr/>
            </a:pPr>
            <a:r>
              <a:rPr lang="cs-CZ" altLang="cs-CZ" sz="1800" i="1" dirty="0" smtClean="0">
                <a:solidFill>
                  <a:srgbClr val="00287D"/>
                </a:solidFill>
              </a:rPr>
              <a:t>Vnitrozemská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plavba</a:t>
            </a:r>
          </a:p>
          <a:p>
            <a:pPr marL="1085850" lvl="2" indent="-457200" eaLnBrk="1" hangingPunct="1">
              <a:buFont typeface="Wingdings" pitchFamily="2" charset="2"/>
              <a:buChar char="§"/>
              <a:defRPr/>
            </a:pPr>
            <a:r>
              <a:rPr lang="cs-CZ" altLang="cs-CZ" sz="1800" i="1" dirty="0" smtClean="0">
                <a:solidFill>
                  <a:srgbClr val="00287D"/>
                </a:solidFill>
              </a:rPr>
              <a:t>Námořní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plavba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lvl="1"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362FB1-14CF-4737-8F60-69A6D25311EA}" type="slidenum">
              <a:rPr lang="cs-CZ" altLang="cs-CZ"/>
              <a:pPr>
                <a:defRPr/>
              </a:pPr>
              <a:t>3</a:t>
            </a:fld>
            <a:endParaRPr lang="cs-CZ" altLang="cs-CZ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 smtClean="0"/>
              <a:t>2) Drážní doprava</a:t>
            </a:r>
            <a:endParaRPr lang="cs-CZ" altLang="cs-CZ" dirty="0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Právní úprava</a:t>
            </a:r>
          </a:p>
          <a:p>
            <a:pPr lvl="1" eaLnBrk="1" hangingPunct="1"/>
            <a:r>
              <a:rPr lang="cs-CZ" sz="2000" dirty="0" smtClean="0">
                <a:solidFill>
                  <a:srgbClr val="C00000"/>
                </a:solidFill>
              </a:rPr>
              <a:t>Zákon </a:t>
            </a:r>
            <a:r>
              <a:rPr lang="cs-CZ" sz="2000" dirty="0" smtClean="0">
                <a:solidFill>
                  <a:srgbClr val="C00000"/>
                </a:solidFill>
              </a:rPr>
              <a:t>č. 266/1994 Sb., </a:t>
            </a:r>
            <a:r>
              <a:rPr lang="cs-CZ" sz="2000" b="1" dirty="0" smtClean="0">
                <a:solidFill>
                  <a:srgbClr val="C00000"/>
                </a:solidFill>
              </a:rPr>
              <a:t>o </a:t>
            </a:r>
            <a:r>
              <a:rPr lang="cs-CZ" sz="2000" b="1" dirty="0" smtClean="0">
                <a:solidFill>
                  <a:srgbClr val="C00000"/>
                </a:solidFill>
              </a:rPr>
              <a:t>dráhách</a:t>
            </a:r>
          </a:p>
          <a:p>
            <a:pPr lvl="1" eaLnBrk="1" hangingPunct="1"/>
            <a:r>
              <a:rPr lang="cs-CZ" sz="2000" dirty="0" smtClean="0"/>
              <a:t>Širší souvislosti upraveny také jinými zákony, zejm.:</a:t>
            </a:r>
          </a:p>
          <a:p>
            <a:pPr lvl="2" eaLnBrk="1" hangingPunct="1"/>
            <a:r>
              <a:rPr lang="cs-CZ" sz="1600" i="1" dirty="0" smtClean="0"/>
              <a:t>Zákon </a:t>
            </a:r>
            <a:r>
              <a:rPr lang="cs-CZ" sz="1600" i="1" dirty="0" smtClean="0"/>
              <a:t>č. 77/2002 Sb</a:t>
            </a:r>
            <a:r>
              <a:rPr lang="cs-CZ" sz="1600" i="1" dirty="0" smtClean="0"/>
              <a:t>., </a:t>
            </a:r>
            <a:r>
              <a:rPr lang="cs-CZ" sz="1600" i="1" dirty="0" smtClean="0"/>
              <a:t>o akciové společnosti České dráhy, státní organizaci Správa železniční dopravní cesty</a:t>
            </a:r>
            <a:r>
              <a:rPr lang="cs-CZ" sz="1600" b="1" i="1" dirty="0" smtClean="0"/>
              <a:t> </a:t>
            </a:r>
          </a:p>
          <a:p>
            <a:pPr lvl="2" eaLnBrk="1" hangingPunct="1"/>
            <a:r>
              <a:rPr lang="cs-CZ" sz="1600" i="1" dirty="0" smtClean="0"/>
              <a:t>Zákon </a:t>
            </a:r>
            <a:r>
              <a:rPr lang="cs-CZ" sz="1600" i="1" dirty="0" smtClean="0"/>
              <a:t>č. 320/2016 Sb., o Úřadu pro přístup k dopravní infrastruktuře</a:t>
            </a:r>
            <a:endParaRPr lang="cs-CZ" sz="1600" i="1" dirty="0" smtClean="0"/>
          </a:p>
          <a:p>
            <a:pPr lvl="2" eaLnBrk="1" hangingPunct="1"/>
            <a:r>
              <a:rPr lang="cs-CZ" sz="1600" i="1" dirty="0" smtClean="0"/>
              <a:t>Zákon </a:t>
            </a:r>
            <a:r>
              <a:rPr lang="cs-CZ" sz="1600" i="1" dirty="0" smtClean="0"/>
              <a:t>č. 194/2010 </a:t>
            </a:r>
            <a:r>
              <a:rPr lang="cs-CZ" sz="1600" i="1" dirty="0" smtClean="0"/>
              <a:t>Sb., </a:t>
            </a:r>
            <a:r>
              <a:rPr lang="cs-CZ" sz="1600" i="1" dirty="0" smtClean="0"/>
              <a:t>o veřejných službách v přepravě cestujících a o změně dalších </a:t>
            </a:r>
            <a:r>
              <a:rPr lang="cs-CZ" sz="1600" i="1" dirty="0" smtClean="0"/>
              <a:t>zákonů</a:t>
            </a:r>
            <a:endParaRPr lang="cs-CZ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362FB1-14CF-4737-8F60-69A6D25311EA}" type="slidenum">
              <a:rPr lang="cs-CZ" altLang="cs-CZ"/>
              <a:pPr>
                <a:defRPr/>
              </a:pPr>
              <a:t>4</a:t>
            </a:fld>
            <a:endParaRPr lang="cs-CZ" altLang="cs-CZ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 smtClean="0"/>
              <a:t>2) Drážní doprava</a:t>
            </a:r>
            <a:endParaRPr lang="cs-CZ" altLang="cs-CZ" dirty="0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Pojem </a:t>
            </a:r>
            <a:r>
              <a:rPr lang="cs-CZ" sz="2000" b="1" i="1" dirty="0" smtClean="0">
                <a:solidFill>
                  <a:srgbClr val="7030A0"/>
                </a:solidFill>
              </a:rPr>
              <a:t>dráha</a:t>
            </a:r>
            <a:endParaRPr lang="cs-CZ" sz="2000" i="1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2000" i="1" dirty="0" smtClean="0"/>
              <a:t>= </a:t>
            </a:r>
            <a:r>
              <a:rPr lang="cs-CZ" sz="2000" i="1" dirty="0" smtClean="0">
                <a:solidFill>
                  <a:srgbClr val="00287D"/>
                </a:solidFill>
              </a:rPr>
              <a:t>cesta</a:t>
            </a:r>
            <a:r>
              <a:rPr lang="cs-CZ" sz="2000" i="1" dirty="0" smtClean="0"/>
              <a:t> </a:t>
            </a:r>
            <a:r>
              <a:rPr lang="cs-CZ" sz="2000" i="1" dirty="0" smtClean="0"/>
              <a:t>určená </a:t>
            </a:r>
            <a:r>
              <a:rPr lang="cs-CZ" sz="2000" i="1" dirty="0" smtClean="0">
                <a:solidFill>
                  <a:srgbClr val="00287D"/>
                </a:solidFill>
              </a:rPr>
              <a:t>k pohybu drážních vozidel </a:t>
            </a:r>
            <a:r>
              <a:rPr lang="cs-CZ" sz="2000" i="1" dirty="0" smtClean="0"/>
              <a:t>včetně pevných </a:t>
            </a:r>
            <a:r>
              <a:rPr lang="cs-CZ" sz="2000" i="1" dirty="0" smtClean="0">
                <a:solidFill>
                  <a:srgbClr val="00287D"/>
                </a:solidFill>
              </a:rPr>
              <a:t>zařízení potřebných </a:t>
            </a:r>
            <a:r>
              <a:rPr lang="cs-CZ" sz="2000" i="1" dirty="0" smtClean="0"/>
              <a:t>pro zajištění bezpečnosti a plynulosti </a:t>
            </a:r>
            <a:r>
              <a:rPr lang="cs-CZ" sz="2000" i="1" dirty="0" smtClean="0"/>
              <a:t>dopravy</a:t>
            </a:r>
            <a:endParaRPr lang="cs-CZ" sz="2000" b="1" i="1" dirty="0" smtClean="0">
              <a:solidFill>
                <a:srgbClr val="7030A0"/>
              </a:solidFill>
            </a:endParaRPr>
          </a:p>
          <a:p>
            <a:pPr eaLnBrk="1" hangingPunct="1"/>
            <a:endParaRPr lang="cs-CZ" sz="2000" b="1" dirty="0" smtClean="0"/>
          </a:p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Klasifikace </a:t>
            </a:r>
            <a:r>
              <a:rPr lang="cs-CZ" sz="2000" b="1" dirty="0" smtClean="0">
                <a:solidFill>
                  <a:srgbClr val="7030A0"/>
                </a:solidFill>
              </a:rPr>
              <a:t>drah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smtClean="0"/>
              <a:t>z hlediska významu, účelu a </a:t>
            </a:r>
            <a:r>
              <a:rPr lang="cs-CZ" sz="2000" dirty="0" err="1" smtClean="0"/>
              <a:t>tech</a:t>
            </a:r>
            <a:r>
              <a:rPr lang="cs-CZ" sz="2000" dirty="0" smtClean="0"/>
              <a:t>. podmínek</a:t>
            </a:r>
            <a:endParaRPr lang="cs-CZ" sz="2000" dirty="0" smtClean="0"/>
          </a:p>
          <a:p>
            <a:pPr lvl="1" eaLnBrk="1" hangingPunct="1"/>
            <a:r>
              <a:rPr lang="cs-CZ" sz="2000" i="1" dirty="0" smtClean="0">
                <a:solidFill>
                  <a:srgbClr val="00287D"/>
                </a:solidFill>
              </a:rPr>
              <a:t>Celostátní</a:t>
            </a:r>
            <a:r>
              <a:rPr lang="cs-CZ" sz="2000" dirty="0" smtClean="0">
                <a:solidFill>
                  <a:srgbClr val="00287D"/>
                </a:solidFill>
              </a:rPr>
              <a:t>, </a:t>
            </a:r>
            <a:r>
              <a:rPr lang="cs-CZ" sz="2000" i="1" dirty="0" smtClean="0">
                <a:solidFill>
                  <a:srgbClr val="00287D"/>
                </a:solidFill>
              </a:rPr>
              <a:t>regionální, vlečka, zkušební, speciální dráha</a:t>
            </a:r>
          </a:p>
          <a:p>
            <a:pPr lvl="1" eaLnBrk="1" hangingPunct="1"/>
            <a:r>
              <a:rPr lang="cs-CZ" sz="2000" dirty="0" smtClean="0"/>
              <a:t>P</a:t>
            </a:r>
            <a:r>
              <a:rPr lang="cs-CZ" sz="2000" dirty="0" smtClean="0"/>
              <a:t>ro </a:t>
            </a:r>
            <a:r>
              <a:rPr lang="cs-CZ" sz="2000" i="1" dirty="0" smtClean="0">
                <a:solidFill>
                  <a:srgbClr val="00287D"/>
                </a:solidFill>
              </a:rPr>
              <a:t>vysokorychlostní </a:t>
            </a:r>
            <a:r>
              <a:rPr lang="cs-CZ" sz="2000" i="1" dirty="0" smtClean="0">
                <a:solidFill>
                  <a:srgbClr val="00287D"/>
                </a:solidFill>
              </a:rPr>
              <a:t>železniční </a:t>
            </a:r>
            <a:r>
              <a:rPr lang="cs-CZ" sz="2000" i="1" dirty="0" smtClean="0">
                <a:solidFill>
                  <a:srgbClr val="00287D"/>
                </a:solidFill>
              </a:rPr>
              <a:t>dopravu </a:t>
            </a:r>
            <a:r>
              <a:rPr lang="cs-CZ" sz="2000" dirty="0" smtClean="0"/>
              <a:t>(nad 200 km/h)</a:t>
            </a:r>
          </a:p>
          <a:p>
            <a:pPr lvl="1" eaLnBrk="1" hangingPunct="1"/>
            <a:r>
              <a:rPr lang="cs-CZ" sz="2000" dirty="0" smtClean="0"/>
              <a:t>O</a:t>
            </a:r>
            <a:r>
              <a:rPr lang="cs-CZ" sz="2000" dirty="0" smtClean="0"/>
              <a:t> </a:t>
            </a:r>
            <a:r>
              <a:rPr lang="cs-CZ" sz="2000" dirty="0" smtClean="0"/>
              <a:t>zařazení do kategorie dráhy a o změnách zařazení rozhoduje </a:t>
            </a:r>
            <a:r>
              <a:rPr lang="cs-CZ" sz="2000" dirty="0" smtClean="0">
                <a:solidFill>
                  <a:srgbClr val="C00000"/>
                </a:solidFill>
              </a:rPr>
              <a:t>drážní správní úřad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362FB1-14CF-4737-8F60-69A6D25311EA}" type="slidenum">
              <a:rPr lang="cs-CZ" altLang="cs-CZ"/>
              <a:pPr>
                <a:defRPr/>
              </a:pPr>
              <a:t>5</a:t>
            </a:fld>
            <a:endParaRPr lang="cs-CZ" altLang="cs-CZ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 smtClean="0"/>
              <a:t>2) Drážní doprava</a:t>
            </a:r>
            <a:endParaRPr lang="cs-CZ" altLang="cs-CZ" dirty="0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Zákon o drahách se</a:t>
            </a:r>
          </a:p>
          <a:p>
            <a:pPr lvl="1" eaLnBrk="1" hangingPunct="1"/>
            <a:r>
              <a:rPr lang="cs-CZ" sz="2000" b="1" i="1" dirty="0" smtClean="0">
                <a:solidFill>
                  <a:srgbClr val="C00000"/>
                </a:solidFill>
              </a:rPr>
              <a:t>Vztahuje</a:t>
            </a:r>
            <a:r>
              <a:rPr lang="cs-CZ" sz="2000" dirty="0" smtClean="0"/>
              <a:t> na dráhy </a:t>
            </a:r>
            <a:r>
              <a:rPr lang="cs-CZ" sz="2000" i="1" dirty="0" smtClean="0">
                <a:solidFill>
                  <a:srgbClr val="00287D"/>
                </a:solidFill>
              </a:rPr>
              <a:t>železniční, tramvajové, lanové, trolejbusové</a:t>
            </a:r>
          </a:p>
          <a:p>
            <a:pPr lvl="1" eaLnBrk="1" hangingPunct="1"/>
            <a:r>
              <a:rPr lang="cs-CZ" sz="2000" b="1" i="1" dirty="0" smtClean="0">
                <a:solidFill>
                  <a:srgbClr val="C00000"/>
                </a:solidFill>
              </a:rPr>
              <a:t>Nevztahuje</a:t>
            </a:r>
            <a:r>
              <a:rPr lang="cs-CZ" sz="2000" dirty="0" smtClean="0"/>
              <a:t> na dráhy </a:t>
            </a:r>
            <a:r>
              <a:rPr lang="cs-CZ" sz="2000" i="1" dirty="0" smtClean="0">
                <a:solidFill>
                  <a:srgbClr val="00287D"/>
                </a:solidFill>
              </a:rPr>
              <a:t>důlní, průmyslové a přenosné</a:t>
            </a:r>
            <a:endParaRPr lang="cs-CZ" sz="2000" b="1" i="1" dirty="0" smtClean="0">
              <a:solidFill>
                <a:srgbClr val="00287D"/>
              </a:solidFill>
            </a:endParaRPr>
          </a:p>
          <a:p>
            <a:pPr eaLnBrk="1" hangingPunct="1">
              <a:buNone/>
            </a:pPr>
            <a:endParaRPr lang="cs-CZ" sz="2000" b="1" dirty="0" smtClean="0"/>
          </a:p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Ochrana </a:t>
            </a:r>
            <a:r>
              <a:rPr lang="cs-CZ" sz="2000" b="1" dirty="0" smtClean="0">
                <a:solidFill>
                  <a:srgbClr val="7030A0"/>
                </a:solidFill>
              </a:rPr>
              <a:t>dráhy</a:t>
            </a:r>
          </a:p>
          <a:p>
            <a:pPr lvl="1" eaLnBrk="1" hangingPunct="1"/>
            <a:r>
              <a:rPr lang="cs-CZ" sz="2000" i="1" dirty="0" smtClean="0">
                <a:solidFill>
                  <a:srgbClr val="00287D"/>
                </a:solidFill>
              </a:rPr>
              <a:t>Ochranné </a:t>
            </a:r>
            <a:r>
              <a:rPr lang="cs-CZ" sz="2000" i="1" dirty="0" smtClean="0">
                <a:solidFill>
                  <a:srgbClr val="00287D"/>
                </a:solidFill>
              </a:rPr>
              <a:t>pásmo</a:t>
            </a:r>
          </a:p>
          <a:p>
            <a:pPr lvl="1" eaLnBrk="1" hangingPunct="1"/>
            <a:r>
              <a:rPr lang="cs-CZ" sz="2000" dirty="0" smtClean="0">
                <a:solidFill>
                  <a:srgbClr val="00287D"/>
                </a:solidFill>
              </a:rPr>
              <a:t>Zákaz </a:t>
            </a:r>
            <a:r>
              <a:rPr lang="cs-CZ" sz="2000" dirty="0" smtClean="0">
                <a:solidFill>
                  <a:srgbClr val="00287D"/>
                </a:solidFill>
              </a:rPr>
              <a:t>vstupu </a:t>
            </a:r>
            <a:r>
              <a:rPr lang="cs-CZ" sz="2000" dirty="0" smtClean="0"/>
              <a:t>na veřejně nepřístupná místa dráhy</a:t>
            </a:r>
          </a:p>
          <a:p>
            <a:pPr eaLnBrk="1" hangingPunct="1"/>
            <a:endParaRPr lang="cs-CZ" sz="2000" b="1" dirty="0" smtClean="0"/>
          </a:p>
          <a:p>
            <a:pPr eaLnBrk="1" hangingPunct="1"/>
            <a:r>
              <a:rPr lang="cs-CZ" sz="2000" dirty="0" smtClean="0"/>
              <a:t>Je třeba rozlišovat pojmy </a:t>
            </a:r>
            <a:r>
              <a:rPr lang="cs-CZ" sz="2000" dirty="0" smtClean="0">
                <a:solidFill>
                  <a:srgbClr val="00287D"/>
                </a:solidFill>
              </a:rPr>
              <a:t>dráha</a:t>
            </a:r>
            <a:r>
              <a:rPr lang="cs-CZ" sz="2000" dirty="0" smtClean="0"/>
              <a:t> a </a:t>
            </a:r>
            <a:r>
              <a:rPr lang="cs-CZ" sz="2000" dirty="0" smtClean="0">
                <a:solidFill>
                  <a:srgbClr val="00287D"/>
                </a:solidFill>
              </a:rPr>
              <a:t>(drážní) doprava</a:t>
            </a:r>
            <a:r>
              <a:rPr lang="cs-CZ" sz="2000" dirty="0" smtClean="0"/>
              <a:t>, viz dále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F48857-A5A4-4C1C-B140-D47BB73CD133}" type="slidenum">
              <a:rPr lang="cs-CZ" altLang="cs-CZ"/>
              <a:pPr>
                <a:defRPr/>
              </a:pPr>
              <a:t>6</a:t>
            </a:fld>
            <a:endParaRPr lang="cs-CZ" altLang="cs-CZ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 smtClean="0"/>
              <a:t>2) Drážní doprava</a:t>
            </a:r>
            <a:endParaRPr lang="cs-CZ" altLang="cs-CZ" dirty="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i="1" dirty="0" smtClean="0">
                <a:solidFill>
                  <a:srgbClr val="7030A0"/>
                </a:solidFill>
              </a:rPr>
              <a:t>Provozovatel </a:t>
            </a:r>
            <a:r>
              <a:rPr lang="cs-CZ" sz="2000" b="1" i="1" dirty="0" smtClean="0">
                <a:solidFill>
                  <a:srgbClr val="7030A0"/>
                </a:solidFill>
              </a:rPr>
              <a:t>dráhy</a:t>
            </a:r>
          </a:p>
          <a:p>
            <a:pPr lvl="1" eaLnBrk="1" hangingPunct="1"/>
            <a:r>
              <a:rPr lang="cs-CZ" sz="2000" dirty="0" smtClean="0"/>
              <a:t>Činnosti</a:t>
            </a:r>
            <a:r>
              <a:rPr lang="cs-CZ" sz="2000" dirty="0" smtClean="0"/>
              <a:t>, kterými se </a:t>
            </a:r>
            <a:r>
              <a:rPr lang="cs-CZ" sz="2000" dirty="0" smtClean="0">
                <a:solidFill>
                  <a:srgbClr val="00287D"/>
                </a:solidFill>
              </a:rPr>
              <a:t>zabezpečuje a obsluhuje dráha </a:t>
            </a:r>
            <a:r>
              <a:rPr lang="cs-CZ" sz="2000" dirty="0" smtClean="0"/>
              <a:t>a </a:t>
            </a:r>
            <a:r>
              <a:rPr lang="cs-CZ" sz="2000" dirty="0" smtClean="0">
                <a:solidFill>
                  <a:srgbClr val="00287D"/>
                </a:solidFill>
              </a:rPr>
              <a:t>organizuje drážní doprava</a:t>
            </a:r>
          </a:p>
          <a:p>
            <a:pPr lvl="1" eaLnBrk="1" hangingPunct="1"/>
            <a:r>
              <a:rPr lang="cs-CZ" sz="2000" dirty="0" smtClean="0"/>
              <a:t>Pouze </a:t>
            </a:r>
            <a:r>
              <a:rPr lang="cs-CZ" sz="2000" dirty="0" smtClean="0"/>
              <a:t>na základě </a:t>
            </a:r>
            <a:r>
              <a:rPr lang="cs-CZ" sz="2000" dirty="0" smtClean="0">
                <a:solidFill>
                  <a:srgbClr val="00287D"/>
                </a:solidFill>
              </a:rPr>
              <a:t>povolení nebo osvědčení </a:t>
            </a:r>
            <a:r>
              <a:rPr lang="cs-CZ" sz="2000" dirty="0" smtClean="0"/>
              <a:t>o bezpečnosti provozovatele dráhy (drážní správní úřad)</a:t>
            </a:r>
          </a:p>
          <a:p>
            <a:pPr eaLnBrk="1" hangingPunct="1"/>
            <a:r>
              <a:rPr lang="cs-CZ" sz="2000" b="1" i="1" dirty="0" smtClean="0">
                <a:solidFill>
                  <a:srgbClr val="7030A0"/>
                </a:solidFill>
              </a:rPr>
              <a:t>Vlastník </a:t>
            </a:r>
            <a:r>
              <a:rPr lang="cs-CZ" sz="2000" b="1" i="1" dirty="0" smtClean="0">
                <a:solidFill>
                  <a:srgbClr val="7030A0"/>
                </a:solidFill>
              </a:rPr>
              <a:t>dráhy</a:t>
            </a:r>
          </a:p>
          <a:p>
            <a:pPr lvl="1" eaLnBrk="1" hangingPunct="1"/>
            <a:r>
              <a:rPr lang="cs-CZ" sz="2000" dirty="0" smtClean="0"/>
              <a:t>Zajišťuje </a:t>
            </a:r>
            <a:r>
              <a:rPr lang="cs-CZ" sz="2000" dirty="0" smtClean="0">
                <a:solidFill>
                  <a:srgbClr val="00287D"/>
                </a:solidFill>
              </a:rPr>
              <a:t>údržbu a opravy </a:t>
            </a:r>
            <a:r>
              <a:rPr lang="cs-CZ" sz="2000" dirty="0" smtClean="0"/>
              <a:t>pro provozuschopnost</a:t>
            </a:r>
          </a:p>
          <a:p>
            <a:pPr lvl="1" eaLnBrk="1" hangingPunct="1"/>
            <a:r>
              <a:rPr lang="cs-CZ" sz="2000" dirty="0" smtClean="0"/>
              <a:t>Pokud </a:t>
            </a:r>
            <a:r>
              <a:rPr lang="cs-CZ" sz="2000" dirty="0" smtClean="0"/>
              <a:t>nemůže zajistit provozování, musí nabídnout dráhu k zajištění provozování státu nebo obci</a:t>
            </a:r>
          </a:p>
          <a:p>
            <a:pPr eaLnBrk="1" hangingPunct="1"/>
            <a:r>
              <a:rPr lang="cs-CZ" sz="2000" b="1" i="1" dirty="0" smtClean="0">
                <a:solidFill>
                  <a:srgbClr val="7030A0"/>
                </a:solidFill>
              </a:rPr>
              <a:t>Provozovatel </a:t>
            </a:r>
            <a:r>
              <a:rPr lang="cs-CZ" sz="2000" b="1" i="1" dirty="0" smtClean="0">
                <a:solidFill>
                  <a:srgbClr val="7030A0"/>
                </a:solidFill>
              </a:rPr>
              <a:t>drážní dopravy (dopravce)</a:t>
            </a:r>
          </a:p>
          <a:p>
            <a:pPr lvl="1" eaLnBrk="1" hangingPunct="1"/>
            <a:r>
              <a:rPr lang="cs-CZ" sz="2000" dirty="0" smtClean="0"/>
              <a:t>Činnost </a:t>
            </a:r>
            <a:r>
              <a:rPr lang="cs-CZ" sz="2000" dirty="0" smtClean="0"/>
              <a:t>v rámci které vzniká </a:t>
            </a:r>
            <a:r>
              <a:rPr lang="cs-CZ" sz="2000" dirty="0" smtClean="0">
                <a:solidFill>
                  <a:srgbClr val="00287D"/>
                </a:solidFill>
              </a:rPr>
              <a:t>právní vztah k zajištění dopravní potřeby</a:t>
            </a:r>
            <a:r>
              <a:rPr lang="cs-CZ" sz="2000" dirty="0" smtClean="0"/>
              <a:t> (na základě zejm. licence a osvědčení dopravce)</a:t>
            </a:r>
          </a:p>
          <a:p>
            <a:pPr eaLnBrk="1" hangingPunct="1"/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6FF174-D468-48E7-8B38-F114561A3ABB}" type="slidenum">
              <a:rPr lang="cs-CZ" altLang="cs-CZ"/>
              <a:pPr>
                <a:defRPr/>
              </a:pPr>
              <a:t>7</a:t>
            </a:fld>
            <a:endParaRPr lang="cs-CZ" altLang="cs-CZ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 smtClean="0"/>
              <a:t>2) Drážní doprava</a:t>
            </a:r>
            <a:endParaRPr lang="cs-CZ" altLang="cs-CZ" dirty="0" smtClean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Druhy </a:t>
            </a:r>
            <a:r>
              <a:rPr lang="cs-CZ" sz="2000" b="1" dirty="0" smtClean="0">
                <a:solidFill>
                  <a:srgbClr val="7030A0"/>
                </a:solidFill>
              </a:rPr>
              <a:t>drážní dopravy</a:t>
            </a:r>
          </a:p>
          <a:p>
            <a:pPr lvl="1" eaLnBrk="1" hangingPunct="1"/>
            <a:r>
              <a:rPr lang="cs-CZ" sz="2000" b="1" i="1" dirty="0" smtClean="0">
                <a:solidFill>
                  <a:srgbClr val="C00000"/>
                </a:solidFill>
              </a:rPr>
              <a:t>Veřejná </a:t>
            </a:r>
            <a:r>
              <a:rPr lang="cs-CZ" sz="2000" b="1" i="1" dirty="0" smtClean="0">
                <a:solidFill>
                  <a:srgbClr val="C00000"/>
                </a:solidFill>
              </a:rPr>
              <a:t>drážní doprava </a:t>
            </a:r>
            <a:endParaRPr lang="cs-CZ" sz="20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2000" dirty="0" smtClean="0"/>
              <a:t>provozována </a:t>
            </a:r>
            <a:r>
              <a:rPr lang="cs-CZ" sz="2000" dirty="0" smtClean="0"/>
              <a:t>k  uspokojování </a:t>
            </a:r>
            <a:r>
              <a:rPr lang="cs-CZ" sz="2000" dirty="0" smtClean="0">
                <a:solidFill>
                  <a:srgbClr val="00287D"/>
                </a:solidFill>
              </a:rPr>
              <a:t>obecných přepravních potřeb </a:t>
            </a:r>
            <a:endParaRPr lang="cs-CZ" sz="2000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2000" dirty="0" smtClean="0"/>
              <a:t>p</a:t>
            </a:r>
            <a:r>
              <a:rPr lang="cs-CZ" sz="2000" dirty="0" smtClean="0"/>
              <a:t>odle </a:t>
            </a:r>
            <a:r>
              <a:rPr lang="cs-CZ" sz="2000" dirty="0" smtClean="0"/>
              <a:t>předem vyhlášených přepravních podmínek, zveřejněného </a:t>
            </a:r>
            <a:r>
              <a:rPr lang="cs-CZ" sz="2000" dirty="0" smtClean="0">
                <a:solidFill>
                  <a:srgbClr val="00287D"/>
                </a:solidFill>
              </a:rPr>
              <a:t>jízdního řádu a tarifu</a:t>
            </a:r>
          </a:p>
          <a:p>
            <a:pPr lvl="1" eaLnBrk="1" hangingPunct="1"/>
            <a:endParaRPr lang="cs-CZ" sz="2000" b="1" i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2000" b="1" i="1" dirty="0" smtClean="0">
                <a:solidFill>
                  <a:srgbClr val="C00000"/>
                </a:solidFill>
              </a:rPr>
              <a:t>Neveřejná </a:t>
            </a:r>
            <a:r>
              <a:rPr lang="cs-CZ" sz="2000" b="1" i="1" dirty="0" smtClean="0">
                <a:solidFill>
                  <a:srgbClr val="C00000"/>
                </a:solidFill>
              </a:rPr>
              <a:t>drážní </a:t>
            </a:r>
            <a:r>
              <a:rPr lang="cs-CZ" sz="2000" b="1" i="1" dirty="0" smtClean="0">
                <a:solidFill>
                  <a:srgbClr val="C00000"/>
                </a:solidFill>
              </a:rPr>
              <a:t>doprava</a:t>
            </a:r>
            <a:endParaRPr lang="cs-CZ" sz="20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cs-CZ" sz="2000" dirty="0" smtClean="0"/>
              <a:t>provozována </a:t>
            </a:r>
            <a:r>
              <a:rPr lang="cs-CZ" sz="2000" dirty="0" smtClean="0"/>
              <a:t>k uspokojování </a:t>
            </a:r>
            <a:r>
              <a:rPr lang="cs-CZ" sz="2000" dirty="0" smtClean="0">
                <a:solidFill>
                  <a:srgbClr val="00287D"/>
                </a:solidFill>
              </a:rPr>
              <a:t>individuálních přepravních potřeb </a:t>
            </a:r>
            <a:endParaRPr lang="cs-CZ" sz="2000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2000" dirty="0" smtClean="0"/>
              <a:t>podle </a:t>
            </a:r>
            <a:r>
              <a:rPr lang="cs-CZ" sz="2000" dirty="0" smtClean="0">
                <a:solidFill>
                  <a:srgbClr val="00287D"/>
                </a:solidFill>
              </a:rPr>
              <a:t>smluvních podmínek</a:t>
            </a:r>
          </a:p>
          <a:p>
            <a:pPr lvl="1" eaLnBrk="1" hangingPunct="1"/>
            <a:endParaRPr lang="cs-CZ" sz="2000" b="1" i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2000" dirty="0" smtClean="0"/>
              <a:t>Dále </a:t>
            </a:r>
            <a:r>
              <a:rPr lang="cs-CZ" sz="2000" b="1" i="1" dirty="0" smtClean="0">
                <a:solidFill>
                  <a:srgbClr val="00287D"/>
                </a:solidFill>
              </a:rPr>
              <a:t>osobní </a:t>
            </a:r>
            <a:r>
              <a:rPr lang="cs-CZ" sz="2000" dirty="0" smtClean="0"/>
              <a:t>a </a:t>
            </a:r>
            <a:r>
              <a:rPr lang="cs-CZ" sz="2000" b="1" i="1" dirty="0" smtClean="0">
                <a:solidFill>
                  <a:srgbClr val="00287D"/>
                </a:solidFill>
              </a:rPr>
              <a:t>nákladní</a:t>
            </a:r>
            <a:endParaRPr lang="cs-CZ" sz="2000" b="1" i="1" dirty="0" smtClean="0">
              <a:solidFill>
                <a:srgbClr val="00287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130D88-D1FC-4607-BEB3-6C200B2E0EAF}" type="slidenum">
              <a:rPr lang="cs-CZ" altLang="cs-CZ"/>
              <a:pPr>
                <a:defRPr/>
              </a:pPr>
              <a:t>8</a:t>
            </a:fld>
            <a:endParaRPr lang="cs-CZ" altLang="cs-CZ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 smtClean="0"/>
              <a:t>2) Drážní doprava</a:t>
            </a:r>
            <a:endParaRPr lang="cs-CZ" altLang="cs-CZ" dirty="0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i="1" dirty="0" smtClean="0">
                <a:solidFill>
                  <a:srgbClr val="7030A0"/>
                </a:solidFill>
              </a:rPr>
              <a:t>Přepravní řád</a:t>
            </a:r>
          </a:p>
          <a:p>
            <a:pPr lvl="1" eaLnBrk="1" hangingPunct="1"/>
            <a:r>
              <a:rPr lang="cs-CZ" sz="2000" dirty="0" smtClean="0"/>
              <a:t>Stanoví </a:t>
            </a:r>
            <a:r>
              <a:rPr lang="cs-CZ" sz="2000" dirty="0" smtClean="0">
                <a:solidFill>
                  <a:srgbClr val="00287D"/>
                </a:solidFill>
              </a:rPr>
              <a:t>podmínky</a:t>
            </a:r>
            <a:r>
              <a:rPr lang="cs-CZ" sz="2000" dirty="0" smtClean="0"/>
              <a:t> za nichž se </a:t>
            </a:r>
            <a:r>
              <a:rPr lang="cs-CZ" sz="2000" dirty="0" smtClean="0">
                <a:solidFill>
                  <a:srgbClr val="00287D"/>
                </a:solidFill>
              </a:rPr>
              <a:t>přepravují osoby a zavazadla</a:t>
            </a:r>
          </a:p>
          <a:p>
            <a:pPr lvl="1" eaLnBrk="1" hangingPunct="1"/>
            <a:r>
              <a:rPr lang="cs-CZ" sz="2000" dirty="0" smtClean="0">
                <a:solidFill>
                  <a:srgbClr val="00287D"/>
                </a:solidFill>
              </a:rPr>
              <a:t>Povinnosti </a:t>
            </a:r>
            <a:r>
              <a:rPr lang="cs-CZ" sz="2000" dirty="0" smtClean="0">
                <a:solidFill>
                  <a:srgbClr val="00287D"/>
                </a:solidFill>
              </a:rPr>
              <a:t>cestujících</a:t>
            </a:r>
          </a:p>
          <a:p>
            <a:pPr lvl="1" eaLnBrk="1" hangingPunct="1"/>
            <a:r>
              <a:rPr lang="cs-CZ" sz="2000" dirty="0" smtClean="0"/>
              <a:t>Práva a povinnosti </a:t>
            </a:r>
            <a:r>
              <a:rPr lang="cs-CZ" sz="2000" dirty="0" smtClean="0">
                <a:solidFill>
                  <a:srgbClr val="00287D"/>
                </a:solidFill>
              </a:rPr>
              <a:t>průvodčího</a:t>
            </a:r>
          </a:p>
          <a:p>
            <a:pPr eaLnBrk="1" hangingPunct="1"/>
            <a:endParaRPr lang="cs-CZ" sz="2000" b="1" i="1" dirty="0" smtClean="0"/>
          </a:p>
          <a:p>
            <a:pPr eaLnBrk="1" hangingPunct="1"/>
            <a:r>
              <a:rPr lang="cs-CZ" sz="2000" b="1" i="1" dirty="0" smtClean="0">
                <a:solidFill>
                  <a:srgbClr val="7030A0"/>
                </a:solidFill>
              </a:rPr>
              <a:t>Jízdní </a:t>
            </a:r>
            <a:r>
              <a:rPr lang="cs-CZ" sz="2000" b="1" i="1" dirty="0" smtClean="0">
                <a:solidFill>
                  <a:srgbClr val="7030A0"/>
                </a:solidFill>
              </a:rPr>
              <a:t>řád</a:t>
            </a:r>
          </a:p>
          <a:p>
            <a:pPr lvl="1" eaLnBrk="1" hangingPunct="1"/>
            <a:r>
              <a:rPr lang="cs-CZ" sz="2000" dirty="0" smtClean="0"/>
              <a:t>Na </a:t>
            </a:r>
            <a:r>
              <a:rPr lang="cs-CZ" sz="2000" dirty="0" smtClean="0"/>
              <a:t>dráze celostátní a regionální </a:t>
            </a:r>
            <a:r>
              <a:rPr lang="cs-CZ" sz="2000" dirty="0" smtClean="0">
                <a:solidFill>
                  <a:srgbClr val="00287D"/>
                </a:solidFill>
              </a:rPr>
              <a:t>zpracovává provozovatel dráhy</a:t>
            </a:r>
          </a:p>
          <a:p>
            <a:pPr lvl="1" eaLnBrk="1" hangingPunct="1"/>
            <a:r>
              <a:rPr lang="cs-CZ" sz="2000" dirty="0" smtClean="0"/>
              <a:t>Na </a:t>
            </a:r>
            <a:r>
              <a:rPr lang="cs-CZ" sz="2000" dirty="0" smtClean="0"/>
              <a:t>dráze tramvajové, trolejbusové nebo speciální </a:t>
            </a:r>
            <a:r>
              <a:rPr lang="cs-CZ" sz="2000" dirty="0" smtClean="0">
                <a:solidFill>
                  <a:srgbClr val="00287D"/>
                </a:solidFill>
              </a:rPr>
              <a:t>dopravce</a:t>
            </a:r>
            <a:r>
              <a:rPr lang="cs-CZ" sz="2000" dirty="0" smtClean="0"/>
              <a:t> předloží DSÚ ke schválení</a:t>
            </a:r>
          </a:p>
          <a:p>
            <a:pPr eaLnBrk="1" hangingPunct="1"/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Správa dopravy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83CD2B-75E9-4444-9EA6-C5585194AD1F}" type="slidenum">
              <a:rPr lang="cs-CZ" altLang="cs-CZ"/>
              <a:pPr>
                <a:defRPr/>
              </a:pPr>
              <a:t>9</a:t>
            </a:fld>
            <a:endParaRPr lang="cs-CZ" altLang="cs-CZ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 smtClean="0"/>
              <a:t>2) Drážní doprava</a:t>
            </a:r>
            <a:endParaRPr lang="cs-CZ" altLang="cs-CZ" dirty="0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Orgány </a:t>
            </a:r>
            <a:r>
              <a:rPr lang="cs-CZ" sz="2000" b="1" dirty="0" smtClean="0">
                <a:solidFill>
                  <a:srgbClr val="7030A0"/>
                </a:solidFill>
              </a:rPr>
              <a:t>státní správy</a:t>
            </a:r>
          </a:p>
          <a:p>
            <a:pPr lvl="1" eaLnBrk="1" hangingPunct="1"/>
            <a:r>
              <a:rPr lang="cs-CZ" sz="2000" b="1" dirty="0" smtClean="0">
                <a:solidFill>
                  <a:srgbClr val="C00000"/>
                </a:solidFill>
              </a:rPr>
              <a:t>Drážní </a:t>
            </a:r>
            <a:r>
              <a:rPr lang="cs-CZ" sz="2000" b="1" dirty="0" smtClean="0">
                <a:solidFill>
                  <a:srgbClr val="C00000"/>
                </a:solidFill>
              </a:rPr>
              <a:t>správní úřady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cs-CZ" sz="2000" dirty="0" smtClean="0"/>
              <a:t> </a:t>
            </a:r>
            <a:r>
              <a:rPr lang="cs-CZ" sz="2000" i="1" dirty="0" smtClean="0"/>
              <a:t>Ministerstvo dopravy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cs-CZ" sz="2000" i="1" dirty="0" smtClean="0"/>
              <a:t> Drážní úřad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cs-CZ" sz="2000" i="1" dirty="0" smtClean="0"/>
              <a:t> </a:t>
            </a:r>
            <a:r>
              <a:rPr lang="cs-CZ" sz="2000" i="1" dirty="0" smtClean="0"/>
              <a:t>U </a:t>
            </a:r>
            <a:r>
              <a:rPr lang="cs-CZ" sz="2000" i="1" dirty="0" smtClean="0"/>
              <a:t>některých drah obce</a:t>
            </a:r>
          </a:p>
          <a:p>
            <a:pPr lvl="1" eaLnBrk="1" hangingPunct="1"/>
            <a:r>
              <a:rPr lang="cs-CZ" sz="2000" b="1" dirty="0" smtClean="0">
                <a:solidFill>
                  <a:srgbClr val="C00000"/>
                </a:solidFill>
              </a:rPr>
              <a:t>Drážní inspekce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cs-CZ" sz="2000" i="1" dirty="0" smtClean="0"/>
              <a:t> </a:t>
            </a:r>
            <a:r>
              <a:rPr lang="cs-CZ" sz="2000" i="1" dirty="0" smtClean="0"/>
              <a:t>Podřízena MD</a:t>
            </a:r>
            <a:endParaRPr lang="cs-CZ" sz="2000" i="1" dirty="0" smtClean="0"/>
          </a:p>
          <a:p>
            <a:pPr lvl="2" eaLnBrk="1" hangingPunct="1">
              <a:buFont typeface="Wingdings" pitchFamily="2" charset="2"/>
              <a:buChar char="§"/>
            </a:pPr>
            <a:r>
              <a:rPr lang="cs-CZ" sz="2000" i="1" dirty="0" smtClean="0"/>
              <a:t> </a:t>
            </a:r>
            <a:r>
              <a:rPr lang="cs-CZ" sz="2000" i="1" dirty="0" smtClean="0"/>
              <a:t>Prošetřování </a:t>
            </a:r>
            <a:r>
              <a:rPr lang="cs-CZ" sz="2000" i="1" dirty="0" smtClean="0"/>
              <a:t>vzniku mimořádných událostí</a:t>
            </a:r>
          </a:p>
          <a:p>
            <a:pPr eaLnBrk="1" hangingPunct="1"/>
            <a:r>
              <a:rPr lang="cs-CZ" sz="2000" b="1" dirty="0" smtClean="0">
                <a:solidFill>
                  <a:srgbClr val="7030A0"/>
                </a:solidFill>
              </a:rPr>
              <a:t>Dále zákon o drahách upravuje např</a:t>
            </a:r>
            <a:r>
              <a:rPr lang="cs-CZ" sz="2000" b="1" dirty="0" smtClean="0">
                <a:solidFill>
                  <a:srgbClr val="7030A0"/>
                </a:solidFill>
              </a:rPr>
              <a:t>.</a:t>
            </a:r>
            <a:endParaRPr lang="cs-CZ" sz="2000" b="1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2000" dirty="0" smtClean="0"/>
              <a:t>Podmínky provozování a </a:t>
            </a:r>
            <a:r>
              <a:rPr lang="cs-CZ" sz="2000" dirty="0" smtClean="0"/>
              <a:t>schvalování </a:t>
            </a:r>
            <a:r>
              <a:rPr lang="cs-CZ" sz="2000" dirty="0" smtClean="0">
                <a:solidFill>
                  <a:srgbClr val="00287D"/>
                </a:solidFill>
              </a:rPr>
              <a:t>drážního vozidla</a:t>
            </a:r>
            <a:endParaRPr lang="cs-CZ" sz="2000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2000" dirty="0" smtClean="0"/>
              <a:t>Vymezuje pojem </a:t>
            </a:r>
            <a:r>
              <a:rPr lang="cs-CZ" sz="2000" dirty="0" smtClean="0">
                <a:solidFill>
                  <a:srgbClr val="00287D"/>
                </a:solidFill>
              </a:rPr>
              <a:t>mimořádné </a:t>
            </a:r>
            <a:r>
              <a:rPr lang="cs-CZ" sz="2000" dirty="0" smtClean="0">
                <a:solidFill>
                  <a:srgbClr val="00287D"/>
                </a:solidFill>
              </a:rPr>
              <a:t>události </a:t>
            </a:r>
            <a:r>
              <a:rPr lang="cs-CZ" sz="2000" dirty="0" smtClean="0"/>
              <a:t>či </a:t>
            </a:r>
            <a:r>
              <a:rPr lang="cs-CZ" sz="2000" dirty="0" smtClean="0">
                <a:solidFill>
                  <a:srgbClr val="00287D"/>
                </a:solidFill>
              </a:rPr>
              <a:t>stavbu drah</a:t>
            </a:r>
          </a:p>
          <a:p>
            <a:pPr eaLnBrk="1" hangingPunct="1"/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2311</TotalTime>
  <Words>1126</Words>
  <Application>Microsoft Office PowerPoint</Application>
  <PresentationFormat>Předvádění na obrazovce (4:3)</PresentationFormat>
  <Paragraphs>196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Tahoma</vt:lpstr>
      <vt:lpstr>Arial</vt:lpstr>
      <vt:lpstr>Wingdings</vt:lpstr>
      <vt:lpstr>law_sablona_cz (1)</vt:lpstr>
      <vt:lpstr> Správa dopravy (drážní, letecká, lodní)  Správní právo III</vt:lpstr>
      <vt:lpstr>Správa na úseku dopravy - obsah</vt:lpstr>
      <vt:lpstr>2) Drážní doprava</vt:lpstr>
      <vt:lpstr>2) Drážní doprava</vt:lpstr>
      <vt:lpstr>2) Drážní doprava</vt:lpstr>
      <vt:lpstr>2) Drážní doprava</vt:lpstr>
      <vt:lpstr>2) Drážní doprava</vt:lpstr>
      <vt:lpstr>2) Drážní doprava</vt:lpstr>
      <vt:lpstr>2) Drážní doprava</vt:lpstr>
      <vt:lpstr>3) Letecká doprava</vt:lpstr>
      <vt:lpstr>3) Letecká doprava</vt:lpstr>
      <vt:lpstr>3) Letecká doprava</vt:lpstr>
      <vt:lpstr>3) Letecká doprava</vt:lpstr>
      <vt:lpstr>3) Letecká doprava</vt:lpstr>
      <vt:lpstr>4) Lodní doprava – vnitrozemská plavba</vt:lpstr>
      <vt:lpstr>4) Lodní doprava – vnitrozemská plavba</vt:lpstr>
      <vt:lpstr>4) Lodní doprava – vnitrozemská plavba</vt:lpstr>
      <vt:lpstr>4) Lodní doprava – námořní plavba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178</cp:revision>
  <cp:lastPrinted>1601-01-01T00:00:00Z</cp:lastPrinted>
  <dcterms:created xsi:type="dcterms:W3CDTF">2016-03-09T14:49:29Z</dcterms:created>
  <dcterms:modified xsi:type="dcterms:W3CDTF">2020-05-12T18:29:42Z</dcterms:modified>
</cp:coreProperties>
</file>