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2"/>
  </p:notesMasterIdLst>
  <p:handoutMasterIdLst>
    <p:handoutMasterId r:id="rId63"/>
  </p:handoutMasterIdLst>
  <p:sldIdLst>
    <p:sldId id="256" r:id="rId2"/>
    <p:sldId id="353" r:id="rId3"/>
    <p:sldId id="354" r:id="rId4"/>
    <p:sldId id="356" r:id="rId5"/>
    <p:sldId id="358" r:id="rId6"/>
    <p:sldId id="428" r:id="rId7"/>
    <p:sldId id="359" r:id="rId8"/>
    <p:sldId id="361" r:id="rId9"/>
    <p:sldId id="429" r:id="rId10"/>
    <p:sldId id="400" r:id="rId11"/>
    <p:sldId id="363" r:id="rId12"/>
    <p:sldId id="401" r:id="rId13"/>
    <p:sldId id="402" r:id="rId14"/>
    <p:sldId id="403" r:id="rId15"/>
    <p:sldId id="404" r:id="rId16"/>
    <p:sldId id="364" r:id="rId17"/>
    <p:sldId id="408" r:id="rId18"/>
    <p:sldId id="410" r:id="rId19"/>
    <p:sldId id="409" r:id="rId20"/>
    <p:sldId id="365" r:id="rId21"/>
    <p:sldId id="366" r:id="rId22"/>
    <p:sldId id="367" r:id="rId23"/>
    <p:sldId id="405" r:id="rId24"/>
    <p:sldId id="430" r:id="rId25"/>
    <p:sldId id="406" r:id="rId26"/>
    <p:sldId id="407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  <p:sldId id="423" r:id="rId37"/>
    <p:sldId id="424" r:id="rId38"/>
    <p:sldId id="425" r:id="rId39"/>
    <p:sldId id="426" r:id="rId40"/>
    <p:sldId id="427" r:id="rId41"/>
    <p:sldId id="369" r:id="rId42"/>
    <p:sldId id="370" r:id="rId43"/>
    <p:sldId id="385" r:id="rId44"/>
    <p:sldId id="386" r:id="rId45"/>
    <p:sldId id="387" r:id="rId46"/>
    <p:sldId id="389" r:id="rId47"/>
    <p:sldId id="411" r:id="rId48"/>
    <p:sldId id="390" r:id="rId49"/>
    <p:sldId id="391" r:id="rId50"/>
    <p:sldId id="397" r:id="rId51"/>
    <p:sldId id="398" r:id="rId52"/>
    <p:sldId id="412" r:id="rId53"/>
    <p:sldId id="413" r:id="rId54"/>
    <p:sldId id="294" r:id="rId55"/>
    <p:sldId id="297" r:id="rId56"/>
    <p:sldId id="295" r:id="rId57"/>
    <p:sldId id="258" r:id="rId58"/>
    <p:sldId id="301" r:id="rId59"/>
    <p:sldId id="302" r:id="rId60"/>
    <p:sldId id="277" r:id="rId6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8" d="100"/>
          <a:sy n="108" d="100"/>
        </p:scale>
        <p:origin x="180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nahlizenidokn.cuzk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Správa na úseku katastru nemovitostí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JUDr. Alena Kliková, Ph.D.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zásad vedení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intabulační </a:t>
            </a:r>
          </a:p>
          <a:p>
            <a:r>
              <a:rPr lang="cs-CZ" dirty="0"/>
              <a:t>Zásada dispoziční </a:t>
            </a:r>
          </a:p>
          <a:p>
            <a:r>
              <a:rPr lang="cs-CZ" dirty="0"/>
              <a:t>Zásada legality </a:t>
            </a:r>
          </a:p>
          <a:p>
            <a:r>
              <a:rPr lang="cs-CZ" dirty="0"/>
              <a:t>Zásada priority </a:t>
            </a:r>
          </a:p>
          <a:p>
            <a:r>
              <a:rPr lang="cs-CZ" dirty="0"/>
              <a:t>Zásada formální publicity </a:t>
            </a:r>
          </a:p>
          <a:p>
            <a:r>
              <a:rPr lang="cs-CZ" dirty="0"/>
              <a:t>Zásada materiální publicity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655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Zásada materiální publicity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upravena v § 980 - § 986 NOZ</a:t>
            </a:r>
          </a:p>
          <a:p>
            <a:r>
              <a:rPr lang="cs-CZ" dirty="0"/>
              <a:t>má chránit nabyvatele práva k nemovitosti, pokud věcné právo nabyl </a:t>
            </a:r>
            <a:r>
              <a:rPr lang="cs-CZ" b="1" dirty="0"/>
              <a:t>za úplatu a v dobré víře</a:t>
            </a:r>
            <a:r>
              <a:rPr lang="cs-CZ" dirty="0"/>
              <a:t> od osoby zapsané v katastru nemovitostí </a:t>
            </a:r>
          </a:p>
          <a:p>
            <a:r>
              <a:rPr lang="cs-CZ" dirty="0"/>
              <a:t>dobrá víra – posuzuje se v době, kdy v právnímu ujednání došlo; vzniká-li však věcné právo až zápisem do veřejného seznamu, pak v době podání návrhu na zápis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55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/>
          <a:lstStyle/>
          <a:p>
            <a:r>
              <a:rPr lang="cs-CZ" dirty="0"/>
              <a:t>Zásada formální publicity – předpisy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č.256/2013 Sb., o katastru (katastrální zákon), zejména § 51, § 52 a § 55</a:t>
            </a:r>
          </a:p>
          <a:p>
            <a:r>
              <a:rPr lang="cs-CZ" dirty="0"/>
              <a:t>Vyhláška č. 358/2013 Sb., o poskytování údajů v katastru a zejména § 8 a </a:t>
            </a:r>
          </a:p>
          <a:p>
            <a:r>
              <a:rPr lang="cs-CZ" dirty="0"/>
              <a:t>Položka 119 zákona č. 634/2004 Sb., o správních poplatcích, ve znění pozdějších předpisů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7021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/>
          <a:lstStyle/>
          <a:p>
            <a:r>
              <a:rPr lang="cs-CZ" dirty="0"/>
              <a:t>Zásada formální publicity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Neomlouvá neznalost zápisu v katastru </a:t>
            </a:r>
          </a:p>
          <a:p>
            <a:r>
              <a:rPr lang="cs-CZ" dirty="0"/>
              <a:t>Volně přístupný veřejnosti – veřejná evidence</a:t>
            </a:r>
          </a:p>
          <a:p>
            <a:r>
              <a:rPr lang="cs-CZ" dirty="0"/>
              <a:t>§ 980 OZ – „</a:t>
            </a:r>
            <a:r>
              <a:rPr lang="cs-CZ" i="1" dirty="0"/>
              <a:t>Je-li do veřejného seznamu zapsáno právo k věci, neomlouvá nikoho neznalost zapsaného údaje</a:t>
            </a:r>
            <a:r>
              <a:rPr lang="cs-CZ" dirty="0"/>
              <a:t>“.</a:t>
            </a:r>
          </a:p>
          <a:p>
            <a:pPr algn="just"/>
            <a:r>
              <a:rPr lang="cs-CZ" dirty="0"/>
              <a:t>Každý má právo do katastru nahlížet, pořizovat si z něj pro svou potřebu opisy, výpisy nebo náčrty a získávat z něj údaje ze sbírky listin, pokud není stanoveno jinak.</a:t>
            </a:r>
          </a:p>
          <a:p>
            <a:pPr algn="just"/>
            <a:r>
              <a:rPr lang="cs-CZ" dirty="0"/>
              <a:t>Katastrální úřad na požádání vyhotoví z katastrálního operátu výpis, opis nebo kopii, jakož i identifikaci.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965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Závaznost katastru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parcelní číslo, </a:t>
            </a:r>
          </a:p>
          <a:p>
            <a:r>
              <a:rPr lang="cs-CZ" dirty="0"/>
              <a:t>geometrické určení nemovitosti, </a:t>
            </a:r>
          </a:p>
          <a:p>
            <a:r>
              <a:rPr lang="cs-CZ" dirty="0"/>
              <a:t>název a geometrické určení katastrálního území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2880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i="1" dirty="0"/>
              <a:t>Pokud převáděná nemovitost není ve smlouvě označena v souladu s požadavky podle katastrálního zákona, nemusí tato okolnost vždy představovat vadu v identifikaci předmětu právního úkonu, jež by (bez dalšího) způsobovala neplatnost. U nedostatků předmětu právního úkonu je totiž nutno pečlivě rozlišovat, zda takové nedostatky zakládají vadu směřující k neurčitosti nebo nesrozumitelnosti právního úkonu či nikoliv. O tzv. podstatnou vadu jdoucí na vrub platnosti právního úkonu by se nemělo jednat v těch skutkových okolnostech, jestliže by správné označení předmětu právního úkonu bylo </a:t>
            </a:r>
            <a:r>
              <a:rPr lang="cs-CZ" sz="2000" i="1" dirty="0" err="1"/>
              <a:t>seznatelné</a:t>
            </a:r>
            <a:r>
              <a:rPr lang="cs-CZ" sz="2000" i="1" dirty="0"/>
              <a:t> podle dalších identifikačních znaků nebo i z celého obsahu právního úkonu jeho výkladem, popř. objasněním skutkových okolností, za nichž byl právní úkon učiněn, aniž by tím došlo k odklonu od toho, co bylo vyjádřeno navenek v písemné formě</a:t>
            </a:r>
          </a:p>
          <a:p>
            <a:r>
              <a:rPr lang="cs-CZ" dirty="0"/>
              <a:t>(rozsudek NS z 21.4.2010, </a:t>
            </a:r>
            <a:r>
              <a:rPr lang="cs-CZ" dirty="0" err="1"/>
              <a:t>sp</a:t>
            </a:r>
            <a:r>
              <a:rPr lang="cs-CZ" dirty="0"/>
              <a:t>. zn. 30 </a:t>
            </a:r>
            <a:r>
              <a:rPr lang="cs-CZ" dirty="0" err="1"/>
              <a:t>Cdo</a:t>
            </a:r>
            <a:r>
              <a:rPr lang="cs-CZ" dirty="0"/>
              <a:t> 2591/2008).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481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cs-CZ" dirty="0"/>
              <a:t>Český úřad zeměměřičský a katastrální</a:t>
            </a:r>
          </a:p>
          <a:p>
            <a:pPr marL="609600" indent="-609600">
              <a:defRPr/>
            </a:pPr>
            <a:r>
              <a:rPr lang="cs-CZ" dirty="0"/>
              <a:t>Zeměměřičský úřad</a:t>
            </a:r>
          </a:p>
          <a:p>
            <a:pPr marL="609600" indent="-609600">
              <a:defRPr/>
            </a:pPr>
            <a:r>
              <a:rPr lang="cs-CZ" dirty="0"/>
              <a:t>Zeměměřičské a katastrální inspektoráty</a:t>
            </a:r>
          </a:p>
          <a:p>
            <a:pPr marL="609600" indent="-609600">
              <a:defRPr/>
            </a:pPr>
            <a:r>
              <a:rPr lang="cs-CZ" dirty="0"/>
              <a:t>Katastrální úřady (vymezená katastrální pracoviště)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374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§ 3 – předmět evidence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lphaLcParenR"/>
            </a:pPr>
            <a:r>
              <a:rPr lang="cs-CZ" dirty="0"/>
              <a:t>pozemky v podobě parcel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přiděluje číslo popisné nebo evidenční, pokud nejsou součástí pozemku nebo práva stavby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číslo popisné ani evidenční nepřiděluje, pokud nejsou součástí pozemku ani práva stavby, jsou hlavní stavbou na pozemku a nejedná se o drobné stavby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občanského zákoníku (89/2012 Sb.)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zákona č. 72/1994 Sb. </a:t>
            </a:r>
          </a:p>
          <a:p>
            <a:pPr marL="457200" indent="-457200">
              <a:buAutoNum type="alphaLcParenR"/>
            </a:pPr>
            <a:r>
              <a:rPr lang="cs-CZ" dirty="0"/>
              <a:t>právo stavby</a:t>
            </a:r>
          </a:p>
          <a:p>
            <a:pPr marL="457200" indent="-457200">
              <a:buAutoNum type="alphaLcParenR"/>
            </a:pPr>
            <a:r>
              <a:rPr lang="cs-CZ" dirty="0"/>
              <a:t>nemovitosti, o nichž to stanoví jiný právní předpis (vodní díla)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398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6457350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§ 4 – obsah katastru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geometrické určení a polohové určení nemovitosti a katastrálních území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druhy pozemků, čísla a výměry parcel, údaje o budovách,…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cenové údaje, údaje pro daňové účely a údaje umožňující propojení s jinými informačními systémy, které mají vztah k obsahu katastru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u evidovaných budov údaj o tom, zda se jedná o dočasnou stavbu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údaje o právních vztazích včetně údajů o vlastnících a oprávněných z jiného práva, které se zapisuje do katastru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upozornění týkající se nemovitosti …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úplná znění prohlášení o rozdělení práva k domu a pozemku na vlastnické právo k jednotkám a dohoda spoluvlastníků / § 1138 NOZ jako veřejná listina/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údaje o bodech podrobných polohových bodových polí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/>
              <a:t>místní a pomístní názvosloví </a:t>
            </a:r>
          </a:p>
        </p:txBody>
      </p:sp>
    </p:spTree>
    <p:extLst>
      <p:ext uri="{BB962C8B-B14F-4D97-AF65-F5344CB8AC3E}">
        <p14:creationId xmlns:p14="http://schemas.microsoft.com/office/powerpoint/2010/main" val="1411702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686596" cy="720080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Právo stavby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7097" y="2057467"/>
            <a:ext cx="7715200" cy="4032448"/>
          </a:xfrm>
        </p:spPr>
        <p:txBody>
          <a:bodyPr>
            <a:normAutofit/>
          </a:bodyPr>
          <a:lstStyle/>
          <a:p>
            <a:r>
              <a:rPr lang="cs-CZ" sz="2000" dirty="0"/>
              <a:t>existence práva stavby samostatně jako stavba, která není součástí pozemku – nemovitost </a:t>
            </a:r>
          </a:p>
          <a:p>
            <a:r>
              <a:rPr lang="cs-CZ" sz="2000" dirty="0"/>
              <a:t>právo stavby – stavba nestojí (pouze právo postavit budovu) </a:t>
            </a:r>
          </a:p>
          <a:p>
            <a:r>
              <a:rPr lang="cs-CZ" sz="2000" dirty="0"/>
              <a:t>právo stavby – stavba stojí nebo bude postavena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Pozn.: </a:t>
            </a:r>
            <a:r>
              <a:rPr lang="cs-CZ" sz="2000" b="1" dirty="0"/>
              <a:t>dočasná</a:t>
            </a:r>
            <a:r>
              <a:rPr lang="cs-CZ" sz="2000" dirty="0"/>
              <a:t> stavba po uplynutí doby se nestane součástí pozemku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100" dirty="0"/>
          </a:p>
          <a:p>
            <a:pPr marL="0" indent="0">
              <a:buNone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54873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Zemské desky a urbáře (13. st., šlechta x poddaní)</a:t>
            </a:r>
          </a:p>
          <a:p>
            <a:r>
              <a:rPr lang="cs-CZ" b="1" dirty="0"/>
              <a:t>Rustikální katastr (daně)</a:t>
            </a:r>
          </a:p>
          <a:p>
            <a:r>
              <a:rPr lang="cs-CZ" b="1" dirty="0"/>
              <a:t>Tereziánský katastr (od 1749, </a:t>
            </a:r>
            <a:r>
              <a:rPr lang="cs-CZ" dirty="0" err="1"/>
              <a:t>exaequatorium</a:t>
            </a:r>
            <a:r>
              <a:rPr lang="cs-CZ" dirty="0"/>
              <a:t> </a:t>
            </a:r>
            <a:r>
              <a:rPr lang="cs-CZ" dirty="0" err="1"/>
              <a:t>dominicale</a:t>
            </a:r>
            <a:r>
              <a:rPr lang="cs-CZ" dirty="0"/>
              <a:t>)</a:t>
            </a:r>
          </a:p>
          <a:p>
            <a:r>
              <a:rPr lang="cs-CZ" b="1" dirty="0"/>
              <a:t>Josefský katastr (od 1785, </a:t>
            </a:r>
            <a:r>
              <a:rPr lang="cs-CZ" dirty="0"/>
              <a:t>zaměření každého pozemku)</a:t>
            </a:r>
          </a:p>
          <a:p>
            <a:r>
              <a:rPr lang="cs-CZ" b="1" dirty="0"/>
              <a:t>Tereziánsko-josefský katastr (</a:t>
            </a:r>
            <a:r>
              <a:rPr lang="cs-CZ" dirty="0"/>
              <a:t>1792, podklad pro založení zemských desek a pro daňové předpisy až do roku 1860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750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katastru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Revize katastru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Oprava chyb v katastrálním operátu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Poskytování údajů z katastru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Zabezpečování obnovy katastrálního operátu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Porovnávání a přejímání údajů z katastru nemovitostí a evidence obyvatel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Zápisy práv k nemovitostem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Zápis jiných údajů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Ověřování opisů nebo kopií listin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78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1" dirty="0"/>
              <a:t>1) Revize katastru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zajišťování souladu údajů katastru se skutečným stavem v terénu </a:t>
            </a:r>
          </a:p>
        </p:txBody>
      </p:sp>
    </p:spTree>
    <p:extLst>
      <p:ext uri="{BB962C8B-B14F-4D97-AF65-F5344CB8AC3E}">
        <p14:creationId xmlns:p14="http://schemas.microsoft.com/office/powerpoint/2010/main" val="992155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/>
              <a:t>2) </a:t>
            </a:r>
            <a:r>
              <a:rPr lang="cs-CZ" sz="3600" b="1" dirty="0"/>
              <a:t>Oprava chyb v katastrálním operátu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dirty="0"/>
              <a:t>na  písemnou žádost vlastníka nebo jiného oprávněného, popř. bez žádosti </a:t>
            </a:r>
          </a:p>
          <a:p>
            <a:pPr>
              <a:defRPr/>
            </a:pPr>
            <a:r>
              <a:rPr lang="cs-CZ" sz="2800" dirty="0"/>
              <a:t>chybné údaje, které vznikly zřejmým omylem</a:t>
            </a:r>
          </a:p>
          <a:p>
            <a:pPr>
              <a:defRPr/>
            </a:pPr>
            <a:r>
              <a:rPr lang="cs-CZ" sz="2800" dirty="0"/>
              <a:t>nesouhlas s ne/provedením opravy </a:t>
            </a:r>
          </a:p>
          <a:p>
            <a:pPr>
              <a:defRPr/>
            </a:pPr>
            <a:r>
              <a:rPr lang="cs-CZ" sz="2800" dirty="0"/>
              <a:t>řízení o opravě chyby  </a:t>
            </a:r>
          </a:p>
        </p:txBody>
      </p:sp>
    </p:spTree>
    <p:extLst>
      <p:ext uri="{BB962C8B-B14F-4D97-AF65-F5344CB8AC3E}">
        <p14:creationId xmlns:p14="http://schemas.microsoft.com/office/powerpoint/2010/main" val="3225916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/>
              <a:t>3) Poskytování údajů z katastru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Ze sbírky listin katastru a pozemkové knihy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Z evidence katastru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Každý má právo do katastru nahlížet, pořizovat si z něj pro svou potřebu opisy, výpisy nebo náčrty a získávat z něj údaje ze sbírky listin, pokud není stanoveno jinak.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dirty="0"/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0922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údajů z katastru – vývoj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8 odst. 1 zák. č. </a:t>
            </a:r>
            <a:r>
              <a:rPr lang="cs-CZ" b="1" dirty="0"/>
              <a:t>177/1927</a:t>
            </a:r>
            <a:r>
              <a:rPr lang="cs-CZ" dirty="0"/>
              <a:t> </a:t>
            </a:r>
            <a:r>
              <a:rPr lang="cs-CZ" b="1" dirty="0"/>
              <a:t>Sb.</a:t>
            </a:r>
            <a:r>
              <a:rPr lang="cs-CZ" dirty="0"/>
              <a:t>, o pozemkovém katastru a jeho vedení (katastrální zákon), který nabyl účinnosti dnem 1.1.1928</a:t>
            </a:r>
          </a:p>
          <a:p>
            <a:r>
              <a:rPr lang="cs-CZ" dirty="0"/>
              <a:t>zákon č. </a:t>
            </a:r>
            <a:r>
              <a:rPr lang="cs-CZ" b="1" dirty="0"/>
              <a:t>22/1964 Sb.</a:t>
            </a:r>
            <a:r>
              <a:rPr lang="cs-CZ" dirty="0"/>
              <a:t>, o evidenci nemovitostí, účinnost k 1. dubna 1964 </a:t>
            </a:r>
          </a:p>
          <a:p>
            <a:r>
              <a:rPr lang="cs-CZ" dirty="0"/>
              <a:t>zákon </a:t>
            </a:r>
            <a:r>
              <a:rPr lang="cs-CZ" b="1" dirty="0"/>
              <a:t>č. 344/1992 Sb.</a:t>
            </a:r>
            <a:r>
              <a:rPr lang="cs-CZ" dirty="0"/>
              <a:t>, o katastru nemovitostí České republiky (katastrální zákon), účinnost l1. ledna 1993 </a:t>
            </a:r>
          </a:p>
          <a:p>
            <a:r>
              <a:rPr lang="cs-CZ" dirty="0"/>
              <a:t>katastrální zákoně č. 256/2013 Sb., který nabyl účinnosti 1. ledna 2014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4726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/>
              <a:t>Poskytování údajů z katastru - formy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675052" y="1991587"/>
            <a:ext cx="8082321" cy="4114800"/>
          </a:xfr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nahlížení do katastru, (s výjimkou sbírky listin katastru, přehledu vlastnictví z území České republiky a údajů o dosažených cenách nemovitostí), 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ústní informace,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výpisy, opisy nebo kopie ze souboru geodetických a popisných informací a identifikace parcel ve formě veřejných listin,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ověřené kopie písemností v listinné podobě, ověřené výstupy vzniklé převedením písemností v listinné nebo elektronické podobě nebo ověřené duplikáty písemností v elektronické podobě ze sbírky listin katastru,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prosté kopie písemností v listinné podobě nebo prosté výstupy vzniklé převedením písemností v elektronické podobě do listinné podoby ze sbírky listin katastru,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kopie z katastrálního operátu v případech, ve kterých nejde o poskytnutí údajů ve formě veřejných listin podle písmen b) a c),</a:t>
            </a:r>
          </a:p>
        </p:txBody>
      </p:sp>
    </p:spTree>
    <p:extLst>
      <p:ext uri="{BB962C8B-B14F-4D97-AF65-F5344CB8AC3E}">
        <p14:creationId xmlns:p14="http://schemas.microsoft.com/office/powerpoint/2010/main" val="3486628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/>
              <a:t>Poskytování údajů z katastru - formy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G.	výstupy a kopie z katastrálního operátu v případech, ve kterých 	nejde o poskytnutí údajů ve formě veřejných listin podle 	písmena b),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H.	dálkový přístup k údajům katastru,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I.	údaje katastru v elektronické podobě,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J.	kopie katastrální mapy s orientačním zákresem pozemkové 	držby podle posledního dochovaného stavu grafického operátu 	pozemkového katastru či přídělového nebo scelovacího 	operátu (dále jen „dřívější pozemkové evidence“),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K.	srovnávací sestavení parcel dřívějších pozemkových evidencí s 	parcelami katastru,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L.	souhrnné přehledy o půdním fondu z údajů katastru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M.	sledování změn</a:t>
            </a:r>
          </a:p>
        </p:txBody>
      </p:sp>
    </p:spTree>
    <p:extLst>
      <p:ext uri="{BB962C8B-B14F-4D97-AF65-F5344CB8AC3E}">
        <p14:creationId xmlns:p14="http://schemas.microsoft.com/office/powerpoint/2010/main" val="3179414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A. Nahlížení do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Kdokoliv</a:t>
            </a:r>
          </a:p>
          <a:p>
            <a:r>
              <a:rPr lang="cs-CZ" dirty="0"/>
              <a:t>v úředních hodinách a v prostorách k tomu určených </a:t>
            </a:r>
          </a:p>
          <a:p>
            <a:r>
              <a:rPr lang="cs-CZ" dirty="0"/>
              <a:t>bezúplatně </a:t>
            </a:r>
          </a:p>
          <a:p>
            <a:r>
              <a:rPr lang="cs-CZ" dirty="0"/>
              <a:t>bez prokazování totožnosti </a:t>
            </a:r>
          </a:p>
          <a:p>
            <a:r>
              <a:rPr lang="cs-CZ" dirty="0"/>
              <a:t>pro svou potřebu i vlastním fotoaparátem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5578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B. Ústní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údajích katastru poskytnou pověření pracovníci katastrálního úřadu ústní informace a potřebná vysvětlení, případně pomohou s výběrem požadovaných dokumentů.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08149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C. Výpis, opis a kopie z katastru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6 odst. 3 vyhlášky o poskytování údajů </a:t>
            </a:r>
          </a:p>
          <a:p>
            <a:r>
              <a:rPr lang="cs-CZ" dirty="0"/>
              <a:t>na tiskopisu ČÚZK vyhotovený výčet nemovitostí vlastníka (spoluvlastníků) nebo oprávněného z dalšího práva příslušejících k listu vlastnictví s údaji o právech a s dalšími údaji katastru podle jiného právního předpisu, výčet údajů o nemovitosti s vymezenými jednotkami podle jiného právního předpisu nebo kopie katastrální mapy zobrazující vybrané parcely.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544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– stabilní katastr, pozemkový katastr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Stabilní katastr (c</a:t>
            </a:r>
            <a:r>
              <a:rPr lang="cs-CZ" dirty="0"/>
              <a:t>ísařský patent z 1. 6. 1811 č. 946 Sb. zák. soud. -  Všeobecný zákoník občanský)</a:t>
            </a:r>
          </a:p>
          <a:p>
            <a:r>
              <a:rPr lang="cs-CZ" dirty="0"/>
              <a:t>stavba je součástí pozemku </a:t>
            </a:r>
          </a:p>
          <a:p>
            <a:r>
              <a:rPr lang="cs-CZ" dirty="0"/>
              <a:t>k převodu vlastnictví nemovitých věcí je třeba zápis do pozemkových knih, nazývaný vklad (intabulace). </a:t>
            </a:r>
          </a:p>
          <a:p>
            <a:r>
              <a:rPr lang="cs-CZ" dirty="0"/>
              <a:t>Všeobecný zákoník občanský platil až do r. 1951, kdy byl zrušen zákonem č. 141/1950 Sb. a výše uvedené principy byly opuštěny.</a:t>
            </a:r>
          </a:p>
          <a:p>
            <a:pPr marL="0" indent="0">
              <a:buNone/>
            </a:pPr>
            <a:r>
              <a:rPr lang="cs-CZ" b="1" dirty="0"/>
              <a:t>Pozemkový katastr (</a:t>
            </a:r>
            <a:r>
              <a:rPr lang="cs-CZ" dirty="0"/>
              <a:t>zákon č. 177/1927 Sb. z. a. n., o pozemkovém katastru a jeho vedení (Katastrální zákon).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498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C. Identifikace parcel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6 odst. 6 vyhlášky o poskytování údajů </a:t>
            </a:r>
          </a:p>
          <a:p>
            <a:r>
              <a:rPr lang="cs-CZ" dirty="0"/>
              <a:t>porovnání totožnosti parcely nebo skupiny souvisejících parcel posledního dochovaného stavu dřívějších pozemkových evidencí nebo stavu katastrálního operátu k určitému datu s parcelou nebo skupinou parcel vedených v katastru. </a:t>
            </a:r>
          </a:p>
          <a:p>
            <a:r>
              <a:rPr lang="cs-CZ" dirty="0"/>
              <a:t>Identifikace parcel se neposkytuje v katastrálních územích nebo v jejich částech, ve kterých byla provedena obnova katastrálního operátu na podkladě výsledků komplexních pozemkových úprav.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6392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C. </a:t>
            </a:r>
            <a:r>
              <a:rPr lang="cs-CZ" dirty="0" err="1"/>
              <a:t>pokr</a:t>
            </a:r>
            <a:r>
              <a:rPr lang="cs-CZ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 -  digitální x analogové mapy, identifikaci parcel  </a:t>
            </a:r>
          </a:p>
          <a:p>
            <a:r>
              <a:rPr lang="cs-CZ" dirty="0"/>
              <a:t>Uvedené výstupy poskytuje katastrální úřad v listinné podobě.</a:t>
            </a:r>
          </a:p>
          <a:p>
            <a:r>
              <a:rPr lang="cs-CZ" dirty="0"/>
              <a:t>úplný x částečný výpis </a:t>
            </a:r>
          </a:p>
          <a:p>
            <a:r>
              <a:rPr lang="cs-CZ" dirty="0"/>
              <a:t>Poplatek - výpis z katastru nemovitostí - 100 Kč za každých i jen započatých 20 měrných jednotek v rámci jednoho katastrálního území; kopie katastrální mapy činí 50 Kč za každou i jen započatou stránku formátu A4  </a:t>
            </a:r>
          </a:p>
          <a:p>
            <a:r>
              <a:rPr lang="cs-CZ" dirty="0"/>
              <a:t>za vydání identifikace parcel činí 100 Kč, a to za každých i jen započatých 20 parcel v každém katastrálním území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49711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C. Veřejné listiny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Výpisem z katastru nemovitostí a kopií katastrální mapy je možné od okamžiku jejich vydání kdykoliv v budoucnu prokázat stav, který byl v katastru nemovitostí evidován v okamžiku na nich uvedeném, přičemž doba trvání platnosti výpisu z katastru nemovitosti ani kopie katastrální mapy není právními předpisy nijak omezena.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2490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010193"/>
            <a:ext cx="8143378" cy="891633"/>
          </a:xfrm>
        </p:spPr>
        <p:txBody>
          <a:bodyPr/>
          <a:lstStyle/>
          <a:p>
            <a:br>
              <a:rPr lang="cs-CZ" dirty="0"/>
            </a:br>
            <a:br>
              <a:rPr lang="cs-CZ" sz="2200" dirty="0"/>
            </a:br>
            <a:r>
              <a:rPr lang="cs-CZ" sz="2200" dirty="0"/>
              <a:t>H. </a:t>
            </a:r>
            <a:r>
              <a:rPr lang="cs-CZ" dirty="0"/>
              <a:t>Dálkový přístup k údajům katastru - bezúplatné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§ 5 odst. 3 vyhlášky o poskytování údajů </a:t>
            </a:r>
          </a:p>
          <a:p>
            <a:r>
              <a:rPr lang="cs-CZ" dirty="0"/>
              <a:t>bezúplatné nahlížení do katastru na vybrané údaje souboru popisných informací a souboru geodetických informací </a:t>
            </a:r>
          </a:p>
          <a:p>
            <a:r>
              <a:rPr lang="cs-CZ" dirty="0"/>
              <a:t>Aplikace Nahlížení do katastru nemovitostí - volně přístupná </a:t>
            </a:r>
          </a:p>
          <a:p>
            <a:r>
              <a:rPr lang="cs-CZ" dirty="0">
                <a:hlinkClick r:id="rId2"/>
              </a:rPr>
              <a:t>http://nahlizenidokn.cuzk.cz/</a:t>
            </a:r>
            <a:endParaRPr lang="cs-CZ" dirty="0"/>
          </a:p>
          <a:p>
            <a:r>
              <a:rPr lang="cs-CZ" dirty="0"/>
              <a:t>nevyžaduje se registrace</a:t>
            </a:r>
          </a:p>
          <a:p>
            <a:r>
              <a:rPr lang="cs-CZ" dirty="0"/>
              <a:t>bezplatná. 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09854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5" y="896983"/>
            <a:ext cx="8173530" cy="876256"/>
          </a:xfrm>
        </p:spPr>
        <p:txBody>
          <a:bodyPr/>
          <a:lstStyle/>
          <a:p>
            <a:r>
              <a:rPr lang="cs-CZ" dirty="0"/>
              <a:t>H. Dálkový přístup k údajům katastru – nahlížení - omezení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zápisů, které se provádějí nikoliv k nemovitosti, ale k osobě, jako jsou poznámky podle § 25 odst. 1 katastrálního zákona, je však za názvem typu právního vztahu uveden údaj o této povinné osobě (např. „Zahájení exekuce - Jan Novák“).</a:t>
            </a:r>
          </a:p>
          <a:p>
            <a:r>
              <a:rPr lang="cs-CZ" dirty="0"/>
              <a:t>neobsahují údaje o listinách, které byly podkladem zápis</a:t>
            </a:r>
          </a:p>
          <a:p>
            <a:r>
              <a:rPr lang="cs-CZ" dirty="0"/>
              <a:t>pokud je k nemovitosti evidován údaj o dosažené kupní ceně, není v aplikaci k dispozici údaj o konkrétní částce, zobrazí se zde však čísla řízení, v jejichž rámci byl k nemovitosti zapsán cenový údaj.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13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5" y="914400"/>
            <a:ext cx="8173530" cy="858839"/>
          </a:xfrm>
        </p:spPr>
        <p:txBody>
          <a:bodyPr/>
          <a:lstStyle/>
          <a:p>
            <a:r>
              <a:rPr lang="cs-CZ" dirty="0"/>
              <a:t>H. Dálkový přístup k údajům katastru – nahlížení -</a:t>
            </a:r>
            <a:br>
              <a:rPr lang="cs-CZ" dirty="0"/>
            </a:br>
            <a:r>
              <a:rPr lang="cs-CZ" dirty="0"/>
              <a:t>informace o řízeních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aktuální stav řízení i některé operace provedené postupně katastrálním úřadem, včetně data jejich vyznačení,</a:t>
            </a:r>
          </a:p>
          <a:p>
            <a:r>
              <a:rPr lang="cs-CZ" dirty="0"/>
              <a:t>nejsou uvedeny dotčené nemovitosti, ale pouze katastrální území,</a:t>
            </a:r>
          </a:p>
          <a:p>
            <a:r>
              <a:rPr lang="cs-CZ" dirty="0"/>
              <a:t>účastníci - označeni jménem nebo názvem a typem účastníka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57176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H. Dálkový přístup - úplatný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každý, a to za úplatu a za podmínek stanovených v § 11 a násl. vyhlášky o poskytování údajů. </a:t>
            </a:r>
          </a:p>
          <a:p>
            <a:r>
              <a:rPr lang="cs-CZ" dirty="0"/>
              <a:t>žádost o založení zákaznického účtu. </a:t>
            </a:r>
          </a:p>
          <a:p>
            <a:r>
              <a:rPr lang="cs-CZ" dirty="0"/>
              <a:t>založení účtu bezplatné; hradí se za odebrané výstupy. </a:t>
            </a:r>
          </a:p>
          <a:p>
            <a:r>
              <a:rPr lang="cs-CZ" dirty="0"/>
              <a:t>formou webové aplikace nebo webovou službou.</a:t>
            </a:r>
          </a:p>
          <a:p>
            <a:r>
              <a:rPr lang="cs-CZ" dirty="0"/>
              <a:t>https://katastr.cuzk.cz/. </a:t>
            </a:r>
          </a:p>
          <a:p>
            <a:r>
              <a:rPr lang="cs-CZ" dirty="0"/>
              <a:t>Výstupy v elektronické podobě získané online prostřednictvím dálkového přístupu jsou formálně i věcně shodné s dokumenty vydanými katastrálním úřadem.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0456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H. Dálkový přístup – úplatný – zákaznický účet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ČÚZK založí žadateli jeden zákaznický účet pro jedno připojení žadatele. </a:t>
            </a:r>
          </a:p>
          <a:p>
            <a:r>
              <a:rPr lang="cs-CZ" dirty="0"/>
              <a:t>Podúčty pro další připojení žadatele a jeho zaměstnanců si žadatel zakládá přímo prostřednictvím dálkového přístupu.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90351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H. Dálkový přístup – úplatný – poplatek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příloha č. 4 k vyhlášce o poskytování údajů</a:t>
            </a:r>
          </a:p>
          <a:p>
            <a:r>
              <a:rPr lang="cs-CZ" sz="2200" dirty="0"/>
              <a:t>úplata za měrnou jednotku činí 50 Kč za stránku A4 v případě všech výstupů s výjimkou ověřeného výstupu nebo duplikátu listiny ze sbírky listin katastru, který je zpoplatněn částkou 10 Kč za měrnou jednotku (stránku formátu A4). </a:t>
            </a:r>
          </a:p>
          <a:p>
            <a:r>
              <a:rPr lang="cs-CZ" sz="2200" dirty="0"/>
              <a:t>Pro výpis z katastru nemovitostí je stanovena maximální výše úplaty 1 000 Kč, a cena za výpis tedy nikdy nepřekročí tuto částku, byť bude delší než 20 stran formátu A4. </a:t>
            </a:r>
          </a:p>
          <a:p>
            <a:r>
              <a:rPr lang="cs-CZ" sz="2200" dirty="0"/>
              <a:t>Maximální výše - pro ověřený výstup nebo duplikát listiny ze sbírky listin katastru, a to na 300 Kč.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1489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H. Dálkový přístup – úplatný – zrušení, zablokování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Zrušení – žádost</a:t>
            </a:r>
          </a:p>
          <a:p>
            <a:r>
              <a:rPr lang="cs-CZ" dirty="0"/>
              <a:t>Zrušený účet nelze obnovit – nutná nová žádost</a:t>
            </a:r>
          </a:p>
          <a:p>
            <a:endParaRPr lang="cs-CZ" dirty="0"/>
          </a:p>
          <a:p>
            <a:r>
              <a:rPr lang="cs-CZ" dirty="0"/>
              <a:t>Zablokování – žádost, popř. ČÚZK (přetěžování technologické infrastruktury, aj.) </a:t>
            </a:r>
          </a:p>
          <a:p>
            <a:r>
              <a:rPr lang="cs-CZ" dirty="0"/>
              <a:t>Zablokovaný účet se neruší, pouze není možné se do něj přihlásit. </a:t>
            </a:r>
          </a:p>
          <a:p>
            <a:r>
              <a:rPr lang="cs-CZ" dirty="0"/>
              <a:t>Odblokování je možné na žádost uživatele.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154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– JEP, evidence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Dne 1.1.1951 nabyl účinnosti zákon č. 141/1950 Sb., občanský zákoník. </a:t>
            </a:r>
          </a:p>
          <a:p>
            <a:r>
              <a:rPr lang="cs-CZ" dirty="0"/>
              <a:t>Zrušena zásada římského práva </a:t>
            </a:r>
            <a:r>
              <a:rPr lang="cs-CZ" dirty="0" err="1"/>
              <a:t>superficies</a:t>
            </a:r>
            <a:r>
              <a:rPr lang="cs-CZ" dirty="0"/>
              <a:t> </a:t>
            </a:r>
            <a:r>
              <a:rPr lang="cs-CZ" dirty="0" err="1"/>
              <a:t>solo</a:t>
            </a:r>
            <a:r>
              <a:rPr lang="cs-CZ" dirty="0"/>
              <a:t> cedit - stavba není součástí pozemku. </a:t>
            </a:r>
          </a:p>
          <a:p>
            <a:r>
              <a:rPr lang="cs-CZ" dirty="0"/>
              <a:t>Opuštění intabulačního principu zápisů do pozemkových knih. </a:t>
            </a:r>
          </a:p>
          <a:p>
            <a:r>
              <a:rPr lang="cs-CZ" dirty="0"/>
              <a:t>V roce 1956 - Jednotná evidence půdy (JEP). </a:t>
            </a:r>
          </a:p>
          <a:p>
            <a:pPr marL="0" indent="0">
              <a:buNone/>
            </a:pPr>
            <a:r>
              <a:rPr lang="cs-CZ" dirty="0"/>
              <a:t>Dne 1. 4. 1964 nabyly účinnosti nový občanský zákoník (zákon č. 40/1964 Sb.), zákon o evidenci nemovitostí EN (zákon č. 22/1964 Sb.) a notářský řád (zákon č. 95/1963 Sb.). </a:t>
            </a:r>
          </a:p>
          <a:p>
            <a:r>
              <a:rPr lang="cs-CZ" dirty="0"/>
              <a:t>k účinnosti smluv o převodu vlastnictví k nemovitostem byla třeba jejich registrace státním notářstvím (nešlo-li o převod do socialistického vlastnictví).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045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M. Sledování změn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https://ozs.cuzk.cz/ </a:t>
            </a:r>
          </a:p>
          <a:p>
            <a:r>
              <a:rPr lang="cs-CZ" dirty="0"/>
              <a:t>zpoplatněné </a:t>
            </a:r>
            <a:r>
              <a:rPr lang="cs-CZ" sz="2000" dirty="0"/>
              <a:t>(méně než 20 nemovitostí - jednorázová částka 200 Kč; 21 a více nemovitostí - 10 Kč za každou sledovanou nemovitost (maximální výše úplaty činí 500 000 Kč).</a:t>
            </a:r>
            <a:r>
              <a:rPr lang="cs-CZ" dirty="0"/>
              <a:t> </a:t>
            </a:r>
          </a:p>
          <a:p>
            <a:r>
              <a:rPr lang="cs-CZ" dirty="0"/>
              <a:t>nutná registrace</a:t>
            </a:r>
          </a:p>
          <a:p>
            <a:r>
              <a:rPr lang="cs-CZ" dirty="0"/>
              <a:t>plní funkci informace o zaplombování nemovitostí podle § 16 odst. 1 katastrálního zákona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Elektronickou poštou (e-mailem)</a:t>
            </a:r>
          </a:p>
          <a:p>
            <a:r>
              <a:rPr lang="cs-CZ" dirty="0"/>
              <a:t>Prostřednictvím datové schránky nebo </a:t>
            </a:r>
          </a:p>
          <a:p>
            <a:r>
              <a:rPr lang="cs-CZ" dirty="0"/>
              <a:t>Krátkou textovou zprávou (SMS)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40610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cs-CZ" sz="4000" dirty="0"/>
            </a:br>
            <a:r>
              <a:rPr lang="cs-CZ" sz="3100" dirty="0"/>
              <a:t>4) Zabezpečení obnovy katastrálního operátu</a:t>
            </a:r>
            <a:endParaRPr lang="cs-CZ" sz="3100" b="1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Novým mapováním</a:t>
            </a:r>
            <a:r>
              <a:rPr lang="cs-CZ" dirty="0"/>
              <a:t> </a:t>
            </a:r>
          </a:p>
          <a:p>
            <a:pPr eaLnBrk="1" hangingPunct="1">
              <a:defRPr/>
            </a:pPr>
            <a:r>
              <a:rPr lang="cs-CZ" b="1" dirty="0"/>
              <a:t>Přepracováním (digitalizace)</a:t>
            </a:r>
          </a:p>
          <a:p>
            <a:pPr eaLnBrk="1" hangingPunct="1">
              <a:defRPr/>
            </a:pPr>
            <a:r>
              <a:rPr lang="cs-CZ" b="1" dirty="0"/>
              <a:t>Na podkladě výsledků pozemkových úprav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37457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800" b="1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5) Porovnávání a přejímání údajů evidence obyvatel</a:t>
            </a:r>
            <a:endParaRPr lang="cs-CZ" sz="2800" b="1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Prvotní porovnání a přejímání základních identifikačních údajů</a:t>
            </a:r>
          </a:p>
          <a:p>
            <a:pPr eaLnBrk="1" hangingPunct="1">
              <a:defRPr/>
            </a:pPr>
            <a:r>
              <a:rPr lang="cs-CZ" b="1"/>
              <a:t>Průběžné porovnávání a přejímání základních identifikačních údajů</a:t>
            </a:r>
            <a:r>
              <a:rPr lang="cs-CZ"/>
              <a:t> (při zápisu fyzické osoby do katastru nemovitostí jako vlastníka nebo jiného oprávněného) </a:t>
            </a:r>
          </a:p>
        </p:txBody>
      </p:sp>
    </p:spTree>
    <p:extLst>
      <p:ext uri="{BB962C8B-B14F-4D97-AF65-F5344CB8AC3E}">
        <p14:creationId xmlns:p14="http://schemas.microsoft.com/office/powerpoint/2010/main" val="10478308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596" y="692696"/>
            <a:ext cx="7859216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6) Zápis do katastru - druhy zápisů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0728" y="2096981"/>
            <a:ext cx="7643192" cy="3600400"/>
          </a:xfrm>
        </p:spPr>
        <p:txBody>
          <a:bodyPr>
            <a:normAutofit/>
          </a:bodyPr>
          <a:lstStyle/>
          <a:p>
            <a:r>
              <a:rPr lang="cs-CZ" sz="2000" b="1" dirty="0"/>
              <a:t>vklad</a:t>
            </a:r>
            <a:r>
              <a:rPr lang="cs-CZ" sz="2000" dirty="0"/>
              <a:t> je zápis do katastru, kterým se zapisují věcná práva, práva s povahou věcných práv a práva ujednaná jako věcná práva </a:t>
            </a:r>
          </a:p>
          <a:p>
            <a:r>
              <a:rPr lang="cs-CZ" sz="2000" b="1" dirty="0"/>
              <a:t>záznam</a:t>
            </a:r>
            <a:r>
              <a:rPr lang="cs-CZ" sz="2000" dirty="0"/>
              <a:t> je zápis do katastru, kterým se zapisují práva odvozená od vlastnického práva </a:t>
            </a:r>
          </a:p>
          <a:p>
            <a:r>
              <a:rPr lang="cs-CZ" sz="2000" b="1" dirty="0"/>
              <a:t>poznámka</a:t>
            </a:r>
            <a:r>
              <a:rPr lang="cs-CZ" sz="2000" dirty="0"/>
              <a:t> je zápis do katastru, kterým se zapisují významné informace týkající se nemovitostí, vlastníků a jiných oprávněných </a:t>
            </a:r>
          </a:p>
        </p:txBody>
      </p:sp>
    </p:spTree>
    <p:extLst>
      <p:ext uri="{BB962C8B-B14F-4D97-AF65-F5344CB8AC3E}">
        <p14:creationId xmlns:p14="http://schemas.microsoft.com/office/powerpoint/2010/main" val="27535448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15199" cy="79208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Písemnosti, GP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Zápisy práv se do katastru provádějí na základě písemnosti v listinné podobě nebo v elektronické podobě. Pokud je listina vyhotovena v el. podobě, musí být též opatřena kvalifikovaným časovým razítkem.</a:t>
            </a:r>
          </a:p>
          <a:p>
            <a:r>
              <a:rPr lang="cs-CZ" sz="2000" dirty="0"/>
              <a:t>geometrický plán se považuje za součást listiny</a:t>
            </a:r>
          </a:p>
        </p:txBody>
      </p:sp>
    </p:spTree>
    <p:extLst>
      <p:ext uri="{BB962C8B-B14F-4D97-AF65-F5344CB8AC3E}">
        <p14:creationId xmlns:p14="http://schemas.microsoft.com/office/powerpoint/2010/main" val="19443361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643192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Označování nemovitostí v listinách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68218"/>
            <a:ext cx="7643192" cy="3744416"/>
          </a:xfrm>
        </p:spPr>
        <p:txBody>
          <a:bodyPr>
            <a:normAutofit/>
          </a:bodyPr>
          <a:lstStyle/>
          <a:p>
            <a:r>
              <a:rPr lang="cs-CZ" sz="2000" dirty="0"/>
              <a:t>pozemek katastru, ZE</a:t>
            </a:r>
          </a:p>
          <a:p>
            <a:r>
              <a:rPr lang="cs-CZ" sz="2000" dirty="0"/>
              <a:t>budova, která není součástí pozemku ani práva stavby – č.p. nebo </a:t>
            </a:r>
            <a:r>
              <a:rPr lang="cs-CZ" sz="2000" dirty="0" err="1"/>
              <a:t>ev.č</a:t>
            </a:r>
            <a:r>
              <a:rPr lang="cs-CZ" sz="2000" dirty="0"/>
              <a:t>., bez č.p., </a:t>
            </a:r>
            <a:r>
              <a:rPr lang="cs-CZ" sz="2000" dirty="0" err="1"/>
              <a:t>ev.č</a:t>
            </a:r>
            <a:r>
              <a:rPr lang="cs-CZ" sz="2000" dirty="0"/>
              <a:t>. </a:t>
            </a:r>
          </a:p>
          <a:p>
            <a:r>
              <a:rPr lang="cs-CZ" sz="2000" dirty="0"/>
              <a:t>jednotka </a:t>
            </a:r>
          </a:p>
          <a:p>
            <a:r>
              <a:rPr lang="cs-CZ" sz="2000" dirty="0"/>
              <a:t>rozestavěná jednotka </a:t>
            </a:r>
          </a:p>
          <a:p>
            <a:r>
              <a:rPr lang="cs-CZ" sz="2000" dirty="0"/>
              <a:t>právo</a:t>
            </a:r>
          </a:p>
          <a:p>
            <a:r>
              <a:rPr lang="cs-CZ" sz="2000" dirty="0"/>
              <a:t>nemovitost evidována v katastru podle jiného zákona označením pozemku, na kterém je postavena, a způsobem využití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621595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653536" cy="720080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Pořadí zápisů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7941568" cy="38450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po podání návrhu na V, Z </a:t>
            </a:r>
            <a:r>
              <a:rPr lang="cs-CZ" sz="2000" dirty="0"/>
              <a:t>nebo jiné listiny bude nejpozději následující pracovní den vyznačeno v katastru, že práva jsou dotčena změnou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pořadí zápisů práv do katastru se řídí, pokud zákon nestanoví jinak, </a:t>
            </a:r>
            <a:r>
              <a:rPr lang="cs-CZ" sz="2000" b="1" dirty="0"/>
              <a:t>okamžikem</a:t>
            </a:r>
            <a:r>
              <a:rPr lang="cs-CZ" sz="2000" dirty="0"/>
              <a:t>, ve kterém byl návrh na zápis doručen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u každého vkladu, záznamu i poznámky by měl být uveden okamžik podání, a to s přesností na minuty – v údaji o listině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21876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Plomba – není upozorněním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§ 2 odst. 1 písm. g) kat. V</a:t>
            </a:r>
          </a:p>
          <a:p>
            <a:r>
              <a:rPr lang="cs-CZ" dirty="0"/>
              <a:t>pro účely této vyhlášky se rozumí plombou informace u nemovitosti, že práva k ní jsou dotčena změnou </a:t>
            </a:r>
          </a:p>
          <a:p>
            <a:r>
              <a:rPr lang="cs-CZ" dirty="0"/>
              <a:t>informace o plombě bude vyznačena v části D-LV (§ 23 kat. V)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423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643192" cy="1152128"/>
          </a:xfrm>
        </p:spPr>
        <p:txBody>
          <a:bodyPr>
            <a:normAutofit/>
          </a:bodyPr>
          <a:lstStyle/>
          <a:p>
            <a:pPr algn="l"/>
            <a:r>
              <a:rPr lang="cs-CZ" sz="3600" dirty="0"/>
              <a:t>Právní účinky zápisu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právní účinky zápisu nastávají k okamžiku, kdy návrh na zápis došel příslušnému úřadu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12796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233" y="1088570"/>
            <a:ext cx="7300893" cy="612237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Vklad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 účinky konstitutivními </a:t>
            </a:r>
          </a:p>
          <a:p>
            <a:r>
              <a:rPr lang="cs-CZ" sz="2000" dirty="0"/>
              <a:t>s účinky deklaratorními </a:t>
            </a:r>
          </a:p>
          <a:p>
            <a:r>
              <a:rPr lang="cs-CZ" sz="2000" dirty="0"/>
              <a:t>dle listin soukromých i veřejných (NOZ - § 565 - § 569)</a:t>
            </a:r>
          </a:p>
          <a:p>
            <a:endParaRPr lang="cs-CZ" sz="2000" dirty="0"/>
          </a:p>
          <a:p>
            <a:r>
              <a:rPr lang="cs-CZ" sz="2000" dirty="0"/>
              <a:t>účastníkem vkladového řízení je ten, jehož právo vzniká, mění se nebo se rozšiřuje, a ten, jehož právo zaniká, mění se nebo se omezuje </a:t>
            </a:r>
          </a:p>
          <a:p>
            <a:pPr marL="0" indent="0">
              <a:buNone/>
            </a:pPr>
            <a:r>
              <a:rPr lang="cs-CZ" sz="2000" dirty="0"/>
              <a:t>Pozn.: účastníkem řízení v případě rozhodnutí soudu není soud, u dědictví není notář, u exekutorského zástavního práva není exekutor, dražebník…</a:t>
            </a:r>
          </a:p>
        </p:txBody>
      </p:sp>
    </p:spTree>
    <p:extLst>
      <p:ext uri="{BB962C8B-B14F-4D97-AF65-F5344CB8AC3E}">
        <p14:creationId xmlns:p14="http://schemas.microsoft.com/office/powerpoint/2010/main" val="394060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– katastr nemovitostí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Katastr nemovitostí České republiky</a:t>
            </a:r>
          </a:p>
          <a:p>
            <a:r>
              <a:rPr lang="cs-CZ" dirty="0"/>
              <a:t>Od 1. 1. 1993 nabyla účinnost zcela nová právní úprava (zákon č. 264/1992 Sb., kterým se mění občanský zákoník a některé další zákony, zákon č. 265/1992 Sb., o zápisech vlastnických a jiných věcných práv k nemovitostem, zákon č. 344/1992 Sb., o katastru nemovitostí České republiky (katastrální zákon) a zákon č. 359/1992 Sb. o zeměměřických a katastrálních orgánech). </a:t>
            </a:r>
          </a:p>
          <a:p>
            <a:r>
              <a:rPr lang="cs-CZ" dirty="0"/>
              <a:t>Katastr nemovitostí České republiky, zřízený novou právní úpravou, integruje do jediného instrumentu funkci bývalé pozemkové knihy i bývalého pozemkového katastru. </a:t>
            </a:r>
          </a:p>
          <a:p>
            <a:r>
              <a:rPr lang="cs-CZ" dirty="0"/>
              <a:t>Státní správu vykonávají zákonem zřízené katastrální úřady. </a:t>
            </a:r>
          </a:p>
          <a:p>
            <a:r>
              <a:rPr lang="cs-CZ" dirty="0"/>
              <a:t>Částečně byl obnoven intabulační princip, a to pro smluvní nabývání věcných práv k nemovitostem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5918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Záznam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dirty="0"/>
              <a:t>příslušnost organizačních složek státu a státních organizací hospodařit s majetkem státu,</a:t>
            </a:r>
          </a:p>
          <a:p>
            <a:pPr eaLnBrk="1" hangingPunct="1">
              <a:defRPr/>
            </a:pPr>
            <a:r>
              <a:rPr lang="cs-CZ" dirty="0"/>
              <a:t>právo hospodařit s majetkem státu,</a:t>
            </a:r>
          </a:p>
          <a:p>
            <a:pPr eaLnBrk="1" hangingPunct="1">
              <a:defRPr/>
            </a:pPr>
            <a:r>
              <a:rPr lang="cs-CZ" dirty="0"/>
              <a:t>správa nemovitostí ve vlastnictví státu,</a:t>
            </a:r>
          </a:p>
          <a:p>
            <a:pPr eaLnBrk="1" hangingPunct="1">
              <a:defRPr/>
            </a:pPr>
            <a:r>
              <a:rPr lang="cs-CZ" dirty="0"/>
              <a:t>majetek hlavního města Prahy svěřený městským částem hlavního města Prahy,</a:t>
            </a:r>
          </a:p>
          <a:p>
            <a:pPr eaLnBrk="1" hangingPunct="1">
              <a:defRPr/>
            </a:pPr>
            <a:r>
              <a:rPr lang="cs-CZ" dirty="0"/>
              <a:t>majetek statutárního města svěřený městským obvodům nebo městským částem statutárních měst,</a:t>
            </a:r>
          </a:p>
          <a:p>
            <a:pPr eaLnBrk="1" hangingPunct="1">
              <a:defRPr/>
            </a:pPr>
            <a:r>
              <a:rPr lang="cs-CZ" dirty="0"/>
              <a:t>majetek ve vlastnictví územního samosprávného celku předaný organizační složce do správy k jejímu vlastnímu hospodářskému využití,</a:t>
            </a:r>
          </a:p>
          <a:p>
            <a:pPr eaLnBrk="1" hangingPunct="1">
              <a:defRPr/>
            </a:pPr>
            <a:r>
              <a:rPr lang="cs-CZ" dirty="0"/>
              <a:t>majetek ve vlastnictví územního samosprávného celku předaný příspěvkové organizaci k hospodaření. </a:t>
            </a:r>
          </a:p>
        </p:txBody>
      </p:sp>
    </p:spTree>
    <p:extLst>
      <p:ext uri="{BB962C8B-B14F-4D97-AF65-F5344CB8AC3E}">
        <p14:creationId xmlns:p14="http://schemas.microsoft.com/office/powerpoint/2010/main" val="6048583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Poznámka spornosti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Není-li stav zapsaný v katastru v souladu se skutečným právním stavem, osoba, jejíž věcné právo je dotčeno, se domáhá odstranění nesouladu, a prokáže- </a:t>
            </a:r>
            <a:r>
              <a:rPr lang="cs-CZ" dirty="0" err="1"/>
              <a:t>li</a:t>
            </a:r>
            <a:r>
              <a:rPr lang="cs-CZ" dirty="0"/>
              <a:t>, že své právo uplatnila u soudu, zapíše se na její žádost do katastru poznámka spornosti zápisu. Obdobně se zapíše do katastru poznámka spornosti zápisu i v případě, že někdo tvrdí, že je ve svém právu dotčen zápisem provedeným do katastru bez právního důvodu ve prospěch jiného a žádá, aby to bylo v katastru poznamenáno.</a:t>
            </a:r>
          </a:p>
        </p:txBody>
      </p:sp>
    </p:spTree>
    <p:extLst>
      <p:ext uri="{BB962C8B-B14F-4D97-AF65-F5344CB8AC3E}">
        <p14:creationId xmlns:p14="http://schemas.microsoft.com/office/powerpoint/2010/main" val="36505485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14400"/>
            <a:ext cx="8086635" cy="858839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7) Zápis jiných údajů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údaje k osobě, cenové údaje,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21680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051" y="870857"/>
            <a:ext cx="8239173" cy="902382"/>
          </a:xfrm>
        </p:spPr>
        <p:txBody>
          <a:bodyPr/>
          <a:lstStyle/>
          <a:p>
            <a:r>
              <a:rPr lang="cs-CZ" dirty="0"/>
              <a:t>8) Ověřování opisů nebo kopií listin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sbírky listin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Poskytování ověřených nebo prostých kopií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Pouze osobě, která prokáže svoji totožnost.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Při ověřování neodpovídá katastrální úřad za obsah listiny.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Katastrální úřad neověří listinu, jejíž originál nebo kopie jsou nečitelné.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Katastrální úřad vede evidenci osob, kterým poskytl.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76384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obcí ve vztahu ke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vyhlašují ve svém územním obvodu zahájení revize katastru a obnovy katastrálního operátu, </a:t>
            </a:r>
          </a:p>
          <a:p>
            <a:r>
              <a:rPr lang="cs-CZ" dirty="0"/>
              <a:t>vysílají na ně své zástupce, </a:t>
            </a:r>
          </a:p>
          <a:p>
            <a:r>
              <a:rPr lang="cs-CZ" dirty="0"/>
              <a:t>spolupracují při zajišťování účasti vlastníků a jiných oprávněných a podávají o nich dostupné informace nezbytné pro provedení revize katastru a obnovy katastrálního operátu,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88769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orgánů veřejné moci ve vztahu ke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zasílají katastrálnímu úřadu svá rozhodnutí týkající se nemovitostí vydaná podle jiného právního předpisu, který zároveň stanoví orgánu veřejné moci povinnost zaslat rozhodnutí, souhlas nebo oznámení nebo jiný úkon k zápisu do katastru katastrálnímu úřadu, a to do 30 dnů ode dne nabytí právní moci rozhodnutí nebo do 30 dnů ode dne jejich vydání; </a:t>
            </a:r>
          </a:p>
          <a:p>
            <a:r>
              <a:rPr lang="cs-CZ" dirty="0"/>
              <a:t>listiny, na základě kterých se provádí vklad do katastru, orgány veřejné moci s výjimkou soudů a soudních exekutorů katastrálnímu úřadu nezasílají, apod.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99268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vlastníků a jiných oprávněných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zúčastnit se na výzvu katastrálního úřadu jednání,</a:t>
            </a:r>
          </a:p>
          <a:p>
            <a:r>
              <a:rPr lang="cs-CZ" dirty="0"/>
              <a:t>na výzvu katastrálního úřadu označit ve stanovené lhůtě, ne však kratší než 30 dnů, trvalým způsobem a na vlastní náklad nesporné hranice svých pozemků,</a:t>
            </a:r>
          </a:p>
          <a:p>
            <a:r>
              <a:rPr lang="cs-CZ" dirty="0"/>
              <a:t>na výzvu katastrálního úřadu doplnit chybějící údaje a odstranit chyby v jimi vyhotovených listinách, které předkládají k zápisu do katastru, a to do 30 dnů ode dne, kdy jim byla doručena výzva, apod.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08611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FO a PO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/>
              <a:t>užije údaje katastru v rozporu s § 1 odst. 2, nebo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 rozporu s § 53 šíří údaje katastru bez souhlasu Českého úřadu zeměměřického a katastrálního.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57</a:t>
            </a:fld>
            <a:endParaRPr lang="cs-CZ" altLang="cs-CZ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FO a PO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sz="2200" dirty="0"/>
              <a:t>v rozporu s § 37 odst. 1 písm. a) se na výzvu katastrálního úřadu nezúčastní jednání nebo na toto jednání nevyšle svého zástupce,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dirty="0"/>
              <a:t>neoznačí ve stanovené lhůtě trvalým způsobem a na vlastní náklad nesporné hranice svého pozemku podle § 37 odst. 1 písm. b),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dirty="0"/>
              <a:t>v rozporu s § 37 odst. 1 písm. c) nedoplní ve stanovené lhůtě od doručení výzvy chybějící údaje nebo neodstraní chyby ve vyhotovených listinách, které předkládá k zápisu do katastru,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dirty="0"/>
              <a:t>neohlásí katastrálnímu úřadu ve stanovené lhůtě změny údajů katastru týkající se jeho nemovitosti podle § 37 odst. 1 písm. d).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68956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FO a PO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uložit pokutu do 50 000 Kč</a:t>
            </a:r>
          </a:p>
          <a:p>
            <a:r>
              <a:rPr lang="cs-CZ" dirty="0"/>
              <a:t>je-li přestupek spáchán právnickou nebo podnikající fyzickou osobou, lze uložit pokutu do 100 000 Kč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087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128792" cy="792088"/>
          </a:xfrm>
        </p:spPr>
        <p:txBody>
          <a:bodyPr>
            <a:normAutofit/>
          </a:bodyPr>
          <a:lstStyle/>
          <a:p>
            <a:r>
              <a:rPr lang="cs-CZ" sz="3600" dirty="0"/>
              <a:t>Právní předpisy - současnost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92896"/>
            <a:ext cx="7787208" cy="3633267"/>
          </a:xfrm>
        </p:spPr>
        <p:txBody>
          <a:bodyPr>
            <a:normAutofit/>
          </a:bodyPr>
          <a:lstStyle/>
          <a:p>
            <a:r>
              <a:rPr lang="cs-CZ" sz="2000" dirty="0"/>
              <a:t>Zákon č. 89/2012 Sb., občanský zákoník </a:t>
            </a:r>
          </a:p>
          <a:p>
            <a:r>
              <a:rPr lang="cs-CZ" sz="2000" dirty="0"/>
              <a:t>Katastrální zákon č. 256/2013 Sb. </a:t>
            </a:r>
          </a:p>
          <a:p>
            <a:r>
              <a:rPr lang="cs-CZ" sz="2000" dirty="0"/>
              <a:t>Vyhláška ke katastrálnímu zákonu - ze dne 1.11.2013 ,č. 357/2013Sb.</a:t>
            </a:r>
          </a:p>
          <a:p>
            <a:r>
              <a:rPr lang="cs-CZ" sz="2000" dirty="0"/>
              <a:t>Vyhláška o poskytování údajů z katastru nemovitostí - ze dne 1.11.2013 , č.358/2013 Sb.</a:t>
            </a:r>
          </a:p>
          <a:p>
            <a:r>
              <a:rPr lang="cs-CZ" sz="2000" dirty="0"/>
              <a:t>Vyhláška o stanovení vzoru formuláře pro podání návrhu na zahájení řízení o povolení vkladu č.359/2013 Sb.</a:t>
            </a:r>
          </a:p>
        </p:txBody>
      </p:sp>
    </p:spTree>
    <p:extLst>
      <p:ext uri="{BB962C8B-B14F-4D97-AF65-F5344CB8AC3E}">
        <p14:creationId xmlns:p14="http://schemas.microsoft.com/office/powerpoint/2010/main" val="39740528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1256" y="620688"/>
            <a:ext cx="7725544" cy="1008112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/>
              <a:t>Právní předpisy - současnost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92896"/>
            <a:ext cx="7571184" cy="3816424"/>
          </a:xfrm>
        </p:spPr>
        <p:txBody>
          <a:bodyPr>
            <a:normAutofit/>
          </a:bodyPr>
          <a:lstStyle/>
          <a:p>
            <a:r>
              <a:rPr lang="cs-CZ" sz="2000" dirty="0"/>
              <a:t>Zákon č. 500/2004 Sb., správní řád </a:t>
            </a:r>
          </a:p>
          <a:p>
            <a:r>
              <a:rPr lang="cs-CZ" sz="2000" dirty="0"/>
              <a:t>Zákon č. 139/2002 Sb., o pozemkových úpravách a pozemkových úřadech </a:t>
            </a:r>
          </a:p>
          <a:p>
            <a:r>
              <a:rPr lang="cs-CZ" sz="2000" dirty="0"/>
              <a:t>Zákon č. 183/2006 Sb., stavební zákon </a:t>
            </a:r>
          </a:p>
          <a:p>
            <a:r>
              <a:rPr lang="cs-CZ" sz="2000" dirty="0"/>
              <a:t>Zákon č. 503/2012 Sb., o Státním pozemkovém úřadu </a:t>
            </a:r>
          </a:p>
          <a:p>
            <a:r>
              <a:rPr lang="cs-CZ" sz="2000" dirty="0"/>
              <a:t>Zákon č. 359/1992 Sb., o zeměměřických a katastrálních orgánech (evidence nemovitostí)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05798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katastr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Katastr nemovitostí je soubor údajů o nemovitostech v České republice, zahrnující jejich soupis a popis, jejich geometrické a polohové určení. Součástí katastru je evidence vlastnických a jiných věcných práv k nemovitostem.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 je ucelený, průběžně aktualizovaný, počítačově ovládaný informační systém o nemovitostech a tvoří jeden ze základních systémů veřejné správy v 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127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/>
          <a:lstStyle/>
          <a:p>
            <a:r>
              <a:rPr lang="cs-CZ" dirty="0"/>
              <a:t>Funkce katastru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Zápisy v této evidenci obsahují informaci, které složí zároveň i k tvorbě dalších informačních systémů, k ochraně práv (zejména vlastnických) k nemovitostem, pro účely daní, poplatků a jiných peněžitých plnění, k ochraně životního prostředí, pro rozvoj území, k oceňování nemovitostí, pro účely vědecké, hospodářské a statistické, k ochraně nerostného bohatství a k ochraně zájmů státní památkové péče.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41960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(3)</Template>
  <TotalTime>377</TotalTime>
  <Words>4022</Words>
  <Application>Microsoft Office PowerPoint</Application>
  <PresentationFormat>Předvádění na obrazovce (4:3)</PresentationFormat>
  <Paragraphs>361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4" baseType="lpstr">
      <vt:lpstr>Arial</vt:lpstr>
      <vt:lpstr>Tahoma</vt:lpstr>
      <vt:lpstr>Wingdings</vt:lpstr>
      <vt:lpstr>Prezentace_MU_CZ</vt:lpstr>
      <vt:lpstr>Správa na úseku katastru nemovitostí  JUDr. Alena Kliková, Ph.D.</vt:lpstr>
      <vt:lpstr>Historie</vt:lpstr>
      <vt:lpstr>Historie – stabilní katastr, pozemkový katastr</vt:lpstr>
      <vt:lpstr>Historie – JEP, evidence nemovitostí</vt:lpstr>
      <vt:lpstr>Historie – katastr nemovitostí </vt:lpstr>
      <vt:lpstr>Právní předpisy - současnost</vt:lpstr>
      <vt:lpstr>Právní předpisy - současnost</vt:lpstr>
      <vt:lpstr>Definice katastr nemovitostí</vt:lpstr>
      <vt:lpstr>Funkce katastru </vt:lpstr>
      <vt:lpstr>Přehled zásad vedení katastru</vt:lpstr>
      <vt:lpstr>Zásada materiální publicity</vt:lpstr>
      <vt:lpstr>Zásada formální publicity – předpisy </vt:lpstr>
      <vt:lpstr>Zásada formální publicity</vt:lpstr>
      <vt:lpstr>Závaznost katastru </vt:lpstr>
      <vt:lpstr>Judikatura </vt:lpstr>
      <vt:lpstr>Orgány</vt:lpstr>
      <vt:lpstr>§ 3 – předmět evidence katastru</vt:lpstr>
      <vt:lpstr>§ 4 – obsah katastru </vt:lpstr>
      <vt:lpstr>Právo stavby</vt:lpstr>
      <vt:lpstr>Činnost katastru nemovitostí</vt:lpstr>
      <vt:lpstr>1) Revize katastru</vt:lpstr>
      <vt:lpstr>2) Oprava chyb v katastrálním operátu</vt:lpstr>
      <vt:lpstr>3) Poskytování údajů z katastru</vt:lpstr>
      <vt:lpstr>Poskytování údajů z katastru – vývoj </vt:lpstr>
      <vt:lpstr>Poskytování údajů z katastru - formy</vt:lpstr>
      <vt:lpstr>Poskytování údajů z katastru - formy</vt:lpstr>
      <vt:lpstr>A. Nahlížení do katastru</vt:lpstr>
      <vt:lpstr>B. Ústní informace</vt:lpstr>
      <vt:lpstr>C. Výpis, opis a kopie z katastru nemovitostí</vt:lpstr>
      <vt:lpstr>C. Identifikace parcel</vt:lpstr>
      <vt:lpstr>C. pokr. </vt:lpstr>
      <vt:lpstr>C. Veřejné listiny </vt:lpstr>
      <vt:lpstr>  H. Dálkový přístup k údajům katastru - bezúplatné </vt:lpstr>
      <vt:lpstr>H. Dálkový přístup k údajům katastru – nahlížení - omezení</vt:lpstr>
      <vt:lpstr>H. Dálkový přístup k údajům katastru – nahlížení - informace o řízeních</vt:lpstr>
      <vt:lpstr>H. Dálkový přístup - úplatný</vt:lpstr>
      <vt:lpstr>H. Dálkový přístup – úplatný – zákaznický účet</vt:lpstr>
      <vt:lpstr>H. Dálkový přístup – úplatný – poplatek</vt:lpstr>
      <vt:lpstr>H. Dálkový přístup – úplatný – zrušení, zablokování</vt:lpstr>
      <vt:lpstr>M. Sledování změn</vt:lpstr>
      <vt:lpstr> 4) Zabezpečení obnovy katastrálního operátu</vt:lpstr>
      <vt:lpstr>     5) Porovnávání a přejímání údajů evidence obyvatel</vt:lpstr>
      <vt:lpstr>6) Zápis do katastru - druhy zápisů</vt:lpstr>
      <vt:lpstr>Písemnosti, GP </vt:lpstr>
      <vt:lpstr>Označování nemovitostí v listinách  </vt:lpstr>
      <vt:lpstr>Pořadí zápisů </vt:lpstr>
      <vt:lpstr>Plomba – není upozorněním </vt:lpstr>
      <vt:lpstr>Právní účinky zápisu </vt:lpstr>
      <vt:lpstr>Vklad</vt:lpstr>
      <vt:lpstr>Záznam</vt:lpstr>
      <vt:lpstr>Poznámka spornosti</vt:lpstr>
      <vt:lpstr>   7) Zápis jiných údajů </vt:lpstr>
      <vt:lpstr>8) Ověřování opisů nebo kopií listin </vt:lpstr>
      <vt:lpstr>Povinnosti obcí ve vztahu ke katastru</vt:lpstr>
      <vt:lpstr>Povinnosti orgánů veřejné moci ve vztahu ke katastru</vt:lpstr>
      <vt:lpstr>Povinnosti vlastníků a jiných oprávněných</vt:lpstr>
      <vt:lpstr>Přestupky FO a PO</vt:lpstr>
      <vt:lpstr>Přestupky FO a PO</vt:lpstr>
      <vt:lpstr>Přestupky FO a PO</vt:lpstr>
      <vt:lpstr>Děkuji za pozornost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Rudolf</cp:lastModifiedBy>
  <cp:revision>43</cp:revision>
  <cp:lastPrinted>1601-01-01T00:00:00Z</cp:lastPrinted>
  <dcterms:created xsi:type="dcterms:W3CDTF">2016-09-29T07:47:12Z</dcterms:created>
  <dcterms:modified xsi:type="dcterms:W3CDTF">2020-04-10T07:09:44Z</dcterms:modified>
</cp:coreProperties>
</file>