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353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  <p:sldId id="27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Vyvlastnění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JUDr. Alena Kliková, Ph.D.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</a:t>
            </a:r>
            <a:r>
              <a:rPr lang="cs-CZ" dirty="0" smtClean="0"/>
              <a:t>tituly – stavební zákon </a:t>
            </a:r>
            <a:r>
              <a:rPr lang="cs-CZ" dirty="0"/>
              <a:t>§ 170 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Právo k pozemku nebo stavbě lze odejmout nebo omezit též k vytvoření podmínek pro nezbytný přístup, řádné užívání stavby nebo příjezd k pozemku nebo stavbě. </a:t>
            </a:r>
          </a:p>
          <a:p>
            <a:pPr eaLnBrk="1" hangingPunct="1"/>
            <a:r>
              <a:rPr lang="cs-CZ" altLang="cs-CZ" dirty="0" smtClean="0"/>
              <a:t>Řízení o vyvlastnění práv k pozemkům a stavbám, příslušnost k jeho vedení a podmínky vyvlastnění upravuje zvláštní právní předpis.</a:t>
            </a:r>
          </a:p>
        </p:txBody>
      </p:sp>
    </p:spTree>
    <p:extLst>
      <p:ext uri="{BB962C8B-B14F-4D97-AF65-F5344CB8AC3E}">
        <p14:creationId xmlns:p14="http://schemas.microsoft.com/office/powerpoint/2010/main" val="48751876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755650" y="404813"/>
            <a:ext cx="6799263" cy="13033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</a:t>
            </a:r>
            <a:r>
              <a:rPr lang="cs-CZ" dirty="0" smtClean="0"/>
              <a:t>tituly – energetický zákon § 24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Provozovatel přenosové soustavy je povinen zřídit věcné břemeno umožňující využití cizí nemovitosti nebo její části pro účely uvedené v odstavci 3 písm. e), a to smluvně s vlastníkem nemovitosti; v případě, že vlastník není znám nebo určen nebo proto, že je prokazatelně nedosažitelný nebo nečinný nebo nedošlo k dohodě s ním a jsou-li dány podmínky pro omezení vlastnického práva k pozemku nebo ke stavbě podle zvláštního právního předpisu, vydá příslušný vyvlastňovací úřad na návrh provozovatele přenosové soustavy rozhodnutí o zřízení věcného břemene umožňujícího využití této nemovitosti nebo její části.</a:t>
            </a:r>
          </a:p>
        </p:txBody>
      </p:sp>
    </p:spTree>
    <p:extLst>
      <p:ext uri="{BB962C8B-B14F-4D97-AF65-F5344CB8AC3E}">
        <p14:creationId xmlns:p14="http://schemas.microsoft.com/office/powerpoint/2010/main" val="418518743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Pojmy § 2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Vyvlastnění</a:t>
            </a:r>
          </a:p>
          <a:p>
            <a:pPr eaLnBrk="1" hangingPunct="1"/>
            <a:r>
              <a:rPr lang="cs-CZ" altLang="cs-CZ" dirty="0" smtClean="0"/>
              <a:t>Vyvlastňovaný</a:t>
            </a:r>
          </a:p>
          <a:p>
            <a:pPr eaLnBrk="1" hangingPunct="1"/>
            <a:r>
              <a:rPr lang="cs-CZ" altLang="cs-CZ" dirty="0" smtClean="0"/>
              <a:t>Vyvlastnitel</a:t>
            </a:r>
          </a:p>
          <a:p>
            <a:pPr eaLnBrk="1" hangingPunct="1"/>
            <a:r>
              <a:rPr lang="cs-CZ" altLang="cs-CZ" dirty="0"/>
              <a:t>V</a:t>
            </a:r>
            <a:r>
              <a:rPr lang="cs-CZ" altLang="cs-CZ" dirty="0" smtClean="0"/>
              <a:t>yvlastňovací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261086006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9589" y="914400"/>
            <a:ext cx="8086635" cy="85883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Podmínky vyvlastnění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cs-CZ" altLang="cs-CZ" dirty="0" smtClean="0"/>
              <a:t>pro účel vyvlastnění stanovený zvláštním zákonem 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dirty="0" smtClean="0"/>
              <a:t>jestliže veřejný zájem na dosažení tohoto účelu převažuje nad zachováním dosavadních práv vyvlastňovaného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dirty="0" smtClean="0"/>
              <a:t>není přípustné, je-li možno práva k pozemku nebo stavbě potřebná pro uskutečnění účelu vyvlastnění získat dohodou nebo jiným způsobem</a:t>
            </a:r>
          </a:p>
          <a:p>
            <a:pPr marL="0" indent="0" eaLnBrk="1" hangingPunct="1">
              <a:spcAft>
                <a:spcPct val="0"/>
              </a:spcAft>
              <a:buNone/>
            </a:pPr>
            <a:r>
              <a:rPr lang="cs-CZ" altLang="cs-CZ" sz="2800" dirty="0" smtClean="0"/>
              <a:t> </a:t>
            </a:r>
          </a:p>
          <a:p>
            <a:pPr marL="0" indent="0" eaLnBrk="1" hangingPunct="1">
              <a:spcAft>
                <a:spcPct val="0"/>
              </a:spcAft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74209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Podmínky vyvlastnění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cs-CZ" altLang="cs-CZ" sz="2800" dirty="0" smtClean="0"/>
              <a:t>v takovém rozsahu, který je nezbytný k dosažení účelu vyvlastnění stanoveného zvláštním zákonem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sz="2800" dirty="0" smtClean="0"/>
              <a:t>veřejný zájem na vyvlastnění musí být prokázán ve vyvlastňovacím řízení</a:t>
            </a:r>
          </a:p>
          <a:p>
            <a:pPr eaLnBrk="1" hangingPunct="1">
              <a:spcAft>
                <a:spcPct val="0"/>
              </a:spcAft>
            </a:pPr>
            <a:r>
              <a:rPr lang="cs-CZ" altLang="cs-CZ" sz="2800" dirty="0" smtClean="0"/>
              <a:t>pokud se vyvlastniteli nepodařilo ve lhůtě 90 dnů uzavřít smlouvu o získání práv k pozemku nebo ke stavbě potřebných pro uskutečnění účelu vyvlastnění stanoveného zákonem</a:t>
            </a:r>
          </a:p>
        </p:txBody>
      </p:sp>
    </p:spTree>
    <p:extLst>
      <p:ext uri="{BB962C8B-B14F-4D97-AF65-F5344CB8AC3E}">
        <p14:creationId xmlns:p14="http://schemas.microsoft.com/office/powerpoint/2010/main" val="1560648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Náhrada za vyvlastnění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ve výši obvyklé ceny pozemku nebo stavby včetně jejich příslušenství; ve výši ceny práva odpovídajícího věcnému břemenu, došlo-li k omezení</a:t>
            </a:r>
          </a:p>
          <a:p>
            <a:pPr eaLnBrk="1" hangingPunct="1"/>
            <a:r>
              <a:rPr lang="cs-CZ" altLang="cs-CZ" dirty="0" smtClean="0"/>
              <a:t>též náhrada stěhovacích nákladů, nákladů spojených se změnou místa podnikání a dalších obdobných nákladů, které vyvlastňovaný účelně vynaloží následkem a v souvislosti s vyvlastněním</a:t>
            </a:r>
          </a:p>
          <a:p>
            <a:pPr eaLnBrk="1" hangingPunct="1"/>
            <a:r>
              <a:rPr lang="cs-CZ" altLang="cs-CZ" dirty="0"/>
              <a:t>n</a:t>
            </a:r>
            <a:r>
              <a:rPr lang="cs-CZ" altLang="cs-CZ" dirty="0" smtClean="0"/>
              <a:t>áhrady se stanoví takovým způsobem a v takové výši, aby odpovídaly majetkové újmě, která se u vyvlastňovaného projeví v důsledku vyvlastnění.</a:t>
            </a:r>
          </a:p>
          <a:p>
            <a:pPr eaLnBrk="1" hangingPunct="1"/>
            <a:endParaRPr lang="cs-CZ" altLang="cs-CZ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9301166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Náhrada za vyvlastnění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náhrada na základě ocenění podle oceňovacího předpisu účinného v době rozhodování o vyvlastnění</a:t>
            </a:r>
          </a:p>
          <a:p>
            <a:pPr eaLnBrk="1" hangingPunct="1"/>
            <a:r>
              <a:rPr lang="cs-CZ" altLang="cs-CZ" dirty="0" smtClean="0"/>
              <a:t>V případě, že obvyklá cena pozemku nebo stavby by byla nižší než cena zjištěná podle oceňovacího předpisu, náleží vyvlastňovanému náhrada ve výši ceny zjištěné podle oceňovacího předpisu.</a:t>
            </a:r>
          </a:p>
          <a:p>
            <a:pPr eaLnBrk="1" hangingPunct="1"/>
            <a:r>
              <a:rPr lang="cs-CZ" altLang="cs-CZ" dirty="0" smtClean="0"/>
              <a:t>Jiný pozemek nebo stavba na základě dohody, vč. </a:t>
            </a:r>
            <a:r>
              <a:rPr lang="cs-CZ" altLang="cs-CZ" dirty="0"/>
              <a:t>v</a:t>
            </a:r>
            <a:r>
              <a:rPr lang="cs-CZ" altLang="cs-CZ" dirty="0" smtClean="0"/>
              <a:t>yrovnání rozdílu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1598353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Náhrada za vyvlastnění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Náhrady podle § 10 a 12 je vyvlastnitel povinen poskytnout jednorázově v penězích, a to ve lhůtě stanovené v rozhodnutí o vyvlastnění.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Vyvlastnitel poskytne vyvlastňovanému určenou náhradu v plné výši, neváznou-li na vyvlastňovaném pozemku omezení </a:t>
            </a:r>
          </a:p>
        </p:txBody>
      </p:sp>
    </p:spTree>
    <p:extLst>
      <p:ext uri="{BB962C8B-B14F-4D97-AF65-F5344CB8AC3E}">
        <p14:creationId xmlns:p14="http://schemas.microsoft.com/office/powerpoint/2010/main" val="120544507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Vyvlastňovací úřad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obecní úřad obce s rozšířenou 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působností,</a:t>
            </a: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Magistrát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hlavního města Prahy,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magistrát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územně členěného statutárního města.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652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280D08C9-FEF8-4F28-B3E9-A6EEF5AB2147}" type="slidenum">
              <a:rPr lang="cs-CZ" altLang="cs-CZ" sz="1200" smtClean="0">
                <a:solidFill>
                  <a:srgbClr val="96969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/>
              <a:t>18</a:t>
            </a:fld>
            <a:endParaRPr lang="cs-CZ" altLang="cs-CZ" sz="1200" smtClean="0">
              <a:solidFill>
                <a:srgbClr val="969696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7653" name="Zástupný symbol pro datum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48F6DD77-4644-439B-B059-F314C7283F25}" type="datetime1">
              <a:rPr lang="en-US" altLang="cs-CZ" smtClean="0">
                <a:solidFill>
                  <a:srgbClr val="FFFFFF"/>
                </a:solidFill>
              </a:rPr>
              <a:pPr/>
              <a:t>4/9/2020</a:t>
            </a:fld>
            <a:endParaRPr lang="en-US" altLang="cs-CZ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347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Účastníci vyvlastňovacího řízení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vyvlastnitel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vyvlastňovaný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zástavní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věřitel, 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podzástavní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věřitel a 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oprávněný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 práva odpovídajícího věcnému břemenu váznoucímu na pozemku nebo stavbě, jichž se vyvlastnění týká.</a:t>
            </a: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676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65EF4191-C345-4894-AACC-E6399E792E85}" type="slidenum">
              <a:rPr lang="cs-CZ" altLang="cs-CZ" sz="1200" smtClean="0">
                <a:solidFill>
                  <a:srgbClr val="96969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/>
              <a:t>19</a:t>
            </a:fld>
            <a:endParaRPr lang="cs-CZ" altLang="cs-CZ" sz="1200" smtClean="0">
              <a:solidFill>
                <a:srgbClr val="969696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677" name="Zástupný symbol pro datum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 altLang="cs-CZ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3069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LISTINA ZÁKLADNÍCH PRÁV A SVOBOD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Vlastnictví zavazuje. </a:t>
            </a:r>
          </a:p>
          <a:p>
            <a:pPr eaLnBrk="1" hangingPunct="1"/>
            <a:r>
              <a:rPr lang="cs-CZ" altLang="cs-CZ" smtClean="0"/>
              <a:t>Nesmí být zneužito na újmu práv druhých anebo v rozporu se zákonem chráněnými obecními zájmy. </a:t>
            </a:r>
          </a:p>
          <a:p>
            <a:pPr eaLnBrk="1" hangingPunct="1"/>
            <a:r>
              <a:rPr lang="cs-CZ" altLang="cs-CZ" smtClean="0"/>
              <a:t>Jeho výkon nesmí poškozovat lidské zdraví, přírodu a životní prostředí nad míru stanovenou zákonem. </a:t>
            </a:r>
          </a:p>
          <a:p>
            <a:pPr eaLnBrk="1" hangingPunct="1"/>
            <a:r>
              <a:rPr lang="cs-CZ" altLang="cs-CZ" smtClean="0"/>
              <a:t>Vyvlastnění nebo nucené omezení vlastnického práva je možné ve </a:t>
            </a:r>
          </a:p>
          <a:p>
            <a:pPr eaLnBrk="1" hangingPunct="1"/>
            <a:r>
              <a:rPr lang="cs-CZ" altLang="cs-CZ" smtClean="0"/>
              <a:t>- veřejném zájmu, a to </a:t>
            </a:r>
          </a:p>
          <a:p>
            <a:pPr eaLnBrk="1" hangingPunct="1"/>
            <a:r>
              <a:rPr lang="cs-CZ" altLang="cs-CZ" smtClean="0"/>
              <a:t>- na základě zákona a </a:t>
            </a:r>
          </a:p>
          <a:p>
            <a:pPr eaLnBrk="1" hangingPunct="1"/>
            <a:r>
              <a:rPr lang="cs-CZ" altLang="cs-CZ" smtClean="0"/>
              <a:t>- za náhradu.</a:t>
            </a:r>
          </a:p>
        </p:txBody>
      </p:sp>
    </p:spTree>
    <p:extLst>
      <p:ext uri="{BB962C8B-B14F-4D97-AF65-F5344CB8AC3E}">
        <p14:creationId xmlns:p14="http://schemas.microsoft.com/office/powerpoint/2010/main" val="75713604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Zahájení vyvlastňovacího řízení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Vyvlastňovací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řízení lze zahájit jen na žádost vyvlastnitele.</a:t>
            </a:r>
          </a:p>
          <a:p>
            <a:pPr marL="91440" indent="-91440" eaLnBrk="1" fontAlgn="auto" hangingPunct="1">
              <a:buFont typeface="Arial"/>
              <a:buChar char="•"/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Obsah žádosti</a:t>
            </a: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endParaRPr lang="cs-CZ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700" name="Zástupný symbol pro číslo snímku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C175C4A6-8D84-4DE8-80CC-041FD7AFE980}" type="slidenum">
              <a:rPr lang="cs-CZ" altLang="cs-CZ" sz="1200" smtClean="0">
                <a:solidFill>
                  <a:srgbClr val="96969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/>
              <a:t>20</a:t>
            </a:fld>
            <a:endParaRPr lang="cs-CZ" altLang="cs-CZ" sz="1200" smtClean="0">
              <a:solidFill>
                <a:srgbClr val="969696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701" name="Zástupný symbol pro datum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 altLang="cs-CZ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0212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Postup v řízení 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vyvlastňovací úřad uvědomí příslušný katastrální úřad; </a:t>
            </a:r>
          </a:p>
          <a:p>
            <a:pPr eaLnBrk="1" hangingPunct="1"/>
            <a:r>
              <a:rPr lang="cs-CZ" altLang="cs-CZ" dirty="0" smtClean="0"/>
              <a:t>katastrální úřad zapíše do katastru nemovitostí poznámku;</a:t>
            </a:r>
          </a:p>
          <a:p>
            <a:pPr eaLnBrk="1" hangingPunct="1"/>
            <a:r>
              <a:rPr lang="cs-CZ" altLang="cs-CZ" dirty="0" smtClean="0"/>
              <a:t>po doručení uvědomění o zahájení vyvlastňovacího řízení nesmí vyvlastňovaný nakládat s pozemkem nebo stavbou, a to v rozsahu, kterého se vyvlastnění týká, převést je, pronajmout nebo jinak zatížit. 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9967692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cs-CZ" altLang="cs-CZ" dirty="0" smtClean="0"/>
              <a:t>zrušení nebo omezení práva odpovídajícího věcnému břemenu k pozemku nebo ke stavbě, jichž se vyvlastnění týká, nebo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cs-CZ" altLang="cs-CZ" dirty="0" smtClean="0"/>
              <a:t>omezení vlastnického práva k pozemku nebo ke stavbě zřízením věcného břemene ve prospěch vyvlastnitele a vymezí jeho obsah, anebo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cs-CZ" altLang="cs-CZ" dirty="0" smtClean="0"/>
              <a:t>odnětí vlastnického práva vyvlastňovaného k pozemku nebo ke stavbě a o jeho přechodu na vyvlastnitele,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určí, v jaké lhůtě je vyvlastnitel povinen zahájit uskutečňování účelu vyvlastnění; lhůta nesmí být delší než 2 roky od právní moci rozhodnutí.</a:t>
            </a:r>
          </a:p>
          <a:p>
            <a:pPr marL="0" indent="0" eaLnBrk="1" hangingPunct="1">
              <a:buNone/>
            </a:pPr>
            <a:endParaRPr lang="cs-CZ" altLang="cs-CZ" b="1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2530116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bg2"/>
                </a:solidFill>
              </a:rPr>
              <a:t>Rozhodnutí - výrok </a:t>
            </a:r>
            <a:r>
              <a:rPr lang="cs-CZ" altLang="cs-CZ" sz="3200" dirty="0">
                <a:solidFill>
                  <a:schemeClr val="bg2"/>
                </a:solidFill>
              </a:rPr>
              <a:t>o náhradě</a:t>
            </a:r>
            <a:endParaRPr lang="cs-CZ" altLang="cs-CZ" sz="3200" dirty="0" smtClean="0">
              <a:solidFill>
                <a:schemeClr val="bg2"/>
              </a:solidFill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výše náhrady, lhůta pro zaplacení, která nesmí být delší než 60 dnů od právní moci rozhodnutí,</a:t>
            </a:r>
          </a:p>
          <a:p>
            <a:pPr eaLnBrk="1" hangingPunct="1"/>
            <a:r>
              <a:rPr lang="cs-CZ" altLang="cs-CZ" dirty="0" smtClean="0"/>
              <a:t>dojde-li k dohodě podle § 11, určí, jaký pozemek nebo stavba přechází do vlastnictví vyvlastňovaného, popřípadě o vyrovnání rozdílu, lhůta </a:t>
            </a:r>
          </a:p>
          <a:p>
            <a:pPr eaLnBrk="1" hangingPunct="1"/>
            <a:r>
              <a:rPr lang="cs-CZ" altLang="cs-CZ" dirty="0" smtClean="0"/>
              <a:t>částka pro zástavního, </a:t>
            </a:r>
            <a:r>
              <a:rPr lang="cs-CZ" altLang="cs-CZ" dirty="0" err="1" smtClean="0"/>
              <a:t>podzástavního</a:t>
            </a:r>
            <a:r>
              <a:rPr lang="cs-CZ" altLang="cs-CZ" dirty="0" smtClean="0"/>
              <a:t> věřitele, aj.</a:t>
            </a:r>
          </a:p>
          <a:p>
            <a:pPr eaLnBrk="1" hangingPunct="1"/>
            <a:r>
              <a:rPr lang="cs-CZ" altLang="cs-CZ" dirty="0" smtClean="0"/>
              <a:t>uloží vyvlastniteli, aby nahradil vyvlastňovanému jím vynaložené náklady na vyhotovení znaleckého posudku, a určí k tomu lhůtu, která nesmí být delší než 60 dnů od právní moci rozhodnutí.</a:t>
            </a:r>
          </a:p>
        </p:txBody>
      </p:sp>
    </p:spTree>
    <p:extLst>
      <p:ext uri="{BB962C8B-B14F-4D97-AF65-F5344CB8AC3E}">
        <p14:creationId xmlns:p14="http://schemas.microsoft.com/office/powerpoint/2010/main" val="10742438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Zrušení vyvlastnění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Nezaplatil-li vyvlastnitel vyvlastňovanému náhradu za vyvlastnění do uplynutí 30 dnů ode dne uplynutí lhůty nebo nezahájil-li vyvlastnitel uskutečňování účelu vyvlastnění ve lhůtě, popřípadě bylo-li ještě před uplynutím této lhůty zrušeno nebo pozbylo platnosti územní rozhodnutí určující využití pozemku nebo stavby pro daný účel, vyvlastňovací úřad na žádost vyvlastňovaného rozhodne, že provedené vyvlastnění se zrušuje.</a:t>
            </a:r>
          </a:p>
          <a:p>
            <a:pPr eaLnBrk="1" hangingPunct="1"/>
            <a:r>
              <a:rPr lang="cs-CZ" altLang="cs-CZ" dirty="0" smtClean="0"/>
              <a:t>Vyvlastňovaný je povinen do 1 měsíce od právní moci rozhodnutí vydaného podle odstavce 1 vrátit vyvlastniteli náhrady</a:t>
            </a:r>
          </a:p>
          <a:p>
            <a:pPr marL="0" indent="0" eaLnBrk="1" hangingPunct="1">
              <a:buNone/>
            </a:pPr>
            <a:r>
              <a:rPr lang="cs-CZ" alt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617045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Zákon o urychlení výstavby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č. 416/2009 Sb., o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urychlení výstavby dopravní, vodní a energetické infrastruktury a infrastruktury elektronických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komunikací</a:t>
            </a:r>
          </a:p>
          <a:p>
            <a:pPr marL="0" indent="0" fontAlgn="auto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vybrané stavby infrastruktury ve veřejném zájmu</a:t>
            </a:r>
          </a:p>
          <a:p>
            <a:pPr marL="0" indent="0" fontAlgn="auto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úprava lhůt</a:t>
            </a:r>
          </a:p>
          <a:p>
            <a:pPr marL="0" indent="0" fontAlgn="auto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specifická úprava závazných stanovisek §2 odst.7</a:t>
            </a:r>
          </a:p>
          <a:p>
            <a:pPr marL="0" indent="0" fontAlgn="auto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projekty </a:t>
            </a:r>
            <a:r>
              <a:rPr lang="cs-CZ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společného zájmu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82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endParaRPr lang="en-US" altLang="cs-CZ" smtClean="0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75B7162-85CC-4AEA-848E-EF220A08AD4A}" type="slidenum">
              <a:rPr lang="cs-CZ" altLang="cs-CZ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2613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44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OBČANSKÝ ZÁKONÍK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 1038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veřejném zájmu, který nelze uspokojit jinak, a jen na základě zákona lze vlastnické právo omezit nebo věc vyvlastnit.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1039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1) Za omezení vlastnického práva nebo vyvlastnění věci náleží vlastníkovi plná náhrada odpovídající míře, v jaké byl jeho majetek těmito opatřeními dotčen.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2) Náhrada se poskytuje v penězích. Lze ji však poskytnout i jiným způsobem, pokud si to strany ujednají.</a:t>
            </a:r>
          </a:p>
        </p:txBody>
      </p:sp>
    </p:spTree>
    <p:extLst>
      <p:ext uri="{BB962C8B-B14F-4D97-AF65-F5344CB8AC3E}">
        <p14:creationId xmlns:p14="http://schemas.microsoft.com/office/powerpoint/2010/main" val="311525843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Zákon o vyvlastnění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č. 184/2006 Sb</a:t>
            </a: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o odnětí nebo omezení vlastnického práva k pozemku nebo ke stavbě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74778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Vyvlastnění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Nucené omezení nebo odnětí vlastnického práva.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Nutno </a:t>
            </a:r>
            <a:r>
              <a:rPr lang="cs-CZ" dirty="0"/>
              <a:t>odlišovat od jiných právních </a:t>
            </a:r>
            <a:r>
              <a:rPr lang="cs-CZ" dirty="0" smtClean="0"/>
              <a:t>institutů, např. od </a:t>
            </a:r>
            <a:r>
              <a:rPr lang="cs-CZ" dirty="0"/>
              <a:t>konfiskace (propadnutí věci</a:t>
            </a:r>
            <a:r>
              <a:rPr lang="cs-CZ" dirty="0" smtClean="0"/>
              <a:t>), znárodnění, </a:t>
            </a:r>
            <a:r>
              <a:rPr lang="cs-CZ" dirty="0"/>
              <a:t>policejních zásahů jiných omezení vlastnických </a:t>
            </a:r>
            <a:r>
              <a:rPr lang="cs-CZ" dirty="0" smtClean="0"/>
              <a:t>práv.</a:t>
            </a:r>
          </a:p>
          <a:p>
            <a:pPr marL="0" indent="0" eaLnBrk="1" hangingPunct="1">
              <a:buFont typeface="Calibri" panose="020F0502020204030204" pitchFamily="34" charset="0"/>
              <a:buNone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8502445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Jiná omezení vlastnického práva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Mezi jiná omezení vlastnického práva patří zejména: </a:t>
            </a:r>
          </a:p>
          <a:p>
            <a:pPr eaLnBrk="1" hangingPunct="1"/>
            <a:r>
              <a:rPr lang="cs-CZ" altLang="cs-CZ" smtClean="0"/>
              <a:t>- ochranná a bezpečnostní pásma</a:t>
            </a:r>
          </a:p>
          <a:p>
            <a:pPr eaLnBrk="1" hangingPunct="1"/>
            <a:r>
              <a:rPr lang="cs-CZ" altLang="cs-CZ" smtClean="0"/>
              <a:t>- zákonná věcná břemena </a:t>
            </a:r>
          </a:p>
          <a:p>
            <a:pPr eaLnBrk="1" hangingPunct="1"/>
            <a:r>
              <a:rPr lang="cs-CZ" altLang="cs-CZ" smtClean="0"/>
              <a:t>- chráněná území </a:t>
            </a:r>
          </a:p>
          <a:p>
            <a:pPr eaLnBrk="1" hangingPunct="1"/>
            <a:r>
              <a:rPr lang="cs-CZ" altLang="cs-CZ" smtClean="0"/>
              <a:t>- stavební uzávěra </a:t>
            </a:r>
          </a:p>
          <a:p>
            <a:pPr eaLnBrk="1" hangingPunct="1"/>
            <a:r>
              <a:rPr lang="cs-CZ" altLang="cs-CZ" smtClean="0"/>
              <a:t>- záplavová území </a:t>
            </a:r>
          </a:p>
          <a:p>
            <a:pPr eaLnBrk="1" hangingPunct="1"/>
            <a:r>
              <a:rPr lang="cs-CZ" altLang="cs-CZ" smtClean="0"/>
              <a:t>- asanace území </a:t>
            </a:r>
          </a:p>
          <a:p>
            <a:pPr eaLnBrk="1" hangingPunct="1"/>
            <a:r>
              <a:rPr lang="cs-CZ" altLang="cs-CZ" smtClean="0"/>
              <a:t>- územní rezervy </a:t>
            </a:r>
          </a:p>
          <a:p>
            <a:pPr eaLnBrk="1" hangingPunct="1"/>
            <a:r>
              <a:rPr lang="cs-CZ" altLang="cs-CZ" smtClean="0"/>
              <a:t>- zóny havarijního plánování 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601816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Jiná omezení vlastnického práva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Vznik jiných omezení vlastnického práva: </a:t>
            </a:r>
          </a:p>
          <a:p>
            <a:pPr eaLnBrk="1" hangingPunct="1"/>
            <a:r>
              <a:rPr lang="cs-CZ" altLang="cs-CZ" smtClean="0"/>
              <a:t>- zákon </a:t>
            </a:r>
          </a:p>
          <a:p>
            <a:pPr eaLnBrk="1" hangingPunct="1"/>
            <a:r>
              <a:rPr lang="cs-CZ" altLang="cs-CZ" smtClean="0"/>
              <a:t>- podzákonné právní předpisy </a:t>
            </a:r>
          </a:p>
          <a:p>
            <a:pPr eaLnBrk="1" hangingPunct="1"/>
            <a:r>
              <a:rPr lang="cs-CZ" altLang="cs-CZ" smtClean="0"/>
              <a:t>- správní akt </a:t>
            </a:r>
          </a:p>
          <a:p>
            <a:pPr eaLnBrk="1" hangingPunct="1"/>
            <a:r>
              <a:rPr lang="cs-CZ" altLang="cs-CZ" smtClean="0"/>
              <a:t>- opatření obecné povahy </a:t>
            </a:r>
          </a:p>
          <a:p>
            <a:pPr eaLnBrk="1" hangingPunct="1"/>
            <a:r>
              <a:rPr lang="cs-CZ" altLang="cs-CZ" smtClean="0"/>
              <a:t>- jiné formy veřejnoprávních jednání </a:t>
            </a:r>
          </a:p>
          <a:p>
            <a:pPr eaLnBrk="1" hangingPunct="1"/>
            <a:r>
              <a:rPr lang="cs-CZ" altLang="cs-CZ" smtClean="0"/>
              <a:t>- jednostranný úkon oprávněného subjektu</a:t>
            </a:r>
          </a:p>
        </p:txBody>
      </p:sp>
    </p:spTree>
    <p:extLst>
      <p:ext uri="{BB962C8B-B14F-4D97-AF65-F5344CB8AC3E}">
        <p14:creationId xmlns:p14="http://schemas.microsoft.com/office/powerpoint/2010/main" val="93814262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tituly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Vyvlastňovací zákon sám vyvlastňovací tituly neupravuje, odkazuje na zvláštní zákony </a:t>
            </a:r>
          </a:p>
          <a:p>
            <a:pPr eaLnBrk="1" hangingPunct="1"/>
            <a:r>
              <a:rPr lang="cs-CZ" altLang="cs-CZ" dirty="0" smtClean="0"/>
              <a:t>Vyvlastňovací (expropriační) tituly svědčí vždy určitému subjektu (</a:t>
            </a:r>
            <a:r>
              <a:rPr lang="cs-CZ" altLang="cs-CZ" dirty="0" err="1" smtClean="0"/>
              <a:t>expropriantovi</a:t>
            </a:r>
            <a:r>
              <a:rPr lang="cs-CZ" altLang="cs-CZ" dirty="0" smtClean="0"/>
              <a:t>), kterým může být subjekt veřejného, nebo soukromého práva </a:t>
            </a:r>
          </a:p>
          <a:p>
            <a:pPr eaLnBrk="1" hangingPunct="1"/>
            <a:r>
              <a:rPr lang="cs-CZ" altLang="cs-CZ" dirty="0" smtClean="0"/>
              <a:t>Vyvlastňovací titul vymezuje charakter věcného práva, které má vzniknout, zaniknout, nebo přejít v důsledku vyvlastnění</a:t>
            </a:r>
          </a:p>
        </p:txBody>
      </p:sp>
    </p:spTree>
    <p:extLst>
      <p:ext uri="{BB962C8B-B14F-4D97-AF65-F5344CB8AC3E}">
        <p14:creationId xmlns:p14="http://schemas.microsoft.com/office/powerpoint/2010/main" val="24328345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Vyvlastňovací </a:t>
            </a:r>
            <a:r>
              <a:rPr lang="cs-CZ" dirty="0" smtClean="0"/>
              <a:t>tituly – stavební zákon </a:t>
            </a:r>
            <a:r>
              <a:rPr lang="cs-CZ" dirty="0"/>
              <a:t>§ 170 </a:t>
            </a:r>
            <a:endParaRPr lang="cs-CZ" alt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/>
              <a:t>Práva k pozemkům a stavbám, potřebná pro uskutečnění staveb nebo jiných veřejně prospěšných opatření, lze odejmout nebo omezit, jsou-li vymezeny ve vydané územně plánovací dokumentaci a jde-li o </a:t>
            </a:r>
          </a:p>
          <a:p>
            <a:pPr marL="0" indent="0" eaLnBrk="1" hangingPunct="1">
              <a:buNone/>
            </a:pPr>
            <a:r>
              <a:rPr lang="cs-CZ" altLang="cs-CZ" sz="2000" dirty="0" smtClean="0"/>
              <a:t>a) veřejně prospěšnou stavbu dopravní a technické infrastruktury, včetně plochy nezbytné k zajištění její výstavby a řádného užívání pro stanovený účel, </a:t>
            </a:r>
          </a:p>
          <a:p>
            <a:pPr marL="0" indent="0" eaLnBrk="1" hangingPunct="1">
              <a:buNone/>
            </a:pPr>
            <a:r>
              <a:rPr lang="cs-CZ" altLang="cs-CZ" sz="2000" dirty="0" smtClean="0"/>
              <a:t>b) veřejně prospěšné opatření, a to snižování ohrožení v území povodněmi a jinými přírodními katastrofami, zvyšování retenčních schopností území, založení prvků územního systému ekologické stability a ochranu archeologického dědictví, </a:t>
            </a:r>
          </a:p>
          <a:p>
            <a:pPr marL="0" indent="0" eaLnBrk="1" hangingPunct="1">
              <a:buNone/>
            </a:pPr>
            <a:r>
              <a:rPr lang="cs-CZ" altLang="cs-CZ" sz="2000" dirty="0" smtClean="0"/>
              <a:t>c) stavby a opatření k zajišťování obrany a bezpečnosti státu, </a:t>
            </a:r>
          </a:p>
          <a:p>
            <a:pPr marL="0" indent="0" eaLnBrk="1" hangingPunct="1">
              <a:buNone/>
            </a:pPr>
            <a:r>
              <a:rPr lang="cs-CZ" altLang="cs-CZ" sz="2000" dirty="0" smtClean="0"/>
              <a:t>d) asanaci (ozdravění) území. </a:t>
            </a:r>
          </a:p>
        </p:txBody>
      </p:sp>
    </p:spTree>
    <p:extLst>
      <p:ext uri="{BB962C8B-B14F-4D97-AF65-F5344CB8AC3E}">
        <p14:creationId xmlns:p14="http://schemas.microsoft.com/office/powerpoint/2010/main" val="421461231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(3)</Template>
  <TotalTime>339</TotalTime>
  <Words>1241</Words>
  <Application>Microsoft Office PowerPoint</Application>
  <PresentationFormat>Předvádění na obrazovce (4:3)</PresentationFormat>
  <Paragraphs>126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Garamond</vt:lpstr>
      <vt:lpstr>Tahoma</vt:lpstr>
      <vt:lpstr>Wingdings</vt:lpstr>
      <vt:lpstr>Prezentace_MU_CZ</vt:lpstr>
      <vt:lpstr>Vyvlastnění   JUDr. Alena Kliková, Ph.D.</vt:lpstr>
      <vt:lpstr>LISTINA ZÁKLADNÍCH PRÁV A SVOBOD</vt:lpstr>
      <vt:lpstr>OBČANSKÝ ZÁKONÍK</vt:lpstr>
      <vt:lpstr>Zákon o vyvlastnění </vt:lpstr>
      <vt:lpstr>Vyvlastnění </vt:lpstr>
      <vt:lpstr>Jiná omezení vlastnického práva</vt:lpstr>
      <vt:lpstr>Jiná omezení vlastnického práva</vt:lpstr>
      <vt:lpstr>Vyvlastňovací tituly</vt:lpstr>
      <vt:lpstr>Vyvlastňovací tituly – stavební zákon § 170 </vt:lpstr>
      <vt:lpstr>Vyvlastňovací tituly – stavební zákon § 170 </vt:lpstr>
      <vt:lpstr>Vyvlastňovací tituly – energetický zákon § 24</vt:lpstr>
      <vt:lpstr>Pojmy § 2</vt:lpstr>
      <vt:lpstr>Podmínky vyvlastnění</vt:lpstr>
      <vt:lpstr>Podmínky vyvlastnění</vt:lpstr>
      <vt:lpstr>Náhrada za vyvlastnění</vt:lpstr>
      <vt:lpstr>Náhrada za vyvlastnění</vt:lpstr>
      <vt:lpstr>Náhrada za vyvlastnění</vt:lpstr>
      <vt:lpstr>Vyvlastňovací úřad</vt:lpstr>
      <vt:lpstr>Účastníci vyvlastňovacího řízení</vt:lpstr>
      <vt:lpstr>Zahájení vyvlastňovacího řízení </vt:lpstr>
      <vt:lpstr>Postup v řízení </vt:lpstr>
      <vt:lpstr>Rozhodnutí </vt:lpstr>
      <vt:lpstr>Rozhodnutí - výrok o náhradě</vt:lpstr>
      <vt:lpstr>Zrušení vyvlastnění</vt:lpstr>
      <vt:lpstr>Zákon o urychlení výstavby </vt:lpstr>
      <vt:lpstr>Děkuji za pozornost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Alena Kliková</cp:lastModifiedBy>
  <cp:revision>37</cp:revision>
  <cp:lastPrinted>1601-01-01T00:00:00Z</cp:lastPrinted>
  <dcterms:created xsi:type="dcterms:W3CDTF">2016-09-29T07:47:12Z</dcterms:created>
  <dcterms:modified xsi:type="dcterms:W3CDTF">2020-04-09T08:27:22Z</dcterms:modified>
</cp:coreProperties>
</file>