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0"/>
  </p:notesMasterIdLst>
  <p:sldIdLst>
    <p:sldId id="256" r:id="rId2"/>
    <p:sldId id="425" r:id="rId3"/>
    <p:sldId id="257" r:id="rId4"/>
    <p:sldId id="258" r:id="rId5"/>
    <p:sldId id="265" r:id="rId6"/>
    <p:sldId id="266" r:id="rId7"/>
    <p:sldId id="267" r:id="rId8"/>
    <p:sldId id="277" r:id="rId9"/>
    <p:sldId id="268" r:id="rId10"/>
    <p:sldId id="381" r:id="rId11"/>
    <p:sldId id="426" r:id="rId12"/>
    <p:sldId id="427" r:id="rId13"/>
    <p:sldId id="382" r:id="rId14"/>
    <p:sldId id="383" r:id="rId15"/>
    <p:sldId id="432" r:id="rId16"/>
    <p:sldId id="270" r:id="rId17"/>
    <p:sldId id="428" r:id="rId18"/>
    <p:sldId id="435" r:id="rId19"/>
    <p:sldId id="436" r:id="rId20"/>
    <p:sldId id="438" r:id="rId21"/>
    <p:sldId id="431" r:id="rId22"/>
    <p:sldId id="433" r:id="rId23"/>
    <p:sldId id="437" r:id="rId24"/>
    <p:sldId id="271" r:id="rId25"/>
    <p:sldId id="272" r:id="rId26"/>
    <p:sldId id="273" r:id="rId27"/>
    <p:sldId id="274" r:id="rId28"/>
    <p:sldId id="43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982A7-7D62-4BBA-A275-70EBC5831F56}" type="doc">
      <dgm:prSet loTypeId="urn:microsoft.com/office/officeart/2005/8/layout/orgChart1" loCatId="hierarchy" qsTypeId="urn:microsoft.com/office/officeart/2005/8/quickstyle/simple1" qsCatId="simple" csTypeId="urn:microsoft.com/office/officeart/2005/8/colors/accent1_2" csCatId="accent1" phldr="1"/>
      <dgm:spPr/>
    </dgm:pt>
    <dgm:pt modelId="{180C3FC0-8171-4B81-9ADA-2772B0A5069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Stavební úřady</a:t>
          </a:r>
        </a:p>
      </dgm:t>
    </dgm:pt>
    <dgm:pt modelId="{498A1916-8735-4CFD-AF13-6C61EB1052CE}" type="parTrans" cxnId="{E10EF37A-E6FE-45AD-8E86-C0898CA170A1}">
      <dgm:prSet/>
      <dgm:spPr/>
    </dgm:pt>
    <dgm:pt modelId="{AC7C5792-C448-4E28-B8BF-2987A5707837}" type="sibTrans" cxnId="{E10EF37A-E6FE-45AD-8E86-C0898CA170A1}">
      <dgm:prSet/>
      <dgm:spPr/>
    </dgm:pt>
    <dgm:pt modelId="{7D933DBD-1A7B-480C-8F04-C918515E17A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Obecné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stavební úřady</a:t>
          </a:r>
        </a:p>
      </dgm:t>
    </dgm:pt>
    <dgm:pt modelId="{AC7383BF-90E9-41CC-A4AC-F1070A66A67E}" type="parTrans" cxnId="{395F4EF0-279D-44B0-9964-1F0A38887662}">
      <dgm:prSet/>
      <dgm:spPr/>
    </dgm:pt>
    <dgm:pt modelId="{D3DD9C84-2598-42CD-A8CD-1C4383EF80CD}" type="sibTrans" cxnId="{395F4EF0-279D-44B0-9964-1F0A38887662}">
      <dgm:prSet/>
      <dgm:spPr/>
    </dgm:pt>
    <dgm:pt modelId="{E3D4F23B-4EFC-4AD1-B717-41D40A26EFF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Speciální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stavební úřady </a:t>
          </a:r>
        </a:p>
      </dgm:t>
    </dgm:pt>
    <dgm:pt modelId="{D0BA0FF0-1844-4526-8723-225639092C05}" type="parTrans" cxnId="{232BEB50-6C6A-4FCE-BCBF-5A74CC0E0EB0}">
      <dgm:prSet/>
      <dgm:spPr/>
    </dgm:pt>
    <dgm:pt modelId="{5F46CF98-50B3-43F1-AE52-0F8E33A392D4}" type="sibTrans" cxnId="{232BEB50-6C6A-4FCE-BCBF-5A74CC0E0EB0}">
      <dgm:prSet/>
      <dgm:spPr/>
    </dgm:pt>
    <dgm:pt modelId="{9B7F3701-50C5-4C55-BEAF-D59DF9561BF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rPr>
            <a:t>Vojenské </a:t>
          </a:r>
          <a:r>
            <a:rPr kumimoji="0" lang="cs-CZ" altLang="cs-CZ" b="0" i="0" u="none" strike="noStrike" cap="none" normalizeH="0" baseline="0" dirty="0" smtClean="0">
              <a:ln>
                <a:noFill/>
              </a:ln>
              <a:solidFill>
                <a:schemeClr val="tx1"/>
              </a:solidFill>
              <a:effectLst/>
            </a:rPr>
            <a:t>a jiné</a:t>
          </a:r>
          <a:endParaRPr kumimoji="0" lang="cs-CZ" altLang="cs-CZ" b="0" i="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rPr>
            <a:t>stavební úřady</a:t>
          </a:r>
        </a:p>
      </dgm:t>
    </dgm:pt>
    <dgm:pt modelId="{0B894BA0-518D-4770-B9D0-EC66B25495BA}" type="parTrans" cxnId="{C902756C-1963-4E0E-A296-F35841B9348E}">
      <dgm:prSet/>
      <dgm:spPr/>
    </dgm:pt>
    <dgm:pt modelId="{353813D3-D0E5-4AD5-B66A-759C55BF845F}" type="sibTrans" cxnId="{C902756C-1963-4E0E-A296-F35841B9348E}">
      <dgm:prSet/>
      <dgm:spPr/>
    </dgm:pt>
    <dgm:pt modelId="{0545C917-0028-467C-BCD1-60BB40582D15}" type="pres">
      <dgm:prSet presAssocID="{893982A7-7D62-4BBA-A275-70EBC5831F56}" presName="hierChild1" presStyleCnt="0">
        <dgm:presLayoutVars>
          <dgm:orgChart val="1"/>
          <dgm:chPref val="1"/>
          <dgm:dir/>
          <dgm:animOne val="branch"/>
          <dgm:animLvl val="lvl"/>
          <dgm:resizeHandles/>
        </dgm:presLayoutVars>
      </dgm:prSet>
      <dgm:spPr/>
    </dgm:pt>
    <dgm:pt modelId="{9A334AE5-D531-41DA-8B16-0A07AEB5EA1F}" type="pres">
      <dgm:prSet presAssocID="{180C3FC0-8171-4B81-9ADA-2772B0A50690}" presName="hierRoot1" presStyleCnt="0">
        <dgm:presLayoutVars>
          <dgm:hierBranch/>
        </dgm:presLayoutVars>
      </dgm:prSet>
      <dgm:spPr/>
    </dgm:pt>
    <dgm:pt modelId="{8A12F3C5-27B1-4CFB-8C62-DD4DB323AD8F}" type="pres">
      <dgm:prSet presAssocID="{180C3FC0-8171-4B81-9ADA-2772B0A50690}" presName="rootComposite1" presStyleCnt="0"/>
      <dgm:spPr/>
    </dgm:pt>
    <dgm:pt modelId="{EF30EBEE-BFC6-419C-A03F-BA4706754947}" type="pres">
      <dgm:prSet presAssocID="{180C3FC0-8171-4B81-9ADA-2772B0A50690}" presName="rootText1" presStyleLbl="node0" presStyleIdx="0" presStyleCnt="1">
        <dgm:presLayoutVars>
          <dgm:chPref val="3"/>
        </dgm:presLayoutVars>
      </dgm:prSet>
      <dgm:spPr/>
      <dgm:t>
        <a:bodyPr/>
        <a:lstStyle/>
        <a:p>
          <a:endParaRPr lang="cs-CZ"/>
        </a:p>
      </dgm:t>
    </dgm:pt>
    <dgm:pt modelId="{A47E2D4C-3275-4A91-9732-1914AF9BBCF3}" type="pres">
      <dgm:prSet presAssocID="{180C3FC0-8171-4B81-9ADA-2772B0A50690}" presName="rootConnector1" presStyleLbl="node1" presStyleIdx="0" presStyleCnt="0"/>
      <dgm:spPr/>
      <dgm:t>
        <a:bodyPr/>
        <a:lstStyle/>
        <a:p>
          <a:endParaRPr lang="cs-CZ"/>
        </a:p>
      </dgm:t>
    </dgm:pt>
    <dgm:pt modelId="{293909B0-4E55-46FC-8DAB-CDF5460F8042}" type="pres">
      <dgm:prSet presAssocID="{180C3FC0-8171-4B81-9ADA-2772B0A50690}" presName="hierChild2" presStyleCnt="0"/>
      <dgm:spPr/>
    </dgm:pt>
    <dgm:pt modelId="{C0251571-1CB1-428B-AC2E-1177CCBCAA38}" type="pres">
      <dgm:prSet presAssocID="{AC7383BF-90E9-41CC-A4AC-F1070A66A67E}" presName="Name35" presStyleLbl="parChTrans1D2" presStyleIdx="0" presStyleCnt="3"/>
      <dgm:spPr/>
    </dgm:pt>
    <dgm:pt modelId="{59B57C52-C010-4721-9A09-D70CBCAB9031}" type="pres">
      <dgm:prSet presAssocID="{7D933DBD-1A7B-480C-8F04-C918515E17AC}" presName="hierRoot2" presStyleCnt="0">
        <dgm:presLayoutVars>
          <dgm:hierBranch/>
        </dgm:presLayoutVars>
      </dgm:prSet>
      <dgm:spPr/>
    </dgm:pt>
    <dgm:pt modelId="{8FD8BF53-FD27-44AC-A9CB-CCE02B8BECE5}" type="pres">
      <dgm:prSet presAssocID="{7D933DBD-1A7B-480C-8F04-C918515E17AC}" presName="rootComposite" presStyleCnt="0"/>
      <dgm:spPr/>
    </dgm:pt>
    <dgm:pt modelId="{642CE620-594A-42F1-8FF3-814A16FF83EB}" type="pres">
      <dgm:prSet presAssocID="{7D933DBD-1A7B-480C-8F04-C918515E17AC}" presName="rootText" presStyleLbl="node2" presStyleIdx="0" presStyleCnt="3">
        <dgm:presLayoutVars>
          <dgm:chPref val="3"/>
        </dgm:presLayoutVars>
      </dgm:prSet>
      <dgm:spPr/>
      <dgm:t>
        <a:bodyPr/>
        <a:lstStyle/>
        <a:p>
          <a:endParaRPr lang="cs-CZ"/>
        </a:p>
      </dgm:t>
    </dgm:pt>
    <dgm:pt modelId="{F643E7F7-C044-4A60-8E4B-D098961E0B66}" type="pres">
      <dgm:prSet presAssocID="{7D933DBD-1A7B-480C-8F04-C918515E17AC}" presName="rootConnector" presStyleLbl="node2" presStyleIdx="0" presStyleCnt="3"/>
      <dgm:spPr/>
      <dgm:t>
        <a:bodyPr/>
        <a:lstStyle/>
        <a:p>
          <a:endParaRPr lang="cs-CZ"/>
        </a:p>
      </dgm:t>
    </dgm:pt>
    <dgm:pt modelId="{68D1DBB2-14FA-4C94-853D-DDA352144BDF}" type="pres">
      <dgm:prSet presAssocID="{7D933DBD-1A7B-480C-8F04-C918515E17AC}" presName="hierChild4" presStyleCnt="0"/>
      <dgm:spPr/>
    </dgm:pt>
    <dgm:pt modelId="{8B479BF7-E0BA-49F8-BDDB-3F1F4FD3614E}" type="pres">
      <dgm:prSet presAssocID="{7D933DBD-1A7B-480C-8F04-C918515E17AC}" presName="hierChild5" presStyleCnt="0"/>
      <dgm:spPr/>
    </dgm:pt>
    <dgm:pt modelId="{E90B1FA7-2754-48F1-81EC-C55A3B40E8B7}" type="pres">
      <dgm:prSet presAssocID="{D0BA0FF0-1844-4526-8723-225639092C05}" presName="Name35" presStyleLbl="parChTrans1D2" presStyleIdx="1" presStyleCnt="3"/>
      <dgm:spPr/>
    </dgm:pt>
    <dgm:pt modelId="{3BF0D6C5-3026-4C69-B71A-DAB7B483A56A}" type="pres">
      <dgm:prSet presAssocID="{E3D4F23B-4EFC-4AD1-B717-41D40A26EFF7}" presName="hierRoot2" presStyleCnt="0">
        <dgm:presLayoutVars>
          <dgm:hierBranch/>
        </dgm:presLayoutVars>
      </dgm:prSet>
      <dgm:spPr/>
    </dgm:pt>
    <dgm:pt modelId="{6E9E8B26-5CD0-45E9-9822-70D2951F5429}" type="pres">
      <dgm:prSet presAssocID="{E3D4F23B-4EFC-4AD1-B717-41D40A26EFF7}" presName="rootComposite" presStyleCnt="0"/>
      <dgm:spPr/>
    </dgm:pt>
    <dgm:pt modelId="{24272BF0-B089-4E41-A5C9-913EE22607AC}" type="pres">
      <dgm:prSet presAssocID="{E3D4F23B-4EFC-4AD1-B717-41D40A26EFF7}" presName="rootText" presStyleLbl="node2" presStyleIdx="1" presStyleCnt="3">
        <dgm:presLayoutVars>
          <dgm:chPref val="3"/>
        </dgm:presLayoutVars>
      </dgm:prSet>
      <dgm:spPr/>
      <dgm:t>
        <a:bodyPr/>
        <a:lstStyle/>
        <a:p>
          <a:endParaRPr lang="cs-CZ"/>
        </a:p>
      </dgm:t>
    </dgm:pt>
    <dgm:pt modelId="{11278BD3-8B03-49C5-B7C6-7835A34F95C7}" type="pres">
      <dgm:prSet presAssocID="{E3D4F23B-4EFC-4AD1-B717-41D40A26EFF7}" presName="rootConnector" presStyleLbl="node2" presStyleIdx="1" presStyleCnt="3"/>
      <dgm:spPr/>
      <dgm:t>
        <a:bodyPr/>
        <a:lstStyle/>
        <a:p>
          <a:endParaRPr lang="cs-CZ"/>
        </a:p>
      </dgm:t>
    </dgm:pt>
    <dgm:pt modelId="{65E7758D-B36D-493B-A6CF-953BA61A481D}" type="pres">
      <dgm:prSet presAssocID="{E3D4F23B-4EFC-4AD1-B717-41D40A26EFF7}" presName="hierChild4" presStyleCnt="0"/>
      <dgm:spPr/>
    </dgm:pt>
    <dgm:pt modelId="{99B08FCD-BBF5-42E5-9F33-047FDB21CA95}" type="pres">
      <dgm:prSet presAssocID="{E3D4F23B-4EFC-4AD1-B717-41D40A26EFF7}" presName="hierChild5" presStyleCnt="0"/>
      <dgm:spPr/>
    </dgm:pt>
    <dgm:pt modelId="{BBA9B3D4-EB0E-44A0-81C9-B897A02CB0D0}" type="pres">
      <dgm:prSet presAssocID="{0B894BA0-518D-4770-B9D0-EC66B25495BA}" presName="Name35" presStyleLbl="parChTrans1D2" presStyleIdx="2" presStyleCnt="3"/>
      <dgm:spPr/>
    </dgm:pt>
    <dgm:pt modelId="{69871761-19F0-4307-85AA-2917BBA4D33E}" type="pres">
      <dgm:prSet presAssocID="{9B7F3701-50C5-4C55-BEAF-D59DF9561BF8}" presName="hierRoot2" presStyleCnt="0">
        <dgm:presLayoutVars>
          <dgm:hierBranch/>
        </dgm:presLayoutVars>
      </dgm:prSet>
      <dgm:spPr/>
    </dgm:pt>
    <dgm:pt modelId="{85A407A4-3912-49CA-8037-6E936B8F8B88}" type="pres">
      <dgm:prSet presAssocID="{9B7F3701-50C5-4C55-BEAF-D59DF9561BF8}" presName="rootComposite" presStyleCnt="0"/>
      <dgm:spPr/>
    </dgm:pt>
    <dgm:pt modelId="{7C89A485-63BC-46AA-8490-CEA71C84F53B}" type="pres">
      <dgm:prSet presAssocID="{9B7F3701-50C5-4C55-BEAF-D59DF9561BF8}" presName="rootText" presStyleLbl="node2" presStyleIdx="2" presStyleCnt="3">
        <dgm:presLayoutVars>
          <dgm:chPref val="3"/>
        </dgm:presLayoutVars>
      </dgm:prSet>
      <dgm:spPr/>
      <dgm:t>
        <a:bodyPr/>
        <a:lstStyle/>
        <a:p>
          <a:endParaRPr lang="cs-CZ"/>
        </a:p>
      </dgm:t>
    </dgm:pt>
    <dgm:pt modelId="{FB60CA64-8C30-4386-9020-AC176CA0F901}" type="pres">
      <dgm:prSet presAssocID="{9B7F3701-50C5-4C55-BEAF-D59DF9561BF8}" presName="rootConnector" presStyleLbl="node2" presStyleIdx="2" presStyleCnt="3"/>
      <dgm:spPr/>
      <dgm:t>
        <a:bodyPr/>
        <a:lstStyle/>
        <a:p>
          <a:endParaRPr lang="cs-CZ"/>
        </a:p>
      </dgm:t>
    </dgm:pt>
    <dgm:pt modelId="{D9F43E6C-5502-4196-8D1A-B72A8F3B0F57}" type="pres">
      <dgm:prSet presAssocID="{9B7F3701-50C5-4C55-BEAF-D59DF9561BF8}" presName="hierChild4" presStyleCnt="0"/>
      <dgm:spPr/>
    </dgm:pt>
    <dgm:pt modelId="{40B2EBD2-3A36-4E01-A0F9-E6020080CE76}" type="pres">
      <dgm:prSet presAssocID="{9B7F3701-50C5-4C55-BEAF-D59DF9561BF8}" presName="hierChild5" presStyleCnt="0"/>
      <dgm:spPr/>
    </dgm:pt>
    <dgm:pt modelId="{7EF8AB41-73A1-45BE-924B-FE04DE2F70C2}" type="pres">
      <dgm:prSet presAssocID="{180C3FC0-8171-4B81-9ADA-2772B0A50690}" presName="hierChild3" presStyleCnt="0"/>
      <dgm:spPr/>
    </dgm:pt>
  </dgm:ptLst>
  <dgm:cxnLst>
    <dgm:cxn modelId="{FC788D78-1F1A-48A4-8611-9347A39A0DB3}" type="presOf" srcId="{893982A7-7D62-4BBA-A275-70EBC5831F56}" destId="{0545C917-0028-467C-BCD1-60BB40582D15}" srcOrd="0" destOrd="0" presId="urn:microsoft.com/office/officeart/2005/8/layout/orgChart1"/>
    <dgm:cxn modelId="{946F846F-E198-4BAA-990D-305289323131}" type="presOf" srcId="{AC7383BF-90E9-41CC-A4AC-F1070A66A67E}" destId="{C0251571-1CB1-428B-AC2E-1177CCBCAA38}" srcOrd="0" destOrd="0" presId="urn:microsoft.com/office/officeart/2005/8/layout/orgChart1"/>
    <dgm:cxn modelId="{395F4EF0-279D-44B0-9964-1F0A38887662}" srcId="{180C3FC0-8171-4B81-9ADA-2772B0A50690}" destId="{7D933DBD-1A7B-480C-8F04-C918515E17AC}" srcOrd="0" destOrd="0" parTransId="{AC7383BF-90E9-41CC-A4AC-F1070A66A67E}" sibTransId="{D3DD9C84-2598-42CD-A8CD-1C4383EF80CD}"/>
    <dgm:cxn modelId="{E10EF37A-E6FE-45AD-8E86-C0898CA170A1}" srcId="{893982A7-7D62-4BBA-A275-70EBC5831F56}" destId="{180C3FC0-8171-4B81-9ADA-2772B0A50690}" srcOrd="0" destOrd="0" parTransId="{498A1916-8735-4CFD-AF13-6C61EB1052CE}" sibTransId="{AC7C5792-C448-4E28-B8BF-2987A5707837}"/>
    <dgm:cxn modelId="{CAA4916D-C18C-4C99-B9AE-666FB4D58EC7}" type="presOf" srcId="{180C3FC0-8171-4B81-9ADA-2772B0A50690}" destId="{A47E2D4C-3275-4A91-9732-1914AF9BBCF3}" srcOrd="1" destOrd="0" presId="urn:microsoft.com/office/officeart/2005/8/layout/orgChart1"/>
    <dgm:cxn modelId="{7C07CA62-EE49-4CE8-B86F-D6ED820C698E}" type="presOf" srcId="{7D933DBD-1A7B-480C-8F04-C918515E17AC}" destId="{F643E7F7-C044-4A60-8E4B-D098961E0B66}" srcOrd="1" destOrd="0" presId="urn:microsoft.com/office/officeart/2005/8/layout/orgChart1"/>
    <dgm:cxn modelId="{01AABC24-30E6-4923-89DC-A39DA7F0F539}" type="presOf" srcId="{D0BA0FF0-1844-4526-8723-225639092C05}" destId="{E90B1FA7-2754-48F1-81EC-C55A3B40E8B7}" srcOrd="0" destOrd="0" presId="urn:microsoft.com/office/officeart/2005/8/layout/orgChart1"/>
    <dgm:cxn modelId="{A647633C-AE00-40F4-924C-0C393A8A6780}" type="presOf" srcId="{E3D4F23B-4EFC-4AD1-B717-41D40A26EFF7}" destId="{24272BF0-B089-4E41-A5C9-913EE22607AC}" srcOrd="0" destOrd="0" presId="urn:microsoft.com/office/officeart/2005/8/layout/orgChart1"/>
    <dgm:cxn modelId="{F4578E66-6DB6-4AA1-BC94-B4DCA270434A}" type="presOf" srcId="{0B894BA0-518D-4770-B9D0-EC66B25495BA}" destId="{BBA9B3D4-EB0E-44A0-81C9-B897A02CB0D0}" srcOrd="0" destOrd="0" presId="urn:microsoft.com/office/officeart/2005/8/layout/orgChart1"/>
    <dgm:cxn modelId="{2DD86450-81CB-4CFA-8C8F-6FEE2E7A49A4}" type="presOf" srcId="{E3D4F23B-4EFC-4AD1-B717-41D40A26EFF7}" destId="{11278BD3-8B03-49C5-B7C6-7835A34F95C7}" srcOrd="1" destOrd="0" presId="urn:microsoft.com/office/officeart/2005/8/layout/orgChart1"/>
    <dgm:cxn modelId="{6FBDF2F1-6F2E-4E45-A582-17FC0B8652EA}" type="presOf" srcId="{180C3FC0-8171-4B81-9ADA-2772B0A50690}" destId="{EF30EBEE-BFC6-419C-A03F-BA4706754947}" srcOrd="0" destOrd="0" presId="urn:microsoft.com/office/officeart/2005/8/layout/orgChart1"/>
    <dgm:cxn modelId="{2FC2F604-0E3A-4945-AF4C-48BFD4B0EE04}" type="presOf" srcId="{7D933DBD-1A7B-480C-8F04-C918515E17AC}" destId="{642CE620-594A-42F1-8FF3-814A16FF83EB}" srcOrd="0" destOrd="0" presId="urn:microsoft.com/office/officeart/2005/8/layout/orgChart1"/>
    <dgm:cxn modelId="{C902756C-1963-4E0E-A296-F35841B9348E}" srcId="{180C3FC0-8171-4B81-9ADA-2772B0A50690}" destId="{9B7F3701-50C5-4C55-BEAF-D59DF9561BF8}" srcOrd="2" destOrd="0" parTransId="{0B894BA0-518D-4770-B9D0-EC66B25495BA}" sibTransId="{353813D3-D0E5-4AD5-B66A-759C55BF845F}"/>
    <dgm:cxn modelId="{812DCA4C-C108-4BB5-AFB5-786D453DEF2D}" type="presOf" srcId="{9B7F3701-50C5-4C55-BEAF-D59DF9561BF8}" destId="{7C89A485-63BC-46AA-8490-CEA71C84F53B}" srcOrd="0" destOrd="0" presId="urn:microsoft.com/office/officeart/2005/8/layout/orgChart1"/>
    <dgm:cxn modelId="{352B7CB3-6FB8-4CFA-BD47-6E852A5F6DA4}" type="presOf" srcId="{9B7F3701-50C5-4C55-BEAF-D59DF9561BF8}" destId="{FB60CA64-8C30-4386-9020-AC176CA0F901}" srcOrd="1" destOrd="0" presId="urn:microsoft.com/office/officeart/2005/8/layout/orgChart1"/>
    <dgm:cxn modelId="{232BEB50-6C6A-4FCE-BCBF-5A74CC0E0EB0}" srcId="{180C3FC0-8171-4B81-9ADA-2772B0A50690}" destId="{E3D4F23B-4EFC-4AD1-B717-41D40A26EFF7}" srcOrd="1" destOrd="0" parTransId="{D0BA0FF0-1844-4526-8723-225639092C05}" sibTransId="{5F46CF98-50B3-43F1-AE52-0F8E33A392D4}"/>
    <dgm:cxn modelId="{B2334726-225C-420E-9B77-AFC1A9F52964}" type="presParOf" srcId="{0545C917-0028-467C-BCD1-60BB40582D15}" destId="{9A334AE5-D531-41DA-8B16-0A07AEB5EA1F}" srcOrd="0" destOrd="0" presId="urn:microsoft.com/office/officeart/2005/8/layout/orgChart1"/>
    <dgm:cxn modelId="{EFED82F4-1859-4D18-9C5E-716E1759D2B8}" type="presParOf" srcId="{9A334AE5-D531-41DA-8B16-0A07AEB5EA1F}" destId="{8A12F3C5-27B1-4CFB-8C62-DD4DB323AD8F}" srcOrd="0" destOrd="0" presId="urn:microsoft.com/office/officeart/2005/8/layout/orgChart1"/>
    <dgm:cxn modelId="{1F4907A0-1549-44BB-B621-AC83D99C774A}" type="presParOf" srcId="{8A12F3C5-27B1-4CFB-8C62-DD4DB323AD8F}" destId="{EF30EBEE-BFC6-419C-A03F-BA4706754947}" srcOrd="0" destOrd="0" presId="urn:microsoft.com/office/officeart/2005/8/layout/orgChart1"/>
    <dgm:cxn modelId="{A0BA41FF-B3F7-4CDD-96D1-86778277933A}" type="presParOf" srcId="{8A12F3C5-27B1-4CFB-8C62-DD4DB323AD8F}" destId="{A47E2D4C-3275-4A91-9732-1914AF9BBCF3}" srcOrd="1" destOrd="0" presId="urn:microsoft.com/office/officeart/2005/8/layout/orgChart1"/>
    <dgm:cxn modelId="{8128DCF5-F3F0-43AB-9E7E-C962693F9C96}" type="presParOf" srcId="{9A334AE5-D531-41DA-8B16-0A07AEB5EA1F}" destId="{293909B0-4E55-46FC-8DAB-CDF5460F8042}" srcOrd="1" destOrd="0" presId="urn:microsoft.com/office/officeart/2005/8/layout/orgChart1"/>
    <dgm:cxn modelId="{D2B3F017-375D-4BA1-B786-BDE810BFDF1E}" type="presParOf" srcId="{293909B0-4E55-46FC-8DAB-CDF5460F8042}" destId="{C0251571-1CB1-428B-AC2E-1177CCBCAA38}" srcOrd="0" destOrd="0" presId="urn:microsoft.com/office/officeart/2005/8/layout/orgChart1"/>
    <dgm:cxn modelId="{91E26CD5-B61F-4E74-9AD6-F51762C4B062}" type="presParOf" srcId="{293909B0-4E55-46FC-8DAB-CDF5460F8042}" destId="{59B57C52-C010-4721-9A09-D70CBCAB9031}" srcOrd="1" destOrd="0" presId="urn:microsoft.com/office/officeart/2005/8/layout/orgChart1"/>
    <dgm:cxn modelId="{1A8EC5F3-CA46-4689-90F8-7C3D86F75082}" type="presParOf" srcId="{59B57C52-C010-4721-9A09-D70CBCAB9031}" destId="{8FD8BF53-FD27-44AC-A9CB-CCE02B8BECE5}" srcOrd="0" destOrd="0" presId="urn:microsoft.com/office/officeart/2005/8/layout/orgChart1"/>
    <dgm:cxn modelId="{8525AD87-A9E0-4F17-8E75-1AB31AD0C61F}" type="presParOf" srcId="{8FD8BF53-FD27-44AC-A9CB-CCE02B8BECE5}" destId="{642CE620-594A-42F1-8FF3-814A16FF83EB}" srcOrd="0" destOrd="0" presId="urn:microsoft.com/office/officeart/2005/8/layout/orgChart1"/>
    <dgm:cxn modelId="{32B37A6A-DF59-42DE-8A03-ADEEA4C3067E}" type="presParOf" srcId="{8FD8BF53-FD27-44AC-A9CB-CCE02B8BECE5}" destId="{F643E7F7-C044-4A60-8E4B-D098961E0B66}" srcOrd="1" destOrd="0" presId="urn:microsoft.com/office/officeart/2005/8/layout/orgChart1"/>
    <dgm:cxn modelId="{9A5854B1-F9BB-4FA5-A6AF-BF2B17365AAC}" type="presParOf" srcId="{59B57C52-C010-4721-9A09-D70CBCAB9031}" destId="{68D1DBB2-14FA-4C94-853D-DDA352144BDF}" srcOrd="1" destOrd="0" presId="urn:microsoft.com/office/officeart/2005/8/layout/orgChart1"/>
    <dgm:cxn modelId="{0EB643FE-50B3-4764-9AA6-342A0CCB532C}" type="presParOf" srcId="{59B57C52-C010-4721-9A09-D70CBCAB9031}" destId="{8B479BF7-E0BA-49F8-BDDB-3F1F4FD3614E}" srcOrd="2" destOrd="0" presId="urn:microsoft.com/office/officeart/2005/8/layout/orgChart1"/>
    <dgm:cxn modelId="{6AA3EBB6-B4F1-4315-8440-3B506FDCCB4C}" type="presParOf" srcId="{293909B0-4E55-46FC-8DAB-CDF5460F8042}" destId="{E90B1FA7-2754-48F1-81EC-C55A3B40E8B7}" srcOrd="2" destOrd="0" presId="urn:microsoft.com/office/officeart/2005/8/layout/orgChart1"/>
    <dgm:cxn modelId="{2ABF1BED-2682-4671-B7A2-30924A9F0925}" type="presParOf" srcId="{293909B0-4E55-46FC-8DAB-CDF5460F8042}" destId="{3BF0D6C5-3026-4C69-B71A-DAB7B483A56A}" srcOrd="3" destOrd="0" presId="urn:microsoft.com/office/officeart/2005/8/layout/orgChart1"/>
    <dgm:cxn modelId="{516B9EF6-F033-40CD-99E4-8EBA08BB6FAE}" type="presParOf" srcId="{3BF0D6C5-3026-4C69-B71A-DAB7B483A56A}" destId="{6E9E8B26-5CD0-45E9-9822-70D2951F5429}" srcOrd="0" destOrd="0" presId="urn:microsoft.com/office/officeart/2005/8/layout/orgChart1"/>
    <dgm:cxn modelId="{DB8C9E79-3B87-4E1E-82AE-EA575C7F1E3F}" type="presParOf" srcId="{6E9E8B26-5CD0-45E9-9822-70D2951F5429}" destId="{24272BF0-B089-4E41-A5C9-913EE22607AC}" srcOrd="0" destOrd="0" presId="urn:microsoft.com/office/officeart/2005/8/layout/orgChart1"/>
    <dgm:cxn modelId="{91D95BB5-C8F8-4C84-9C53-6143D867680F}" type="presParOf" srcId="{6E9E8B26-5CD0-45E9-9822-70D2951F5429}" destId="{11278BD3-8B03-49C5-B7C6-7835A34F95C7}" srcOrd="1" destOrd="0" presId="urn:microsoft.com/office/officeart/2005/8/layout/orgChart1"/>
    <dgm:cxn modelId="{95DB0E48-09C6-4036-88BF-529C68F6379B}" type="presParOf" srcId="{3BF0D6C5-3026-4C69-B71A-DAB7B483A56A}" destId="{65E7758D-B36D-493B-A6CF-953BA61A481D}" srcOrd="1" destOrd="0" presId="urn:microsoft.com/office/officeart/2005/8/layout/orgChart1"/>
    <dgm:cxn modelId="{8C7AD78A-8B9F-4D35-9824-611EC5385AEE}" type="presParOf" srcId="{3BF0D6C5-3026-4C69-B71A-DAB7B483A56A}" destId="{99B08FCD-BBF5-42E5-9F33-047FDB21CA95}" srcOrd="2" destOrd="0" presId="urn:microsoft.com/office/officeart/2005/8/layout/orgChart1"/>
    <dgm:cxn modelId="{2E1A24CF-52CD-4BC4-BFE2-19177592090A}" type="presParOf" srcId="{293909B0-4E55-46FC-8DAB-CDF5460F8042}" destId="{BBA9B3D4-EB0E-44A0-81C9-B897A02CB0D0}" srcOrd="4" destOrd="0" presId="urn:microsoft.com/office/officeart/2005/8/layout/orgChart1"/>
    <dgm:cxn modelId="{EA356560-5D5B-4F48-9116-147D66519A21}" type="presParOf" srcId="{293909B0-4E55-46FC-8DAB-CDF5460F8042}" destId="{69871761-19F0-4307-85AA-2917BBA4D33E}" srcOrd="5" destOrd="0" presId="urn:microsoft.com/office/officeart/2005/8/layout/orgChart1"/>
    <dgm:cxn modelId="{1E27F7E7-24AC-4474-A9C5-5A23B6B396A8}" type="presParOf" srcId="{69871761-19F0-4307-85AA-2917BBA4D33E}" destId="{85A407A4-3912-49CA-8037-6E936B8F8B88}" srcOrd="0" destOrd="0" presId="urn:microsoft.com/office/officeart/2005/8/layout/orgChart1"/>
    <dgm:cxn modelId="{B753150C-CBE8-456E-B2D0-6EF99503E644}" type="presParOf" srcId="{85A407A4-3912-49CA-8037-6E936B8F8B88}" destId="{7C89A485-63BC-46AA-8490-CEA71C84F53B}" srcOrd="0" destOrd="0" presId="urn:microsoft.com/office/officeart/2005/8/layout/orgChart1"/>
    <dgm:cxn modelId="{F8D85078-3D88-4CC0-810F-B33DF0E965A1}" type="presParOf" srcId="{85A407A4-3912-49CA-8037-6E936B8F8B88}" destId="{FB60CA64-8C30-4386-9020-AC176CA0F901}" srcOrd="1" destOrd="0" presId="urn:microsoft.com/office/officeart/2005/8/layout/orgChart1"/>
    <dgm:cxn modelId="{425BEE59-79EB-4C46-B54A-8AB4C0AF27F3}" type="presParOf" srcId="{69871761-19F0-4307-85AA-2917BBA4D33E}" destId="{D9F43E6C-5502-4196-8D1A-B72A8F3B0F57}" srcOrd="1" destOrd="0" presId="urn:microsoft.com/office/officeart/2005/8/layout/orgChart1"/>
    <dgm:cxn modelId="{51DEEE57-3C01-4849-A11A-B53F62A038D0}" type="presParOf" srcId="{69871761-19F0-4307-85AA-2917BBA4D33E}" destId="{40B2EBD2-3A36-4E01-A0F9-E6020080CE76}" srcOrd="2" destOrd="0" presId="urn:microsoft.com/office/officeart/2005/8/layout/orgChart1"/>
    <dgm:cxn modelId="{A37AF549-3CEC-41C8-BC46-82546EF702F1}" type="presParOf" srcId="{9A334AE5-D531-41DA-8B16-0A07AEB5EA1F}" destId="{7EF8AB41-73A1-45BE-924B-FE04DE2F70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9B3D4-EB0E-44A0-81C9-B897A02CB0D0}">
      <dsp:nvSpPr>
        <dsp:cNvPr id="0" name=""/>
        <dsp:cNvSpPr/>
      </dsp:nvSpPr>
      <dsp:spPr>
        <a:xfrm>
          <a:off x="3954462" y="1822552"/>
          <a:ext cx="2797811" cy="485570"/>
        </a:xfrm>
        <a:custGeom>
          <a:avLst/>
          <a:gdLst/>
          <a:ahLst/>
          <a:cxnLst/>
          <a:rect l="0" t="0" r="0" b="0"/>
          <a:pathLst>
            <a:path>
              <a:moveTo>
                <a:pt x="0" y="0"/>
              </a:moveTo>
              <a:lnTo>
                <a:pt x="0" y="242785"/>
              </a:lnTo>
              <a:lnTo>
                <a:pt x="2797811" y="242785"/>
              </a:lnTo>
              <a:lnTo>
                <a:pt x="2797811" y="48557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0B1FA7-2754-48F1-81EC-C55A3B40E8B7}">
      <dsp:nvSpPr>
        <dsp:cNvPr id="0" name=""/>
        <dsp:cNvSpPr/>
      </dsp:nvSpPr>
      <dsp:spPr>
        <a:xfrm>
          <a:off x="3908742" y="1822552"/>
          <a:ext cx="91440" cy="485570"/>
        </a:xfrm>
        <a:custGeom>
          <a:avLst/>
          <a:gdLst/>
          <a:ahLst/>
          <a:cxnLst/>
          <a:rect l="0" t="0" r="0" b="0"/>
          <a:pathLst>
            <a:path>
              <a:moveTo>
                <a:pt x="45720" y="0"/>
              </a:moveTo>
              <a:lnTo>
                <a:pt x="45720" y="48557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251571-1CB1-428B-AC2E-1177CCBCAA38}">
      <dsp:nvSpPr>
        <dsp:cNvPr id="0" name=""/>
        <dsp:cNvSpPr/>
      </dsp:nvSpPr>
      <dsp:spPr>
        <a:xfrm>
          <a:off x="1156651" y="1822552"/>
          <a:ext cx="2797811" cy="485570"/>
        </a:xfrm>
        <a:custGeom>
          <a:avLst/>
          <a:gdLst/>
          <a:ahLst/>
          <a:cxnLst/>
          <a:rect l="0" t="0" r="0" b="0"/>
          <a:pathLst>
            <a:path>
              <a:moveTo>
                <a:pt x="2797811" y="0"/>
              </a:moveTo>
              <a:lnTo>
                <a:pt x="2797811" y="242785"/>
              </a:lnTo>
              <a:lnTo>
                <a:pt x="0" y="242785"/>
              </a:lnTo>
              <a:lnTo>
                <a:pt x="0" y="48557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30EBEE-BFC6-419C-A03F-BA4706754947}">
      <dsp:nvSpPr>
        <dsp:cNvPr id="0" name=""/>
        <dsp:cNvSpPr/>
      </dsp:nvSpPr>
      <dsp:spPr>
        <a:xfrm>
          <a:off x="2798342" y="666431"/>
          <a:ext cx="2312240" cy="11561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3000" b="0" i="0" u="none" strike="noStrike" kern="1200" cap="none" normalizeH="0" baseline="0" smtClean="0">
              <a:ln>
                <a:noFill/>
              </a:ln>
              <a:solidFill>
                <a:schemeClr val="tx1"/>
              </a:solidFill>
              <a:effectLst/>
            </a:rPr>
            <a:t>Stavební úřady</a:t>
          </a:r>
        </a:p>
      </dsp:txBody>
      <dsp:txXfrm>
        <a:off x="2798342" y="666431"/>
        <a:ext cx="2312240" cy="1156120"/>
      </dsp:txXfrm>
    </dsp:sp>
    <dsp:sp modelId="{642CE620-594A-42F1-8FF3-814A16FF83EB}">
      <dsp:nvSpPr>
        <dsp:cNvPr id="0" name=""/>
        <dsp:cNvSpPr/>
      </dsp:nvSpPr>
      <dsp:spPr>
        <a:xfrm>
          <a:off x="530" y="2308122"/>
          <a:ext cx="2312240" cy="11561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3000" b="0" i="0" u="none" strike="noStrike" kern="1200" cap="none" normalizeH="0" baseline="0" smtClean="0">
              <a:ln>
                <a:noFill/>
              </a:ln>
              <a:solidFill>
                <a:schemeClr val="tx1"/>
              </a:solidFill>
              <a:effectLst/>
            </a:rPr>
            <a:t>Obecné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3000" b="0" i="0" u="none" strike="noStrike" kern="1200" cap="none" normalizeH="0" baseline="0" smtClean="0">
              <a:ln>
                <a:noFill/>
              </a:ln>
              <a:solidFill>
                <a:schemeClr val="tx1"/>
              </a:solidFill>
              <a:effectLst/>
            </a:rPr>
            <a:t>stavební úřady</a:t>
          </a:r>
        </a:p>
      </dsp:txBody>
      <dsp:txXfrm>
        <a:off x="530" y="2308122"/>
        <a:ext cx="2312240" cy="1156120"/>
      </dsp:txXfrm>
    </dsp:sp>
    <dsp:sp modelId="{24272BF0-B089-4E41-A5C9-913EE22607AC}">
      <dsp:nvSpPr>
        <dsp:cNvPr id="0" name=""/>
        <dsp:cNvSpPr/>
      </dsp:nvSpPr>
      <dsp:spPr>
        <a:xfrm>
          <a:off x="2798342" y="2308122"/>
          <a:ext cx="2312240" cy="11561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3000" b="0" i="0" u="none" strike="noStrike" kern="1200" cap="none" normalizeH="0" baseline="0" smtClean="0">
              <a:ln>
                <a:noFill/>
              </a:ln>
              <a:solidFill>
                <a:schemeClr val="tx1"/>
              </a:solidFill>
              <a:effectLst/>
            </a:rPr>
            <a:t>Speciální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3000" b="0" i="0" u="none" strike="noStrike" kern="1200" cap="none" normalizeH="0" baseline="0" smtClean="0">
              <a:ln>
                <a:noFill/>
              </a:ln>
              <a:solidFill>
                <a:schemeClr val="tx1"/>
              </a:solidFill>
              <a:effectLst/>
            </a:rPr>
            <a:t>stavební úřady </a:t>
          </a:r>
        </a:p>
      </dsp:txBody>
      <dsp:txXfrm>
        <a:off x="2798342" y="2308122"/>
        <a:ext cx="2312240" cy="1156120"/>
      </dsp:txXfrm>
    </dsp:sp>
    <dsp:sp modelId="{7C89A485-63BC-46AA-8490-CEA71C84F53B}">
      <dsp:nvSpPr>
        <dsp:cNvPr id="0" name=""/>
        <dsp:cNvSpPr/>
      </dsp:nvSpPr>
      <dsp:spPr>
        <a:xfrm>
          <a:off x="5596153" y="2308122"/>
          <a:ext cx="2312240" cy="11561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3000" b="0" i="0" u="none" strike="noStrike" kern="1200" cap="none" normalizeH="0" baseline="0" dirty="0" smtClean="0">
              <a:ln>
                <a:noFill/>
              </a:ln>
              <a:solidFill>
                <a:schemeClr val="tx1"/>
              </a:solidFill>
              <a:effectLst/>
            </a:rPr>
            <a:t>Vojenské </a:t>
          </a:r>
          <a:r>
            <a:rPr kumimoji="0" lang="cs-CZ" altLang="cs-CZ" sz="3000" b="0" i="0" u="none" strike="noStrike" kern="1200" cap="none" normalizeH="0" baseline="0" dirty="0" smtClean="0">
              <a:ln>
                <a:noFill/>
              </a:ln>
              <a:solidFill>
                <a:schemeClr val="tx1"/>
              </a:solidFill>
              <a:effectLst/>
            </a:rPr>
            <a:t>a jiné</a:t>
          </a:r>
          <a:endParaRPr kumimoji="0" lang="cs-CZ" altLang="cs-CZ" sz="3000" b="0" i="0" u="none" strike="noStrike" kern="1200"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3000" b="0" i="0" u="none" strike="noStrike" kern="1200" cap="none" normalizeH="0" baseline="0" dirty="0" smtClean="0">
              <a:ln>
                <a:noFill/>
              </a:ln>
              <a:solidFill>
                <a:schemeClr val="tx1"/>
              </a:solidFill>
              <a:effectLst/>
            </a:rPr>
            <a:t>stavební úřady</a:t>
          </a:r>
        </a:p>
      </dsp:txBody>
      <dsp:txXfrm>
        <a:off x="5596153" y="2308122"/>
        <a:ext cx="2312240" cy="11561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1AA2D-555B-4B87-B38C-295D0299F71C}" type="datetimeFigureOut">
              <a:rPr lang="cs-CZ" smtClean="0"/>
              <a:pPr/>
              <a:t>25.02.2020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3C2A9-818C-4CE6-8BC5-301B57B0380C}" type="slidenum">
              <a:rPr lang="cs-CZ" smtClean="0"/>
              <a:pPr/>
              <a:t>‹#›</a:t>
            </a:fld>
            <a:endParaRPr lang="cs-CZ"/>
          </a:p>
        </p:txBody>
      </p:sp>
    </p:spTree>
    <p:extLst>
      <p:ext uri="{BB962C8B-B14F-4D97-AF65-F5344CB8AC3E}">
        <p14:creationId xmlns:p14="http://schemas.microsoft.com/office/powerpoint/2010/main" val="1447639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6F9B8CD-342D-4579-98EC-A8FD6B7370E1}" type="datetimeFigureOut">
              <a:rPr lang="en-US" smtClean="0"/>
              <a:pPr/>
              <a:t>2/25/2020</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kumimoji="0" lang="en-US" dirty="0"/>
          </a:p>
        </p:txBody>
      </p:sp>
      <p:sp>
        <p:nvSpPr>
          <p:cNvPr id="6" name="Slide Number Placeholder 5"/>
          <p:cNvSpPr>
            <a:spLocks noGrp="1"/>
          </p:cNvSpPr>
          <p:nvPr>
            <p:ph type="sldNum" sz="quarter" idx="12"/>
          </p:nvPr>
        </p:nvSpPr>
        <p:spPr>
          <a:xfrm>
            <a:off x="6817317" y="5054602"/>
            <a:ext cx="413483" cy="279400"/>
          </a:xfrm>
        </p:spPr>
        <p:txBody>
          <a:bodyPr/>
          <a:lstStyle/>
          <a:p>
            <a:fld id="{2BBB5E19-F10A-4C2F-BF6F-11C513378A2E}" type="slidenum">
              <a:rPr kumimoji="0" lang="en-US" smtClean="0"/>
              <a:pPr/>
              <a:t>‹#›</a:t>
            </a:fld>
            <a:endParaRPr kumimoji="0"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594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2/25/2020</a:t>
            </a:fld>
            <a:endParaRPr lang="en-US" dirty="0">
              <a:solidFill>
                <a:schemeClr val="tx2"/>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367771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2/25/2020</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26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2/25/2020</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095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2/25/2020</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381055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2/25/2020</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10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cs-CZ" smtClean="0"/>
              <a:t>Kliknutím lze upravit styl.</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2/25/2020</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579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875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36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objekt SmartArt 2"/>
          <p:cNvSpPr>
            <a:spLocks noGrp="1"/>
          </p:cNvSpPr>
          <p:nvPr>
            <p:ph type="dgm" idx="1"/>
          </p:nvPr>
        </p:nvSpPr>
        <p:spPr>
          <a:xfrm>
            <a:off x="457200" y="1600200"/>
            <a:ext cx="8229600" cy="4525963"/>
          </a:xfrm>
        </p:spPr>
        <p:txBody>
          <a:bodyPr/>
          <a:lstStyle/>
          <a:p>
            <a:pPr lvl="0"/>
            <a:endParaRPr lang="cs-CZ"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fld id="{4A29C803-0A84-4367-BF23-C2DFBD1547F9}" type="slidenum">
              <a:rPr lang="cs-CZ"/>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85678113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2/25/2020</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60508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6F9B8CD-342D-4579-98EC-A8FD6B7370E1}"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17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6F9B8CD-342D-4579-98EC-A8FD6B7370E1}"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22487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E6F9B8CD-342D-4579-98EC-A8FD6B7370E1}" type="datetimeFigureOut">
              <a:rPr lang="en-US" smtClean="0"/>
              <a:pPr/>
              <a:t>2/25/2020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895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2/25/2020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57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2/25/2020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75238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2/25/2020</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66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cs-CZ" smtClean="0"/>
              <a:t>Kliknutím lze upravit styl.</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2/25/2020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236525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r" eaLnBrk="1" latinLnBrk="0" hangingPunct="1"/>
            <a:fld id="{E6F9B8CD-342D-4579-98EC-A8FD6B7370E1}" type="datetimeFigureOut">
              <a:rPr lang="en-US" smtClean="0"/>
              <a:pPr algn="r" eaLnBrk="1" latinLnBrk="0" hangingPunct="1"/>
              <a:t>2/25/2020</a:t>
            </a:fld>
            <a:endParaRPr lang="en-US" dirty="0">
              <a:solidFill>
                <a:schemeClr val="tx2"/>
              </a:solidFill>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40628113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S</a:t>
            </a:r>
            <a:r>
              <a:rPr lang="cs-CZ" dirty="0" smtClean="0"/>
              <a:t>tavební právo</a:t>
            </a:r>
            <a:br>
              <a:rPr lang="cs-CZ" dirty="0" smtClean="0"/>
            </a:br>
            <a:r>
              <a:rPr lang="cs-CZ" sz="2000" dirty="0" smtClean="0"/>
              <a:t>- vymezení, pojmy a instituty</a:t>
            </a:r>
            <a:endParaRPr lang="cs-CZ" sz="2000" dirty="0"/>
          </a:p>
        </p:txBody>
      </p:sp>
      <p:sp>
        <p:nvSpPr>
          <p:cNvPr id="3" name="Podnadpis 2"/>
          <p:cNvSpPr>
            <a:spLocks noGrp="1"/>
          </p:cNvSpPr>
          <p:nvPr>
            <p:ph type="subTitle" idx="1"/>
          </p:nvPr>
        </p:nvSpPr>
        <p:spPr>
          <a:xfrm>
            <a:off x="2286000" y="5229200"/>
            <a:ext cx="6172200" cy="1145722"/>
          </a:xfrm>
        </p:spPr>
        <p:txBody>
          <a:bodyPr/>
          <a:lstStyle/>
          <a:p>
            <a:endParaRPr lang="cs-CZ"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9518" y="1052736"/>
            <a:ext cx="7097216" cy="936104"/>
          </a:xfrm>
        </p:spPr>
        <p:txBody>
          <a:bodyPr>
            <a:normAutofit/>
          </a:bodyPr>
          <a:lstStyle/>
          <a:p>
            <a:r>
              <a:rPr lang="cs-CZ" dirty="0" smtClean="0"/>
              <a:t>Definice stavby</a:t>
            </a:r>
            <a:endParaRPr lang="cs-CZ" dirty="0"/>
          </a:p>
        </p:txBody>
      </p:sp>
      <p:sp>
        <p:nvSpPr>
          <p:cNvPr id="3" name="Zástupný symbol pro obsah 2"/>
          <p:cNvSpPr>
            <a:spLocks noGrp="1"/>
          </p:cNvSpPr>
          <p:nvPr>
            <p:ph idx="1"/>
          </p:nvPr>
        </p:nvSpPr>
        <p:spPr>
          <a:xfrm>
            <a:off x="971600" y="2492896"/>
            <a:ext cx="6953200" cy="3981056"/>
          </a:xfrm>
        </p:spPr>
        <p:txBody>
          <a:bodyPr>
            <a:normAutofit fontScale="92500" lnSpcReduction="20000"/>
          </a:bodyPr>
          <a:lstStyle/>
          <a:p>
            <a:pPr algn="just"/>
            <a:r>
              <a:rPr lang="cs-CZ" dirty="0" smtClean="0"/>
              <a:t>§ 2 odst. 3 </a:t>
            </a:r>
            <a:r>
              <a:rPr lang="cs-CZ" dirty="0" err="1" smtClean="0"/>
              <a:t>StZ</a:t>
            </a:r>
            <a:endParaRPr lang="cs-CZ" dirty="0" smtClean="0"/>
          </a:p>
          <a:p>
            <a:pPr algn="just"/>
            <a:r>
              <a:rPr lang="cs-CZ" dirty="0" smtClean="0"/>
              <a:t>„</a:t>
            </a:r>
            <a:r>
              <a:rPr lang="cs-CZ" b="1" dirty="0" smtClean="0"/>
              <a:t>Stavbou se rozumí veškerá stavební díla, která vznikají stavební nebo montážní technologií, bez zřetele na jejich stavebně technické provedení, použité stavební výrobky, materiály a konstrukce, na účel využití a dobu trvání. </a:t>
            </a:r>
            <a:r>
              <a:rPr lang="cs-CZ" dirty="0" smtClean="0"/>
              <a:t>Dočasná stavba je stavba, u které stavební úřad předem omezí dobu jejího trvání. Za stavbu se považuje také výrobek plnící funkci stavby. Stavba, která slouží reklamním účelům, je stavba pro reklamu.“</a:t>
            </a:r>
            <a:endParaRPr lang="cs-CZ" sz="4000" dirty="0" smtClean="0"/>
          </a:p>
          <a:p>
            <a:pPr algn="just"/>
            <a:r>
              <a:rPr lang="cs-CZ" dirty="0" smtClean="0"/>
              <a:t>„Pokud se v tomto zákoně používá pojmu stavba, rozumí se tím podle okolností i její část nebo změna dokončené.“ (§ 2 odst. 4 </a:t>
            </a:r>
            <a:r>
              <a:rPr lang="cs-CZ" dirty="0" err="1" smtClean="0"/>
              <a:t>StZ</a:t>
            </a:r>
            <a:r>
              <a:rPr lang="cs-CZ" dirty="0" smtClean="0"/>
              <a:t>)</a:t>
            </a:r>
          </a:p>
          <a:p>
            <a:pPr algn="just"/>
            <a:endParaRPr lang="cs-CZ"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Definice </a:t>
            </a:r>
            <a:r>
              <a:rPr lang="cs-CZ" dirty="0" smtClean="0"/>
              <a:t>stavby -znaky</a:t>
            </a:r>
            <a:endParaRPr lang="cs-CZ" dirty="0"/>
          </a:p>
        </p:txBody>
      </p:sp>
      <p:sp>
        <p:nvSpPr>
          <p:cNvPr id="3" name="Zástupný symbol pro obsah 2"/>
          <p:cNvSpPr>
            <a:spLocks noGrp="1"/>
          </p:cNvSpPr>
          <p:nvPr>
            <p:ph idx="1"/>
          </p:nvPr>
        </p:nvSpPr>
        <p:spPr/>
        <p:txBody>
          <a:bodyPr>
            <a:noAutofit/>
          </a:bodyPr>
          <a:lstStyle/>
          <a:p>
            <a:pPr lvl="1" algn="just"/>
            <a:r>
              <a:rPr lang="cs-CZ" sz="1600" b="1" i="1" dirty="0" smtClean="0"/>
              <a:t>Účast </a:t>
            </a:r>
            <a:r>
              <a:rPr lang="cs-CZ" sz="1600" b="1" i="1" dirty="0"/>
              <a:t>lidského činitele </a:t>
            </a:r>
            <a:r>
              <a:rPr lang="cs-CZ" sz="1600" i="1" dirty="0"/>
              <a:t>(přítomnost člověka) při „procesu stavění“ – vzniku stavebního díla jako záměrné lidské činnosti sledující určitý cíl [stavebním dílem, tedy stavbou, tak nemůže být např. jen náhodné, ale ani záměrné pouhé „nahromadění“ (složení) stavebního materiálu na určitém místě apod.] </a:t>
            </a:r>
            <a:r>
              <a:rPr lang="cs-CZ" sz="1600" dirty="0"/>
              <a:t>[…]</a:t>
            </a:r>
            <a:r>
              <a:rPr lang="cs-CZ" sz="1600" i="1" dirty="0"/>
              <a:t>.</a:t>
            </a:r>
            <a:endParaRPr lang="cs-CZ" sz="1600" dirty="0"/>
          </a:p>
          <a:p>
            <a:pPr lvl="1" algn="just"/>
            <a:r>
              <a:rPr lang="cs-CZ" sz="1600" b="1" i="1" dirty="0"/>
              <a:t>Použití stavebního materiálu </a:t>
            </a:r>
            <a:r>
              <a:rPr lang="cs-CZ" sz="1600" i="1" dirty="0"/>
              <a:t>(stavebních výrobků), když stavebním materiálem může být, v závislosti zejména na typu, účelu a místu stavby, prakticky cokoliv.</a:t>
            </a:r>
            <a:endParaRPr lang="cs-CZ" sz="1600" dirty="0"/>
          </a:p>
          <a:p>
            <a:pPr lvl="1" algn="just"/>
            <a:r>
              <a:rPr lang="cs-CZ" sz="1600" b="1" i="1" dirty="0"/>
              <a:t>Použití stavební nebo montážní technologie </a:t>
            </a:r>
            <a:r>
              <a:rPr lang="cs-CZ" sz="1600" i="1" dirty="0"/>
              <a:t>k jeho vzniku [touto technologií lze v tomto případě bez rozlišení, zda jde v konkrétním případě o stavební nebo montážní technologii nebo o od sebe neoddělitelnou kombinaci obou (viz poznámka výše), jen velmi obecně a jistě zjednodušeně vyjádřeno rozumět „soubor určitých znalostí a dovedností (postupů) nutných ke vzniku stavebního díla“]. Nebylo by tedy možné hovořit o stavebním díle, kdyby k jeho vzniku žádné takové ani základní schopnosti (znalosti, odborné postupy) třeba nebyly </a:t>
            </a:r>
            <a:r>
              <a:rPr lang="cs-CZ" sz="1600" dirty="0" smtClean="0"/>
              <a:t>[…]</a:t>
            </a:r>
            <a:r>
              <a:rPr lang="cs-CZ" sz="1600" i="1" dirty="0" smtClean="0"/>
              <a:t>.</a:t>
            </a:r>
            <a:endParaRPr lang="cs-CZ" sz="1600" dirty="0"/>
          </a:p>
        </p:txBody>
      </p:sp>
    </p:spTree>
    <p:extLst>
      <p:ext uri="{BB962C8B-B14F-4D97-AF65-F5344CB8AC3E}">
        <p14:creationId xmlns:p14="http://schemas.microsoft.com/office/powerpoint/2010/main" val="4069659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Definice stavby -znaky</a:t>
            </a:r>
          </a:p>
        </p:txBody>
      </p:sp>
      <p:sp>
        <p:nvSpPr>
          <p:cNvPr id="3" name="Zástupný symbol pro obsah 2"/>
          <p:cNvSpPr>
            <a:spLocks noGrp="1"/>
          </p:cNvSpPr>
          <p:nvPr>
            <p:ph idx="1"/>
          </p:nvPr>
        </p:nvSpPr>
        <p:spPr/>
        <p:txBody>
          <a:bodyPr>
            <a:normAutofit fontScale="25000" lnSpcReduction="20000"/>
          </a:bodyPr>
          <a:lstStyle/>
          <a:p>
            <a:pPr lvl="1" algn="just"/>
            <a:r>
              <a:rPr lang="cs-CZ" sz="7200" b="1" i="1" dirty="0"/>
              <a:t>Účel, ke kterému má stavební dílo po svém dokončení sloužit </a:t>
            </a:r>
            <a:r>
              <a:rPr lang="cs-CZ" sz="7200" i="1" dirty="0"/>
              <a:t>(lze si jistě jen obtížně představit, že by někdo začal připravovat realizaci jakékoliv stavby, aniž by ještě předtím alespoň neuvažoval, k jakému účelu bude toto dílo po svém dokončení sloužit) [pozn.: lze konstatovat, jak uvedeno již výše, že právě účelem užívání (tj. účelem, pro který je určeno) se bude stavební dílo lišit od jiných „děl“, která jinak budou vykazovat shodně všechny ostatní znaky stavebního díla].</a:t>
            </a:r>
            <a:endParaRPr lang="cs-CZ" sz="7200" dirty="0"/>
          </a:p>
          <a:p>
            <a:pPr lvl="1" algn="just"/>
            <a:r>
              <a:rPr lang="cs-CZ" sz="7200" b="1" i="1" dirty="0"/>
              <a:t>Stavební pozemek </a:t>
            </a:r>
            <a:r>
              <a:rPr lang="cs-CZ" sz="7200" i="1" dirty="0"/>
              <a:t>(resp. nejobecněji vyjádřeno jakékoliv místo, na němž bude stavba prováděna, umístěna), když stavba může být v zásadě umístěna buď „přímo“ na pozemku, nebo s ním musí být alespoň „zprostředkovaně“ (nepřímo) spojena (např. posed umístěný v koruně stromu apod.).</a:t>
            </a:r>
            <a:endParaRPr lang="cs-CZ" sz="7200" dirty="0"/>
          </a:p>
          <a:p>
            <a:endParaRPr lang="cs-CZ" dirty="0"/>
          </a:p>
          <a:p>
            <a:endParaRPr lang="cs-CZ" dirty="0"/>
          </a:p>
        </p:txBody>
      </p:sp>
    </p:spTree>
    <p:extLst>
      <p:ext uri="{BB962C8B-B14F-4D97-AF65-F5344CB8AC3E}">
        <p14:creationId xmlns:p14="http://schemas.microsoft.com/office/powerpoint/2010/main" val="1602241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Stavba - judikatura</a:t>
            </a:r>
            <a:endParaRPr lang="cs-CZ" dirty="0"/>
          </a:p>
        </p:txBody>
      </p:sp>
      <p:sp>
        <p:nvSpPr>
          <p:cNvPr id="3" name="Zástupný symbol pro obsah 2"/>
          <p:cNvSpPr>
            <a:spLocks noGrp="1"/>
          </p:cNvSpPr>
          <p:nvPr>
            <p:ph idx="1"/>
          </p:nvPr>
        </p:nvSpPr>
        <p:spPr>
          <a:xfrm>
            <a:off x="611560" y="2492896"/>
            <a:ext cx="7643192" cy="4925144"/>
          </a:xfrm>
        </p:spPr>
        <p:txBody>
          <a:bodyPr>
            <a:normAutofit fontScale="70000" lnSpcReduction="20000"/>
          </a:bodyPr>
          <a:lstStyle/>
          <a:p>
            <a:pPr algn="just"/>
            <a:r>
              <a:rPr lang="cs-CZ" dirty="0" smtClean="0"/>
              <a:t>„Skutečnost, že </a:t>
            </a:r>
            <a:r>
              <a:rPr lang="cs-CZ" b="1" dirty="0" smtClean="0"/>
              <a:t>parkoviště</a:t>
            </a:r>
            <a:r>
              <a:rPr lang="cs-CZ" dirty="0" smtClean="0"/>
              <a:t> není považováno za stavbu ve smyslu občanského práva, nebrání závěru, že parkoviště může být stavbou pro účely stavebního práva, pokud splňuje předpoklady § 2 odst. 3 stavebního zákona z roku 2006.“</a:t>
            </a:r>
          </a:p>
          <a:p>
            <a:pPr algn="just">
              <a:buNone/>
            </a:pPr>
            <a:r>
              <a:rPr lang="cs-CZ" dirty="0" smtClean="0"/>
              <a:t>	(Podle rozsudku NSS </a:t>
            </a:r>
            <a:r>
              <a:rPr lang="pl-PL" dirty="0" smtClean="0"/>
              <a:t>ze dne 26. 8. 2013, čj. 8 As 37/2013-40)</a:t>
            </a:r>
          </a:p>
          <a:p>
            <a:pPr algn="just"/>
            <a:r>
              <a:rPr lang="cs-CZ" dirty="0" smtClean="0"/>
              <a:t>„Stavební zákon z roku 2006 považuje za stavbu </a:t>
            </a:r>
            <a:r>
              <a:rPr lang="cs-CZ" b="1" dirty="0" smtClean="0"/>
              <a:t>jakékoliv stavební dílo vzniklé stavební či montážní technologií </a:t>
            </a:r>
            <a:r>
              <a:rPr lang="cs-CZ" dirty="0" smtClean="0"/>
              <a:t>(§ 2 odst. 3 citovaného zákona). Je přitom nevýznamné, z jakého materiálu stavba vznikla (zda vznikla z cihel, ze železa, ze skla atp.), jaká byla při stavbě použita technologie (zda stavební, stavebně-montážní, čistě montážní), jaká bude doba trvání stavby (zda se jedná o stavbu trvalou či dočasnou), či jaký bude účel stavby (zda se bude jednat stavbu určenou pro bydlení, pro zvířata, pro výrobu atp.). Ve smyslu stavebního zákona z roku 2006 může být stavbou i lakovací a sušící kabina, která vnikla montáží jednotlivých modulů za použití šroubů a matic (§ 2 odst. 3 citovaného zákona).</a:t>
            </a:r>
          </a:p>
          <a:p>
            <a:pPr algn="just">
              <a:buNone/>
            </a:pPr>
            <a:r>
              <a:rPr lang="cs-CZ" dirty="0" smtClean="0"/>
              <a:t>	(Podle rozsudku Krajského soudu v Brně ze dne 27. 9. 2012, </a:t>
            </a:r>
            <a:r>
              <a:rPr lang="cs-CZ" dirty="0" err="1" smtClean="0"/>
              <a:t>čj</a:t>
            </a:r>
            <a:r>
              <a:rPr lang="cs-CZ" dirty="0" smtClean="0"/>
              <a:t>. 29 A 55/2011-86)</a:t>
            </a:r>
          </a:p>
          <a:p>
            <a:pPr algn="just"/>
            <a:r>
              <a:rPr lang="cs-CZ" dirty="0" smtClean="0"/>
              <a:t>Další rozhodnutí – např. nález Ústavního soudu </a:t>
            </a:r>
            <a:r>
              <a:rPr lang="cs-CZ" dirty="0" err="1" smtClean="0"/>
              <a:t>sp</a:t>
            </a:r>
            <a:r>
              <a:rPr lang="cs-CZ" dirty="0" smtClean="0"/>
              <a:t>. zn. ÚS 403/98, rozhodnutí NS </a:t>
            </a:r>
            <a:r>
              <a:rPr lang="cs-CZ" dirty="0" err="1" smtClean="0"/>
              <a:t>sp</a:t>
            </a:r>
            <a:r>
              <a:rPr lang="cs-CZ" dirty="0" smtClean="0"/>
              <a:t>. zn. 22 </a:t>
            </a:r>
            <a:r>
              <a:rPr lang="cs-CZ" dirty="0" err="1" smtClean="0"/>
              <a:t>Cdo</a:t>
            </a:r>
            <a:r>
              <a:rPr lang="cs-CZ" dirty="0" smtClean="0"/>
              <a:t> 2534/2000 a rozsudek NSS </a:t>
            </a:r>
            <a:r>
              <a:rPr lang="cs-CZ" dirty="0" err="1" smtClean="0"/>
              <a:t>sp</a:t>
            </a:r>
            <a:r>
              <a:rPr lang="cs-CZ" dirty="0" smtClean="0"/>
              <a:t>. zn. 1 As 96/2008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Stavbou není</a:t>
            </a:r>
            <a:endParaRPr lang="cs-CZ" dirty="0"/>
          </a:p>
        </p:txBody>
      </p:sp>
      <p:sp>
        <p:nvSpPr>
          <p:cNvPr id="3" name="Zástupný symbol pro obsah 2"/>
          <p:cNvSpPr>
            <a:spLocks noGrp="1"/>
          </p:cNvSpPr>
          <p:nvPr>
            <p:ph idx="1"/>
          </p:nvPr>
        </p:nvSpPr>
        <p:spPr/>
        <p:txBody>
          <a:bodyPr/>
          <a:lstStyle/>
          <a:p>
            <a:r>
              <a:rPr lang="cs-CZ" dirty="0" smtClean="0"/>
              <a:t>Volně položené panely (viz rozsudek Krajského soudu v Hradci Králové ze dne 25. 4. 2003, č. </a:t>
            </a:r>
            <a:r>
              <a:rPr lang="cs-CZ" dirty="0" err="1" smtClean="0"/>
              <a:t>j</a:t>
            </a:r>
            <a:r>
              <a:rPr lang="cs-CZ" dirty="0" smtClean="0"/>
              <a:t>. 31 Ca 24/2002 – 27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Definice některých vybraných pojmů</a:t>
            </a:r>
          </a:p>
        </p:txBody>
      </p:sp>
      <p:sp>
        <p:nvSpPr>
          <p:cNvPr id="3" name="Zástupný symbol pro obsah 2"/>
          <p:cNvSpPr>
            <a:spLocks noGrp="1"/>
          </p:cNvSpPr>
          <p:nvPr>
            <p:ph idx="1"/>
          </p:nvPr>
        </p:nvSpPr>
        <p:spPr/>
        <p:txBody>
          <a:bodyPr>
            <a:normAutofit fontScale="85000" lnSpcReduction="20000"/>
          </a:bodyPr>
          <a:lstStyle/>
          <a:p>
            <a:r>
              <a:rPr lang="cs-CZ" b="1" dirty="0"/>
              <a:t>Změnou dokončené stavby je</a:t>
            </a:r>
          </a:p>
          <a:p>
            <a:pPr marL="0" indent="0">
              <a:buNone/>
            </a:pPr>
            <a:r>
              <a:rPr lang="cs-CZ" dirty="0" smtClean="0"/>
              <a:t>a</a:t>
            </a:r>
            <a:r>
              <a:rPr lang="cs-CZ" dirty="0"/>
              <a:t>) nástavba, kterou se stavba zvyšuje,</a:t>
            </a:r>
          </a:p>
          <a:p>
            <a:pPr marL="0" indent="0">
              <a:buNone/>
            </a:pPr>
            <a:r>
              <a:rPr lang="cs-CZ" dirty="0" smtClean="0"/>
              <a:t>b</a:t>
            </a:r>
            <a:r>
              <a:rPr lang="cs-CZ" dirty="0"/>
              <a:t>) přístavba, kterou se stavba půdorysně rozšiřuje a která je vzájemně provozně propojena s dosavadní stavbou,</a:t>
            </a:r>
          </a:p>
          <a:p>
            <a:pPr marL="0" indent="0">
              <a:buNone/>
            </a:pPr>
            <a:r>
              <a:rPr lang="cs-CZ" dirty="0" smtClean="0"/>
              <a:t>c</a:t>
            </a:r>
            <a:r>
              <a:rPr lang="cs-CZ" dirty="0"/>
              <a:t>) stavební úprava, při které se zachovává vnější půdorysné i výškové ohraničení stavby; za stavební úpravu se považuje též zateplení pláště stavby.</a:t>
            </a:r>
          </a:p>
          <a:p>
            <a:r>
              <a:rPr lang="cs-CZ" b="1" dirty="0" smtClean="0"/>
              <a:t>Změnou </a:t>
            </a:r>
            <a:r>
              <a:rPr lang="cs-CZ" b="1" dirty="0"/>
              <a:t>stavby před jejím dokončením </a:t>
            </a:r>
            <a:r>
              <a:rPr lang="cs-CZ" dirty="0"/>
              <a:t>se rozumí změna v provádění stavby oproti jejímu povolení nebo dokumentaci stavby ověřené stavebním úřadem, nebo autorizovaným inspektorem.</a:t>
            </a:r>
          </a:p>
        </p:txBody>
      </p:sp>
    </p:spTree>
    <p:extLst>
      <p:ext uri="{BB962C8B-B14F-4D97-AF65-F5344CB8AC3E}">
        <p14:creationId xmlns:p14="http://schemas.microsoft.com/office/powerpoint/2010/main" val="4271542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rrowheads="1"/>
          </p:cNvSpPr>
          <p:nvPr>
            <p:ph type="title"/>
          </p:nvPr>
        </p:nvSpPr>
        <p:spPr>
          <a:xfrm>
            <a:off x="755576" y="980728"/>
            <a:ext cx="7467600" cy="778098"/>
          </a:xfrm>
        </p:spPr>
        <p:txBody>
          <a:bodyPr/>
          <a:lstStyle/>
          <a:p>
            <a:pPr eaLnBrk="1" hangingPunct="1">
              <a:defRPr/>
            </a:pPr>
            <a:r>
              <a:rPr lang="cs-CZ" dirty="0" smtClean="0"/>
              <a:t>Definice dalších vybraných pojmů</a:t>
            </a:r>
          </a:p>
        </p:txBody>
      </p:sp>
      <p:sp>
        <p:nvSpPr>
          <p:cNvPr id="262147" name="Rectangle 3"/>
          <p:cNvSpPr>
            <a:spLocks noGrp="1" noChangeArrowheads="1"/>
          </p:cNvSpPr>
          <p:nvPr>
            <p:ph idx="1"/>
          </p:nvPr>
        </p:nvSpPr>
        <p:spPr>
          <a:xfrm>
            <a:off x="1043608" y="2420888"/>
            <a:ext cx="6891536" cy="3744416"/>
          </a:xfrm>
        </p:spPr>
        <p:txBody>
          <a:bodyPr>
            <a:normAutofit lnSpcReduction="10000"/>
          </a:bodyPr>
          <a:lstStyle/>
          <a:p>
            <a:pPr algn="just">
              <a:lnSpc>
                <a:spcPct val="80000"/>
              </a:lnSpc>
              <a:defRPr/>
            </a:pPr>
            <a:r>
              <a:rPr lang="cs-CZ" b="1" dirty="0" smtClean="0"/>
              <a:t>stavba pro bydlení</a:t>
            </a:r>
          </a:p>
          <a:p>
            <a:pPr lvl="1" algn="just">
              <a:lnSpc>
                <a:spcPct val="80000"/>
              </a:lnSpc>
              <a:defRPr/>
            </a:pPr>
            <a:r>
              <a:rPr lang="cs-CZ" b="1" dirty="0" smtClean="0"/>
              <a:t>bytový dům</a:t>
            </a:r>
            <a:r>
              <a:rPr lang="cs-CZ" dirty="0" smtClean="0"/>
              <a:t>, ve kterém více než polovina podlahové plochy odpovídá požadavkům na trvalé bydlení a je k tomuto účelu určena,</a:t>
            </a:r>
          </a:p>
          <a:p>
            <a:pPr lvl="1" algn="just">
              <a:lnSpc>
                <a:spcPct val="80000"/>
              </a:lnSpc>
              <a:defRPr/>
            </a:pPr>
            <a:r>
              <a:rPr lang="cs-CZ" b="1" dirty="0" smtClean="0"/>
              <a:t>rodinný dům</a:t>
            </a:r>
            <a:r>
              <a:rPr lang="cs-CZ" dirty="0" smtClean="0"/>
              <a:t>, ve kterém více než polovina podlahové plochy odpovídá požadavkům na trvalé rodinné bydlení a je k tomuto účelu určena; rodinný dům může mít nejvýše</a:t>
            </a:r>
            <a:r>
              <a:rPr lang="cs-CZ" b="1" dirty="0" smtClean="0"/>
              <a:t> tři samostatné byty</a:t>
            </a:r>
            <a:r>
              <a:rPr lang="cs-CZ" dirty="0" smtClean="0"/>
              <a:t>, nejvýše </a:t>
            </a:r>
            <a:r>
              <a:rPr lang="cs-CZ" b="1" dirty="0" smtClean="0"/>
              <a:t>dvě nadzemní a jedno podzemní podlaží a podkroví</a:t>
            </a:r>
            <a:r>
              <a:rPr lang="cs-CZ" dirty="0" smtClean="0"/>
              <a:t>,</a:t>
            </a:r>
          </a:p>
          <a:p>
            <a:pPr algn="just">
              <a:lnSpc>
                <a:spcPct val="80000"/>
              </a:lnSpc>
              <a:defRPr/>
            </a:pPr>
            <a:r>
              <a:rPr lang="cs-CZ" b="1" dirty="0" smtClean="0"/>
              <a:t>stavba pro rodinnou rekreaci </a:t>
            </a:r>
          </a:p>
          <a:p>
            <a:pPr lvl="1" algn="just">
              <a:lnSpc>
                <a:spcPct val="80000"/>
              </a:lnSpc>
              <a:defRPr/>
            </a:pPr>
            <a:r>
              <a:rPr lang="cs-CZ" dirty="0" smtClean="0"/>
              <a:t>stavba, jejíž objemové parametry a vzhled odpovídají požadavkům na rodinnou rekreaci a která je k tomuto účelu určena; stavba pro rodinnou rekreaci může mít nejvýše </a:t>
            </a:r>
            <a:r>
              <a:rPr lang="cs-CZ" b="1" dirty="0" smtClean="0"/>
              <a:t>dvě nadzemní a jedno podzemní podlaží a podkroví</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Definice dalších vybraných pojmů</a:t>
            </a:r>
          </a:p>
        </p:txBody>
      </p:sp>
      <p:sp>
        <p:nvSpPr>
          <p:cNvPr id="3" name="Zástupný symbol pro obsah 2"/>
          <p:cNvSpPr>
            <a:spLocks noGrp="1"/>
          </p:cNvSpPr>
          <p:nvPr>
            <p:ph idx="1"/>
          </p:nvPr>
        </p:nvSpPr>
        <p:spPr/>
        <p:txBody>
          <a:bodyPr>
            <a:normAutofit fontScale="77500" lnSpcReduction="20000"/>
          </a:bodyPr>
          <a:lstStyle/>
          <a:p>
            <a:pPr algn="just">
              <a:lnSpc>
                <a:spcPct val="80000"/>
              </a:lnSpc>
              <a:defRPr/>
            </a:pPr>
            <a:r>
              <a:rPr lang="cs-CZ" b="1" dirty="0"/>
              <a:t>stavba ubytovacího zařízení</a:t>
            </a:r>
          </a:p>
          <a:p>
            <a:pPr lvl="1" algn="just">
              <a:lnSpc>
                <a:spcPct val="80000"/>
              </a:lnSpc>
              <a:defRPr/>
            </a:pPr>
            <a:r>
              <a:rPr lang="cs-CZ" dirty="0"/>
              <a:t>stavba nebo její část, kde je poskytováno ubytování a služby s tím spojené; stavbou ubytovacího zařízení není bytový a rodinný dům a stavby pro rodinnou rekreaci; ubytovací zařízení se zařazují podle druhu do kategorií</a:t>
            </a:r>
          </a:p>
          <a:p>
            <a:pPr lvl="1">
              <a:lnSpc>
                <a:spcPct val="80000"/>
              </a:lnSpc>
              <a:buNone/>
              <a:defRPr/>
            </a:pPr>
            <a:r>
              <a:rPr lang="cs-CZ" dirty="0"/>
              <a:t>            1.  </a:t>
            </a:r>
            <a:r>
              <a:rPr lang="cs-CZ" b="1" dirty="0"/>
              <a:t>hotel</a:t>
            </a:r>
            <a:r>
              <a:rPr lang="cs-CZ" dirty="0"/>
              <a:t>, kterým se rozumí ubytovací zařízení s nejméně 10 pokoji pro hosty, vybavené pro poskytování přechodného ubytování a služeb s tím spojených;</a:t>
            </a:r>
            <a:br>
              <a:rPr lang="cs-CZ" dirty="0"/>
            </a:br>
            <a:r>
              <a:rPr lang="cs-CZ" dirty="0"/>
              <a:t/>
            </a:r>
            <a:br>
              <a:rPr lang="cs-CZ" dirty="0"/>
            </a:br>
            <a:r>
              <a:rPr lang="cs-CZ" dirty="0"/>
              <a:t>      2.  </a:t>
            </a:r>
            <a:r>
              <a:rPr lang="cs-CZ" b="1" dirty="0"/>
              <a:t>motel</a:t>
            </a:r>
            <a:r>
              <a:rPr lang="cs-CZ" dirty="0"/>
              <a:t>, kterým se rozumí ubytovací zařízení s nejméně 10 pokoji pro hosty, vybavené pro poskytování přechodného ubytování a služeb s tím spojených pro motoristy;</a:t>
            </a:r>
            <a:br>
              <a:rPr lang="cs-CZ" dirty="0"/>
            </a:br>
            <a:r>
              <a:rPr lang="cs-CZ" dirty="0"/>
              <a:t/>
            </a:r>
            <a:br>
              <a:rPr lang="cs-CZ" dirty="0"/>
            </a:br>
            <a:r>
              <a:rPr lang="cs-CZ" dirty="0"/>
              <a:t>      3.  </a:t>
            </a:r>
            <a:r>
              <a:rPr lang="cs-CZ" b="1" dirty="0"/>
              <a:t>penzion</a:t>
            </a:r>
            <a:r>
              <a:rPr lang="cs-CZ" dirty="0"/>
              <a:t>, kterým se rozumí ubytovací zařízení s nejméně 5 pokoji pro hosty, s omezeným rozsahem společenských a doplňkových služeb, avšak s ubytovacími službami srovnatelnými s hotelem;</a:t>
            </a:r>
            <a:br>
              <a:rPr lang="cs-CZ" dirty="0"/>
            </a:br>
            <a:r>
              <a:rPr lang="cs-CZ" dirty="0"/>
              <a:t/>
            </a:r>
            <a:br>
              <a:rPr lang="cs-CZ" dirty="0"/>
            </a:br>
            <a:r>
              <a:rPr lang="cs-CZ" dirty="0"/>
              <a:t>      4.  </a:t>
            </a:r>
            <a:r>
              <a:rPr lang="cs-CZ" b="1" dirty="0"/>
              <a:t>ostatní ubytovací zařízení</a:t>
            </a:r>
            <a:r>
              <a:rPr lang="cs-CZ" dirty="0"/>
              <a:t>, kterými jsou zejména ubytovny, koleje, svobodárny, internáty, kempy a skupiny chat nebo bungalovů, vybavené pro poskytování přechodného ubytování.</a:t>
            </a:r>
          </a:p>
          <a:p>
            <a:endParaRPr lang="cs-CZ" dirty="0"/>
          </a:p>
        </p:txBody>
      </p:sp>
    </p:spTree>
    <p:extLst>
      <p:ext uri="{BB962C8B-B14F-4D97-AF65-F5344CB8AC3E}">
        <p14:creationId xmlns:p14="http://schemas.microsoft.com/office/powerpoint/2010/main" val="721942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a:normAutofit fontScale="90000"/>
          </a:bodyPr>
          <a:lstStyle/>
          <a:p>
            <a:pPr eaLnBrk="1" hangingPunct="1">
              <a:defRPr/>
            </a:pPr>
            <a:r>
              <a:rPr lang="cs-CZ" dirty="0" smtClean="0"/>
              <a:t>Definice některých vybraných pojmů § 2 </a:t>
            </a:r>
          </a:p>
        </p:txBody>
      </p:sp>
      <p:sp>
        <p:nvSpPr>
          <p:cNvPr id="261123" name="Rectangle 3"/>
          <p:cNvSpPr>
            <a:spLocks noGrp="1" noChangeArrowheads="1"/>
          </p:cNvSpPr>
          <p:nvPr>
            <p:ph idx="1"/>
          </p:nvPr>
        </p:nvSpPr>
        <p:spPr/>
        <p:txBody>
          <a:bodyPr>
            <a:normAutofit fontScale="70000" lnSpcReduction="20000"/>
          </a:bodyPr>
          <a:lstStyle/>
          <a:p>
            <a:pPr algn="just"/>
            <a:r>
              <a:rPr lang="cs-CZ" sz="2800" b="1" dirty="0" smtClean="0"/>
              <a:t>stavební pozemek</a:t>
            </a:r>
            <a:r>
              <a:rPr lang="cs-CZ" sz="2800" dirty="0" smtClean="0"/>
              <a:t> - pozemek, jeho část nebo soubor pozemků, vymezený a určený k umístění stavby územním rozhodnutím anebo regulačním plánem, </a:t>
            </a:r>
          </a:p>
          <a:p>
            <a:pPr algn="just"/>
            <a:r>
              <a:rPr lang="cs-CZ" sz="2800" b="1" dirty="0" smtClean="0"/>
              <a:t>zastavěný stavební pozemek</a:t>
            </a:r>
            <a:r>
              <a:rPr lang="cs-CZ" sz="2800" dirty="0" smtClean="0"/>
              <a:t> - pozemek evidovaný v katastru nemovitostí jako stavební parcela a další pozemkové parcely zpravidla pod společným oplocením, tvořící souvislý celek s obytnými a hospodářskými budovami, </a:t>
            </a:r>
          </a:p>
          <a:p>
            <a:pPr algn="just"/>
            <a:r>
              <a:rPr lang="cs-CZ" sz="2800" b="1" dirty="0" smtClean="0"/>
              <a:t>zastavěné území</a:t>
            </a:r>
            <a:r>
              <a:rPr lang="cs-CZ" sz="2800" dirty="0" smtClean="0"/>
              <a:t> - území vymezené územním plánem nebo postupem podle tohoto zákona; nemá-li obec takto vymezené zastavěné území, je zastavěným územím zastavěná část obce vymezená k 1. září 1966 a vyznačená v mapách evidence nemovitostí (dále jen "</a:t>
            </a:r>
            <a:r>
              <a:rPr lang="cs-CZ" sz="2800" dirty="0" err="1" smtClean="0"/>
              <a:t>intravilán</a:t>
            </a:r>
            <a:r>
              <a:rPr lang="cs-CZ" sz="2800" dirty="0" smtClean="0"/>
              <a:t>")</a:t>
            </a:r>
          </a:p>
          <a:p>
            <a:pPr algn="just" eaLnBrk="1" hangingPunct="1">
              <a:buFont typeface="Wingdings" pitchFamily="2" charset="2"/>
              <a:buNone/>
              <a:defRPr/>
            </a:pPr>
            <a:endParaRPr lang="cs-CZ" sz="2800" dirty="0" smtClean="0"/>
          </a:p>
          <a:p>
            <a:pPr algn="just" eaLnBrk="1" hangingPunct="1">
              <a:defRPr/>
            </a:pPr>
            <a:endParaRPr lang="cs-CZ" sz="2800" dirty="0" smtClean="0"/>
          </a:p>
        </p:txBody>
      </p:sp>
    </p:spTree>
    <p:extLst>
      <p:ext uri="{BB962C8B-B14F-4D97-AF65-F5344CB8AC3E}">
        <p14:creationId xmlns:p14="http://schemas.microsoft.com/office/powerpoint/2010/main" val="427855666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a:normAutofit fontScale="90000"/>
          </a:bodyPr>
          <a:lstStyle/>
          <a:p>
            <a:pPr eaLnBrk="1" hangingPunct="1">
              <a:defRPr/>
            </a:pPr>
            <a:r>
              <a:rPr lang="cs-CZ" dirty="0" smtClean="0"/>
              <a:t>Definice některých vybraných pojmů § 2 </a:t>
            </a:r>
          </a:p>
        </p:txBody>
      </p:sp>
      <p:sp>
        <p:nvSpPr>
          <p:cNvPr id="261123" name="Rectangle 3"/>
          <p:cNvSpPr>
            <a:spLocks noGrp="1" noChangeArrowheads="1"/>
          </p:cNvSpPr>
          <p:nvPr>
            <p:ph idx="1"/>
          </p:nvPr>
        </p:nvSpPr>
        <p:spPr/>
        <p:txBody>
          <a:bodyPr>
            <a:normAutofit fontScale="25000" lnSpcReduction="20000"/>
          </a:bodyPr>
          <a:lstStyle/>
          <a:p>
            <a:pPr algn="just" eaLnBrk="1" hangingPunct="1">
              <a:defRPr/>
            </a:pPr>
            <a:r>
              <a:rPr lang="cs-CZ" sz="7200" b="1" dirty="0" smtClean="0"/>
              <a:t>koridor</a:t>
            </a:r>
            <a:r>
              <a:rPr lang="cs-CZ" sz="7200" dirty="0" smtClean="0"/>
              <a:t> </a:t>
            </a:r>
            <a:r>
              <a:rPr lang="cs-CZ" sz="7200" dirty="0" smtClean="0"/>
              <a:t>- plocha vymezená pro umístění vedení dopravní a technické infrastruktury nebo opatření nestavební povahy</a:t>
            </a:r>
          </a:p>
          <a:p>
            <a:pPr algn="just">
              <a:defRPr/>
            </a:pPr>
            <a:r>
              <a:rPr lang="cs-CZ" sz="7200" b="1" dirty="0" smtClean="0"/>
              <a:t>zastavitelná plocha</a:t>
            </a:r>
            <a:r>
              <a:rPr lang="cs-CZ" sz="7200" dirty="0" smtClean="0"/>
              <a:t> - plocha vymezená k zastavění v územním plánu nebo v zásadách územního rozvoje, </a:t>
            </a:r>
            <a:endParaRPr lang="cs-CZ" sz="7200" dirty="0" smtClean="0"/>
          </a:p>
          <a:p>
            <a:pPr algn="just">
              <a:defRPr/>
            </a:pPr>
            <a:r>
              <a:rPr lang="cs-CZ" sz="7200" b="1" dirty="0" smtClean="0"/>
              <a:t>zastavěná </a:t>
            </a:r>
            <a:r>
              <a:rPr lang="cs-CZ" sz="7200" b="1" dirty="0"/>
              <a:t>plocha pozemku </a:t>
            </a:r>
            <a:r>
              <a:rPr lang="cs-CZ" sz="7200" dirty="0"/>
              <a:t>je součtem všech zastavěných ploch jednotlivých staveb. Zastavěnou plochou stavby se rozumí plocha ohraničená pravoúhlými průměty vnějšího líce obvodových konstrukcí všech nadzemních i podzemních podlaží do vodorovné roviny. Plochy lodžií a arkýřů se započítávají. U objektů </a:t>
            </a:r>
            <a:r>
              <a:rPr lang="cs-CZ" sz="7200" dirty="0" err="1"/>
              <a:t>poloodkrytých</a:t>
            </a:r>
            <a:r>
              <a:rPr lang="cs-CZ" sz="7200" dirty="0"/>
              <a:t> (bez některých obvodových stěn) je zastavěná plocha vymezena obalovými čarami vedenými vnějšími líci svislých konstrukcí do vodorovné roviny. U zastřešených staveb nebo jejich částí bez obvodových svislých konstrukcí je zastavěná plocha vymezena pravoúhlým průmětem střešní konstrukce do vodorovné roviny.</a:t>
            </a:r>
            <a:endParaRPr lang="cs-CZ" sz="7200" dirty="0" smtClean="0"/>
          </a:p>
          <a:p>
            <a:pPr algn="just" eaLnBrk="1" hangingPunct="1">
              <a:buFont typeface="Wingdings" pitchFamily="2" charset="2"/>
              <a:buNone/>
              <a:defRPr/>
            </a:pPr>
            <a:endParaRPr lang="cs-CZ" sz="2800" dirty="0" smtClean="0"/>
          </a:p>
          <a:p>
            <a:pPr algn="just" eaLnBrk="1" hangingPunct="1">
              <a:defRPr/>
            </a:pPr>
            <a:endParaRPr lang="cs-CZ" sz="2800" dirty="0" smtClean="0"/>
          </a:p>
        </p:txBody>
      </p:sp>
    </p:spTree>
    <p:extLst>
      <p:ext uri="{BB962C8B-B14F-4D97-AF65-F5344CB8AC3E}">
        <p14:creationId xmlns:p14="http://schemas.microsoft.com/office/powerpoint/2010/main" val="27618668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normAutofit/>
          </a:bodyPr>
          <a:lstStyle/>
          <a:p>
            <a:pPr algn="jus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dirty="0" smtClean="0"/>
              <a:t>Průcha, P.; Kliková, A. </a:t>
            </a:r>
            <a:r>
              <a:rPr lang="cs-CZ" i="1" dirty="0" smtClean="0"/>
              <a:t>Veřejné stavební právo</a:t>
            </a:r>
            <a:r>
              <a:rPr lang="cs-CZ" dirty="0" smtClean="0"/>
              <a:t>. 2. vyd. Brno: MU, Právnická fakulta, 2019.</a:t>
            </a:r>
          </a:p>
          <a:p>
            <a:pPr algn="jus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Marek</a:t>
            </a:r>
            <a:r>
              <a:rPr lang="en-GB" dirty="0"/>
              <a:t>, K</a:t>
            </a:r>
            <a:r>
              <a:rPr lang="en-GB" dirty="0" smtClean="0"/>
              <a:t>.</a:t>
            </a:r>
            <a:r>
              <a:rPr lang="cs-CZ" dirty="0" smtClean="0"/>
              <a:t>;</a:t>
            </a:r>
            <a:r>
              <a:rPr lang="en-GB" dirty="0" smtClean="0"/>
              <a:t> </a:t>
            </a:r>
            <a:r>
              <a:rPr lang="en-GB" dirty="0" err="1"/>
              <a:t>Průcha</a:t>
            </a:r>
            <a:r>
              <a:rPr lang="en-GB" dirty="0"/>
              <a:t>, P</a:t>
            </a:r>
            <a:r>
              <a:rPr lang="en-GB" dirty="0" smtClean="0"/>
              <a:t>. </a:t>
            </a:r>
            <a:r>
              <a:rPr lang="en-GB" i="1" dirty="0" err="1"/>
              <a:t>Stavební</a:t>
            </a:r>
            <a:r>
              <a:rPr lang="en-GB" i="1" dirty="0"/>
              <a:t> </a:t>
            </a:r>
            <a:r>
              <a:rPr lang="en-GB" i="1" dirty="0" err="1" smtClean="0"/>
              <a:t>právo</a:t>
            </a:r>
            <a:r>
              <a:rPr lang="cs-CZ" i="1" dirty="0" smtClean="0"/>
              <a:t> veřejné a soukromé podle úpravy závazků v novém občanském zákoníku</a:t>
            </a:r>
            <a:r>
              <a:rPr lang="cs-CZ" dirty="0" smtClean="0"/>
              <a:t>.</a:t>
            </a:r>
            <a:r>
              <a:rPr lang="en-GB" dirty="0" smtClean="0"/>
              <a:t> </a:t>
            </a:r>
            <a:r>
              <a:rPr lang="cs-CZ" dirty="0" smtClean="0"/>
              <a:t>Praha: </a:t>
            </a:r>
            <a:r>
              <a:rPr lang="cs-CZ" dirty="0" err="1" smtClean="0"/>
              <a:t>Leges</a:t>
            </a:r>
            <a:r>
              <a:rPr lang="en-GB" dirty="0" smtClean="0"/>
              <a:t>, 20</a:t>
            </a:r>
            <a:r>
              <a:rPr lang="cs-CZ" dirty="0" smtClean="0"/>
              <a:t>13.</a:t>
            </a:r>
          </a:p>
          <a:p>
            <a:pPr algn="jus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t>Doležal</a:t>
            </a:r>
            <a:r>
              <a:rPr lang="en-GB" dirty="0"/>
              <a:t>, J</a:t>
            </a:r>
            <a:r>
              <a:rPr lang="en-GB" dirty="0" smtClean="0"/>
              <a:t>.</a:t>
            </a:r>
            <a:r>
              <a:rPr lang="cs-CZ" dirty="0" smtClean="0"/>
              <a:t>;</a:t>
            </a:r>
            <a:r>
              <a:rPr lang="en-GB" dirty="0" smtClean="0"/>
              <a:t> </a:t>
            </a:r>
            <a:r>
              <a:rPr lang="en-GB" dirty="0" err="1"/>
              <a:t>Mareček</a:t>
            </a:r>
            <a:r>
              <a:rPr lang="en-GB" dirty="0"/>
              <a:t>, J</a:t>
            </a:r>
            <a:r>
              <a:rPr lang="en-GB" dirty="0" smtClean="0"/>
              <a:t>.</a:t>
            </a:r>
            <a:r>
              <a:rPr lang="cs-CZ" dirty="0" smtClean="0"/>
              <a:t>;</a:t>
            </a:r>
            <a:r>
              <a:rPr lang="en-GB" dirty="0" smtClean="0"/>
              <a:t> </a:t>
            </a:r>
            <a:r>
              <a:rPr lang="en-GB" dirty="0" err="1"/>
              <a:t>Vobořil</a:t>
            </a:r>
            <a:r>
              <a:rPr lang="en-GB" dirty="0"/>
              <a:t>, O</a:t>
            </a:r>
            <a:r>
              <a:rPr lang="en-GB" dirty="0" smtClean="0"/>
              <a:t>.  </a:t>
            </a:r>
            <a:r>
              <a:rPr lang="en-GB" i="1" dirty="0" err="1"/>
              <a:t>Stavební</a:t>
            </a:r>
            <a:r>
              <a:rPr lang="en-GB" i="1" dirty="0"/>
              <a:t> </a:t>
            </a:r>
            <a:r>
              <a:rPr lang="en-GB" i="1" dirty="0" err="1"/>
              <a:t>zákon</a:t>
            </a:r>
            <a:r>
              <a:rPr lang="en-GB" i="1" dirty="0"/>
              <a:t> v </a:t>
            </a:r>
            <a:r>
              <a:rPr lang="en-GB" i="1" dirty="0" err="1"/>
              <a:t>teorii</a:t>
            </a:r>
            <a:r>
              <a:rPr lang="en-GB" i="1" dirty="0"/>
              <a:t> a </a:t>
            </a:r>
            <a:r>
              <a:rPr lang="en-GB" i="1" dirty="0" err="1" smtClean="0"/>
              <a:t>praxi</a:t>
            </a:r>
            <a:r>
              <a:rPr lang="cs-CZ" dirty="0" smtClean="0"/>
              <a:t>.</a:t>
            </a:r>
            <a:r>
              <a:rPr lang="en-GB" dirty="0" smtClean="0"/>
              <a:t> Praha</a:t>
            </a:r>
            <a:r>
              <a:rPr lang="cs-CZ" dirty="0" smtClean="0"/>
              <a:t>: </a:t>
            </a:r>
            <a:r>
              <a:rPr lang="en-GB" dirty="0" smtClean="0"/>
              <a:t>Linde</a:t>
            </a:r>
            <a:r>
              <a:rPr lang="cs-CZ" dirty="0" smtClean="0"/>
              <a:t>,</a:t>
            </a:r>
            <a:r>
              <a:rPr lang="en-GB" dirty="0" smtClean="0"/>
              <a:t> 2006</a:t>
            </a:r>
            <a:r>
              <a:rPr lang="cs-CZ" dirty="0" smtClean="0"/>
              <a:t>.</a:t>
            </a:r>
            <a:r>
              <a:rPr lang="en-GB" dirty="0" smtClean="0"/>
              <a:t>  </a:t>
            </a:r>
            <a:endParaRPr lang="en-GB" dirty="0"/>
          </a:p>
          <a:p>
            <a:pPr algn="just"/>
            <a:endParaRPr lang="cs-CZ" dirty="0"/>
          </a:p>
        </p:txBody>
      </p:sp>
    </p:spTree>
    <p:extLst>
      <p:ext uri="{BB962C8B-B14F-4D97-AF65-F5344CB8AC3E}">
        <p14:creationId xmlns:p14="http://schemas.microsoft.com/office/powerpoint/2010/main" val="2468210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Definice některých vybraných pojmů § 2 </a:t>
            </a:r>
          </a:p>
        </p:txBody>
      </p:sp>
      <p:sp>
        <p:nvSpPr>
          <p:cNvPr id="3" name="Zástupný symbol pro obsah 2"/>
          <p:cNvSpPr>
            <a:spLocks noGrp="1"/>
          </p:cNvSpPr>
          <p:nvPr>
            <p:ph idx="1"/>
          </p:nvPr>
        </p:nvSpPr>
        <p:spPr/>
        <p:txBody>
          <a:bodyPr>
            <a:normAutofit fontScale="92500"/>
          </a:bodyPr>
          <a:lstStyle/>
          <a:p>
            <a:r>
              <a:rPr lang="cs-CZ" b="1" dirty="0"/>
              <a:t>Souborem staveb </a:t>
            </a:r>
            <a:r>
              <a:rPr lang="cs-CZ" dirty="0"/>
              <a:t>se rozumí vzájemně související stavby, jimiž se v rámci jednoho stavebního záměru uskutečňuje výstavba na souvislém území nebo za společným účelem.</a:t>
            </a:r>
          </a:p>
          <a:p>
            <a:r>
              <a:rPr lang="cs-CZ" b="1" dirty="0" smtClean="0"/>
              <a:t>Stavbou </a:t>
            </a:r>
            <a:r>
              <a:rPr lang="cs-CZ" b="1" dirty="0"/>
              <a:t>hlavní souboru staveb </a:t>
            </a:r>
            <a:r>
              <a:rPr lang="cs-CZ" dirty="0"/>
              <a:t>se rozumí stavba, která určuje účel výstavby souboru staveb. Vedlejší stavbou v souboru staveb se rozumí stavba, která se stavbou hlavní svým účelem užívání nebo umístěním souvisí a která zabezpečuje uživatelnost stavby hlavní nebo doplňuje účel užívání stavby hlavní.</a:t>
            </a:r>
          </a:p>
        </p:txBody>
      </p:sp>
    </p:spTree>
    <p:extLst>
      <p:ext uri="{BB962C8B-B14F-4D97-AF65-F5344CB8AC3E}">
        <p14:creationId xmlns:p14="http://schemas.microsoft.com/office/powerpoint/2010/main" val="152826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Definice dalších vybraných pojmů</a:t>
            </a:r>
          </a:p>
        </p:txBody>
      </p:sp>
      <p:sp>
        <p:nvSpPr>
          <p:cNvPr id="3" name="Zástupný symbol pro obsah 2"/>
          <p:cNvSpPr>
            <a:spLocks noGrp="1"/>
          </p:cNvSpPr>
          <p:nvPr>
            <p:ph idx="1"/>
          </p:nvPr>
        </p:nvSpPr>
        <p:spPr/>
        <p:txBody>
          <a:bodyPr>
            <a:noAutofit/>
          </a:bodyPr>
          <a:lstStyle/>
          <a:p>
            <a:pPr algn="just">
              <a:lnSpc>
                <a:spcPct val="80000"/>
              </a:lnSpc>
              <a:defRPr/>
            </a:pPr>
            <a:r>
              <a:rPr lang="cs-CZ" sz="1800" b="1" dirty="0" smtClean="0"/>
              <a:t>Stavební </a:t>
            </a:r>
            <a:r>
              <a:rPr lang="cs-CZ" sz="1800" b="1" dirty="0" smtClean="0"/>
              <a:t>podnikatel - </a:t>
            </a:r>
            <a:r>
              <a:rPr lang="cs-CZ" sz="1800" dirty="0" smtClean="0"/>
              <a:t>osoba </a:t>
            </a:r>
            <a:r>
              <a:rPr lang="cs-CZ" sz="1800" dirty="0" smtClean="0"/>
              <a:t>oprávněná k provádění stavebních nebo montážních prací jako </a:t>
            </a:r>
            <a:r>
              <a:rPr lang="cs-CZ" sz="1800" dirty="0" smtClean="0"/>
              <a:t>předmětu své činnosti </a:t>
            </a:r>
            <a:r>
              <a:rPr lang="cs-CZ" sz="1800" dirty="0" smtClean="0"/>
              <a:t>podle zvláštních právních předpisů.</a:t>
            </a:r>
          </a:p>
          <a:p>
            <a:pPr algn="just"/>
            <a:r>
              <a:rPr lang="cs-CZ" sz="1800" b="1" dirty="0" smtClean="0"/>
              <a:t>Stavebník - </a:t>
            </a:r>
            <a:r>
              <a:rPr lang="cs-CZ" sz="1800" dirty="0" smtClean="0"/>
              <a:t>osoba</a:t>
            </a:r>
            <a:r>
              <a:rPr lang="cs-CZ" sz="1800" dirty="0"/>
              <a:t>, která pro sebe žádá vydání stavebního povolení nebo ohlašuje </a:t>
            </a:r>
            <a:r>
              <a:rPr lang="cs-CZ" sz="1800" dirty="0" smtClean="0"/>
              <a:t>provedení </a:t>
            </a:r>
            <a:r>
              <a:rPr lang="cs-CZ" sz="1800" dirty="0"/>
              <a:t>stavby, </a:t>
            </a:r>
            <a:r>
              <a:rPr lang="cs-CZ" sz="1800" dirty="0" smtClean="0"/>
              <a:t>terénní </a:t>
            </a:r>
            <a:r>
              <a:rPr lang="cs-CZ" sz="1800" dirty="0" smtClean="0"/>
              <a:t>úpravy </a:t>
            </a:r>
            <a:r>
              <a:rPr lang="cs-CZ" sz="1800" dirty="0"/>
              <a:t>nebo zařízení, jakož i její právní nástupce, a dále osoba, která stavbu, </a:t>
            </a:r>
            <a:r>
              <a:rPr lang="cs-CZ" sz="1800" dirty="0" smtClean="0"/>
              <a:t>terénní </a:t>
            </a:r>
            <a:r>
              <a:rPr lang="cs-CZ" sz="1800" dirty="0"/>
              <a:t>úpravu </a:t>
            </a:r>
            <a:r>
              <a:rPr lang="cs-CZ" sz="1800" dirty="0" smtClean="0"/>
              <a:t>nebo </a:t>
            </a:r>
            <a:r>
              <a:rPr lang="cs-CZ" sz="1800" dirty="0"/>
              <a:t>zařízení provádí, pokud nejde o stavebního podnikatele realizujícího </a:t>
            </a:r>
            <a:r>
              <a:rPr lang="cs-CZ" sz="1800" dirty="0" smtClean="0"/>
              <a:t>stavbu </a:t>
            </a:r>
            <a:r>
              <a:rPr lang="cs-CZ" sz="1800" dirty="0"/>
              <a:t>v rámci své </a:t>
            </a:r>
            <a:r>
              <a:rPr lang="cs-CZ" sz="1800" dirty="0" smtClean="0"/>
              <a:t>podnikatelské </a:t>
            </a:r>
            <a:r>
              <a:rPr lang="cs-CZ" sz="1800" dirty="0"/>
              <a:t>činnosti; stavebníkem se rozumí též investor a </a:t>
            </a:r>
            <a:r>
              <a:rPr lang="cs-CZ" sz="1800" dirty="0" smtClean="0"/>
              <a:t>objednatel </a:t>
            </a:r>
            <a:r>
              <a:rPr lang="cs-CZ" sz="1800" dirty="0" smtClean="0"/>
              <a:t>stavby.</a:t>
            </a:r>
            <a:endParaRPr lang="cs-CZ" sz="1800" dirty="0"/>
          </a:p>
          <a:p>
            <a:r>
              <a:rPr lang="cs-CZ" sz="1800" b="1" dirty="0" smtClean="0"/>
              <a:t>Stavební </a:t>
            </a:r>
            <a:r>
              <a:rPr lang="cs-CZ" sz="1800" b="1" dirty="0" smtClean="0"/>
              <a:t>dozor - </a:t>
            </a:r>
            <a:r>
              <a:rPr lang="cs-CZ" sz="1800" dirty="0" smtClean="0"/>
              <a:t>odborný </a:t>
            </a:r>
            <a:r>
              <a:rPr lang="cs-CZ" sz="1800" dirty="0"/>
              <a:t>dozor nad prováděním stavby svépomocí vykonávaný osobou, která má </a:t>
            </a:r>
            <a:r>
              <a:rPr lang="cs-CZ" sz="1800" dirty="0" smtClean="0"/>
              <a:t>vysokoškolské </a:t>
            </a:r>
            <a:r>
              <a:rPr lang="cs-CZ" sz="1800" dirty="0" smtClean="0"/>
              <a:t>vzdělání </a:t>
            </a:r>
            <a:r>
              <a:rPr lang="cs-CZ" sz="1800" dirty="0"/>
              <a:t>stavebního nebo architektonického směru nebo střední vzdělání </a:t>
            </a:r>
            <a:r>
              <a:rPr lang="cs-CZ" sz="1800" dirty="0" smtClean="0"/>
              <a:t>	stavebního </a:t>
            </a:r>
            <a:r>
              <a:rPr lang="cs-CZ" sz="1800" dirty="0"/>
              <a:t>směru s </a:t>
            </a:r>
            <a:r>
              <a:rPr lang="cs-CZ" sz="1800" dirty="0" smtClean="0"/>
              <a:t>maturitní </a:t>
            </a:r>
            <a:r>
              <a:rPr lang="cs-CZ" sz="1800" dirty="0"/>
              <a:t>zkouškou a alespoň 3 roky praxe při provádění </a:t>
            </a:r>
            <a:r>
              <a:rPr lang="cs-CZ" sz="1800" dirty="0" smtClean="0"/>
              <a:t>staveb.</a:t>
            </a:r>
            <a:endParaRPr lang="cs-CZ" sz="1800" dirty="0"/>
          </a:p>
        </p:txBody>
      </p:sp>
    </p:spTree>
    <p:extLst>
      <p:ext uri="{BB962C8B-B14F-4D97-AF65-F5344CB8AC3E}">
        <p14:creationId xmlns:p14="http://schemas.microsoft.com/office/powerpoint/2010/main" val="1652260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Definice dalších vybraných pojmů</a:t>
            </a:r>
          </a:p>
        </p:txBody>
      </p:sp>
      <p:sp>
        <p:nvSpPr>
          <p:cNvPr id="3" name="Zástupný symbol pro obsah 2"/>
          <p:cNvSpPr>
            <a:spLocks noGrp="1"/>
          </p:cNvSpPr>
          <p:nvPr>
            <p:ph idx="1"/>
          </p:nvPr>
        </p:nvSpPr>
        <p:spPr/>
        <p:txBody>
          <a:bodyPr>
            <a:noAutofit/>
          </a:bodyPr>
          <a:lstStyle/>
          <a:p>
            <a:pPr algn="just"/>
            <a:r>
              <a:rPr lang="cs-CZ" sz="2000" b="1" dirty="0" smtClean="0"/>
              <a:t>Obecné požadavky </a:t>
            </a:r>
            <a:r>
              <a:rPr lang="cs-CZ" sz="2000" b="1" dirty="0"/>
              <a:t>na výstavbu </a:t>
            </a:r>
            <a:r>
              <a:rPr lang="cs-CZ" sz="2000" b="1" dirty="0" smtClean="0"/>
              <a:t>- </a:t>
            </a:r>
            <a:r>
              <a:rPr lang="cs-CZ" sz="2000" dirty="0" smtClean="0"/>
              <a:t>obecné </a:t>
            </a:r>
            <a:r>
              <a:rPr lang="cs-CZ" sz="2000" dirty="0"/>
              <a:t>požadavky na využívání území, technické požadavky na stavby a obecné technické </a:t>
            </a:r>
            <a:r>
              <a:rPr lang="cs-CZ" sz="2000" dirty="0" smtClean="0"/>
              <a:t>požadavky </a:t>
            </a:r>
            <a:r>
              <a:rPr lang="cs-CZ" sz="2000" dirty="0"/>
              <a:t>zabezpečující bezbariérové užívání staveb, stanovené prováděcími právními předpisy.</a:t>
            </a:r>
          </a:p>
        </p:txBody>
      </p:sp>
    </p:spTree>
    <p:extLst>
      <p:ext uri="{BB962C8B-B14F-4D97-AF65-F5344CB8AC3E}">
        <p14:creationId xmlns:p14="http://schemas.microsoft.com/office/powerpoint/2010/main" val="3363107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Definice dalších vybraných pojmů</a:t>
            </a:r>
          </a:p>
        </p:txBody>
      </p:sp>
      <p:sp>
        <p:nvSpPr>
          <p:cNvPr id="3" name="Zástupný symbol pro obsah 2"/>
          <p:cNvSpPr>
            <a:spLocks noGrp="1"/>
          </p:cNvSpPr>
          <p:nvPr>
            <p:ph idx="1"/>
          </p:nvPr>
        </p:nvSpPr>
        <p:spPr/>
        <p:txBody>
          <a:bodyPr>
            <a:normAutofit/>
          </a:bodyPr>
          <a:lstStyle/>
          <a:p>
            <a:pPr algn="just">
              <a:lnSpc>
                <a:spcPct val="80000"/>
              </a:lnSpc>
              <a:defRPr/>
            </a:pPr>
            <a:r>
              <a:rPr lang="cs-CZ" b="1" dirty="0" smtClean="0"/>
              <a:t>Veřejná infrastruktura</a:t>
            </a:r>
            <a:endParaRPr lang="cs-CZ" b="1" dirty="0"/>
          </a:p>
          <a:p>
            <a:pPr lvl="1" algn="just">
              <a:lnSpc>
                <a:spcPct val="80000"/>
              </a:lnSpc>
              <a:defRPr/>
            </a:pPr>
            <a:r>
              <a:rPr lang="cs-CZ" dirty="0" smtClean="0"/>
              <a:t>Technická infrastruktura </a:t>
            </a:r>
          </a:p>
          <a:p>
            <a:pPr lvl="1" algn="just">
              <a:lnSpc>
                <a:spcPct val="80000"/>
              </a:lnSpc>
              <a:defRPr/>
            </a:pPr>
            <a:r>
              <a:rPr lang="cs-CZ" dirty="0" smtClean="0"/>
              <a:t>Dopravní infrastruktura</a:t>
            </a:r>
          </a:p>
          <a:p>
            <a:pPr lvl="1" algn="just">
              <a:lnSpc>
                <a:spcPct val="80000"/>
              </a:lnSpc>
              <a:defRPr/>
            </a:pPr>
            <a:r>
              <a:rPr lang="cs-CZ" dirty="0" smtClean="0"/>
              <a:t>Občanské vybavení</a:t>
            </a:r>
            <a:endParaRPr lang="cs-CZ" dirty="0"/>
          </a:p>
          <a:p>
            <a:pPr marL="457200" lvl="1" indent="0" algn="just">
              <a:lnSpc>
                <a:spcPct val="80000"/>
              </a:lnSpc>
              <a:buNone/>
              <a:defRPr/>
            </a:pPr>
            <a:r>
              <a:rPr lang="cs-CZ" dirty="0" smtClean="0"/>
              <a:t>ve veřejném zájmu</a:t>
            </a:r>
            <a:endParaRPr lang="cs-CZ" dirty="0"/>
          </a:p>
          <a:p>
            <a:endParaRPr lang="cs-CZ" dirty="0"/>
          </a:p>
        </p:txBody>
      </p:sp>
    </p:spTree>
    <p:extLst>
      <p:ext uri="{BB962C8B-B14F-4D97-AF65-F5344CB8AC3E}">
        <p14:creationId xmlns:p14="http://schemas.microsoft.com/office/powerpoint/2010/main" val="778413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normAutofit fontScale="90000"/>
          </a:bodyPr>
          <a:lstStyle/>
          <a:p>
            <a:pPr eaLnBrk="1" hangingPunct="1">
              <a:defRPr/>
            </a:pPr>
            <a:r>
              <a:rPr lang="cs-CZ" smtClean="0"/>
              <a:t>Orgány vykonávající činnost na daném úseku</a:t>
            </a:r>
          </a:p>
        </p:txBody>
      </p:sp>
      <p:graphicFrame>
        <p:nvGraphicFramePr>
          <p:cNvPr id="2" name="Diagram 1"/>
          <p:cNvGraphicFramePr/>
          <p:nvPr>
            <p:extLst>
              <p:ext uri="{D42A27DB-BD31-4B8C-83A1-F6EECF244321}">
                <p14:modId xmlns:p14="http://schemas.microsoft.com/office/powerpoint/2010/main" val="1828880119"/>
              </p:ext>
            </p:extLst>
          </p:nvPr>
        </p:nvGraphicFramePr>
        <p:xfrm>
          <a:off x="582613" y="1866900"/>
          <a:ext cx="7908925" cy="413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p:txBody>
          <a:bodyPr/>
          <a:lstStyle/>
          <a:p>
            <a:pPr eaLnBrk="1" hangingPunct="1">
              <a:defRPr/>
            </a:pPr>
            <a:r>
              <a:rPr lang="cs-CZ" smtClean="0"/>
              <a:t>Obecné stavební úřady  </a:t>
            </a:r>
          </a:p>
        </p:txBody>
      </p:sp>
      <p:sp>
        <p:nvSpPr>
          <p:cNvPr id="200707" name="Rectangle 3"/>
          <p:cNvSpPr>
            <a:spLocks noGrp="1" noChangeArrowheads="1"/>
          </p:cNvSpPr>
          <p:nvPr>
            <p:ph idx="1"/>
          </p:nvPr>
        </p:nvSpPr>
        <p:spPr/>
        <p:txBody>
          <a:bodyPr>
            <a:normAutofit fontScale="92500" lnSpcReduction="20000"/>
          </a:bodyPr>
          <a:lstStyle/>
          <a:p>
            <a:pPr algn="just" eaLnBrk="1" hangingPunct="1">
              <a:lnSpc>
                <a:spcPct val="80000"/>
              </a:lnSpc>
              <a:defRPr/>
            </a:pPr>
            <a:r>
              <a:rPr lang="cs-CZ" sz="2300" dirty="0" smtClean="0"/>
              <a:t>ministerstvo, které je ústředním správním úřadem ve věcech stavebního řádu,</a:t>
            </a:r>
          </a:p>
          <a:p>
            <a:pPr algn="just" eaLnBrk="1" hangingPunct="1">
              <a:lnSpc>
                <a:spcPct val="80000"/>
              </a:lnSpc>
              <a:defRPr/>
            </a:pPr>
            <a:r>
              <a:rPr lang="cs-CZ" sz="2300" dirty="0" smtClean="0"/>
              <a:t>krajský úřad,</a:t>
            </a:r>
          </a:p>
          <a:p>
            <a:pPr algn="just" eaLnBrk="1" hangingPunct="1">
              <a:lnSpc>
                <a:spcPct val="80000"/>
              </a:lnSpc>
              <a:defRPr/>
            </a:pPr>
            <a:r>
              <a:rPr lang="cs-CZ" sz="2300" dirty="0" smtClean="0"/>
              <a:t>Magistrát hlavního města Prahy a úřad městské části hlavního města Prahy určený statutem,</a:t>
            </a:r>
          </a:p>
          <a:p>
            <a:pPr algn="just" eaLnBrk="1" hangingPunct="1">
              <a:lnSpc>
                <a:spcPct val="80000"/>
              </a:lnSpc>
              <a:defRPr/>
            </a:pPr>
            <a:r>
              <a:rPr lang="cs-CZ" sz="2300" dirty="0" smtClean="0"/>
              <a:t>magistrát územně členěného statutárního města a úřad jeho obvodu nebo městské části určený statutem,</a:t>
            </a:r>
          </a:p>
          <a:p>
            <a:pPr algn="just" eaLnBrk="1" hangingPunct="1">
              <a:lnSpc>
                <a:spcPct val="80000"/>
              </a:lnSpc>
              <a:defRPr/>
            </a:pPr>
            <a:r>
              <a:rPr lang="cs-CZ" sz="2300" dirty="0" smtClean="0"/>
              <a:t>magistrát statutárního města,</a:t>
            </a:r>
          </a:p>
          <a:p>
            <a:pPr algn="just" eaLnBrk="1" hangingPunct="1">
              <a:lnSpc>
                <a:spcPct val="80000"/>
              </a:lnSpc>
              <a:defRPr/>
            </a:pPr>
            <a:r>
              <a:rPr lang="cs-CZ" sz="2300" dirty="0" smtClean="0"/>
              <a:t>pověřený obecní úřad,</a:t>
            </a:r>
          </a:p>
          <a:p>
            <a:pPr algn="just" eaLnBrk="1" hangingPunct="1">
              <a:lnSpc>
                <a:spcPct val="80000"/>
              </a:lnSpc>
              <a:defRPr/>
            </a:pPr>
            <a:r>
              <a:rPr lang="cs-CZ" sz="2300" dirty="0" smtClean="0"/>
              <a:t>městský a obecní úřad, který tuto působnost vykonával ke dni </a:t>
            </a:r>
          </a:p>
          <a:p>
            <a:pPr algn="just" eaLnBrk="1" hangingPunct="1">
              <a:lnSpc>
                <a:spcPct val="80000"/>
              </a:lnSpc>
              <a:buFont typeface="Wingdings" pitchFamily="2" charset="2"/>
              <a:buNone/>
              <a:defRPr/>
            </a:pPr>
            <a:r>
              <a:rPr lang="cs-CZ" sz="2300" dirty="0" smtClean="0"/>
              <a:t>	31. prosince 2006.</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eaLnBrk="1" hangingPunct="1">
              <a:defRPr/>
            </a:pPr>
            <a:r>
              <a:rPr lang="cs-CZ" smtClean="0"/>
              <a:t>Speciální stavební úřady</a:t>
            </a:r>
          </a:p>
        </p:txBody>
      </p:sp>
      <p:sp>
        <p:nvSpPr>
          <p:cNvPr id="201731" name="Rectangle 3"/>
          <p:cNvSpPr>
            <a:spLocks noGrp="1" noChangeArrowheads="1"/>
          </p:cNvSpPr>
          <p:nvPr>
            <p:ph idx="1"/>
          </p:nvPr>
        </p:nvSpPr>
        <p:spPr/>
        <p:txBody>
          <a:bodyPr>
            <a:normAutofit lnSpcReduction="10000"/>
          </a:bodyPr>
          <a:lstStyle/>
          <a:p>
            <a:pPr marL="609600" indent="-609600" algn="just" eaLnBrk="1" hangingPunct="1">
              <a:lnSpc>
                <a:spcPct val="80000"/>
              </a:lnSpc>
              <a:buFont typeface="Wingdings" pitchFamily="2" charset="2"/>
              <a:buNone/>
              <a:defRPr/>
            </a:pPr>
            <a:r>
              <a:rPr lang="cs-CZ" sz="2000" dirty="0" smtClean="0"/>
              <a:t>	</a:t>
            </a:r>
            <a:r>
              <a:rPr lang="cs-CZ" sz="2600" dirty="0" smtClean="0"/>
              <a:t>Působnost stavebního úřadu, s výjimkou pravomoci ve věcech územního rozhodování, vykonávají u </a:t>
            </a:r>
          </a:p>
          <a:p>
            <a:pPr marL="609600" indent="-609600" algn="just" eaLnBrk="1" hangingPunct="1">
              <a:lnSpc>
                <a:spcPct val="80000"/>
              </a:lnSpc>
              <a:buFont typeface="Wingdings" pitchFamily="2" charset="2"/>
              <a:buNone/>
              <a:defRPr/>
            </a:pPr>
            <a:r>
              <a:rPr lang="cs-CZ" sz="2600" dirty="0" smtClean="0"/>
              <a:t>a)    staveb leteckých,</a:t>
            </a:r>
          </a:p>
          <a:p>
            <a:pPr marL="609600" indent="-609600" algn="just" eaLnBrk="1" hangingPunct="1">
              <a:lnSpc>
                <a:spcPct val="80000"/>
              </a:lnSpc>
              <a:buFont typeface="Wingdings" pitchFamily="2" charset="2"/>
              <a:buNone/>
              <a:defRPr/>
            </a:pPr>
            <a:r>
              <a:rPr lang="cs-CZ" sz="2600" dirty="0" smtClean="0"/>
              <a:t>b) 	staveb drah a na dráze, včetně zařízení na dráze,</a:t>
            </a:r>
          </a:p>
          <a:p>
            <a:pPr marL="609600" indent="-609600" algn="just" eaLnBrk="1" hangingPunct="1">
              <a:lnSpc>
                <a:spcPct val="80000"/>
              </a:lnSpc>
              <a:buFont typeface="Wingdings" pitchFamily="2" charset="2"/>
              <a:buNone/>
              <a:defRPr/>
            </a:pPr>
            <a:r>
              <a:rPr lang="cs-CZ" sz="2600" dirty="0" smtClean="0"/>
              <a:t>c) 	staveb dálnic, silnic, místních komunikací a veřejně přístupných účelových komunikací, </a:t>
            </a:r>
          </a:p>
          <a:p>
            <a:pPr marL="609600" indent="-609600" algn="just" eaLnBrk="1" hangingPunct="1">
              <a:lnSpc>
                <a:spcPct val="80000"/>
              </a:lnSpc>
              <a:buFont typeface="Wingdings" pitchFamily="2" charset="2"/>
              <a:buNone/>
              <a:defRPr/>
            </a:pPr>
            <a:r>
              <a:rPr lang="cs-CZ" sz="2600" dirty="0" smtClean="0"/>
              <a:t>d) 	vodních děl.</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eaLnBrk="1" hangingPunct="1">
              <a:defRPr/>
            </a:pPr>
            <a:r>
              <a:rPr lang="cs-CZ" dirty="0" smtClean="0"/>
              <a:t>Vojenské a jiné </a:t>
            </a:r>
            <a:r>
              <a:rPr lang="cs-CZ" dirty="0" smtClean="0"/>
              <a:t>stavební úřady</a:t>
            </a:r>
          </a:p>
        </p:txBody>
      </p:sp>
      <p:sp>
        <p:nvSpPr>
          <p:cNvPr id="202755" name="Rectangle 3"/>
          <p:cNvSpPr>
            <a:spLocks noGrp="1" noChangeArrowheads="1"/>
          </p:cNvSpPr>
          <p:nvPr>
            <p:ph idx="1"/>
          </p:nvPr>
        </p:nvSpPr>
        <p:spPr/>
        <p:txBody>
          <a:bodyPr>
            <a:normAutofit fontScale="92500"/>
          </a:bodyPr>
          <a:lstStyle/>
          <a:p>
            <a:pPr marL="609600" indent="-609600" algn="just" eaLnBrk="1" hangingPunct="1">
              <a:lnSpc>
                <a:spcPct val="80000"/>
              </a:lnSpc>
              <a:defRPr/>
            </a:pPr>
            <a:r>
              <a:rPr lang="cs-CZ" sz="2200" dirty="0"/>
              <a:t>Ú</a:t>
            </a:r>
            <a:r>
              <a:rPr lang="cs-CZ" sz="2200" dirty="0" smtClean="0"/>
              <a:t>jezdní úřady - na území vojenských újezdů</a:t>
            </a:r>
          </a:p>
          <a:p>
            <a:pPr marL="609600" indent="-609600" algn="just" eaLnBrk="1" hangingPunct="1">
              <a:lnSpc>
                <a:spcPct val="80000"/>
              </a:lnSpc>
              <a:defRPr/>
            </a:pPr>
            <a:r>
              <a:rPr lang="cs-CZ" sz="2200" dirty="0" smtClean="0"/>
              <a:t>Ministerstvo obrany - stavby důležité pro obranu státu mimo území vojenských újezdů,</a:t>
            </a:r>
          </a:p>
          <a:p>
            <a:pPr marL="609600" indent="-609600" algn="just" eaLnBrk="1" hangingPunct="1">
              <a:lnSpc>
                <a:spcPct val="80000"/>
              </a:lnSpc>
              <a:defRPr/>
            </a:pPr>
            <a:r>
              <a:rPr lang="cs-CZ" sz="2200" dirty="0" smtClean="0"/>
              <a:t>Ministerstvo vnitra - stavby pro bezpečnost státu a stavby sloužících k plnění úkolů Národního bezpečnostního úřadu,</a:t>
            </a:r>
          </a:p>
          <a:p>
            <a:pPr marL="609600" indent="-609600" algn="just" eaLnBrk="1" hangingPunct="1">
              <a:lnSpc>
                <a:spcPct val="80000"/>
              </a:lnSpc>
              <a:defRPr/>
            </a:pPr>
            <a:r>
              <a:rPr lang="cs-CZ" sz="2200" dirty="0" smtClean="0"/>
              <a:t>Vězeňská služba České republiky - stavby pro služební účely Vězeňské služby a jejích organizačních složek, </a:t>
            </a:r>
          </a:p>
          <a:p>
            <a:pPr marL="609600" indent="-609600" algn="just" eaLnBrk="1" hangingPunct="1">
              <a:lnSpc>
                <a:spcPct val="80000"/>
              </a:lnSpc>
              <a:defRPr/>
            </a:pPr>
            <a:r>
              <a:rPr lang="cs-CZ" sz="2200" dirty="0" smtClean="0"/>
              <a:t>Ministerstvo průmyslu a obchodu - stavby k účelům těžby, zpracování, transportu a ukládání radioaktivních surovin na území vyhrazeném pro tyto účely a u staveb jaderných zařízení.</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normAutofit/>
          </a:bodyPr>
          <a:lstStyle/>
          <a:p>
            <a:r>
              <a:rPr lang="cs-CZ" sz="2800" b="1" dirty="0" smtClean="0"/>
              <a:t>Děkuji za pozornost </a:t>
            </a:r>
            <a:endParaRPr lang="cs-CZ" sz="2800" b="1" dirty="0"/>
          </a:p>
        </p:txBody>
      </p:sp>
    </p:spTree>
    <p:extLst>
      <p:ext uri="{BB962C8B-B14F-4D97-AF65-F5344CB8AC3E}">
        <p14:creationId xmlns:p14="http://schemas.microsoft.com/office/powerpoint/2010/main" val="249582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descr="Realizace stavebního záměru.png"/>
          <p:cNvPicPr>
            <a:picLocks noGrp="1" noChangeAspect="1"/>
          </p:cNvPicPr>
          <p:nvPr>
            <p:ph idx="1"/>
          </p:nvPr>
        </p:nvPicPr>
        <p:blipFill>
          <a:blip r:embed="rId2" cstate="print"/>
          <a:stretch>
            <a:fillRect/>
          </a:stretch>
        </p:blipFill>
        <p:spPr>
          <a:xfrm>
            <a:off x="0" y="-38855"/>
            <a:ext cx="9144000" cy="689685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Veřejné stavební právo</a:t>
            </a:r>
            <a:endParaRPr lang="cs-CZ" dirty="0"/>
          </a:p>
        </p:txBody>
      </p:sp>
      <p:sp>
        <p:nvSpPr>
          <p:cNvPr id="3" name="Zástupný symbol pro obsah 2"/>
          <p:cNvSpPr>
            <a:spLocks noGrp="1"/>
          </p:cNvSpPr>
          <p:nvPr>
            <p:ph idx="1"/>
          </p:nvPr>
        </p:nvSpPr>
        <p:spPr/>
        <p:txBody>
          <a:bodyPr>
            <a:normAutofit fontScale="55000" lnSpcReduction="20000"/>
          </a:bodyPr>
          <a:lstStyle/>
          <a:p>
            <a:pPr algn="just">
              <a:lnSpc>
                <a:spcPct val="90000"/>
              </a:lnSpc>
              <a:buNone/>
            </a:pPr>
            <a:r>
              <a:rPr lang="cs-CZ" dirty="0" smtClean="0"/>
              <a:t>	</a:t>
            </a:r>
            <a:r>
              <a:rPr lang="cs-CZ" sz="3200" dirty="0" smtClean="0"/>
              <a:t>Zaměřuje se na otázky povolování staveb orgány veřejné moci a zásahy orgánů veřejné moci v rámci výstavby, stanovuje požadavky na výstavbu, aj.</a:t>
            </a:r>
          </a:p>
          <a:p>
            <a:pPr algn="just">
              <a:lnSpc>
                <a:spcPct val="90000"/>
              </a:lnSpc>
              <a:buNone/>
            </a:pPr>
            <a:r>
              <a:rPr lang="cs-CZ" sz="3200" dirty="0" smtClean="0"/>
              <a:t>	Uplatňuje se zájem státu na regulaci výstavby, ať z důvodu ochrany majetku před živelnou pohromou nebo z důvodu nezbytnosti regulace výstavby jako takové.</a:t>
            </a:r>
          </a:p>
          <a:p>
            <a:pPr>
              <a:lnSpc>
                <a:spcPct val="90000"/>
              </a:lnSpc>
              <a:buFont typeface="Wingdings" pitchFamily="2" charset="2"/>
              <a:buNone/>
            </a:pPr>
            <a:r>
              <a:rPr lang="cs-CZ" sz="3200" dirty="0" smtClean="0"/>
              <a:t>	Odlišnosti od soukromého stavebního práva:</a:t>
            </a:r>
          </a:p>
          <a:p>
            <a:pPr>
              <a:lnSpc>
                <a:spcPct val="90000"/>
              </a:lnSpc>
              <a:buFontTx/>
              <a:buChar char="-"/>
            </a:pPr>
            <a:r>
              <a:rPr lang="cs-CZ" sz="3200" dirty="0" smtClean="0"/>
              <a:t>rozdílným předmětem (obsah výkonu veřejné správy na úseku stavebnictví x soukromé - vztahy mezi zhotoviteli a objednateli stavebních děl, sousedské vztahy, aj.)</a:t>
            </a:r>
          </a:p>
          <a:p>
            <a:pPr>
              <a:lnSpc>
                <a:spcPct val="90000"/>
              </a:lnSpc>
              <a:buFontTx/>
              <a:buChar char="-"/>
            </a:pPr>
            <a:r>
              <a:rPr lang="cs-CZ" sz="3200" dirty="0" smtClean="0"/>
              <a:t>odlišná metoda právní úpravy (autoritativní uplatňování práva ze strany orgánů veřejné správy x soukromé -  smluvní uplatňování práva mezi soukromými subjekty)</a:t>
            </a:r>
          </a:p>
          <a:p>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rrowheads="1"/>
          </p:cNvSpPr>
          <p:nvPr>
            <p:ph type="title"/>
          </p:nvPr>
        </p:nvSpPr>
        <p:spPr/>
        <p:txBody>
          <a:bodyPr/>
          <a:lstStyle/>
          <a:p>
            <a:pPr eaLnBrk="1" hangingPunct="1">
              <a:defRPr/>
            </a:pPr>
            <a:r>
              <a:rPr lang="cs-CZ" smtClean="0"/>
              <a:t>Předpisy</a:t>
            </a:r>
          </a:p>
        </p:txBody>
      </p:sp>
      <p:sp>
        <p:nvSpPr>
          <p:cNvPr id="308227" name="Rectangle 3"/>
          <p:cNvSpPr>
            <a:spLocks noGrp="1" noChangeArrowheads="1"/>
          </p:cNvSpPr>
          <p:nvPr>
            <p:ph idx="1"/>
          </p:nvPr>
        </p:nvSpPr>
        <p:spPr/>
        <p:txBody>
          <a:bodyPr>
            <a:normAutofit fontScale="92500" lnSpcReduction="10000"/>
          </a:bodyPr>
          <a:lstStyle/>
          <a:p>
            <a:pPr algn="just" eaLnBrk="1" hangingPunct="1">
              <a:lnSpc>
                <a:spcPct val="80000"/>
              </a:lnSpc>
              <a:defRPr/>
            </a:pPr>
            <a:r>
              <a:rPr lang="cs-CZ" sz="2300" b="1" dirty="0" smtClean="0"/>
              <a:t>Zákon č. 183/2006 Sb., o územním plánování a stavebním řádu (stavební zákon)</a:t>
            </a:r>
            <a:endParaRPr lang="cs-CZ" sz="2300" dirty="0" smtClean="0"/>
          </a:p>
          <a:p>
            <a:pPr algn="just" eaLnBrk="1" hangingPunct="1">
              <a:lnSpc>
                <a:spcPct val="80000"/>
              </a:lnSpc>
              <a:defRPr/>
            </a:pPr>
            <a:r>
              <a:rPr lang="cs-CZ" sz="2300" dirty="0" smtClean="0"/>
              <a:t>Vyhláška č. 498/2006 Sb., o autorizovaných inspektorech </a:t>
            </a:r>
          </a:p>
          <a:p>
            <a:pPr algn="just" eaLnBrk="1" hangingPunct="1">
              <a:lnSpc>
                <a:spcPct val="80000"/>
              </a:lnSpc>
              <a:defRPr/>
            </a:pPr>
            <a:r>
              <a:rPr lang="cs-CZ" sz="2300" dirty="0" smtClean="0"/>
              <a:t>Vyhláška č. 499/2006 Sb., o dokumentaci staveb </a:t>
            </a:r>
          </a:p>
          <a:p>
            <a:pPr algn="just" eaLnBrk="1" hangingPunct="1">
              <a:lnSpc>
                <a:spcPct val="80000"/>
              </a:lnSpc>
              <a:defRPr/>
            </a:pPr>
            <a:r>
              <a:rPr lang="cs-CZ" sz="2300" dirty="0" smtClean="0"/>
              <a:t>Vyhláška č. 500/2006 Sb., o územně analytických podkladech, územně plánovací dokumentaci a způsobu evidence územně plánovací činnosti </a:t>
            </a:r>
          </a:p>
          <a:p>
            <a:pPr algn="just" eaLnBrk="1" hangingPunct="1">
              <a:lnSpc>
                <a:spcPct val="80000"/>
              </a:lnSpc>
              <a:defRPr/>
            </a:pPr>
            <a:r>
              <a:rPr lang="cs-CZ" sz="2300" b="1" dirty="0" smtClean="0"/>
              <a:t>Vyhláška č. 501/2006 Sb., o obecných požadavcích na využívání území </a:t>
            </a:r>
          </a:p>
          <a:p>
            <a:pPr algn="just" eaLnBrk="1" hangingPunct="1">
              <a:lnSpc>
                <a:spcPct val="80000"/>
              </a:lnSpc>
              <a:defRPr/>
            </a:pPr>
            <a:r>
              <a:rPr lang="cs-CZ" sz="2300" dirty="0" smtClean="0"/>
              <a:t>Vyhláška č. 503/2006 Sb., o kterou se provádí některá ustanovení stavebního zákona</a:t>
            </a:r>
          </a:p>
          <a:p>
            <a:pPr algn="just" eaLnBrk="1" hangingPunct="1">
              <a:lnSpc>
                <a:spcPct val="80000"/>
              </a:lnSpc>
              <a:buFont typeface="Wingdings" pitchFamily="2" charset="2"/>
              <a:buNone/>
              <a:defRPr/>
            </a:pPr>
            <a:endParaRPr lang="cs-CZ" sz="23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p:txBody>
          <a:bodyPr/>
          <a:lstStyle/>
          <a:p>
            <a:pPr eaLnBrk="1" hangingPunct="1">
              <a:defRPr/>
            </a:pPr>
            <a:r>
              <a:rPr lang="cs-CZ" smtClean="0"/>
              <a:t>Předpisy – pokr.</a:t>
            </a:r>
          </a:p>
        </p:txBody>
      </p:sp>
      <p:sp>
        <p:nvSpPr>
          <p:cNvPr id="309251" name="Rectangle 3"/>
          <p:cNvSpPr>
            <a:spLocks noGrp="1" noChangeArrowheads="1"/>
          </p:cNvSpPr>
          <p:nvPr>
            <p:ph idx="1"/>
          </p:nvPr>
        </p:nvSpPr>
        <p:spPr/>
        <p:txBody>
          <a:bodyPr>
            <a:normAutofit fontScale="85000" lnSpcReduction="20000"/>
          </a:bodyPr>
          <a:lstStyle/>
          <a:p>
            <a:pPr algn="just" eaLnBrk="1" hangingPunct="1">
              <a:lnSpc>
                <a:spcPct val="90000"/>
              </a:lnSpc>
              <a:defRPr/>
            </a:pPr>
            <a:r>
              <a:rPr lang="cs-CZ" sz="2400" b="1" dirty="0" smtClean="0"/>
              <a:t>Vyhláška č. 268/2009 Sb., o technických požadavcích na výstavbu</a:t>
            </a:r>
          </a:p>
          <a:p>
            <a:pPr algn="just" eaLnBrk="1" hangingPunct="1">
              <a:lnSpc>
                <a:spcPct val="90000"/>
              </a:lnSpc>
              <a:defRPr/>
            </a:pPr>
            <a:r>
              <a:rPr lang="cs-CZ" sz="2400" dirty="0" smtClean="0"/>
              <a:t>Vyhláška č. 561/2006 Sb., o stanovení seznamu aglomerací pro účely hodnocení a snižování hluku </a:t>
            </a:r>
          </a:p>
          <a:p>
            <a:pPr algn="just" eaLnBrk="1" hangingPunct="1">
              <a:lnSpc>
                <a:spcPct val="90000"/>
              </a:lnSpc>
              <a:defRPr/>
            </a:pPr>
            <a:r>
              <a:rPr lang="cs-CZ" sz="2400" dirty="0" smtClean="0"/>
              <a:t>Vyhláška č. 369/2001 Sb., o obecných technických požadavcích zabezpečujících užívání staveb osobami s omezenou schopností pohybu a orientace, ve znění vyhlášky č. 492/2006 Sb. </a:t>
            </a:r>
          </a:p>
          <a:p>
            <a:pPr algn="just" eaLnBrk="1" hangingPunct="1">
              <a:lnSpc>
                <a:spcPct val="90000"/>
              </a:lnSpc>
              <a:defRPr/>
            </a:pPr>
            <a:r>
              <a:rPr lang="cs-CZ" sz="2400" b="1" dirty="0" smtClean="0"/>
              <a:t>Zákon č. 360/1992 Sb., o výkonu povolání autorizovaných architektů a o výkonu povolání autorizovaných inženýrů a techniků činných ve výstavbě</a:t>
            </a:r>
            <a:r>
              <a:rPr lang="cs-CZ" sz="2400" dirty="0" smtClean="0"/>
              <a:t>,  ve znění zákona č. 164/1993 Sb., zákona č. 275/1994 Sb., zákona  č. 224/2003 Sb. a zákona č. 189/2008 Sb. </a:t>
            </a:r>
          </a:p>
          <a:p>
            <a:pPr algn="just" eaLnBrk="1" hangingPunct="1">
              <a:lnSpc>
                <a:spcPct val="90000"/>
              </a:lnSpc>
              <a:buFont typeface="Wingdings" pitchFamily="2" charset="2"/>
              <a:buNone/>
              <a:defRPr/>
            </a:pPr>
            <a:endParaRPr lang="cs-CZ" sz="2400" dirty="0" smtClean="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rrowheads="1"/>
          </p:cNvSpPr>
          <p:nvPr>
            <p:ph type="title"/>
          </p:nvPr>
        </p:nvSpPr>
        <p:spPr/>
        <p:txBody>
          <a:bodyPr/>
          <a:lstStyle/>
          <a:p>
            <a:pPr eaLnBrk="1" hangingPunct="1">
              <a:defRPr/>
            </a:pPr>
            <a:r>
              <a:rPr lang="cs-CZ" smtClean="0"/>
              <a:t>Předpisy – pokr. </a:t>
            </a:r>
          </a:p>
        </p:txBody>
      </p:sp>
      <p:sp>
        <p:nvSpPr>
          <p:cNvPr id="310275" name="Rectangle 3"/>
          <p:cNvSpPr>
            <a:spLocks noGrp="1" noChangeArrowheads="1"/>
          </p:cNvSpPr>
          <p:nvPr>
            <p:ph idx="1"/>
          </p:nvPr>
        </p:nvSpPr>
        <p:spPr/>
        <p:txBody>
          <a:bodyPr>
            <a:normAutofit fontScale="92500"/>
          </a:bodyPr>
          <a:lstStyle/>
          <a:p>
            <a:pPr algn="just" eaLnBrk="1" hangingPunct="1">
              <a:defRPr/>
            </a:pPr>
            <a:r>
              <a:rPr lang="cs-CZ" b="1" dirty="0" smtClean="0"/>
              <a:t>Zákon č. 184/2006 Sb., o odnětí nebo omezení vlastnického práva k pozemku nebo ke stavbě (zákon o vyvlastnění)</a:t>
            </a:r>
            <a:r>
              <a:rPr lang="cs-CZ" dirty="0" smtClean="0"/>
              <a:t> </a:t>
            </a:r>
          </a:p>
          <a:p>
            <a:pPr algn="just" eaLnBrk="1" hangingPunct="1">
              <a:defRPr/>
            </a:pPr>
            <a:r>
              <a:rPr lang="cs-CZ" dirty="0" smtClean="0"/>
              <a:t>Zákon č. 186/2006 Sb., o změně některých zákonů souvisejících s přijetím stavebního zákona a  zákona o vyvlastnění</a:t>
            </a:r>
          </a:p>
          <a:p>
            <a:pPr algn="just" eaLnBrk="1" hangingPunct="1">
              <a:defRPr/>
            </a:pPr>
            <a:r>
              <a:rPr lang="cs-CZ" b="1" dirty="0" smtClean="0"/>
              <a:t>Zákon č. 350/2012 Sb. </a:t>
            </a:r>
            <a:r>
              <a:rPr lang="cs-CZ" dirty="0" smtClean="0"/>
              <a:t>– poslední významná novela </a:t>
            </a:r>
            <a:r>
              <a:rPr lang="cs-CZ" dirty="0" err="1" smtClean="0"/>
              <a:t>StZ</a:t>
            </a:r>
            <a:endParaRPr lang="cs-CZ" dirty="0" smtClean="0"/>
          </a:p>
          <a:p>
            <a:pPr algn="just" eaLnBrk="1" hangingPunct="1">
              <a:defRPr/>
            </a:pPr>
            <a:r>
              <a:rPr lang="cs-CZ" dirty="0" smtClean="0"/>
              <a:t>Novela účinná k 1. 1. 2018.</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Obecné vymezení stavebního práva</a:t>
            </a:r>
            <a:endParaRPr lang="cs-CZ" dirty="0"/>
          </a:p>
        </p:txBody>
      </p:sp>
      <p:sp>
        <p:nvSpPr>
          <p:cNvPr id="3" name="Zástupný symbol pro obsah 2"/>
          <p:cNvSpPr>
            <a:spLocks noGrp="1"/>
          </p:cNvSpPr>
          <p:nvPr>
            <p:ph idx="1"/>
          </p:nvPr>
        </p:nvSpPr>
        <p:spPr/>
        <p:txBody>
          <a:bodyPr>
            <a:normAutofit fontScale="85000" lnSpcReduction="20000"/>
          </a:bodyPr>
          <a:lstStyle/>
          <a:p>
            <a:pPr algn="just"/>
            <a:r>
              <a:rPr lang="cs-CZ" dirty="0" smtClean="0"/>
              <a:t>Tradičně představováno stavebním zákonem a navazujícími prováděcími předpisy</a:t>
            </a:r>
          </a:p>
          <a:p>
            <a:pPr algn="just"/>
            <a:r>
              <a:rPr lang="cs-CZ" dirty="0" smtClean="0"/>
              <a:t>Současná úprava účinná k 1.1.2007, významně novelizovaná k 1.1.2013</a:t>
            </a:r>
          </a:p>
          <a:p>
            <a:pPr algn="just"/>
            <a:r>
              <a:rPr lang="cs-CZ" dirty="0" smtClean="0"/>
              <a:t>Předmět úpravy</a:t>
            </a:r>
          </a:p>
          <a:p>
            <a:pPr lvl="1" algn="just"/>
            <a:r>
              <a:rPr lang="cs-CZ" dirty="0" smtClean="0"/>
              <a:t>Otázky územního plánování – cíle a úkoly, orgány, nástroje, vazba na posuzování vlivů, územní rozhod.</a:t>
            </a:r>
          </a:p>
          <a:p>
            <a:pPr lvl="1" algn="just"/>
            <a:r>
              <a:rPr lang="cs-CZ" dirty="0" smtClean="0"/>
              <a:t>Otázky stavebního řádu – povolování staveb a jejich změn, ohlašování staveb, kolaudace a odstraňování.</a:t>
            </a:r>
          </a:p>
          <a:p>
            <a:pPr lvl="1" algn="just"/>
            <a:r>
              <a:rPr lang="cs-CZ" dirty="0" smtClean="0"/>
              <a:t>Další související otázky – zejm. evidence územně plánovací činnosti, obecné požadavky na výstavbu, účely vyvlastnění, ochrana veř. zájmu, delikty</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normAutofit/>
          </a:bodyPr>
          <a:lstStyle/>
          <a:p>
            <a:pPr algn="ctr">
              <a:defRPr/>
            </a:pPr>
            <a:r>
              <a:rPr lang="cs-CZ" sz="4000" dirty="0" smtClean="0"/>
              <a:t>stavební zákon</a:t>
            </a:r>
          </a:p>
        </p:txBody>
      </p:sp>
      <p:sp>
        <p:nvSpPr>
          <p:cNvPr id="95235" name="Rectangle 3"/>
          <p:cNvSpPr>
            <a:spLocks noGrp="1" noChangeArrowheads="1"/>
          </p:cNvSpPr>
          <p:nvPr>
            <p:ph idx="1"/>
          </p:nvPr>
        </p:nvSpPr>
        <p:spPr/>
        <p:txBody>
          <a:bodyPr>
            <a:normAutofit fontScale="77500" lnSpcReduction="20000"/>
          </a:bodyPr>
          <a:lstStyle/>
          <a:p>
            <a:pPr eaLnBrk="1" hangingPunct="1">
              <a:defRPr/>
            </a:pPr>
            <a:r>
              <a:rPr lang="cs-CZ" sz="2800" dirty="0" smtClean="0"/>
              <a:t>Definice a základní pojmy</a:t>
            </a:r>
          </a:p>
          <a:p>
            <a:pPr eaLnBrk="1" hangingPunct="1">
              <a:defRPr/>
            </a:pPr>
            <a:r>
              <a:rPr lang="cs-CZ" sz="2800" dirty="0" smtClean="0"/>
              <a:t>Organizace </a:t>
            </a:r>
          </a:p>
          <a:p>
            <a:pPr eaLnBrk="1" hangingPunct="1">
              <a:defRPr/>
            </a:pPr>
            <a:r>
              <a:rPr lang="cs-CZ" sz="2800" dirty="0" smtClean="0"/>
              <a:t>Územní plánování</a:t>
            </a:r>
          </a:p>
          <a:p>
            <a:pPr eaLnBrk="1" hangingPunct="1">
              <a:defRPr/>
            </a:pPr>
            <a:r>
              <a:rPr lang="cs-CZ" sz="2800" dirty="0" smtClean="0"/>
              <a:t>Územní řízení</a:t>
            </a:r>
          </a:p>
          <a:p>
            <a:pPr eaLnBrk="1" hangingPunct="1">
              <a:defRPr/>
            </a:pPr>
            <a:r>
              <a:rPr lang="cs-CZ" sz="2800" dirty="0" smtClean="0"/>
              <a:t>Stavební řízení </a:t>
            </a:r>
          </a:p>
          <a:p>
            <a:pPr eaLnBrk="1" hangingPunct="1">
              <a:defRPr/>
            </a:pPr>
            <a:r>
              <a:rPr lang="cs-CZ" sz="2800" dirty="0" smtClean="0"/>
              <a:t>Užívání staveb</a:t>
            </a:r>
          </a:p>
          <a:p>
            <a:pPr eaLnBrk="1" hangingPunct="1">
              <a:defRPr/>
            </a:pPr>
            <a:r>
              <a:rPr lang="cs-CZ" sz="2800" dirty="0" smtClean="0"/>
              <a:t>Odstraňování staveb</a:t>
            </a:r>
          </a:p>
          <a:p>
            <a:pPr eaLnBrk="1" hangingPunct="1">
              <a:defRPr/>
            </a:pPr>
            <a:r>
              <a:rPr lang="cs-CZ" sz="2800" dirty="0" smtClean="0"/>
              <a:t>Delikty</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ký">
  <a:themeElements>
    <a:clrScheme name="Organický">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ký">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ký">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912</TotalTime>
  <Words>1491</Words>
  <Application>Microsoft Office PowerPoint</Application>
  <PresentationFormat>Předvádění na obrazovce (4:3)</PresentationFormat>
  <Paragraphs>132</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Garamond</vt:lpstr>
      <vt:lpstr>Wingdings</vt:lpstr>
      <vt:lpstr>Organický</vt:lpstr>
      <vt:lpstr>Stavební právo - vymezení, pojmy a instituty</vt:lpstr>
      <vt:lpstr>Literatura</vt:lpstr>
      <vt:lpstr>Prezentace aplikace PowerPoint</vt:lpstr>
      <vt:lpstr>Veřejné stavební právo</vt:lpstr>
      <vt:lpstr>Předpisy</vt:lpstr>
      <vt:lpstr>Předpisy – pokr.</vt:lpstr>
      <vt:lpstr>Předpisy – pokr. </vt:lpstr>
      <vt:lpstr>Obecné vymezení stavebního práva</vt:lpstr>
      <vt:lpstr>stavební zákon</vt:lpstr>
      <vt:lpstr>Definice stavby</vt:lpstr>
      <vt:lpstr>Definice stavby -znaky</vt:lpstr>
      <vt:lpstr>Definice stavby -znaky</vt:lpstr>
      <vt:lpstr>Stavba - judikatura</vt:lpstr>
      <vt:lpstr>Stavbou není</vt:lpstr>
      <vt:lpstr>Definice některých vybraných pojmů</vt:lpstr>
      <vt:lpstr>Definice dalších vybraných pojmů</vt:lpstr>
      <vt:lpstr>Definice dalších vybraných pojmů</vt:lpstr>
      <vt:lpstr>Definice některých vybraných pojmů § 2 </vt:lpstr>
      <vt:lpstr>Definice některých vybraných pojmů § 2 </vt:lpstr>
      <vt:lpstr>Definice některých vybraných pojmů § 2 </vt:lpstr>
      <vt:lpstr>Definice dalších vybraných pojmů</vt:lpstr>
      <vt:lpstr>Definice dalších vybraných pojmů</vt:lpstr>
      <vt:lpstr>Definice dalších vybraných pojmů</vt:lpstr>
      <vt:lpstr>Orgány vykonávající činnost na daném úseku</vt:lpstr>
      <vt:lpstr>Obecné stavební úřady  </vt:lpstr>
      <vt:lpstr>Speciální stavební úřady</vt:lpstr>
      <vt:lpstr>Vojenské a jiné stavební úřady</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Michal Matouš</dc:creator>
  <cp:lastModifiedBy>Alena Kliková</cp:lastModifiedBy>
  <cp:revision>103</cp:revision>
  <dcterms:created xsi:type="dcterms:W3CDTF">2015-09-15T10:35:06Z</dcterms:created>
  <dcterms:modified xsi:type="dcterms:W3CDTF">2020-02-25T07:51:37Z</dcterms:modified>
</cp:coreProperties>
</file>