
<file path=[Content_Types].xml><?xml version="1.0" encoding="utf-8"?>
<Types xmlns="http://schemas.openxmlformats.org/package/2006/content-types">
  <Default Extension="jfif" ContentType="image/jpeg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0" r:id="rId3"/>
    <p:sldId id="259" r:id="rId4"/>
    <p:sldId id="258" r:id="rId5"/>
    <p:sldId id="277" r:id="rId6"/>
    <p:sldId id="272" r:id="rId7"/>
    <p:sldId id="279" r:id="rId8"/>
    <p:sldId id="276" r:id="rId9"/>
    <p:sldId id="273" r:id="rId10"/>
    <p:sldId id="275" r:id="rId11"/>
    <p:sldId id="274" r:id="rId12"/>
    <p:sldId id="278" r:id="rId13"/>
    <p:sldId id="281" r:id="rId14"/>
    <p:sldId id="280" r:id="rId15"/>
    <p:sldId id="271" r:id="rId16"/>
    <p:sldId id="262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49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3039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4" name="Google Shape;204;p1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4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655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alir.Jakub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Úvodní seminář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Sociální zabezpečení osob samostatně výdělečně činných </a:t>
            </a:r>
            <a:r>
              <a:rPr lang="cs-CZ" dirty="0" smtClean="0"/>
              <a:t>– seminář 1</a:t>
            </a:r>
          </a:p>
          <a:p>
            <a:pPr algn="ctr"/>
            <a:r>
              <a:rPr lang="cs-CZ" dirty="0" smtClean="0"/>
              <a:t>JUDr. Jakub Halíř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Výkonem </a:t>
            </a:r>
            <a:r>
              <a:rPr lang="cs-CZ" dirty="0" smtClean="0"/>
              <a:t>SVČ podle zákona o DP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6662"/>
            <a:ext cx="10753200" cy="4881338"/>
          </a:xfrm>
        </p:spPr>
        <p:txBody>
          <a:bodyPr/>
          <a:lstStyle/>
          <a:p>
            <a:pPr marL="414900" indent="-342900">
              <a:spcBef>
                <a:spcPts val="600"/>
              </a:spcBef>
              <a:buFont typeface="+mj-lt"/>
              <a:buAutoNum type="alphaLcParenR"/>
            </a:pPr>
            <a:r>
              <a:rPr lang="cs-CZ" sz="1400" b="1" dirty="0" smtClean="0"/>
              <a:t>podnikání </a:t>
            </a:r>
            <a:r>
              <a:rPr lang="cs-CZ" sz="1400" b="1" dirty="0"/>
              <a:t>v </a:t>
            </a:r>
            <a:r>
              <a:rPr lang="cs-CZ" sz="1400" b="1" dirty="0" smtClean="0"/>
              <a:t>zemědělství</a:t>
            </a:r>
            <a:r>
              <a:rPr lang="cs-CZ" sz="1400" dirty="0" smtClean="0"/>
              <a:t>, je-li fyzická osoba provozující zemědělskou výrobu evidována podle zvláštního zákona,</a:t>
            </a:r>
            <a:endParaRPr lang="cs-CZ" sz="1400" dirty="0"/>
          </a:p>
          <a:p>
            <a:pPr marL="414900" indent="-342900">
              <a:spcBef>
                <a:spcPts val="600"/>
              </a:spcBef>
              <a:buFont typeface="+mj-lt"/>
              <a:buAutoNum type="alphaLcParenR"/>
            </a:pPr>
            <a:r>
              <a:rPr lang="cs-CZ" sz="1400" b="1" dirty="0" smtClean="0"/>
              <a:t>provozování </a:t>
            </a:r>
            <a:r>
              <a:rPr lang="cs-CZ" sz="1400" b="1" dirty="0"/>
              <a:t>živnosti </a:t>
            </a:r>
            <a:r>
              <a:rPr lang="cs-CZ" sz="1400" dirty="0"/>
              <a:t>na základě oprávnění provozovat živnost podle zvláštního </a:t>
            </a:r>
            <a:r>
              <a:rPr lang="cs-CZ" sz="1400" dirty="0" smtClean="0"/>
              <a:t>zákona,</a:t>
            </a:r>
            <a:endParaRPr lang="cs-CZ" sz="1400" dirty="0"/>
          </a:p>
          <a:p>
            <a:pPr marL="414900" indent="-342900">
              <a:spcBef>
                <a:spcPts val="600"/>
              </a:spcBef>
              <a:buFont typeface="+mj-lt"/>
              <a:buAutoNum type="alphaLcParenR"/>
            </a:pPr>
            <a:r>
              <a:rPr lang="cs-CZ" sz="1400" b="1" dirty="0" smtClean="0"/>
              <a:t>činnost </a:t>
            </a:r>
            <a:r>
              <a:rPr lang="cs-CZ" sz="1400" b="1" dirty="0"/>
              <a:t>společníka veřejné obchodní společnosti </a:t>
            </a:r>
            <a:r>
              <a:rPr lang="cs-CZ" sz="1400" dirty="0"/>
              <a:t>nebo </a:t>
            </a:r>
            <a:r>
              <a:rPr lang="cs-CZ" sz="1400" b="1" dirty="0"/>
              <a:t>komplementáře komanditní společnosti </a:t>
            </a:r>
            <a:r>
              <a:rPr lang="cs-CZ" sz="1400" dirty="0"/>
              <a:t>vykonávaná pro tuto </a:t>
            </a:r>
            <a:r>
              <a:rPr lang="cs-CZ" sz="1400" dirty="0" smtClean="0"/>
              <a:t>společnost,</a:t>
            </a:r>
            <a:endParaRPr lang="cs-CZ" sz="1400" dirty="0"/>
          </a:p>
          <a:p>
            <a:pPr marL="414900" indent="-342900">
              <a:spcBef>
                <a:spcPts val="600"/>
              </a:spcBef>
              <a:buFont typeface="+mj-lt"/>
              <a:buAutoNum type="alphaLcParenR"/>
            </a:pPr>
            <a:r>
              <a:rPr lang="cs-CZ" sz="1400" b="1" dirty="0" smtClean="0"/>
              <a:t>výkon </a:t>
            </a:r>
            <a:r>
              <a:rPr lang="cs-CZ" sz="1400" b="1" dirty="0"/>
              <a:t>umělecké nebo jiné tvůrčí činnosti </a:t>
            </a:r>
            <a:r>
              <a:rPr lang="cs-CZ" sz="1400" dirty="0"/>
              <a:t>na základě autorskoprávních </a:t>
            </a:r>
            <a:r>
              <a:rPr lang="cs-CZ" sz="1400" dirty="0" smtClean="0"/>
              <a:t>vztahů, </a:t>
            </a:r>
            <a:r>
              <a:rPr lang="cs-CZ" sz="1400" dirty="0"/>
              <a:t>s výjimkou činnosti, z níž příjmy jsou podle zvláštního právního předpisu samostatným základem daně z příjmů fyzických osob pro zdanění zvláštní sazbou </a:t>
            </a:r>
            <a:r>
              <a:rPr lang="cs-CZ" sz="1400" dirty="0" smtClean="0"/>
              <a:t>daně,</a:t>
            </a:r>
            <a:endParaRPr lang="cs-CZ" sz="1400" dirty="0"/>
          </a:p>
          <a:p>
            <a:pPr marL="414900" indent="-342900">
              <a:spcBef>
                <a:spcPts val="600"/>
              </a:spcBef>
              <a:buFont typeface="+mj-lt"/>
              <a:buAutoNum type="alphaLcParenR"/>
            </a:pPr>
            <a:r>
              <a:rPr lang="cs-CZ" sz="1400" dirty="0" smtClean="0"/>
              <a:t>výkon </a:t>
            </a:r>
            <a:r>
              <a:rPr lang="cs-CZ" sz="1400" b="1" dirty="0"/>
              <a:t>jiné činnosti konané výdělečně </a:t>
            </a:r>
            <a:r>
              <a:rPr lang="cs-CZ" sz="1400" dirty="0"/>
              <a:t>na základě oprávnění podle zvláštních </a:t>
            </a:r>
            <a:r>
              <a:rPr lang="cs-CZ" sz="1400" dirty="0" smtClean="0"/>
              <a:t>předpisů, </a:t>
            </a:r>
            <a:r>
              <a:rPr lang="cs-CZ" sz="1400" dirty="0"/>
              <a:t>která není uvedena v písmenech a) až d), a výkon činnosti </a:t>
            </a:r>
            <a:r>
              <a:rPr lang="cs-CZ" sz="1400" b="1" dirty="0"/>
              <a:t>příkazníka konané na základě příkazní smlouvy </a:t>
            </a:r>
            <a:r>
              <a:rPr lang="cs-CZ" sz="1400" dirty="0"/>
              <a:t>uzavřené podle občanského </a:t>
            </a:r>
            <a:r>
              <a:rPr lang="cs-CZ" sz="1400" dirty="0" smtClean="0"/>
              <a:t>zákoníku; … Za výkon </a:t>
            </a:r>
            <a:r>
              <a:rPr lang="cs-CZ" sz="1400" dirty="0"/>
              <a:t>jiné činnosti konané výdělečně na základě oprávnění podle zvláštních předpisů se </a:t>
            </a:r>
            <a:r>
              <a:rPr lang="cs-CZ" sz="1400" b="1" dirty="0"/>
              <a:t>vždy považuje činnost znalců, tlumočníků, zprostředkovatelů kolektivních sporů, zprostředkovatelů kolektivních a hromadných smluv </a:t>
            </a:r>
            <a:r>
              <a:rPr lang="cs-CZ" sz="1400" dirty="0"/>
              <a:t>podle autorského zákona, </a:t>
            </a:r>
            <a:r>
              <a:rPr lang="cs-CZ" sz="1400" b="1" dirty="0"/>
              <a:t>rozhodce</a:t>
            </a:r>
            <a:r>
              <a:rPr lang="cs-CZ" sz="1400" dirty="0"/>
              <a:t> podle zvláštních právních předpisů a </a:t>
            </a:r>
            <a:r>
              <a:rPr lang="cs-CZ" sz="1400" b="1" dirty="0"/>
              <a:t>insolvenčního správce</a:t>
            </a:r>
            <a:r>
              <a:rPr lang="cs-CZ" sz="1400" dirty="0"/>
              <a:t>, popřípadě dalšího správce,</a:t>
            </a:r>
          </a:p>
          <a:p>
            <a:pPr marL="414900" indent="-342900">
              <a:spcBef>
                <a:spcPts val="600"/>
              </a:spcBef>
              <a:buFont typeface="+mj-lt"/>
              <a:buAutoNum type="alphaLcParenR"/>
            </a:pPr>
            <a:r>
              <a:rPr lang="cs-CZ" sz="1400" dirty="0" smtClean="0"/>
              <a:t>výkon </a:t>
            </a:r>
            <a:r>
              <a:rPr lang="cs-CZ" sz="1400" dirty="0"/>
              <a:t>činností neuvedených v písmenech a) až e) a vykonávaných </a:t>
            </a:r>
            <a:r>
              <a:rPr lang="cs-CZ" sz="1400" b="1" dirty="0"/>
              <a:t>vlastním jménem a na vlastní odpovědnost za účelem dosažení </a:t>
            </a:r>
            <a:r>
              <a:rPr lang="cs-CZ" sz="1400" b="1" dirty="0" smtClean="0"/>
              <a:t>příjmu</a:t>
            </a:r>
            <a:r>
              <a:rPr lang="cs-CZ" sz="1400" dirty="0" smtClean="0"/>
              <a:t>; </a:t>
            </a:r>
            <a:r>
              <a:rPr lang="cs-CZ" sz="1400" dirty="0"/>
              <a:t>za výkon těchto činností se však nepovažuje pronájem nemovitostí (jejich částí) a movitých </a:t>
            </a:r>
            <a:r>
              <a:rPr lang="cs-CZ" sz="1400" dirty="0" smtClean="0"/>
              <a:t>věcí, …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088203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pro zdravotní pojištění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600" dirty="0"/>
              <a:t>Za osoby samostatně výdělečně činné se pro účely zdravotního pojištění považují:</a:t>
            </a:r>
          </a:p>
          <a:p>
            <a:pPr marL="414900" indent="-342900">
              <a:buFont typeface="+mj-lt"/>
              <a:buAutoNum type="arabicPeriod"/>
            </a:pPr>
            <a:r>
              <a:rPr lang="cs-CZ" sz="1600" dirty="0" smtClean="0"/>
              <a:t>osoby </a:t>
            </a:r>
            <a:r>
              <a:rPr lang="cs-CZ" sz="1600" b="1" dirty="0"/>
              <a:t>podnikající v </a:t>
            </a:r>
            <a:r>
              <a:rPr lang="cs-CZ" sz="1600" b="1" dirty="0" smtClean="0"/>
              <a:t>zemědělství</a:t>
            </a:r>
            <a:r>
              <a:rPr lang="cs-CZ" sz="1600" dirty="0" smtClean="0"/>
              <a:t>;</a:t>
            </a:r>
            <a:endParaRPr lang="cs-CZ" sz="1600" dirty="0"/>
          </a:p>
          <a:p>
            <a:pPr marL="414900" indent="-342900">
              <a:buFont typeface="+mj-lt"/>
              <a:buAutoNum type="arabicPeriod"/>
            </a:pPr>
            <a:r>
              <a:rPr lang="cs-CZ" sz="1600" dirty="0" smtClean="0"/>
              <a:t>osoby </a:t>
            </a:r>
            <a:r>
              <a:rPr lang="cs-CZ" sz="1600" b="1" dirty="0"/>
              <a:t>provozující živnost</a:t>
            </a:r>
            <a:r>
              <a:rPr lang="cs-CZ" sz="1600" dirty="0" smtClean="0"/>
              <a:t>;</a:t>
            </a:r>
            <a:endParaRPr lang="cs-CZ" sz="1600" dirty="0"/>
          </a:p>
          <a:p>
            <a:pPr marL="414900" indent="-342900">
              <a:buFont typeface="+mj-lt"/>
              <a:buAutoNum type="arabicPeriod"/>
            </a:pPr>
            <a:r>
              <a:rPr lang="cs-CZ" sz="1600" dirty="0" smtClean="0"/>
              <a:t>osoby </a:t>
            </a:r>
            <a:r>
              <a:rPr lang="cs-CZ" sz="1600" b="1" dirty="0"/>
              <a:t>provozující podnikání podle zvláštních </a:t>
            </a:r>
            <a:r>
              <a:rPr lang="cs-CZ" sz="1600" b="1" dirty="0" smtClean="0"/>
              <a:t>předpisů; </a:t>
            </a:r>
            <a:r>
              <a:rPr lang="cs-CZ" sz="1600" i="1" dirty="0" smtClean="0"/>
              <a:t>(advokáti, notáři, auditoři, daňoví poradci,…)</a:t>
            </a:r>
            <a:endParaRPr lang="cs-CZ" sz="1600" i="1" dirty="0"/>
          </a:p>
          <a:p>
            <a:pPr marL="414900" indent="-342900">
              <a:buFont typeface="+mj-lt"/>
              <a:buAutoNum type="arabicPeriod"/>
            </a:pPr>
            <a:r>
              <a:rPr lang="cs-CZ" sz="1600" dirty="0" smtClean="0"/>
              <a:t>osoby </a:t>
            </a:r>
            <a:r>
              <a:rPr lang="cs-CZ" sz="1600" b="1" dirty="0"/>
              <a:t>vykonávající uměleckou nebo jinou tvůrčí činnost </a:t>
            </a:r>
            <a:r>
              <a:rPr lang="cs-CZ" sz="1600" dirty="0"/>
              <a:t>na základě autorskoprávních vztahů</a:t>
            </a:r>
            <a:r>
              <a:rPr lang="cs-CZ" sz="1600" dirty="0" smtClean="0"/>
              <a:t>, …</a:t>
            </a:r>
          </a:p>
          <a:p>
            <a:pPr marL="414900" indent="-342900">
              <a:buFont typeface="+mj-lt"/>
              <a:buAutoNum type="arabicPeriod"/>
            </a:pPr>
            <a:r>
              <a:rPr lang="cs-CZ" sz="1600" b="1" dirty="0" smtClean="0"/>
              <a:t>společníci </a:t>
            </a:r>
            <a:r>
              <a:rPr lang="cs-CZ" sz="1600" b="1" dirty="0"/>
              <a:t>veřejných obchodních společností </a:t>
            </a:r>
            <a:r>
              <a:rPr lang="cs-CZ" sz="1600" dirty="0" smtClean="0"/>
              <a:t>a </a:t>
            </a:r>
            <a:r>
              <a:rPr lang="cs-CZ" sz="1600" b="1" dirty="0" smtClean="0"/>
              <a:t>komplementáři komanditních společností</a:t>
            </a:r>
            <a:r>
              <a:rPr lang="cs-CZ" sz="1600" dirty="0" smtClean="0"/>
              <a:t>;</a:t>
            </a:r>
            <a:endParaRPr lang="cs-CZ" sz="1600" dirty="0"/>
          </a:p>
          <a:p>
            <a:pPr marL="414900" indent="-342900">
              <a:buFont typeface="+mj-lt"/>
              <a:buAutoNum type="arabicPeriod"/>
            </a:pPr>
            <a:r>
              <a:rPr lang="cs-CZ" sz="1600" dirty="0" smtClean="0"/>
              <a:t>osoby </a:t>
            </a:r>
            <a:r>
              <a:rPr lang="cs-CZ" sz="1600" dirty="0"/>
              <a:t>vykonávající </a:t>
            </a:r>
            <a:r>
              <a:rPr lang="cs-CZ" sz="1600" b="1" dirty="0"/>
              <a:t>nezávislé povolání, které není živností ani podnikáním </a:t>
            </a:r>
            <a:r>
              <a:rPr lang="cs-CZ" sz="1600" dirty="0"/>
              <a:t>podle zvláštních předpisů</a:t>
            </a:r>
            <a:r>
              <a:rPr lang="cs-CZ" sz="1600" dirty="0" smtClean="0"/>
              <a:t>;</a:t>
            </a:r>
            <a:endParaRPr lang="cs-CZ" sz="1600" dirty="0"/>
          </a:p>
          <a:p>
            <a:pPr marL="414900" indent="-342900">
              <a:buFont typeface="+mj-lt"/>
              <a:buAutoNum type="arabicPeriod"/>
            </a:pPr>
            <a:r>
              <a:rPr lang="cs-CZ" sz="1600" dirty="0" smtClean="0"/>
              <a:t>osoby </a:t>
            </a:r>
            <a:r>
              <a:rPr lang="cs-CZ" sz="1600" dirty="0"/>
              <a:t>vykonávající </a:t>
            </a:r>
            <a:r>
              <a:rPr lang="cs-CZ" sz="1600" b="1" dirty="0"/>
              <a:t>činnost mandatáře </a:t>
            </a:r>
            <a:r>
              <a:rPr lang="cs-CZ" sz="1600" dirty="0"/>
              <a:t>na základě mandátní smlouvy uzavřené podle obchodního </a:t>
            </a:r>
            <a:r>
              <a:rPr lang="cs-CZ" sz="1600" dirty="0" smtClean="0"/>
              <a:t>zákoníku, </a:t>
            </a:r>
            <a:r>
              <a:rPr lang="cs-CZ" sz="1600" dirty="0"/>
              <a:t>pokud tato činnost není považována za zaměstnání podle písmene a) a mandátní smlouva nebyla uzavřena v rámci jiné samostatné výdělečné činnosti,</a:t>
            </a:r>
          </a:p>
          <a:p>
            <a:pPr marL="414900" indent="-342900">
              <a:buFont typeface="+mj-lt"/>
              <a:buAutoNum type="arabicPeriod"/>
            </a:pPr>
            <a:r>
              <a:rPr lang="cs-CZ" sz="1600" b="1" dirty="0" smtClean="0"/>
              <a:t>spolupracující </a:t>
            </a:r>
            <a:r>
              <a:rPr lang="cs-CZ" sz="1600" b="1" dirty="0"/>
              <a:t>osoby </a:t>
            </a:r>
            <a:r>
              <a:rPr lang="cs-CZ" sz="1600" dirty="0"/>
              <a:t>osob samostatně výdělečně činných, pokud podle zákona o daních z příjmů lze na ně rozdělovat příjmy dosažené výkonem spolupráce a výdaje vynaložené na jejich dosažení, zajištění a </a:t>
            </a:r>
            <a:r>
              <a:rPr lang="cs-CZ" sz="1600" dirty="0" smtClean="0"/>
              <a:t>udržení.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22031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Příjmy ze SVČ dle zákona o daních z příjmů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příjem </a:t>
            </a:r>
            <a:r>
              <a:rPr lang="cs-CZ" dirty="0"/>
              <a:t>ze </a:t>
            </a:r>
            <a:r>
              <a:rPr lang="cs-CZ" b="1" dirty="0"/>
              <a:t>zemědělské výroby</a:t>
            </a:r>
            <a:r>
              <a:rPr lang="cs-CZ" dirty="0"/>
              <a:t>, lesního a vodního hospodářství,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příjem </a:t>
            </a:r>
            <a:r>
              <a:rPr lang="cs-CZ" b="1" dirty="0"/>
              <a:t>ze živnostenského podnikání</a:t>
            </a:r>
            <a:r>
              <a:rPr lang="cs-CZ" dirty="0" smtClean="0"/>
              <a:t>,</a:t>
            </a:r>
            <a:endParaRPr lang="cs-CZ" dirty="0"/>
          </a:p>
          <a:p>
            <a:pPr marL="586350" indent="-514350">
              <a:buFont typeface="+mj-lt"/>
              <a:buAutoNum type="alphaLcParenR"/>
            </a:pPr>
            <a:r>
              <a:rPr lang="cs-CZ" b="1" dirty="0" smtClean="0"/>
              <a:t>příjem</a:t>
            </a:r>
            <a:r>
              <a:rPr lang="cs-CZ" dirty="0" smtClean="0"/>
              <a:t> </a:t>
            </a:r>
            <a:r>
              <a:rPr lang="cs-CZ" dirty="0"/>
              <a:t>z jiného podnikání neuvedeného v písmenech a) a b), </a:t>
            </a:r>
            <a:r>
              <a:rPr lang="cs-CZ" dirty="0" smtClean="0"/>
              <a:t>ke kterému </a:t>
            </a:r>
            <a:r>
              <a:rPr lang="cs-CZ" b="1" dirty="0"/>
              <a:t>je potřeba podnikatelské oprávnění</a:t>
            </a:r>
            <a:r>
              <a:rPr lang="cs-CZ" dirty="0" smtClean="0"/>
              <a:t>,</a:t>
            </a:r>
            <a:endParaRPr lang="cs-CZ" dirty="0"/>
          </a:p>
          <a:p>
            <a:pPr marL="586350" indent="-514350">
              <a:buFont typeface="+mj-lt"/>
              <a:buAutoNum type="alphaLcParenR"/>
            </a:pPr>
            <a:r>
              <a:rPr lang="cs-CZ" b="1" dirty="0" smtClean="0"/>
              <a:t>podíl </a:t>
            </a:r>
            <a:r>
              <a:rPr lang="cs-CZ" b="1" dirty="0"/>
              <a:t>společníka veřejné obchodní společnosti </a:t>
            </a:r>
            <a:r>
              <a:rPr lang="cs-CZ" dirty="0" smtClean="0"/>
              <a:t>a komplementáře </a:t>
            </a:r>
            <a:r>
              <a:rPr lang="cs-CZ" dirty="0"/>
              <a:t>komanditní společnosti na zisku</a:t>
            </a:r>
            <a:r>
              <a:rPr lang="cs-CZ" dirty="0" smtClean="0"/>
              <a:t>.</a:t>
            </a:r>
          </a:p>
          <a:p>
            <a:pPr marL="72000" indent="0">
              <a:buNone/>
            </a:pP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581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OSVČ jako zaměstnavatel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Dvojí postavení 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pojištěnec a zaměstnavatel</a:t>
            </a:r>
          </a:p>
          <a:p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OSVČ není pojištěna v úrazovém pojištění – pokud není ZAME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46948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OSVČ nebo obchodní společnost?</a:t>
            </a:r>
          </a:p>
          <a:p>
            <a:endParaRPr lang="cs-CZ" dirty="0" smtClean="0"/>
          </a:p>
          <a:p>
            <a:r>
              <a:rPr lang="cs-CZ" dirty="0" smtClean="0"/>
              <a:t>Sportovci a umělci jako OSVČ?</a:t>
            </a:r>
          </a:p>
          <a:p>
            <a:endParaRPr lang="cs-CZ" dirty="0"/>
          </a:p>
          <a:p>
            <a:pPr marL="72000" indent="0">
              <a:buNone/>
            </a:pPr>
            <a:r>
              <a:rPr lang="cs-CZ" dirty="0" smtClean="0"/>
              <a:t>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499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Příště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400" dirty="0" smtClean="0">
                <a:solidFill>
                  <a:srgbClr val="7030A0"/>
                </a:solidFill>
              </a:rPr>
              <a:t>OSVČ ve zdravotním </a:t>
            </a:r>
            <a:r>
              <a:rPr lang="cs-CZ" sz="4400" dirty="0" smtClean="0">
                <a:solidFill>
                  <a:srgbClr val="7030A0"/>
                </a:solidFill>
              </a:rPr>
              <a:t>pojištění</a:t>
            </a:r>
            <a:endParaRPr lang="cs-CZ" sz="4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0"/>
          <p:cNvSpPr txBox="1">
            <a:spLocks noGrp="1"/>
          </p:cNvSpPr>
          <p:nvPr>
            <p:ph type="title"/>
          </p:nvPr>
        </p:nvSpPr>
        <p:spPr>
          <a:xfrm>
            <a:off x="418406" y="3077807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dirty="0"/>
              <a:t>DĚKUJI ZA POZORNOST!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883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8"/>
          <p:cNvSpPr txBox="1">
            <a:spLocks noGrp="1"/>
          </p:cNvSpPr>
          <p:nvPr>
            <p:ph type="sldNum" idx="4294967295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Organizační pokyny</a:t>
            </a:r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dirty="0" smtClean="0"/>
              <a:t>JUDr. Jakub Halíř</a:t>
            </a:r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dirty="0" smtClean="0"/>
              <a:t>Katedra pracovního práva a sociálního zabezpečení</a:t>
            </a:r>
            <a:endParaRPr dirty="0"/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dirty="0"/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dirty="0"/>
              <a:t>Email: </a:t>
            </a:r>
            <a:r>
              <a:rPr lang="cs-CZ" dirty="0" smtClean="0">
                <a:hlinkClick r:id="rId3"/>
              </a:rPr>
              <a:t>Halir.Jakub</a:t>
            </a:r>
            <a:r>
              <a:rPr lang="cs-CZ" u="sng" dirty="0" smtClean="0">
                <a:solidFill>
                  <a:schemeClr val="hlink"/>
                </a:solidFill>
                <a:hlinkClick r:id="rId3"/>
              </a:rPr>
              <a:t>@mail.muni.cz</a:t>
            </a:r>
            <a:r>
              <a:rPr lang="cs-CZ" dirty="0" smtClean="0"/>
              <a:t> </a:t>
            </a:r>
            <a:endParaRPr dirty="0"/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dirty="0"/>
              <a:t>Konzultační </a:t>
            </a:r>
            <a:r>
              <a:rPr lang="cs-CZ" dirty="0" smtClean="0"/>
              <a:t>hodiny: e-mailem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58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udělení zápočtu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Podmínky udělení zápočtu:</a:t>
            </a:r>
          </a:p>
          <a:p>
            <a:pPr lvl="1"/>
            <a:r>
              <a:rPr lang="cs-CZ" sz="1400" dirty="0" smtClean="0"/>
              <a:t>Aktivní účast na seminářích</a:t>
            </a:r>
          </a:p>
          <a:p>
            <a:pPr lvl="1"/>
            <a:r>
              <a:rPr lang="cs-CZ" sz="1400" dirty="0" smtClean="0"/>
              <a:t>Řešení příkladu (případové studie)</a:t>
            </a:r>
          </a:p>
          <a:p>
            <a:pPr lvl="1"/>
            <a:endParaRPr lang="cs-CZ" sz="1400" dirty="0" smtClean="0"/>
          </a:p>
          <a:p>
            <a:r>
              <a:rPr lang="cs-CZ" sz="2400" dirty="0" smtClean="0"/>
              <a:t>Informace o </a:t>
            </a:r>
            <a:r>
              <a:rPr lang="cs-CZ" sz="2400" dirty="0" smtClean="0"/>
              <a:t>řešení příkladu:</a:t>
            </a:r>
            <a:endParaRPr lang="cs-CZ" sz="2400" dirty="0" smtClean="0"/>
          </a:p>
          <a:p>
            <a:pPr lvl="1"/>
            <a:r>
              <a:rPr lang="cs-CZ" sz="1400" dirty="0" smtClean="0"/>
              <a:t>Poslední seminář (11. 5. 2020</a:t>
            </a:r>
            <a:r>
              <a:rPr lang="cs-CZ" sz="1400" dirty="0" smtClean="0"/>
              <a:t>)</a:t>
            </a:r>
          </a:p>
          <a:p>
            <a:pPr lvl="1"/>
            <a:endParaRPr lang="cs-CZ" sz="1400" dirty="0" smtClean="0"/>
          </a:p>
          <a:p>
            <a:r>
              <a:rPr lang="cs-CZ" sz="2400" dirty="0" smtClean="0"/>
              <a:t>Neúčast:</a:t>
            </a:r>
            <a:endParaRPr lang="cs-CZ" sz="2400" dirty="0" smtClean="0"/>
          </a:p>
          <a:p>
            <a:pPr lvl="1"/>
            <a:r>
              <a:rPr lang="cs-CZ" sz="1400" dirty="0" smtClean="0"/>
              <a:t>Povolena 1 neomluvená absence (doporučuje se ale účast na všech cvičeních).</a:t>
            </a:r>
          </a:p>
          <a:p>
            <a:pPr lvl="1"/>
            <a:r>
              <a:rPr lang="cs-CZ" sz="1400" dirty="0" smtClean="0"/>
              <a:t>Omluvenou </a:t>
            </a:r>
            <a:r>
              <a:rPr lang="cs-CZ" sz="1400" dirty="0" smtClean="0"/>
              <a:t>neúčast je student povinen uplatnit prostřednictvím Studijního oddělení, nikoli přímo vůči vyučujícímu.</a:t>
            </a:r>
          </a:p>
          <a:p>
            <a:pPr lvl="1"/>
            <a:r>
              <a:rPr lang="cs-CZ" sz="1400" dirty="0" smtClean="0"/>
              <a:t>Případnou neomluvenou neúčast je student povinen řešit bezodkladně s vyučujícím.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90040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179999">
              <a:lnSpc>
                <a:spcPct val="110000"/>
              </a:lnSpc>
              <a:spcAft>
                <a:spcPts val="0"/>
              </a:spcAft>
              <a:buSzPts val="2800"/>
            </a:pPr>
            <a:r>
              <a:rPr lang="cs-CZ" b="1" dirty="0" smtClean="0">
                <a:ea typeface="Arial"/>
                <a:cs typeface="Arial"/>
                <a:sym typeface="Arial"/>
              </a:rPr>
              <a:t>1. seminář:</a:t>
            </a:r>
            <a:r>
              <a:rPr lang="cs-CZ" dirty="0" smtClean="0">
                <a:ea typeface="Arial"/>
                <a:cs typeface="Arial"/>
                <a:sym typeface="Arial"/>
              </a:rPr>
              <a:t> 2. 3.	</a:t>
            </a:r>
            <a:r>
              <a:rPr lang="cs-CZ" dirty="0" smtClean="0"/>
              <a:t>Vymezení </a:t>
            </a:r>
            <a:r>
              <a:rPr lang="cs-CZ" dirty="0"/>
              <a:t>pojmu </a:t>
            </a:r>
            <a:r>
              <a:rPr lang="cs-CZ" dirty="0" smtClean="0"/>
              <a:t>OSVČ </a:t>
            </a:r>
          </a:p>
          <a:p>
            <a:pPr lvl="0" indent="-179999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2800"/>
            </a:pPr>
            <a:r>
              <a:rPr lang="cs-CZ" b="1" dirty="0" smtClean="0">
                <a:ea typeface="Arial"/>
                <a:cs typeface="Arial"/>
                <a:sym typeface="Arial"/>
              </a:rPr>
              <a:t>2. seminář: </a:t>
            </a:r>
            <a:r>
              <a:rPr lang="cs-CZ" dirty="0" smtClean="0">
                <a:ea typeface="Arial"/>
                <a:cs typeface="Arial"/>
                <a:sym typeface="Arial"/>
              </a:rPr>
              <a:t>16. 3.</a:t>
            </a:r>
            <a:r>
              <a:rPr lang="cs-CZ" b="1" dirty="0" smtClean="0">
                <a:ea typeface="Arial"/>
                <a:cs typeface="Arial"/>
                <a:sym typeface="Arial"/>
              </a:rPr>
              <a:t>	</a:t>
            </a:r>
            <a:r>
              <a:rPr lang="cs-CZ" dirty="0" smtClean="0">
                <a:ea typeface="Arial"/>
                <a:cs typeface="Arial"/>
                <a:sym typeface="Arial"/>
              </a:rPr>
              <a:t>OSVČ </a:t>
            </a:r>
            <a:r>
              <a:rPr lang="cs-CZ" dirty="0">
                <a:ea typeface="Arial"/>
                <a:cs typeface="Arial"/>
                <a:sym typeface="Arial"/>
              </a:rPr>
              <a:t>ve zdravotním pojištění </a:t>
            </a:r>
            <a:endParaRPr lang="cs-CZ" dirty="0" smtClean="0"/>
          </a:p>
          <a:p>
            <a:pPr lvl="0" indent="-179999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2800"/>
            </a:pPr>
            <a:r>
              <a:rPr lang="cs-CZ" b="1" dirty="0" smtClean="0">
                <a:ea typeface="Arial"/>
                <a:cs typeface="Arial"/>
                <a:sym typeface="Arial"/>
              </a:rPr>
              <a:t>3</a:t>
            </a:r>
            <a:r>
              <a:rPr lang="cs-CZ" b="1" dirty="0">
                <a:ea typeface="Arial"/>
                <a:cs typeface="Arial"/>
                <a:sym typeface="Arial"/>
              </a:rPr>
              <a:t>. seminář: </a:t>
            </a:r>
            <a:r>
              <a:rPr lang="cs-CZ" dirty="0" smtClean="0">
                <a:ea typeface="Arial"/>
                <a:cs typeface="Arial"/>
                <a:sym typeface="Arial"/>
              </a:rPr>
              <a:t>30. 3.</a:t>
            </a:r>
            <a:r>
              <a:rPr lang="cs-CZ" b="1" dirty="0" smtClean="0">
                <a:ea typeface="Arial"/>
                <a:cs typeface="Arial"/>
                <a:sym typeface="Arial"/>
              </a:rPr>
              <a:t>	</a:t>
            </a:r>
            <a:r>
              <a:rPr lang="cs-CZ" dirty="0" smtClean="0">
                <a:ea typeface="Arial"/>
                <a:cs typeface="Arial"/>
                <a:sym typeface="Arial"/>
              </a:rPr>
              <a:t>OSVČ v nemocenském </a:t>
            </a:r>
            <a:r>
              <a:rPr lang="cs-CZ" dirty="0">
                <a:ea typeface="Arial"/>
                <a:cs typeface="Arial"/>
                <a:sym typeface="Arial"/>
              </a:rPr>
              <a:t>pojištění</a:t>
            </a:r>
            <a:endParaRPr lang="cs-CZ" dirty="0"/>
          </a:p>
          <a:p>
            <a:pPr lvl="0" indent="-179999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2800"/>
            </a:pPr>
            <a:r>
              <a:rPr lang="cs-CZ" b="1" dirty="0" smtClean="0">
                <a:ea typeface="Arial"/>
                <a:cs typeface="Arial"/>
                <a:sym typeface="Arial"/>
              </a:rPr>
              <a:t>4. </a:t>
            </a:r>
            <a:r>
              <a:rPr lang="cs-CZ" b="1" dirty="0">
                <a:ea typeface="Arial"/>
                <a:cs typeface="Arial"/>
                <a:sym typeface="Arial"/>
              </a:rPr>
              <a:t>seminář: </a:t>
            </a:r>
            <a:r>
              <a:rPr lang="cs-CZ" dirty="0" smtClean="0">
                <a:ea typeface="Arial"/>
                <a:cs typeface="Arial"/>
                <a:sym typeface="Arial"/>
              </a:rPr>
              <a:t>27. 4.</a:t>
            </a:r>
            <a:r>
              <a:rPr lang="cs-CZ" b="1" dirty="0" smtClean="0">
                <a:ea typeface="Arial"/>
                <a:cs typeface="Arial"/>
                <a:sym typeface="Arial"/>
              </a:rPr>
              <a:t>	</a:t>
            </a:r>
            <a:r>
              <a:rPr lang="cs-CZ" dirty="0" smtClean="0">
                <a:ea typeface="Arial"/>
                <a:cs typeface="Arial"/>
                <a:sym typeface="Arial"/>
              </a:rPr>
              <a:t>OSVČ v důchodovém pojištění</a:t>
            </a:r>
            <a:endParaRPr lang="cs-CZ" dirty="0"/>
          </a:p>
          <a:p>
            <a:pPr indent="-179999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2800"/>
            </a:pPr>
            <a:r>
              <a:rPr lang="cs-CZ" b="1" dirty="0">
                <a:ea typeface="Arial"/>
                <a:cs typeface="Arial"/>
                <a:sym typeface="Arial"/>
              </a:rPr>
              <a:t>5</a:t>
            </a:r>
            <a:r>
              <a:rPr lang="cs-CZ" b="1" dirty="0" smtClean="0">
                <a:ea typeface="Arial"/>
                <a:cs typeface="Arial"/>
                <a:sym typeface="Arial"/>
              </a:rPr>
              <a:t>. </a:t>
            </a:r>
            <a:r>
              <a:rPr lang="cs-CZ" b="1" dirty="0">
                <a:ea typeface="Arial"/>
                <a:cs typeface="Arial"/>
                <a:sym typeface="Arial"/>
              </a:rPr>
              <a:t>seminář: </a:t>
            </a:r>
            <a:r>
              <a:rPr lang="cs-CZ" dirty="0" smtClean="0">
                <a:ea typeface="Arial"/>
                <a:cs typeface="Arial"/>
                <a:sym typeface="Arial"/>
              </a:rPr>
              <a:t>11. 5. </a:t>
            </a:r>
            <a:r>
              <a:rPr lang="cs-CZ" b="1" dirty="0" smtClean="0">
                <a:ea typeface="Arial"/>
                <a:cs typeface="Arial"/>
                <a:sym typeface="Arial"/>
              </a:rPr>
              <a:t>	</a:t>
            </a:r>
            <a:r>
              <a:rPr lang="cs-CZ" dirty="0" smtClean="0"/>
              <a:t>OSVČ </a:t>
            </a:r>
            <a:r>
              <a:rPr lang="cs-CZ" dirty="0"/>
              <a:t>ve státní sociální podpoře a sociální </a:t>
            </a:r>
            <a:r>
              <a:rPr lang="cs-CZ" dirty="0" smtClean="0"/>
              <a:t>				pomoci</a:t>
            </a:r>
          </a:p>
          <a:p>
            <a:pPr marL="72001" indent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r>
              <a:rPr lang="cs-CZ" dirty="0" smtClean="0"/>
              <a:t>				Řešení </a:t>
            </a:r>
            <a:r>
              <a:rPr lang="cs-CZ" dirty="0"/>
              <a:t>praktického </a:t>
            </a:r>
            <a:r>
              <a:rPr lang="cs-CZ" dirty="0" smtClean="0"/>
              <a:t>příkladu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23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předmětu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cs-CZ" i="1" dirty="0"/>
              <a:t>Jak začít? Jaké zálohy platit? Jaká jsou rizika </a:t>
            </a:r>
            <a:r>
              <a:rPr lang="cs-CZ" i="1" dirty="0" smtClean="0"/>
              <a:t>...</a:t>
            </a:r>
          </a:p>
          <a:p>
            <a:pPr marL="72000" indent="0" algn="ctr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 smtClean="0"/>
              <a:t>Nadstavba předmětu Právo sociálního zabezpečení.</a:t>
            </a:r>
          </a:p>
          <a:p>
            <a:pPr marL="72000" indent="0">
              <a:buNone/>
            </a:pPr>
            <a:endParaRPr lang="cs-CZ" dirty="0" smtClean="0"/>
          </a:p>
          <a:p>
            <a:pPr marL="72000" indent="0">
              <a:buNone/>
            </a:pPr>
            <a:r>
              <a:rPr lang="cs-CZ" dirty="0" smtClean="0"/>
              <a:t>Specifičnosti osob samostatně výdělečně činných.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 smtClean="0"/>
              <a:t>Práva a povinnosti </a:t>
            </a:r>
            <a:r>
              <a:rPr lang="cs-CZ" dirty="0"/>
              <a:t>osob samostatně výdělečně </a:t>
            </a:r>
            <a:r>
              <a:rPr lang="cs-CZ" dirty="0" smtClean="0"/>
              <a:t>činných.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860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Osoba samostatně výdělečně činná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Výlučně fyzická osoba</a:t>
            </a:r>
          </a:p>
          <a:p>
            <a:r>
              <a:rPr lang="cs-CZ" dirty="0" smtClean="0"/>
              <a:t>Opozitum k pojmu zaměstnanec – závislá činnost</a:t>
            </a:r>
          </a:p>
          <a:p>
            <a:r>
              <a:rPr lang="cs-CZ" dirty="0" smtClean="0"/>
              <a:t>Srovnatelné s pojmem podnikatel, živnostník</a:t>
            </a:r>
          </a:p>
          <a:p>
            <a:endParaRPr lang="cs-CZ" sz="1400" dirty="0"/>
          </a:p>
          <a:p>
            <a:pPr algn="just"/>
            <a:r>
              <a:rPr lang="cs-CZ" dirty="0" smtClean="0"/>
              <a:t>Pojem </a:t>
            </a:r>
            <a:r>
              <a:rPr lang="cs-CZ" dirty="0"/>
              <a:t>používaný v </a:t>
            </a:r>
            <a:r>
              <a:rPr lang="cs-CZ" dirty="0" smtClean="0"/>
              <a:t>zákonech </a:t>
            </a:r>
            <a:r>
              <a:rPr lang="cs-CZ" dirty="0"/>
              <a:t>o dani z příjmů, o sociálním zabezpečení a zdravotním </a:t>
            </a:r>
            <a:r>
              <a:rPr lang="cs-CZ" dirty="0" smtClean="0"/>
              <a:t>pojištění</a:t>
            </a:r>
          </a:p>
          <a:p>
            <a:pPr algn="just"/>
            <a:endParaRPr lang="cs-CZ" sz="1400" dirty="0" smtClean="0"/>
          </a:p>
          <a:p>
            <a:pPr algn="just"/>
            <a:r>
              <a:rPr lang="cs-CZ" dirty="0"/>
              <a:t>Švarc </a:t>
            </a:r>
            <a:r>
              <a:rPr lang="cs-CZ" dirty="0" smtClean="0"/>
              <a:t>systém</a:t>
            </a:r>
          </a:p>
          <a:p>
            <a:pPr lvl="1" algn="just"/>
            <a:r>
              <a:rPr lang="cs-CZ" dirty="0" smtClean="0"/>
              <a:t>Závislá </a:t>
            </a:r>
            <a:r>
              <a:rPr lang="cs-CZ" dirty="0"/>
              <a:t>práce může být vykonávána výlučně v základním pracovněprávním vztahu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6138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"/>
          <a:stretch/>
        </p:blipFill>
        <p:spPr>
          <a:xfrm>
            <a:off x="4996700" y="1321721"/>
            <a:ext cx="3622953" cy="4320000"/>
          </a:xfr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464" y="945788"/>
            <a:ext cx="3463036" cy="461985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325" y="2233619"/>
            <a:ext cx="4143375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211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Podnikatel dle občanského zákoníku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dirty="0"/>
              <a:t>Kdo </a:t>
            </a:r>
            <a:r>
              <a:rPr lang="cs-CZ" b="1" dirty="0"/>
              <a:t>samostatně</a:t>
            </a:r>
            <a:r>
              <a:rPr lang="cs-CZ" dirty="0"/>
              <a:t> vykonává na </a:t>
            </a:r>
            <a:r>
              <a:rPr lang="cs-CZ" b="1" dirty="0"/>
              <a:t>vlastní účet a odpovědnost výdělečnou činnost živnostenským nebo obdobným způsobem </a:t>
            </a:r>
            <a:r>
              <a:rPr lang="cs-CZ" dirty="0"/>
              <a:t>se </a:t>
            </a:r>
            <a:r>
              <a:rPr lang="cs-CZ" b="1" dirty="0"/>
              <a:t>záměrem činit tak soustavně </a:t>
            </a:r>
            <a:r>
              <a:rPr lang="cs-CZ" dirty="0"/>
              <a:t>za </a:t>
            </a:r>
            <a:r>
              <a:rPr lang="cs-CZ" b="1" dirty="0"/>
              <a:t>účelem dosažení zisku</a:t>
            </a:r>
            <a:r>
              <a:rPr lang="cs-CZ" dirty="0"/>
              <a:t>, je považován se zřetelem k této činnosti za podnikatele</a:t>
            </a:r>
            <a:r>
              <a:rPr lang="cs-CZ" dirty="0" smtClean="0"/>
              <a:t>.</a:t>
            </a:r>
          </a:p>
          <a:p>
            <a:pPr marL="72000" indent="0" algn="just">
              <a:buNone/>
            </a:pPr>
            <a:endParaRPr lang="cs-CZ" sz="1400" dirty="0"/>
          </a:p>
          <a:p>
            <a:pPr marL="72000" indent="0" algn="just">
              <a:buNone/>
            </a:pPr>
            <a:r>
              <a:rPr lang="pl-PL" dirty="0"/>
              <a:t>Za podnikatele se považuje osoba zapsaná v obchodním rejstříku</a:t>
            </a:r>
            <a:r>
              <a:rPr lang="pl-PL" dirty="0" smtClean="0"/>
              <a:t>.</a:t>
            </a:r>
          </a:p>
          <a:p>
            <a:pPr marL="72000" indent="0" algn="just">
              <a:buNone/>
            </a:pPr>
            <a:r>
              <a:rPr lang="cs-CZ" dirty="0" smtClean="0"/>
              <a:t>Má </a:t>
            </a:r>
            <a:r>
              <a:rPr lang="cs-CZ" dirty="0"/>
              <a:t>se za to, že podnikatelem je osoba, která má k podnikání živnostenské nebo jiné oprávnění podle jiného zákona.</a:t>
            </a:r>
          </a:p>
        </p:txBody>
      </p:sp>
    </p:spTree>
    <p:extLst>
      <p:ext uri="{BB962C8B-B14F-4D97-AF65-F5344CB8AC3E}">
        <p14:creationId xmlns:p14="http://schemas.microsoft.com/office/powerpoint/2010/main" val="2271817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důchodové a nemocenské pojištění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Zákon o </a:t>
            </a:r>
            <a:r>
              <a:rPr lang="cs-CZ" b="1" dirty="0"/>
              <a:t>důchodovém pojištění </a:t>
            </a:r>
            <a:r>
              <a:rPr lang="cs-CZ" dirty="0"/>
              <a:t>definuje výdělečnou činnost, </a:t>
            </a:r>
            <a:r>
              <a:rPr lang="cs-CZ" dirty="0" smtClean="0"/>
              <a:t>a kdo </a:t>
            </a:r>
            <a:r>
              <a:rPr lang="cs-CZ" dirty="0"/>
              <a:t>ji vykonává je </a:t>
            </a:r>
            <a:r>
              <a:rPr lang="cs-CZ" dirty="0" smtClean="0"/>
              <a:t>OSVČ</a:t>
            </a:r>
          </a:p>
          <a:p>
            <a:pPr marL="72000" indent="0">
              <a:buNone/>
            </a:pPr>
            <a:r>
              <a:rPr lang="cs-CZ" sz="2400" i="1" dirty="0"/>
              <a:t>Za osobu samostatně výdělečně činnou se pro účely pojištění považuje osoba, která </a:t>
            </a:r>
            <a:r>
              <a:rPr lang="cs-CZ" sz="2400" b="1" i="1" dirty="0"/>
              <a:t>ukončila povinnou školní docházku </a:t>
            </a:r>
            <a:r>
              <a:rPr lang="cs-CZ" sz="2400" i="1" dirty="0"/>
              <a:t>a dosáhla </a:t>
            </a:r>
            <a:r>
              <a:rPr lang="cs-CZ" sz="2400" b="1" i="1" dirty="0"/>
              <a:t>věku aspoň 15 let </a:t>
            </a:r>
            <a:r>
              <a:rPr lang="cs-CZ" sz="2400" i="1" dirty="0" smtClean="0"/>
              <a:t>a</a:t>
            </a:r>
            <a:endParaRPr lang="cs-CZ" sz="2400" i="1" dirty="0"/>
          </a:p>
          <a:p>
            <a:pPr marL="72000" indent="0">
              <a:buNone/>
            </a:pPr>
            <a:r>
              <a:rPr lang="cs-CZ" sz="2400" i="1" dirty="0"/>
              <a:t>a) </a:t>
            </a:r>
            <a:r>
              <a:rPr lang="cs-CZ" sz="2400" b="1" i="1" dirty="0"/>
              <a:t>vykonává</a:t>
            </a:r>
            <a:r>
              <a:rPr lang="cs-CZ" sz="2400" i="1" dirty="0"/>
              <a:t> samostatnou výdělečnou činnost, </a:t>
            </a:r>
            <a:r>
              <a:rPr lang="cs-CZ" sz="2400" i="1" dirty="0" smtClean="0"/>
              <a:t>nebo</a:t>
            </a:r>
            <a:endParaRPr lang="cs-CZ" sz="2400" i="1" dirty="0"/>
          </a:p>
          <a:p>
            <a:pPr marL="72000" indent="0">
              <a:buNone/>
            </a:pPr>
            <a:r>
              <a:rPr lang="cs-CZ" sz="2400" i="1" dirty="0"/>
              <a:t>b) </a:t>
            </a:r>
            <a:r>
              <a:rPr lang="cs-CZ" sz="2400" b="1" i="1" dirty="0"/>
              <a:t>spolupracuje</a:t>
            </a:r>
            <a:r>
              <a:rPr lang="cs-CZ" sz="2400" i="1" dirty="0"/>
              <a:t> při výkonu samostatné výdělečné </a:t>
            </a:r>
            <a:r>
              <a:rPr lang="cs-CZ" sz="2400" i="1" dirty="0" smtClean="0"/>
              <a:t>činnosti</a:t>
            </a:r>
            <a:endParaRPr lang="cs-CZ" sz="2400" i="1" dirty="0"/>
          </a:p>
          <a:p>
            <a:pPr marL="72000" indent="0">
              <a:buNone/>
            </a:pPr>
            <a:r>
              <a:rPr lang="cs-CZ" dirty="0" smtClean="0"/>
              <a:t>Zákon o </a:t>
            </a:r>
            <a:r>
              <a:rPr lang="cs-CZ" b="1" dirty="0" smtClean="0"/>
              <a:t>nemocenském pojištění </a:t>
            </a:r>
            <a:r>
              <a:rPr lang="cs-CZ" dirty="0" smtClean="0"/>
              <a:t>rozumí OSVČ fyzická </a:t>
            </a:r>
            <a:r>
              <a:rPr lang="cs-CZ" dirty="0"/>
              <a:t>osoba </a:t>
            </a:r>
            <a:r>
              <a:rPr lang="cs-CZ" dirty="0" smtClean="0"/>
              <a:t>považovanou </a:t>
            </a:r>
            <a:r>
              <a:rPr lang="cs-CZ" dirty="0"/>
              <a:t>za </a:t>
            </a:r>
            <a:r>
              <a:rPr lang="cs-CZ" dirty="0" smtClean="0"/>
              <a:t>OSVČ </a:t>
            </a:r>
            <a:r>
              <a:rPr lang="cs-CZ" dirty="0"/>
              <a:t>pro účely důchodového pojištění</a:t>
            </a:r>
          </a:p>
        </p:txBody>
      </p:sp>
    </p:spTree>
    <p:extLst>
      <p:ext uri="{BB962C8B-B14F-4D97-AF65-F5344CB8AC3E}">
        <p14:creationId xmlns:p14="http://schemas.microsoft.com/office/powerpoint/2010/main" val="2454390346"/>
      </p:ext>
    </p:extLst>
  </p:cSld>
  <p:clrMapOvr>
    <a:masterClrMapping/>
  </p:clrMapOvr>
</p:sld>
</file>

<file path=ppt/theme/theme1.xml><?xml version="1.0" encoding="utf-8"?>
<a:theme xmlns:a="http://schemas.openxmlformats.org/drawingml/2006/main" name="46859 (1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374</TotalTime>
  <Words>880</Words>
  <Application>Microsoft Office PowerPoint</Application>
  <PresentationFormat>Širokoúhlá obrazovka</PresentationFormat>
  <Paragraphs>110</Paragraphs>
  <Slides>16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46859 (1)</vt:lpstr>
      <vt:lpstr>Úvodní seminář</vt:lpstr>
      <vt:lpstr>Organizační pokyny</vt:lpstr>
      <vt:lpstr>Podmínky udělení zápočtu</vt:lpstr>
      <vt:lpstr>Program</vt:lpstr>
      <vt:lpstr>Cíle předmětu</vt:lpstr>
      <vt:lpstr>Osoba samostatně výdělečně činná</vt:lpstr>
      <vt:lpstr>Statistika</vt:lpstr>
      <vt:lpstr>Podnikatel dle občanského zákoníku</vt:lpstr>
      <vt:lpstr>Definice důchodové a nemocenské pojištění</vt:lpstr>
      <vt:lpstr>Výkonem SVČ podle zákona o DP</vt:lpstr>
      <vt:lpstr>Definice pro zdravotní pojištění</vt:lpstr>
      <vt:lpstr>Příjmy ze SVČ dle zákona o daních z příjmů</vt:lpstr>
      <vt:lpstr>OSVČ jako zaměstnavatel</vt:lpstr>
      <vt:lpstr>Diskuze</vt:lpstr>
      <vt:lpstr>Příště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smejkmi</dc:creator>
  <cp:lastModifiedBy>Halíř Jakub (ČSSZ XB)</cp:lastModifiedBy>
  <cp:revision>55</cp:revision>
  <cp:lastPrinted>1601-01-01T00:00:00Z</cp:lastPrinted>
  <dcterms:created xsi:type="dcterms:W3CDTF">2019-11-25T06:40:03Z</dcterms:created>
  <dcterms:modified xsi:type="dcterms:W3CDTF">2020-03-02T13:38:57Z</dcterms:modified>
</cp:coreProperties>
</file>