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4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91" r:id="rId11"/>
    <p:sldId id="288" r:id="rId12"/>
    <p:sldId id="289" r:id="rId13"/>
    <p:sldId id="290" r:id="rId14"/>
    <p:sldId id="292" r:id="rId15"/>
    <p:sldId id="293" r:id="rId16"/>
    <p:sldId id="280" r:id="rId17"/>
    <p:sldId id="26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85581" autoAdjust="0"/>
  </p:normalViewPr>
  <p:slideViewPr>
    <p:cSldViewPr snapToGrid="0">
      <p:cViewPr varScale="1">
        <p:scale>
          <a:sx n="98" d="100"/>
          <a:sy n="98" d="100"/>
        </p:scale>
        <p:origin x="1140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Zahájení výdělečné činnosti se pro účely zdravotního pojištění považuje okamžik, kdy začne vykonávat činnost s cílem "mít příjem" (objednávky, fakturace, uzavření smlouvy o dílo, pohyby na účtu atd.). Za zahájení výdělečné činnosti se naopak nepovažuje pouhé získání živnostenského listu, nebo jiného oprávnění k provozování samostatné výdělečné činnosti.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Přerušení samostatné výdělečné činnosti znamená, že danou činnost po nějakou dobu nevykonáváte, resp. nemáte z ní příjmy. Pojišťovně tuto skutečnost (ani pak případné opětovné zahájení činnosti) nemusíte hlásit, ale pokud přerušení činnosti neoznámíte, budete nadále v evidenci pojišťovny vedeni jako OSVČ, s příslušnými povinnostmi. Výhodnější je tedy přerušení oznámit. Více informací zde.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666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prvním kalendářním roce své činnosti platíte zálohy vypočtené z minimálního vyměřovacího základu, v dalších letech se vychází ze skutečně dosažených příjmů. Nově vypočtené zálohy se poprvé platí za kalendářní měsíc, ve kterém byl nebo měl být podán přehled, a naposledy za kalendářní měsíc předcházející měsíci, ve kterém byl nebo měl být takový přehled předložen v dalším kalendářním roce.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3839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</a:t>
            </a:r>
            <a:r>
              <a:rPr lang="cs-CZ" baseline="0" dirty="0" smtClean="0"/>
              <a:t> pojistné na rok 2020 je rozhodné období rok 2020 – OSVČ bude znát až ex post</a:t>
            </a:r>
          </a:p>
          <a:p>
            <a:r>
              <a:rPr lang="cs-CZ" baseline="0" dirty="0" smtClean="0"/>
              <a:t>Zálohově – potom přeplatek nebo doplatek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1809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4" name="Google Shape;204;p1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4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65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Arial"/>
                <a:cs typeface="Arial"/>
                <a:sym typeface="Arial"/>
              </a:rPr>
              <a:t>OSVČ ve zdravotním pojištění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Sociální zabezpečení osob samostatně výdělečně činných – seminář </a:t>
            </a:r>
            <a:r>
              <a:rPr lang="cs-CZ" dirty="0" smtClean="0"/>
              <a:t>2</a:t>
            </a:r>
            <a:endParaRPr lang="cs-CZ" dirty="0" smtClean="0"/>
          </a:p>
          <a:p>
            <a:pPr algn="ctr"/>
            <a:r>
              <a:rPr lang="cs-CZ" dirty="0" smtClean="0"/>
              <a:t>JUDr. Jakub Halíř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Povinnost podat přehled o příjmech a </a:t>
            </a:r>
            <a:r>
              <a:rPr lang="cs-CZ" sz="3600" dirty="0" smtClean="0"/>
              <a:t>výdajích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dirty="0" smtClean="0"/>
              <a:t>Podat zdravotní pojišťovně </a:t>
            </a:r>
            <a:r>
              <a:rPr lang="cs-CZ" b="1" dirty="0" smtClean="0"/>
              <a:t>nejpozději </a:t>
            </a:r>
            <a:r>
              <a:rPr lang="cs-CZ" b="1" dirty="0"/>
              <a:t>do jednoho měsíce ode dne, ve kterém měla </a:t>
            </a:r>
            <a:r>
              <a:rPr lang="cs-CZ" b="1" dirty="0" smtClean="0"/>
              <a:t>OSVČ podat </a:t>
            </a:r>
            <a:r>
              <a:rPr lang="cs-CZ" b="1" dirty="0"/>
              <a:t>daňové přiznání</a:t>
            </a:r>
            <a:r>
              <a:rPr lang="cs-CZ" dirty="0"/>
              <a:t> za předchozí zdaňovací </a:t>
            </a:r>
            <a:r>
              <a:rPr lang="cs-CZ" dirty="0" smtClean="0"/>
              <a:t>období.</a:t>
            </a:r>
          </a:p>
          <a:p>
            <a:pPr marL="72000" indent="0" algn="just">
              <a:buNone/>
            </a:pPr>
            <a:r>
              <a:rPr lang="cs-CZ" dirty="0"/>
              <a:t>Případně do </a:t>
            </a:r>
            <a:r>
              <a:rPr lang="cs-CZ" dirty="0" smtClean="0"/>
              <a:t>8</a:t>
            </a:r>
            <a:r>
              <a:rPr lang="cs-CZ" dirty="0"/>
              <a:t>. </a:t>
            </a:r>
            <a:r>
              <a:rPr lang="cs-CZ" dirty="0" smtClean="0"/>
              <a:t>dubna, pokud nemá OSVČ povinnost podat daňové přiznání.</a:t>
            </a:r>
          </a:p>
          <a:p>
            <a:pPr marL="72000" indent="0" algn="just">
              <a:buNone/>
            </a:pPr>
            <a:r>
              <a:rPr lang="cs-CZ" dirty="0" smtClean="0"/>
              <a:t>Zpracování </a:t>
            </a:r>
            <a:r>
              <a:rPr lang="cs-CZ" dirty="0"/>
              <a:t>daňové přiznání </a:t>
            </a:r>
            <a:r>
              <a:rPr lang="cs-CZ" dirty="0" smtClean="0"/>
              <a:t>daňovým poradcem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</a:t>
            </a:r>
            <a:r>
              <a:rPr lang="cs-CZ" dirty="0" smtClean="0"/>
              <a:t> posunutý termín. Oznámit a doložit do </a:t>
            </a:r>
            <a:r>
              <a:rPr lang="cs-CZ" dirty="0"/>
              <a:t>30. </a:t>
            </a:r>
            <a:r>
              <a:rPr lang="cs-CZ" dirty="0" smtClean="0"/>
              <a:t>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1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91" y="68609"/>
            <a:ext cx="9674501" cy="659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47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523" y="18535"/>
            <a:ext cx="8682770" cy="67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172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Rozhodné období pro placení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dirty="0" smtClean="0"/>
              <a:t>OSVČ </a:t>
            </a:r>
            <a:r>
              <a:rPr lang="cs-CZ" b="1" dirty="0" smtClean="0"/>
              <a:t>rok</a:t>
            </a:r>
            <a:r>
              <a:rPr lang="cs-CZ" dirty="0" smtClean="0"/>
              <a:t>				X 		zaměstnanec </a:t>
            </a:r>
            <a:r>
              <a:rPr lang="cs-CZ" b="1" dirty="0" smtClean="0"/>
              <a:t>měsíc</a:t>
            </a:r>
          </a:p>
          <a:p>
            <a:pPr marL="72000" indent="0" algn="ctr">
              <a:buNone/>
            </a:pPr>
            <a:endParaRPr lang="cs-CZ" dirty="0" smtClean="0"/>
          </a:p>
          <a:p>
            <a:pPr marL="72000" indent="0" algn="ctr">
              <a:buNone/>
            </a:pPr>
            <a:r>
              <a:rPr lang="cs-CZ" dirty="0" smtClean="0"/>
              <a:t>Proč? Dopady?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956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Souběh s jinou činností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1328"/>
            <a:ext cx="10753200" cy="445067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OSVČ + </a:t>
            </a:r>
            <a:r>
              <a:rPr lang="cs-CZ" b="1" dirty="0" smtClean="0">
                <a:solidFill>
                  <a:srgbClr val="0000DC"/>
                </a:solidFill>
              </a:rPr>
              <a:t>zaměstnanec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hlavním </a:t>
            </a:r>
            <a:r>
              <a:rPr lang="cs-CZ" dirty="0"/>
              <a:t>zdrojem příjmů </a:t>
            </a:r>
            <a:r>
              <a:rPr lang="cs-CZ" b="1" u="sng" dirty="0"/>
              <a:t>je</a:t>
            </a:r>
            <a:r>
              <a:rPr lang="cs-CZ" dirty="0"/>
              <a:t> samostatná výdělečná </a:t>
            </a:r>
            <a:r>
              <a:rPr lang="cs-CZ" dirty="0" smtClean="0"/>
              <a:t>činnost</a:t>
            </a:r>
          </a:p>
          <a:p>
            <a:pPr lvl="1">
              <a:buFontTx/>
              <a:buChar char="-"/>
            </a:pPr>
            <a:r>
              <a:rPr lang="cs-CZ" dirty="0" smtClean="0"/>
              <a:t>je </a:t>
            </a:r>
            <a:r>
              <a:rPr lang="cs-CZ" dirty="0"/>
              <a:t>povinnost dodržet minimální vyměřovací základ jako OSVČ</a:t>
            </a:r>
          </a:p>
          <a:p>
            <a:pPr lvl="1">
              <a:buFontTx/>
              <a:buChar char="-"/>
            </a:pPr>
            <a:r>
              <a:rPr lang="cs-CZ" dirty="0"/>
              <a:t>je </a:t>
            </a:r>
            <a:r>
              <a:rPr lang="cs-CZ" dirty="0"/>
              <a:t>povinnost platit zálohy alespoň ve výši minima stanoveného pro OSVČ</a:t>
            </a:r>
          </a:p>
          <a:p>
            <a:pPr lvl="1">
              <a:buFontTx/>
              <a:buChar char="-"/>
            </a:pPr>
            <a:r>
              <a:rPr lang="cs-CZ" dirty="0"/>
              <a:t>v </a:t>
            </a:r>
            <a:r>
              <a:rPr lang="cs-CZ" dirty="0"/>
              <a:t>zaměstnání není povinnost dopočtu do minima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hlavním </a:t>
            </a:r>
            <a:r>
              <a:rPr lang="cs-CZ" dirty="0"/>
              <a:t>zdrojem příjmů </a:t>
            </a:r>
            <a:r>
              <a:rPr lang="cs-CZ" b="1" u="sng" dirty="0"/>
              <a:t>není</a:t>
            </a:r>
            <a:r>
              <a:rPr lang="cs-CZ" dirty="0"/>
              <a:t> samostatná výdělečná </a:t>
            </a:r>
            <a:r>
              <a:rPr lang="cs-CZ" dirty="0" smtClean="0"/>
              <a:t>činnost</a:t>
            </a:r>
          </a:p>
          <a:p>
            <a:pPr lvl="1">
              <a:buFontTx/>
              <a:buChar char="-"/>
            </a:pPr>
            <a:r>
              <a:rPr lang="cs-CZ" dirty="0" smtClean="0"/>
              <a:t>není </a:t>
            </a:r>
            <a:r>
              <a:rPr lang="cs-CZ" dirty="0"/>
              <a:t>povinnost dodržet minimální vyměřovací základ jako </a:t>
            </a:r>
            <a:r>
              <a:rPr lang="cs-CZ" dirty="0" smtClean="0"/>
              <a:t>OSVČ (minimum v zaměstnání)</a:t>
            </a:r>
          </a:p>
          <a:p>
            <a:pPr lvl="1">
              <a:buFontTx/>
              <a:buChar char="-"/>
            </a:pPr>
            <a:r>
              <a:rPr lang="cs-CZ" dirty="0" smtClean="0"/>
              <a:t>není </a:t>
            </a:r>
            <a:r>
              <a:rPr lang="cs-CZ" dirty="0"/>
              <a:t>povinnost platit zálohy (pojistné se zaplatí za celý rok po podání přehledu)</a:t>
            </a:r>
          </a:p>
          <a:p>
            <a:pPr marL="72000" indent="0">
              <a:buNone/>
            </a:pPr>
            <a:r>
              <a:rPr lang="cs-CZ" b="1" dirty="0" smtClean="0">
                <a:solidFill>
                  <a:srgbClr val="0000DC"/>
                </a:solidFill>
              </a:rPr>
              <a:t>OSVČ </a:t>
            </a:r>
            <a:r>
              <a:rPr lang="cs-CZ" b="1" dirty="0">
                <a:solidFill>
                  <a:srgbClr val="0000DC"/>
                </a:solidFill>
              </a:rPr>
              <a:t>+ </a:t>
            </a:r>
            <a:r>
              <a:rPr lang="cs-CZ" b="1" dirty="0" smtClean="0">
                <a:solidFill>
                  <a:srgbClr val="0000DC"/>
                </a:solidFill>
              </a:rPr>
              <a:t>stát</a:t>
            </a:r>
          </a:p>
          <a:p>
            <a:pPr lvl="1">
              <a:buFontTx/>
              <a:buChar char="-"/>
            </a:pPr>
            <a:r>
              <a:rPr lang="cs-CZ" dirty="0"/>
              <a:t>není povinnost dodržet minimální vyměřovací základ jako OSVČ</a:t>
            </a:r>
          </a:p>
          <a:p>
            <a:pPr lvl="1">
              <a:buFontTx/>
              <a:buChar char="-"/>
            </a:pPr>
            <a:r>
              <a:rPr lang="cs-CZ" dirty="0"/>
              <a:t>není povinnost platit zálohy ve výši minima stanoveného pro OSVČ, ale</a:t>
            </a:r>
          </a:p>
          <a:p>
            <a:pPr lvl="1">
              <a:buFontTx/>
              <a:buChar char="-"/>
            </a:pPr>
            <a:r>
              <a:rPr lang="cs-CZ" dirty="0"/>
              <a:t>je povinnost platit zálohy ve výši vypočtené v podaném přehledu příjmů a výdajů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641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b="1" dirty="0" smtClean="0">
                <a:solidFill>
                  <a:srgbClr val="0000DC"/>
                </a:solidFill>
              </a:rPr>
              <a:t>Pokuty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</a:t>
            </a:r>
            <a:r>
              <a:rPr lang="cs-CZ" sz="2400" dirty="0" smtClean="0"/>
              <a:t>a nesplnění oznamovací povinnosti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za </a:t>
            </a:r>
            <a:r>
              <a:rPr lang="cs-CZ" sz="2400" dirty="0"/>
              <a:t>nepředložení dokladů ke </a:t>
            </a:r>
            <a:r>
              <a:rPr lang="cs-CZ" sz="2400" dirty="0" smtClean="0"/>
              <a:t>kontrole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za </a:t>
            </a:r>
            <a:r>
              <a:rPr lang="cs-CZ" sz="2400" dirty="0"/>
              <a:t>nepředložení Přehledu ve stanovené </a:t>
            </a:r>
            <a:r>
              <a:rPr lang="cs-CZ" sz="2400" dirty="0" smtClean="0"/>
              <a:t>lhůtě, 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b="1" dirty="0" smtClean="0">
                <a:solidFill>
                  <a:srgbClr val="0000DC"/>
                </a:solidFill>
              </a:rPr>
              <a:t>Penále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0,05 % dlužné </a:t>
            </a:r>
            <a:r>
              <a:rPr lang="cs-CZ" sz="2400" dirty="0" smtClean="0"/>
              <a:t>částky za </a:t>
            </a:r>
            <a:r>
              <a:rPr lang="cs-CZ" sz="2400" dirty="0"/>
              <a:t>každý kalendářní den, kdy nebylo pojistné zaplaceno ve stanovené lhůtě anebo bylo zaplaceno v nižší částce. </a:t>
            </a:r>
            <a:endParaRPr lang="cs-CZ" sz="2400" dirty="0" smtClean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b="1" dirty="0" smtClean="0">
                <a:solidFill>
                  <a:srgbClr val="0000DC"/>
                </a:solidFill>
              </a:rPr>
              <a:t>Pravděpodobná výše pojistného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následek nesplnění povinnosti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7867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72000" indent="0" algn="ctr">
              <a:buNone/>
            </a:pPr>
            <a:r>
              <a:rPr lang="cs-CZ" sz="7200" b="1" dirty="0" smtClean="0">
                <a:solidFill>
                  <a:srgbClr val="0000DC"/>
                </a:solidFill>
              </a:rPr>
              <a:t>? ? ?</a:t>
            </a:r>
            <a:endParaRPr lang="cs-CZ" sz="7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99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>
            <a:spLocks noGrp="1"/>
          </p:cNvSpPr>
          <p:nvPr>
            <p:ph type="title"/>
          </p:nvPr>
        </p:nvSpPr>
        <p:spPr>
          <a:xfrm>
            <a:off x="418406" y="3077807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dirty="0"/>
              <a:t>DĚKUJI ZA POZORNOST!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883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</a:t>
            </a:r>
            <a:r>
              <a:rPr lang="cs-CZ" dirty="0" smtClean="0"/>
              <a:t>OSVČ pro </a:t>
            </a:r>
            <a:r>
              <a:rPr lang="cs-CZ" dirty="0" smtClean="0"/>
              <a:t>zdravotní 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600" dirty="0"/>
              <a:t>Za osoby samostatně výdělečně činné se pro účely zdravotního pojištění považují: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b="1" dirty="0"/>
              <a:t>podnikající v </a:t>
            </a:r>
            <a:r>
              <a:rPr lang="cs-CZ" sz="1600" b="1" dirty="0" smtClean="0"/>
              <a:t>zemědělství</a:t>
            </a:r>
            <a:r>
              <a:rPr lang="cs-CZ" sz="1600" dirty="0" smtClean="0"/>
              <a:t>;</a:t>
            </a:r>
            <a:endParaRPr lang="cs-CZ" sz="1600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b="1" dirty="0"/>
              <a:t>provozující živnost</a:t>
            </a:r>
            <a:r>
              <a:rPr lang="cs-CZ" sz="1600" dirty="0" smtClean="0"/>
              <a:t>;</a:t>
            </a:r>
            <a:endParaRPr lang="cs-CZ" sz="1600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b="1" dirty="0"/>
              <a:t>provozující podnikání podle zvláštních </a:t>
            </a:r>
            <a:r>
              <a:rPr lang="cs-CZ" sz="1600" b="1" dirty="0" smtClean="0"/>
              <a:t>předpisů; </a:t>
            </a:r>
            <a:r>
              <a:rPr lang="cs-CZ" sz="1600" i="1" dirty="0" smtClean="0"/>
              <a:t>(advokáti, notáři, auditoři, daňoví poradci,…)</a:t>
            </a:r>
            <a:endParaRPr lang="cs-CZ" sz="1600" i="1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b="1" dirty="0"/>
              <a:t>vykonávající uměleckou nebo jinou tvůrčí činnost </a:t>
            </a:r>
            <a:r>
              <a:rPr lang="cs-CZ" sz="1600" dirty="0"/>
              <a:t>na základě autorskoprávních vztahů</a:t>
            </a:r>
            <a:r>
              <a:rPr lang="cs-CZ" sz="1600" dirty="0" smtClean="0"/>
              <a:t>, …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1600" b="1" dirty="0" smtClean="0"/>
              <a:t>společníci </a:t>
            </a:r>
            <a:r>
              <a:rPr lang="cs-CZ" sz="1600" b="1" dirty="0"/>
              <a:t>veřejných obchodních společností </a:t>
            </a:r>
            <a:r>
              <a:rPr lang="cs-CZ" sz="1600" dirty="0" smtClean="0"/>
              <a:t>a </a:t>
            </a:r>
            <a:r>
              <a:rPr lang="cs-CZ" sz="1600" b="1" dirty="0" smtClean="0"/>
              <a:t>komplementáři komanditních společností</a:t>
            </a:r>
            <a:r>
              <a:rPr lang="cs-CZ" sz="1600" dirty="0" smtClean="0"/>
              <a:t>;</a:t>
            </a:r>
            <a:endParaRPr lang="cs-CZ" sz="1600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dirty="0"/>
              <a:t>vykonávající </a:t>
            </a:r>
            <a:r>
              <a:rPr lang="cs-CZ" sz="1600" b="1" dirty="0"/>
              <a:t>nezávislé povolání, které není živností ani podnikáním </a:t>
            </a:r>
            <a:r>
              <a:rPr lang="cs-CZ" sz="1600" dirty="0"/>
              <a:t>podle zvláštních předpisů</a:t>
            </a:r>
            <a:r>
              <a:rPr lang="cs-CZ" sz="1600" dirty="0" smtClean="0"/>
              <a:t>;</a:t>
            </a:r>
            <a:endParaRPr lang="cs-CZ" sz="1600" dirty="0"/>
          </a:p>
          <a:p>
            <a:pPr marL="414900" indent="-342900">
              <a:buFont typeface="+mj-lt"/>
              <a:buAutoNum type="arabicPeriod"/>
            </a:pPr>
            <a:r>
              <a:rPr lang="cs-CZ" sz="1600" dirty="0" smtClean="0"/>
              <a:t>osoby </a:t>
            </a:r>
            <a:r>
              <a:rPr lang="cs-CZ" sz="1600" dirty="0"/>
              <a:t>vykonávající </a:t>
            </a:r>
            <a:r>
              <a:rPr lang="cs-CZ" sz="1600" b="1" dirty="0"/>
              <a:t>činnost mandatáře </a:t>
            </a:r>
            <a:r>
              <a:rPr lang="cs-CZ" sz="1600" dirty="0"/>
              <a:t>na základě mandátní smlouvy uzavřené podle obchodního </a:t>
            </a:r>
            <a:r>
              <a:rPr lang="cs-CZ" sz="1600" dirty="0" smtClean="0"/>
              <a:t>zákoníku, </a:t>
            </a:r>
            <a:r>
              <a:rPr lang="cs-CZ" sz="1600" dirty="0"/>
              <a:t>pokud tato činnost není považována za zaměstnání podle písmene a) a mandátní smlouva nebyla uzavřena </a:t>
            </a:r>
            <a:r>
              <a:rPr lang="cs-CZ" sz="1600" dirty="0" smtClean="0"/>
              <a:t>v rámci </a:t>
            </a:r>
            <a:r>
              <a:rPr lang="cs-CZ" sz="1600" dirty="0"/>
              <a:t>jiné samostatné výdělečné činnosti,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1600" b="1" dirty="0" smtClean="0"/>
              <a:t>spolupracující </a:t>
            </a:r>
            <a:r>
              <a:rPr lang="cs-CZ" sz="1600" b="1" dirty="0"/>
              <a:t>osoby </a:t>
            </a:r>
            <a:r>
              <a:rPr lang="cs-CZ" sz="1600" dirty="0"/>
              <a:t>osob samostatně výdělečně činných, pokud podle zákona o daních z příjmů lze na ně rozdělovat příjmy dosažené výkonem spolupráce a výdaje vynaložené na jejich dosažení, zajištění a </a:t>
            </a:r>
            <a:r>
              <a:rPr lang="cs-CZ" sz="1600" dirty="0" smtClean="0"/>
              <a:t>udržení.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203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OSVČ pro zdravotní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 algn="just">
              <a:buFont typeface="+mj-lt"/>
              <a:buAutoNum type="arabicPeriod"/>
            </a:pPr>
            <a:r>
              <a:rPr lang="cs-CZ" sz="2400" dirty="0" smtClean="0"/>
              <a:t>osoby</a:t>
            </a:r>
            <a:r>
              <a:rPr lang="cs-CZ" sz="2400" dirty="0"/>
              <a:t>, které mají příjmy uvedené v § 7 odst. 1 a 2 zákona </a:t>
            </a:r>
            <a:r>
              <a:rPr lang="cs-CZ" sz="2400" dirty="0" smtClean="0"/>
              <a:t>o </a:t>
            </a:r>
            <a:r>
              <a:rPr lang="cs-CZ" sz="2400" dirty="0"/>
              <a:t>daních </a:t>
            </a:r>
            <a:r>
              <a:rPr lang="cs-CZ" sz="2400" dirty="0" smtClean="0"/>
              <a:t>z příjmů</a:t>
            </a:r>
          </a:p>
          <a:p>
            <a:pPr marL="529200" indent="-457200" algn="just">
              <a:buFont typeface="+mj-lt"/>
              <a:buAutoNum type="arabicPeriod"/>
            </a:pPr>
            <a:r>
              <a:rPr lang="cs-CZ" sz="2400" dirty="0" smtClean="0"/>
              <a:t>osoby </a:t>
            </a:r>
            <a:r>
              <a:rPr lang="cs-CZ" sz="2400" dirty="0"/>
              <a:t>s nimi spolupracující, na které jsou podle zákona o daních z příjmů rozdělovány příjmy dosažené výkonem spolupráce a výdaje vynaložené </a:t>
            </a:r>
            <a:r>
              <a:rPr lang="cs-CZ" sz="2400" dirty="0" smtClean="0"/>
              <a:t>na jejich </a:t>
            </a:r>
            <a:r>
              <a:rPr lang="cs-CZ" sz="2400" dirty="0"/>
              <a:t>dosažení, zajištění a udržení</a:t>
            </a:r>
            <a:r>
              <a:rPr lang="cs-CZ" sz="2400" dirty="0" smtClean="0"/>
              <a:t>.</a:t>
            </a:r>
          </a:p>
          <a:p>
            <a:pPr marL="72000" indent="0" algn="just">
              <a:buNone/>
            </a:pPr>
            <a:r>
              <a:rPr lang="cs-CZ" sz="2400" dirty="0"/>
              <a:t>Nezáleží na tom, zda se zde jedná o příjmy zdaňované běžnou sazbou daně na základě podaného daňového přiznání, nebo od daně z příjmů osvobozené, a nezáleží ani na skutečnosti, zda je činnost vykonávána soustavně.</a:t>
            </a:r>
          </a:p>
        </p:txBody>
      </p:sp>
    </p:spTree>
    <p:extLst>
      <p:ext uri="{BB962C8B-B14F-4D97-AF65-F5344CB8AC3E}">
        <p14:creationId xmlns:p14="http://schemas.microsoft.com/office/powerpoint/2010/main" val="40186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vymezené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b="1" dirty="0" smtClean="0"/>
              <a:t>nejsou</a:t>
            </a:r>
            <a:r>
              <a:rPr lang="cs-CZ" dirty="0"/>
              <a:t> považovány za OSVČ </a:t>
            </a:r>
            <a:r>
              <a:rPr lang="cs-CZ" dirty="0" smtClean="0"/>
              <a:t>považovány osoby které </a:t>
            </a:r>
            <a:r>
              <a:rPr lang="cs-CZ" dirty="0"/>
              <a:t>mají příjmy za příspěvky do novin, časopisů, rozhlasu nebo televize (autorský honorář) plynoucí ze zdrojů na území ČR zdaňované zvláštní sazbou daně za předpokladu, že jde o příjmy uvedené v § 7 odst. 2 písm. a) zákona o daních z příjmů a úhrn těchto příjmů od téhož plátce nepřesáhne v kalendářním měsíci </a:t>
            </a:r>
            <a:r>
              <a:rPr lang="cs-CZ" b="1" dirty="0"/>
              <a:t>10 000 Kč</a:t>
            </a:r>
            <a:r>
              <a:rPr lang="cs-CZ" dirty="0"/>
              <a:t> 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4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OSVČ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DC"/>
                </a:solidFill>
              </a:rPr>
              <a:t>Oznamovací </a:t>
            </a:r>
            <a:r>
              <a:rPr lang="cs-CZ" dirty="0">
                <a:solidFill>
                  <a:srgbClr val="0000DC"/>
                </a:solidFill>
              </a:rPr>
              <a:t>povinnost</a:t>
            </a:r>
          </a:p>
          <a:p>
            <a:pPr marL="324000" lvl="1" indent="0" algn="just">
              <a:buNone/>
            </a:pPr>
            <a:r>
              <a:rPr lang="cs-CZ" dirty="0" smtClean="0"/>
              <a:t>oznámení </a:t>
            </a:r>
            <a:r>
              <a:rPr lang="cs-CZ" dirty="0"/>
              <a:t>o zahájení a ukončení činnosti, oznámit ale musíte třeba i změnu účtu, z něhož hradíte pojistné</a:t>
            </a:r>
            <a:r>
              <a:rPr lang="cs-CZ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0000DC"/>
                </a:solidFill>
              </a:rPr>
              <a:t>Povinnost platit pojistné</a:t>
            </a:r>
          </a:p>
          <a:p>
            <a:pPr marL="324000" lvl="1" indent="0" algn="just">
              <a:buNone/>
            </a:pPr>
            <a:r>
              <a:rPr lang="cs-CZ" dirty="0" smtClean="0"/>
              <a:t>OSVČ </a:t>
            </a:r>
            <a:r>
              <a:rPr lang="cs-CZ" dirty="0"/>
              <a:t>platí pojistné formou měsíčních záloh na pojistné a doplatku vypočteného na základě přehledu příjmů a výdajů za uplynulý rok</a:t>
            </a:r>
            <a:r>
              <a:rPr lang="cs-CZ" dirty="0" smtClean="0"/>
              <a:t>.</a:t>
            </a:r>
            <a:endParaRPr lang="cs-CZ" dirty="0"/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0000DC"/>
                </a:solidFill>
              </a:rPr>
              <a:t>Povinnost podat přehled o příjmech a </a:t>
            </a:r>
            <a:r>
              <a:rPr lang="cs-CZ" dirty="0">
                <a:solidFill>
                  <a:srgbClr val="0000DC"/>
                </a:solidFill>
              </a:rPr>
              <a:t>výdajích</a:t>
            </a:r>
            <a:endParaRPr lang="cs-CZ" dirty="0">
              <a:solidFill>
                <a:srgbClr val="0000DC"/>
              </a:solidFill>
            </a:endParaRPr>
          </a:p>
          <a:p>
            <a:pPr marL="324000" lvl="1" indent="0" algn="just">
              <a:buNone/>
            </a:pPr>
            <a:r>
              <a:rPr lang="cs-CZ" dirty="0" smtClean="0"/>
              <a:t>musí podat </a:t>
            </a:r>
            <a:r>
              <a:rPr lang="cs-CZ" dirty="0"/>
              <a:t>přehled o příjmech a výdajích ze samostatné výdělečné činnosti a úhrnu záloh na pojistné za uplynulý rok.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 smtClean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6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Oznamovací povinnost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solidFill>
                  <a:srgbClr val="0000DC"/>
                </a:solidFill>
              </a:rPr>
              <a:t>Oznámení </a:t>
            </a:r>
            <a:r>
              <a:rPr lang="cs-CZ" sz="2000" dirty="0">
                <a:solidFill>
                  <a:srgbClr val="0000DC"/>
                </a:solidFill>
              </a:rPr>
              <a:t>zahájení/ukončení výdělečné činnosti</a:t>
            </a:r>
          </a:p>
          <a:p>
            <a:pPr marL="72000" indent="0">
              <a:buNone/>
            </a:pPr>
            <a:r>
              <a:rPr lang="cs-CZ" sz="1600" dirty="0" smtClean="0"/>
              <a:t>nejpozději </a:t>
            </a:r>
            <a:r>
              <a:rPr lang="cs-CZ" sz="1600" dirty="0"/>
              <a:t>do 8 </a:t>
            </a:r>
            <a:r>
              <a:rPr lang="cs-CZ" sz="1600" dirty="0" smtClean="0"/>
              <a:t>dnů</a:t>
            </a:r>
            <a:endParaRPr lang="cs-CZ" sz="1600" dirty="0"/>
          </a:p>
          <a:p>
            <a:r>
              <a:rPr lang="cs-CZ" sz="2000" dirty="0" smtClean="0">
                <a:solidFill>
                  <a:srgbClr val="0000DC"/>
                </a:solidFill>
              </a:rPr>
              <a:t>Přerušení </a:t>
            </a:r>
            <a:r>
              <a:rPr lang="cs-CZ" sz="2000" dirty="0">
                <a:solidFill>
                  <a:srgbClr val="0000DC"/>
                </a:solidFill>
              </a:rPr>
              <a:t>výdělečné činnosti</a:t>
            </a:r>
            <a:endParaRPr lang="cs-CZ" sz="1600" dirty="0">
              <a:solidFill>
                <a:srgbClr val="0000DC"/>
              </a:solidFill>
            </a:endParaRPr>
          </a:p>
          <a:p>
            <a:pPr marL="72000" indent="0">
              <a:buNone/>
            </a:pPr>
            <a:r>
              <a:rPr lang="cs-CZ" sz="1600" dirty="0" smtClean="0"/>
              <a:t>Není povinnost, ale…</a:t>
            </a:r>
            <a:endParaRPr lang="cs-CZ" sz="1600" dirty="0"/>
          </a:p>
          <a:p>
            <a:pPr marL="72000" indent="0">
              <a:buNone/>
            </a:pPr>
            <a:endParaRPr lang="cs-CZ" sz="1600" dirty="0"/>
          </a:p>
          <a:p>
            <a:r>
              <a:rPr lang="cs-CZ" sz="2000" dirty="0">
                <a:solidFill>
                  <a:srgbClr val="0000DC"/>
                </a:solidFill>
              </a:rPr>
              <a:t>OSVČ musí </a:t>
            </a:r>
            <a:r>
              <a:rPr lang="cs-CZ" sz="2000" dirty="0">
                <a:solidFill>
                  <a:srgbClr val="0000DC"/>
                </a:solidFill>
              </a:rPr>
              <a:t>pojišťovně oznámit:</a:t>
            </a:r>
          </a:p>
          <a:p>
            <a:r>
              <a:rPr lang="cs-CZ" sz="1600" dirty="0" smtClean="0"/>
              <a:t>    </a:t>
            </a:r>
            <a:r>
              <a:rPr lang="cs-CZ" sz="1600" dirty="0"/>
              <a:t>jméno, příjmení, trvalý pobyt a rodné číslo</a:t>
            </a:r>
          </a:p>
          <a:p>
            <a:r>
              <a:rPr lang="cs-CZ" sz="1600" dirty="0"/>
              <a:t>    své obchodní jméno</a:t>
            </a:r>
          </a:p>
          <a:p>
            <a:r>
              <a:rPr lang="cs-CZ" sz="1600" dirty="0"/>
              <a:t>    sídlo nebo místo podnikání</a:t>
            </a:r>
          </a:p>
          <a:p>
            <a:r>
              <a:rPr lang="cs-CZ" sz="1600" dirty="0"/>
              <a:t>    identifikační číslo osoby (IČO), máte-li ho přiděleno</a:t>
            </a:r>
          </a:p>
          <a:p>
            <a:r>
              <a:rPr lang="cs-CZ" sz="1600" dirty="0"/>
              <a:t>    číslo bankovního účtu, pokud z něj bude provádět platbu pojistného nebo jeho záloh.</a:t>
            </a:r>
          </a:p>
        </p:txBody>
      </p:sp>
    </p:spTree>
    <p:extLst>
      <p:ext uri="{BB962C8B-B14F-4D97-AF65-F5344CB8AC3E}">
        <p14:creationId xmlns:p14="http://schemas.microsoft.com/office/powerpoint/2010/main" val="125920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platit pojistné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OSVČ platí pojistné </a:t>
            </a:r>
            <a:r>
              <a:rPr lang="cs-CZ" dirty="0" smtClean="0"/>
              <a:t>„</a:t>
            </a:r>
            <a:r>
              <a:rPr lang="cs-CZ" i="1" dirty="0" smtClean="0"/>
              <a:t>za sebe</a:t>
            </a:r>
            <a:r>
              <a:rPr lang="cs-CZ" dirty="0" smtClean="0"/>
              <a:t>“ na </a:t>
            </a:r>
            <a:r>
              <a:rPr lang="cs-CZ" dirty="0"/>
              <a:t>zdravotní pojištění </a:t>
            </a:r>
            <a:r>
              <a:rPr lang="cs-CZ" b="1" dirty="0">
                <a:solidFill>
                  <a:srgbClr val="0000DC"/>
                </a:solidFill>
              </a:rPr>
              <a:t>formou záloh </a:t>
            </a:r>
            <a:r>
              <a:rPr lang="cs-CZ" b="1" dirty="0" smtClean="0">
                <a:solidFill>
                  <a:srgbClr val="0000DC"/>
                </a:solidFill>
              </a:rPr>
              <a:t>a doplatku/přeplatku</a:t>
            </a:r>
            <a:r>
              <a:rPr lang="cs-CZ" dirty="0" smtClean="0">
                <a:solidFill>
                  <a:srgbClr val="0000DC"/>
                </a:solidFill>
              </a:rPr>
              <a:t>.</a:t>
            </a:r>
          </a:p>
          <a:p>
            <a:pPr algn="just"/>
            <a:r>
              <a:rPr lang="cs-CZ" dirty="0" smtClean="0"/>
              <a:t>Doplatek je vypočtený </a:t>
            </a:r>
            <a:r>
              <a:rPr lang="cs-CZ" dirty="0"/>
              <a:t>na základě přehledu příjmů a výdajů </a:t>
            </a:r>
            <a:r>
              <a:rPr lang="cs-CZ" dirty="0" smtClean="0"/>
              <a:t>za uplynulý </a:t>
            </a:r>
            <a:r>
              <a:rPr lang="cs-CZ" dirty="0"/>
              <a:t>rok. </a:t>
            </a:r>
            <a:endParaRPr lang="cs-CZ" dirty="0" smtClean="0"/>
          </a:p>
          <a:p>
            <a:pPr algn="just"/>
            <a:r>
              <a:rPr lang="cs-CZ" b="1" dirty="0"/>
              <a:t>Minimální výše </a:t>
            </a:r>
            <a:r>
              <a:rPr lang="cs-CZ" b="1" dirty="0" smtClean="0"/>
              <a:t>záloh </a:t>
            </a:r>
            <a:r>
              <a:rPr lang="cs-CZ" dirty="0" smtClean="0"/>
              <a:t>se počítá z </a:t>
            </a:r>
            <a:r>
              <a:rPr lang="cs-CZ" dirty="0"/>
              <a:t>průměrné mzdy a pro rok 2020 činí </a:t>
            </a:r>
            <a:r>
              <a:rPr lang="cs-CZ" b="1" dirty="0"/>
              <a:t>2 352 Kč. </a:t>
            </a:r>
            <a:endParaRPr lang="cs-CZ" b="1" dirty="0" smtClean="0"/>
          </a:p>
          <a:p>
            <a:pPr algn="just"/>
            <a:r>
              <a:rPr lang="cs-CZ" dirty="0" smtClean="0"/>
              <a:t>Pojistné se platí </a:t>
            </a:r>
            <a:r>
              <a:rPr lang="cs-CZ" b="1" dirty="0" smtClean="0"/>
              <a:t>od 1. do 8. dne následujícího měsíce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961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Vyměřovací základ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je </a:t>
            </a:r>
            <a:r>
              <a:rPr lang="cs-CZ" b="1" dirty="0"/>
              <a:t>50 % příjmu</a:t>
            </a:r>
            <a:r>
              <a:rPr lang="cs-CZ" dirty="0"/>
              <a:t> ze samostatné činnosti po odpočtu výdajů vynaložených </a:t>
            </a:r>
            <a:r>
              <a:rPr lang="cs-CZ" dirty="0" smtClean="0"/>
              <a:t>na jeho </a:t>
            </a:r>
            <a:r>
              <a:rPr lang="cs-CZ" dirty="0"/>
              <a:t>dosažení, zajištění a </a:t>
            </a:r>
            <a:r>
              <a:rPr lang="cs-CZ" dirty="0" smtClean="0"/>
              <a:t>udržení.</a:t>
            </a:r>
          </a:p>
          <a:p>
            <a:pPr algn="just"/>
            <a:r>
              <a:rPr lang="cs-CZ" b="1" dirty="0" smtClean="0"/>
              <a:t>Měsíčním </a:t>
            </a:r>
            <a:r>
              <a:rPr lang="cs-CZ" b="1" dirty="0"/>
              <a:t>vyměřovacím základem</a:t>
            </a:r>
            <a:r>
              <a:rPr lang="cs-CZ" dirty="0"/>
              <a:t> je potom průměr, který z takto stanoveného vyměřovacího základu připadá na jeden kalendářní </a:t>
            </a:r>
            <a:r>
              <a:rPr lang="cs-CZ" dirty="0" smtClean="0"/>
              <a:t>měsíc.</a:t>
            </a:r>
          </a:p>
          <a:p>
            <a:pPr algn="just"/>
            <a:r>
              <a:rPr lang="cs-CZ" b="1" dirty="0" smtClean="0"/>
              <a:t>Záloha </a:t>
            </a:r>
            <a:r>
              <a:rPr lang="cs-CZ" b="1" dirty="0"/>
              <a:t>na pojistné</a:t>
            </a:r>
            <a:r>
              <a:rPr lang="cs-CZ" dirty="0"/>
              <a:t> činí 13,5 % z tohoto měsíčního vyměřovacího základu.</a:t>
            </a:r>
          </a:p>
        </p:txBody>
      </p:sp>
    </p:spTree>
    <p:extLst>
      <p:ext uri="{BB962C8B-B14F-4D97-AF65-F5344CB8AC3E}">
        <p14:creationId xmlns:p14="http://schemas.microsoft.com/office/powerpoint/2010/main" val="9946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Výjimka z minimálního VZ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Minimální vyměřovací základ neplatí pro osobu samostatně výdělečně činnou</a:t>
            </a:r>
            <a:r>
              <a:rPr lang="cs-CZ" sz="2400" dirty="0" smtClean="0"/>
              <a:t>:</a:t>
            </a:r>
            <a:endParaRPr lang="cs-CZ" sz="2400" dirty="0"/>
          </a:p>
          <a:p>
            <a:pPr lvl="1" algn="just"/>
            <a:r>
              <a:rPr lang="cs-CZ" sz="1800" dirty="0" smtClean="0"/>
              <a:t>která </a:t>
            </a:r>
            <a:r>
              <a:rPr lang="cs-CZ" sz="1800" dirty="0"/>
              <a:t>současně vedle samostatné výdělečné činnosti </a:t>
            </a:r>
            <a:r>
              <a:rPr lang="cs-CZ" sz="1800" b="1" dirty="0"/>
              <a:t>je zaměstnancem </a:t>
            </a:r>
            <a:r>
              <a:rPr lang="cs-CZ" sz="1800" dirty="0"/>
              <a:t>a odvádí pojistné z tohoto zaměstnání vypočtené alespoň z minimálního vyměřovacího základu stanoveného pro zaměstnance</a:t>
            </a:r>
          </a:p>
          <a:p>
            <a:pPr lvl="1" algn="just"/>
            <a:r>
              <a:rPr lang="cs-CZ" sz="1800" dirty="0" smtClean="0"/>
              <a:t>za </a:t>
            </a:r>
            <a:r>
              <a:rPr lang="cs-CZ" sz="1800" dirty="0"/>
              <a:t>kterou je </a:t>
            </a:r>
            <a:r>
              <a:rPr lang="cs-CZ" sz="1800" b="1" dirty="0"/>
              <a:t>plátcem pojistného stát</a:t>
            </a:r>
          </a:p>
          <a:p>
            <a:pPr lvl="1" algn="just"/>
            <a:r>
              <a:rPr lang="cs-CZ" sz="1800" dirty="0" smtClean="0"/>
              <a:t>s </a:t>
            </a:r>
            <a:r>
              <a:rPr lang="cs-CZ" sz="1800" dirty="0"/>
              <a:t>těžkým tělesným, smyslovým nebo mentálním </a:t>
            </a:r>
            <a:r>
              <a:rPr lang="cs-CZ" sz="1800" b="1" dirty="0"/>
              <a:t>postižením</a:t>
            </a:r>
            <a:r>
              <a:rPr lang="cs-CZ" sz="1800" dirty="0"/>
              <a:t>, která je držitelem průkazu ZTP </a:t>
            </a:r>
            <a:r>
              <a:rPr lang="cs-CZ" sz="1800" dirty="0" smtClean="0"/>
              <a:t>nebo ZTP/P</a:t>
            </a:r>
            <a:endParaRPr lang="cs-CZ" sz="1800" dirty="0"/>
          </a:p>
          <a:p>
            <a:pPr lvl="1" algn="just"/>
            <a:r>
              <a:rPr lang="cs-CZ" sz="1800" dirty="0" smtClean="0"/>
              <a:t>která </a:t>
            </a:r>
            <a:r>
              <a:rPr lang="cs-CZ" sz="1800" dirty="0"/>
              <a:t>dosáhla věku potřebného pro nárok na </a:t>
            </a:r>
            <a:r>
              <a:rPr lang="cs-CZ" sz="1800" b="1" dirty="0"/>
              <a:t>starobní důchod</a:t>
            </a:r>
            <a:r>
              <a:rPr lang="cs-CZ" sz="1800" dirty="0"/>
              <a:t>, avšak nesplňuje další podmínky </a:t>
            </a:r>
            <a:r>
              <a:rPr lang="cs-CZ" sz="1800" dirty="0" smtClean="0"/>
              <a:t>pro jeho </a:t>
            </a:r>
            <a:r>
              <a:rPr lang="cs-CZ" sz="1800" dirty="0"/>
              <a:t>přiznání</a:t>
            </a:r>
          </a:p>
          <a:p>
            <a:pPr lvl="1" algn="just"/>
            <a:r>
              <a:rPr lang="cs-CZ" sz="1800" dirty="0" smtClean="0"/>
              <a:t>která </a:t>
            </a:r>
            <a:r>
              <a:rPr lang="cs-CZ" sz="1800" dirty="0"/>
              <a:t>celodenně osobně a řádně pečuje alespoň o jedno </a:t>
            </a:r>
            <a:r>
              <a:rPr lang="cs-CZ" sz="1800" b="1" dirty="0"/>
              <a:t>dítě </a:t>
            </a:r>
            <a:r>
              <a:rPr lang="cs-CZ" sz="1800" dirty="0"/>
              <a:t>do sedmi let věku nebo nejméně o dvě děti do 15 let věku</a:t>
            </a:r>
            <a:r>
              <a:rPr lang="cs-CZ" sz="1800" dirty="0" smtClean="0"/>
              <a:t>,</a:t>
            </a:r>
            <a:endParaRPr lang="cs-CZ" sz="1800" dirty="0"/>
          </a:p>
          <a:p>
            <a:pPr marL="72000" indent="0">
              <a:buNone/>
            </a:pPr>
            <a:r>
              <a:rPr lang="cs-CZ" sz="2400" dirty="0"/>
              <a:t>pokud tyto skutečnosti trvají po celé rozhodné období, tj. po celý kalendářní měsíc, za který se pojistné platí.</a:t>
            </a:r>
          </a:p>
        </p:txBody>
      </p:sp>
    </p:spTree>
    <p:extLst>
      <p:ext uri="{BB962C8B-B14F-4D97-AF65-F5344CB8AC3E}">
        <p14:creationId xmlns:p14="http://schemas.microsoft.com/office/powerpoint/2010/main" val="25466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454</TotalTime>
  <Words>1198</Words>
  <Application>Microsoft Office PowerPoint</Application>
  <PresentationFormat>Širokoúhlá obrazovka</PresentationFormat>
  <Paragraphs>115</Paragraphs>
  <Slides>17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46859 (1)</vt:lpstr>
      <vt:lpstr>OSVČ ve zdravotním pojištění</vt:lpstr>
      <vt:lpstr>Definice OSVČ pro zdravotní pojištění</vt:lpstr>
      <vt:lpstr>OSVČ pro zdravotní pojištění</vt:lpstr>
      <vt:lpstr>Negativní vymezené</vt:lpstr>
      <vt:lpstr>Povinnosti OSVČ</vt:lpstr>
      <vt:lpstr>Oznamovací povinnost</vt:lpstr>
      <vt:lpstr>Povinnost platit pojistné</vt:lpstr>
      <vt:lpstr>Vyměřovací základ</vt:lpstr>
      <vt:lpstr>Výjimka z minimálního VZ</vt:lpstr>
      <vt:lpstr>Povinnost podat přehled o příjmech a výdajích</vt:lpstr>
      <vt:lpstr>Prezentace aplikace PowerPoint</vt:lpstr>
      <vt:lpstr>Prezentace aplikace PowerPoint</vt:lpstr>
      <vt:lpstr>Rozhodné období pro placení</vt:lpstr>
      <vt:lpstr>Souběh s jinou činností</vt:lpstr>
      <vt:lpstr>Sankce</vt:lpstr>
      <vt:lpstr>Diskuze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smejkmi</dc:creator>
  <cp:lastModifiedBy>Halíř Jakub (ČSSZ XB)</cp:lastModifiedBy>
  <cp:revision>64</cp:revision>
  <cp:lastPrinted>1601-01-01T00:00:00Z</cp:lastPrinted>
  <dcterms:created xsi:type="dcterms:W3CDTF">2019-11-25T06:40:03Z</dcterms:created>
  <dcterms:modified xsi:type="dcterms:W3CDTF">2020-03-12T09:15:11Z</dcterms:modified>
</cp:coreProperties>
</file>