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4" r:id="rId3"/>
    <p:sldId id="295" r:id="rId4"/>
    <p:sldId id="296" r:id="rId5"/>
    <p:sldId id="310" r:id="rId6"/>
    <p:sldId id="297" r:id="rId7"/>
    <p:sldId id="311" r:id="rId8"/>
    <p:sldId id="298" r:id="rId9"/>
    <p:sldId id="299" r:id="rId10"/>
    <p:sldId id="306" r:id="rId11"/>
    <p:sldId id="309" r:id="rId12"/>
    <p:sldId id="305" r:id="rId13"/>
    <p:sldId id="300" r:id="rId14"/>
    <p:sldId id="307" r:id="rId15"/>
    <p:sldId id="308" r:id="rId16"/>
    <p:sldId id="301" r:id="rId17"/>
    <p:sldId id="303" r:id="rId18"/>
    <p:sldId id="304" r:id="rId19"/>
    <p:sldId id="302" r:id="rId20"/>
    <p:sldId id="262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85581" autoAdjust="0"/>
  </p:normalViewPr>
  <p:slideViewPr>
    <p:cSldViewPr snapToGrid="0">
      <p:cViewPr varScale="1">
        <p:scale>
          <a:sx n="59" d="100"/>
          <a:sy n="59" d="100"/>
        </p:scale>
        <p:origin x="1008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Proč?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</a:t>
            </a:r>
            <a:r>
              <a:rPr lang="cs-CZ" baseline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čekací doba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2191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OSVČ nevykonává</a:t>
            </a:r>
            <a:r>
              <a:rPr lang="cs-CZ" baseline="0" dirty="0" smtClean="0"/>
              <a:t> osobně SVČ v případě, že pověřila k výkonu SVČ jinou osobu – např. zaměstnance, spolupracující osobu. U OSVČ není možné zkoumat podmínky příjmů.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5098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6550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Ostatní žádosti (mimo DPN, tam je </a:t>
            </a:r>
            <a:r>
              <a:rPr lang="cs-CZ" dirty="0" err="1" smtClean="0"/>
              <a:t>eNeschopenka</a:t>
            </a:r>
            <a:r>
              <a:rPr lang="cs-CZ" dirty="0" smtClean="0"/>
              <a:t>) jsou obdobné.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6316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VZ = vyměřovací základ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0110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případě</a:t>
            </a:r>
            <a:r>
              <a:rPr lang="cs-CZ" baseline="0" dirty="0" smtClean="0"/>
              <a:t> hrazení pojistného z minima má OSVČ nemocenské jako zaměstnanec s příjmem 6 000 Kč. Přičemž minimální mzda je </a:t>
            </a:r>
            <a:r>
              <a:rPr lang="cs-CZ" dirty="0" smtClean="0"/>
              <a:t>14 600 Kč, takže více než poloviční</a:t>
            </a:r>
            <a:r>
              <a:rPr lang="cs-CZ" baseline="0" dirty="0" smtClean="0"/>
              <a:t> oproti zaměstnanci pobírající tuto minimální mzdu.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4709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Je</a:t>
            </a:r>
            <a:r>
              <a:rPr lang="cs-CZ" baseline="0" dirty="0" smtClean="0"/>
              <a:t> to méně než 10 %.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8716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4" name="Google Shape;204;p1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4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65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Arial"/>
                <a:cs typeface="Arial"/>
                <a:sym typeface="Arial"/>
              </a:rPr>
              <a:t>OSVČ </a:t>
            </a:r>
            <a:r>
              <a:rPr lang="cs-CZ" dirty="0" smtClean="0">
                <a:ea typeface="Arial"/>
                <a:cs typeface="Arial"/>
                <a:sym typeface="Arial"/>
              </a:rPr>
              <a:t>v nemocenském pojištění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Sociální zabezpečení osob samostatně výdělečně činných – seminář 3</a:t>
            </a:r>
          </a:p>
          <a:p>
            <a:pPr algn="ctr"/>
            <a:r>
              <a:rPr lang="cs-CZ" dirty="0" smtClean="0"/>
              <a:t>JUDr. Jakub Halíř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eNeschopenka</a:t>
            </a:r>
            <a:r>
              <a:rPr lang="cs-CZ" dirty="0" smtClean="0"/>
              <a:t> a OSVČ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04257"/>
            <a:ext cx="10753200" cy="4427743"/>
          </a:xfrm>
        </p:spPr>
        <p:txBody>
          <a:bodyPr/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400" dirty="0"/>
              <a:t>Pokud OSVČ onemocní a ošetřující lékař jí uzná dočasně práce neschopnou v období od 1. 1. 2020 nebo pozdějším datem, obdrží OSVČ pouze průkaz dočasně práce neschopného </a:t>
            </a:r>
            <a:r>
              <a:rPr lang="cs-CZ" sz="2400" dirty="0" smtClean="0"/>
              <a:t>pojištěnce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400" dirty="0"/>
              <a:t>OSVČ nově nezasílá příslušné OSSZ žádost o nemocenské v podobě papírových tiskopisů, neboť ošetřující lékař zasílá tiskopisy k nemoci a žádost o dávku nemocenského elektronicky přímo </a:t>
            </a:r>
            <a:r>
              <a:rPr lang="cs-CZ" sz="2400" dirty="0" smtClean="0"/>
              <a:t>ČSSZ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400" dirty="0"/>
              <a:t>OSVČ již o nemocenské nežádá, proces uplatnění dávek je zautomatizovaný a peníze budou zaslány stejným způsobem, jakým je  placeno pojistné </a:t>
            </a:r>
            <a:r>
              <a:rPr lang="cs-CZ" sz="2400" dirty="0" smtClean="0"/>
              <a:t>na NP. 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400" dirty="0" smtClean="0"/>
              <a:t>OSVČ je </a:t>
            </a:r>
            <a:r>
              <a:rPr lang="cs-CZ" sz="2400" dirty="0"/>
              <a:t>po ukončení </a:t>
            </a:r>
            <a:r>
              <a:rPr lang="cs-CZ" sz="2400" dirty="0" smtClean="0"/>
              <a:t>DPN,</a:t>
            </a:r>
            <a:r>
              <a:rPr lang="cs-CZ" sz="2400" dirty="0"/>
              <a:t> povinna písemně oznámit den, ve kterém začala vykonávat samostatnou výdělečnou činnost. </a:t>
            </a:r>
          </a:p>
        </p:txBody>
      </p:sp>
    </p:spTree>
    <p:extLst>
      <p:ext uri="{BB962C8B-B14F-4D97-AF65-F5344CB8AC3E}">
        <p14:creationId xmlns:p14="http://schemas.microsoft.com/office/powerpoint/2010/main" val="220260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290" r="1225"/>
          <a:stretch/>
        </p:blipFill>
        <p:spPr>
          <a:xfrm>
            <a:off x="2073729" y="195942"/>
            <a:ext cx="7897586" cy="366963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4614" y="3865576"/>
            <a:ext cx="7919357" cy="274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77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Příklad, kdy není nárok na dávku: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8057"/>
            <a:ext cx="10753200" cy="4899943"/>
          </a:xfrm>
        </p:spPr>
        <p:txBody>
          <a:bodyPr/>
          <a:lstStyle/>
          <a:p>
            <a:pPr marL="72000" indent="0" algn="just">
              <a:buNone/>
            </a:pPr>
            <a:r>
              <a:rPr lang="cs-CZ" sz="1900" dirty="0"/>
              <a:t>OSVČ dne 31. 12. 2019 ukončila svou </a:t>
            </a:r>
            <a:r>
              <a:rPr lang="cs-CZ" sz="1900" dirty="0" smtClean="0"/>
              <a:t>SVČ a </a:t>
            </a:r>
            <a:r>
              <a:rPr lang="cs-CZ" sz="1900" dirty="0"/>
              <a:t>tím současně i účast na </a:t>
            </a:r>
            <a:r>
              <a:rPr lang="cs-CZ" sz="1900" dirty="0" smtClean="0"/>
              <a:t>NP.</a:t>
            </a:r>
          </a:p>
          <a:p>
            <a:pPr marL="72000" indent="0" algn="just">
              <a:buNone/>
            </a:pPr>
            <a:r>
              <a:rPr lang="cs-CZ" sz="1900" dirty="0" smtClean="0"/>
              <a:t>Dne </a:t>
            </a:r>
            <a:r>
              <a:rPr lang="cs-CZ" sz="1900" dirty="0"/>
              <a:t>4. 2. 2020 oznámí znovuzahájení této činnosti od 1. 2. 2020 a zároveň s oznámením </a:t>
            </a:r>
            <a:r>
              <a:rPr lang="cs-CZ" sz="1900" dirty="0" smtClean="0"/>
              <a:t>o zahájení </a:t>
            </a:r>
            <a:r>
              <a:rPr lang="cs-CZ" sz="1900" dirty="0"/>
              <a:t>činnosti se přihlásí k nemocenskému </a:t>
            </a:r>
            <a:r>
              <a:rPr lang="cs-CZ" sz="1900" dirty="0" smtClean="0"/>
              <a:t>pojištění.</a:t>
            </a:r>
          </a:p>
          <a:p>
            <a:pPr marL="72000" indent="0" algn="just">
              <a:buNone/>
            </a:pPr>
            <a:r>
              <a:rPr lang="cs-CZ" sz="1900" dirty="0" smtClean="0"/>
              <a:t>Dne </a:t>
            </a:r>
            <a:r>
              <a:rPr lang="cs-CZ" sz="1900" dirty="0"/>
              <a:t>4. 2. 2020 vznikne u této OSVČ </a:t>
            </a:r>
            <a:r>
              <a:rPr lang="cs-CZ" sz="1900" dirty="0" smtClean="0"/>
              <a:t>DPN. </a:t>
            </a:r>
            <a:r>
              <a:rPr lang="cs-CZ" sz="1900" dirty="0"/>
              <a:t>Nárok na výplatu nemocenského od 15. dne trvání dočasné pracovní neschopnosti tato OSVČ nemá, protože není splněna podmínka trvání účasti </a:t>
            </a:r>
            <a:r>
              <a:rPr lang="cs-CZ" sz="1900" dirty="0" smtClean="0"/>
              <a:t>na nemocenském </a:t>
            </a:r>
            <a:r>
              <a:rPr lang="cs-CZ" sz="1900" dirty="0"/>
              <a:t>pojištění po dobu nejméně tří kalendářních měsíců bezprostředně předcházejících vzniku nemoci. Nárok na dávku by byl přiznán, kdyby pracovní neschopnost vznikla dne 4. 5. 2020 nebo </a:t>
            </a:r>
            <a:r>
              <a:rPr lang="cs-CZ" sz="1900" dirty="0" smtClean="0"/>
              <a:t>později.</a:t>
            </a:r>
          </a:p>
          <a:p>
            <a:pPr marL="72000" indent="0" algn="just">
              <a:buNone/>
            </a:pPr>
            <a:r>
              <a:rPr lang="cs-CZ" sz="1900" dirty="0" smtClean="0"/>
              <a:t>Pokud </a:t>
            </a:r>
            <a:r>
              <a:rPr lang="cs-CZ" sz="1900" dirty="0"/>
              <a:t>však nemoc bude pokračovat od 4. 2. 2020 až do doby po 4. 5. 2020, nárok na dávku </a:t>
            </a:r>
            <a:r>
              <a:rPr lang="cs-CZ" sz="1900" dirty="0" smtClean="0"/>
              <a:t>od</a:t>
            </a:r>
            <a:r>
              <a:rPr lang="cs-CZ" sz="1900" dirty="0"/>
              <a:t> </a:t>
            </a:r>
            <a:r>
              <a:rPr lang="cs-CZ" sz="1900" dirty="0" smtClean="0"/>
              <a:t>5.</a:t>
            </a:r>
            <a:r>
              <a:rPr lang="cs-CZ" sz="1900" dirty="0"/>
              <a:t>  </a:t>
            </a:r>
            <a:r>
              <a:rPr lang="cs-CZ" sz="1900" dirty="0" smtClean="0"/>
              <a:t>5</a:t>
            </a:r>
            <a:r>
              <a:rPr lang="cs-CZ" sz="1900" dirty="0"/>
              <a:t>. 2020 opět nevznikne. Jedná se o nemoc, která vznikla před uplynutím třech měsíců </a:t>
            </a:r>
            <a:r>
              <a:rPr lang="cs-CZ" sz="1900" dirty="0" smtClean="0"/>
              <a:t>od</a:t>
            </a:r>
            <a:r>
              <a:rPr lang="cs-CZ" sz="1900" dirty="0"/>
              <a:t> </a:t>
            </a:r>
            <a:r>
              <a:rPr lang="cs-CZ" sz="1900" dirty="0" smtClean="0"/>
              <a:t>vzniku </a:t>
            </a:r>
            <a:r>
              <a:rPr lang="cs-CZ" sz="1900" dirty="0"/>
              <a:t>účasti na pojištění, kdy nebyla splněna podmínka 3 měsíců účasti na nemocenském pojištění.</a:t>
            </a:r>
          </a:p>
        </p:txBody>
      </p:sp>
    </p:spTree>
    <p:extLst>
      <p:ext uri="{BB962C8B-B14F-4D97-AF65-F5344CB8AC3E}">
        <p14:creationId xmlns:p14="http://schemas.microsoft.com/office/powerpoint/2010/main" val="56475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Peněžitá pomoc v mateřství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1630"/>
            <a:ext cx="10753200" cy="4139998"/>
          </a:xfrm>
        </p:spPr>
        <p:txBody>
          <a:bodyPr/>
          <a:lstStyle/>
          <a:p>
            <a:pPr>
              <a:lnSpc>
                <a:spcPct val="114000"/>
              </a:lnSpc>
            </a:pPr>
            <a:r>
              <a:rPr lang="cs-CZ" sz="2600" dirty="0" smtClean="0"/>
              <a:t>Vedle podmínek nároku ostatních pojištěnců musí OSVČ splnit tyto:</a:t>
            </a:r>
          </a:p>
          <a:p>
            <a:pPr lvl="1" algn="just">
              <a:lnSpc>
                <a:spcPct val="114000"/>
              </a:lnSpc>
            </a:pPr>
            <a:r>
              <a:rPr lang="cs-CZ" sz="2600" b="1" dirty="0" smtClean="0"/>
              <a:t>druhá čekací doba </a:t>
            </a:r>
            <a:r>
              <a:rPr lang="cs-CZ" sz="2600" dirty="0" smtClean="0"/>
              <a:t>– OSVČ musí být vedle 270 dní účasti na NP v posledních dvou letech přede dnem nástupu na PPM dále účastna dobrovolného NP OSVČ po dobu alespoň 180 kalendářních dnů v posledním roce přede dnem nástupu na PPM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dirty="0"/>
              <a:t>Pokud není splněna podmínka 270 dnů pojištění, případně podmínka 180 dnů z pojištění OSVČ, náleží pojištěnce, která by jinak měla nárok na PPM z titulu porodu dítěte, nemocenské</a:t>
            </a:r>
            <a:r>
              <a:rPr lang="cs-CZ" dirty="0" smtClean="0"/>
              <a:t>.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dirty="0"/>
              <a:t> Pro nárok na </a:t>
            </a:r>
            <a:r>
              <a:rPr lang="cs-CZ" dirty="0" smtClean="0"/>
              <a:t>PPM </a:t>
            </a:r>
            <a:r>
              <a:rPr lang="cs-CZ" dirty="0"/>
              <a:t>nesmí OSVČ osobně vykonávat SVČ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30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žádostí o PPM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8057"/>
            <a:ext cx="10753200" cy="4503943"/>
          </a:xfrm>
        </p:spPr>
        <p:txBody>
          <a:bodyPr/>
          <a:lstStyle/>
          <a:p>
            <a:pPr marL="586350" indent="-514350" algn="just">
              <a:buFont typeface="+mj-lt"/>
              <a:buAutoNum type="arabicPeriod"/>
            </a:pPr>
            <a:r>
              <a:rPr lang="cs-CZ" sz="2600" dirty="0" smtClean="0"/>
              <a:t>tiskopis </a:t>
            </a:r>
            <a:r>
              <a:rPr lang="cs-CZ" sz="2600" dirty="0"/>
              <a:t>„Žádost o peněžitou pomoc v mateřství“, </a:t>
            </a:r>
            <a:r>
              <a:rPr lang="cs-CZ" sz="2600" dirty="0" smtClean="0"/>
              <a:t>vydá </a:t>
            </a:r>
            <a:r>
              <a:rPr lang="cs-CZ" sz="2600" dirty="0"/>
              <a:t>ošetřující lékař – gynekolog - potvrdí v části A tiskopisu předpokládaný den </a:t>
            </a:r>
            <a:r>
              <a:rPr lang="cs-CZ" sz="2600" dirty="0" smtClean="0"/>
              <a:t>porodu</a:t>
            </a:r>
          </a:p>
          <a:p>
            <a:pPr marL="586350" indent="-514350" algn="just">
              <a:buFont typeface="+mj-lt"/>
              <a:buAutoNum type="arabicPeriod"/>
            </a:pPr>
            <a:r>
              <a:rPr lang="cs-CZ" sz="2600" dirty="0" smtClean="0"/>
              <a:t>OSVČ </a:t>
            </a:r>
            <a:r>
              <a:rPr lang="cs-CZ" sz="2600" dirty="0"/>
              <a:t>vyplní požadované údaje v části </a:t>
            </a:r>
            <a:r>
              <a:rPr lang="cs-CZ" sz="2600" dirty="0" smtClean="0"/>
              <a:t>B.</a:t>
            </a:r>
          </a:p>
          <a:p>
            <a:pPr marL="586350" indent="-514350" algn="just">
              <a:buFont typeface="+mj-lt"/>
              <a:buAutoNum type="arabicPeriod"/>
            </a:pPr>
            <a:r>
              <a:rPr lang="cs-CZ" sz="2600" dirty="0" smtClean="0"/>
              <a:t>Originál </a:t>
            </a:r>
            <a:r>
              <a:rPr lang="cs-CZ" sz="2600" dirty="0"/>
              <a:t>tiskopisu předává OSVČ přímo příslušné OSSZ </a:t>
            </a:r>
            <a:r>
              <a:rPr lang="cs-CZ" sz="2600" dirty="0" smtClean="0"/>
              <a:t>podáním </a:t>
            </a:r>
            <a:r>
              <a:rPr lang="cs-CZ" sz="2600" dirty="0"/>
              <a:t>nebo zasláním prostřednictvím poštovního doručovatele. Elektronické podání žádosti o dávku není </a:t>
            </a:r>
            <a:r>
              <a:rPr lang="cs-CZ" sz="2600" dirty="0" smtClean="0"/>
              <a:t>OSSZ akceptovatelné.</a:t>
            </a:r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2600" dirty="0" smtClean="0"/>
              <a:t>„</a:t>
            </a:r>
            <a:r>
              <a:rPr lang="cs-CZ" sz="2600" dirty="0"/>
              <a:t>Žádost o peněžitou pomoc v mateřství při převzetí dítěte do péče“ lze předat na OSSZ i elektronicky v uživatelsky čitelném formátu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6353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4000" y="119742"/>
            <a:ext cx="11449825" cy="578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Otcovská a dlouhodobé ošetřovné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5030"/>
            <a:ext cx="10753200" cy="1856741"/>
          </a:xfrm>
        </p:spPr>
        <p:txBody>
          <a:bodyPr/>
          <a:lstStyle/>
          <a:p>
            <a:r>
              <a:rPr lang="cs-CZ" dirty="0"/>
              <a:t>I u těchto dávek je „čekací doba“ 3 </a:t>
            </a:r>
            <a:r>
              <a:rPr lang="cs-CZ" dirty="0" smtClean="0"/>
              <a:t>měsíce</a:t>
            </a:r>
          </a:p>
          <a:p>
            <a:pPr lvl="1"/>
            <a:r>
              <a:rPr lang="cs-CZ" dirty="0" smtClean="0"/>
              <a:t>účast  na NP </a:t>
            </a:r>
            <a:r>
              <a:rPr lang="cs-CZ" dirty="0"/>
              <a:t>alespoň po dobu tří měsíců bezprostředně předcházejících dni </a:t>
            </a:r>
            <a:r>
              <a:rPr lang="cs-CZ" dirty="0" smtClean="0"/>
              <a:t>nástupu na otcovskou nebo dlouhodobé ošetřovné</a:t>
            </a:r>
          </a:p>
          <a:p>
            <a:r>
              <a:rPr lang="cs-CZ" dirty="0" smtClean="0"/>
              <a:t>Nárok na dávku nemá OSVČ pokud </a:t>
            </a:r>
            <a:r>
              <a:rPr lang="cs-CZ" dirty="0"/>
              <a:t>osobně vykonává </a:t>
            </a:r>
            <a:r>
              <a:rPr lang="cs-CZ" dirty="0" smtClean="0"/>
              <a:t>SVČ.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Nadpis 3"/>
          <p:cNvSpPr txBox="1">
            <a:spLocks/>
          </p:cNvSpPr>
          <p:nvPr/>
        </p:nvSpPr>
        <p:spPr>
          <a:xfrm>
            <a:off x="720000" y="3746229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 smtClean="0"/>
              <a:t>Uplatnění žádosti o dávku</a:t>
            </a:r>
            <a:endParaRPr lang="cs-CZ" kern="0" dirty="0"/>
          </a:p>
        </p:txBody>
      </p:sp>
      <p:sp>
        <p:nvSpPr>
          <p:cNvPr id="8" name="Zástupný symbol pro obsah 4"/>
          <p:cNvSpPr txBox="1">
            <a:spLocks/>
          </p:cNvSpPr>
          <p:nvPr/>
        </p:nvSpPr>
        <p:spPr>
          <a:xfrm>
            <a:off x="720000" y="4371259"/>
            <a:ext cx="10753200" cy="18567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cs-CZ" dirty="0" smtClean="0"/>
              <a:t>Žádost se uplatňuje na předepsaném </a:t>
            </a:r>
            <a:r>
              <a:rPr lang="cs-CZ" dirty="0"/>
              <a:t>tiskopisu přímo příslušné OSSZ. Tuto žádost lze zaslat i elektronicky v uživatelsky čitelném formátu</a:t>
            </a:r>
            <a:endParaRPr lang="cs-CZ" kern="0" dirty="0" smtClean="0"/>
          </a:p>
        </p:txBody>
      </p:sp>
    </p:spTree>
    <p:extLst>
      <p:ext uri="{BB962C8B-B14F-4D97-AF65-F5344CB8AC3E}">
        <p14:creationId xmlns:p14="http://schemas.microsoft.com/office/powerpoint/2010/main" val="188666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</a:t>
            </a:r>
            <a:r>
              <a:rPr lang="cs-CZ" dirty="0"/>
              <a:t>é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38943"/>
            <a:ext cx="10753200" cy="4493057"/>
          </a:xfrm>
        </p:spPr>
        <p:txBody>
          <a:bodyPr/>
          <a:lstStyle/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cs-CZ" sz="2000" dirty="0" smtClean="0"/>
              <a:t>Výši si stanoví OSVČ relativně samostatně</a:t>
            </a:r>
          </a:p>
          <a:p>
            <a:pPr>
              <a:lnSpc>
                <a:spcPct val="114000"/>
              </a:lnSpc>
            </a:pPr>
            <a:r>
              <a:rPr lang="cs-CZ" sz="2000" dirty="0" smtClean="0"/>
              <a:t>Minimum 2x více než je rozhodná částka účasti pro zaměstnance</a:t>
            </a:r>
          </a:p>
          <a:p>
            <a:pPr marL="72000" indent="0" algn="ctr">
              <a:lnSpc>
                <a:spcPct val="114000"/>
              </a:lnSpc>
              <a:spcBef>
                <a:spcPts val="600"/>
              </a:spcBef>
              <a:buNone/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minimální VZ = 6 000 Kč → z toho 2,1 % pojistné = 126 Kč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</a:pPr>
            <a:r>
              <a:rPr lang="cs-CZ" sz="2000" dirty="0" smtClean="0"/>
              <a:t>Maximální VZ nemůže </a:t>
            </a:r>
            <a:r>
              <a:rPr lang="cs-CZ" sz="2000" dirty="0"/>
              <a:t>být vyšší, než částka rovnající se průměru, který z určeného </a:t>
            </a:r>
            <a:r>
              <a:rPr lang="cs-CZ" sz="2000" dirty="0" smtClean="0"/>
              <a:t>VZ na naposledy </a:t>
            </a:r>
            <a:r>
              <a:rPr lang="cs-CZ" sz="2000" dirty="0"/>
              <a:t>podaném přehledu o příjmech a výdajích, připadá na jeden kalendářní měsíc výkonu činnosti</a:t>
            </a:r>
          </a:p>
          <a:p>
            <a:pPr marL="72000" indent="0" algn="ctr">
              <a:lnSpc>
                <a:spcPct val="114000"/>
              </a:lnSpc>
              <a:spcBef>
                <a:spcPts val="600"/>
              </a:spcBef>
              <a:buNone/>
            </a:pPr>
            <a:r>
              <a:rPr lang="cs-CZ" sz="2000" dirty="0" smtClean="0"/>
              <a:t>Nelze-li určit takto maximální VZ rovná se </a:t>
            </a:r>
            <a:r>
              <a:rPr lang="cs-CZ" sz="2000" dirty="0"/>
              <a:t>polovině průměrné mzdy platné </a:t>
            </a:r>
            <a:r>
              <a:rPr lang="cs-CZ" sz="2000" dirty="0" smtClean="0"/>
              <a:t>pro daný </a:t>
            </a:r>
            <a:r>
              <a:rPr lang="cs-CZ" sz="2000" dirty="0"/>
              <a:t>kalendářní </a:t>
            </a:r>
            <a:r>
              <a:rPr lang="cs-CZ" sz="2000" dirty="0" smtClean="0"/>
              <a:t>rok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</a:t>
            </a:r>
            <a:r>
              <a:rPr lang="cs-CZ" sz="2000" dirty="0" smtClean="0"/>
              <a:t>17</a:t>
            </a:r>
            <a:r>
              <a:rPr lang="cs-CZ" sz="2000" dirty="0"/>
              <a:t> 418 </a:t>
            </a:r>
            <a:r>
              <a:rPr lang="cs-CZ" sz="2000" dirty="0" smtClean="0"/>
              <a:t>Kč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z toho 2,1 % pojistné =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366 Kč</a:t>
            </a:r>
          </a:p>
          <a:p>
            <a:pPr marL="72000" indent="0">
              <a:lnSpc>
                <a:spcPct val="114000"/>
              </a:lnSpc>
              <a:spcBef>
                <a:spcPts val="1200"/>
              </a:spcBef>
              <a:buNone/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splatnost pojistného na NP je </a:t>
            </a: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prvního do posledního dne 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kalendářního měsíce, za který se pojistné platí.</a:t>
            </a:r>
          </a:p>
          <a:p>
            <a:pPr marL="72000" indent="0">
              <a:lnSpc>
                <a:spcPct val="114000"/>
              </a:lnSpc>
              <a:spcBef>
                <a:spcPts val="1200"/>
              </a:spcBef>
              <a:buNone/>
            </a:pP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je OSVČ po celý měsíc v DPN, tak pojistné neplatí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72000" indent="0">
              <a:lnSpc>
                <a:spcPct val="114000"/>
              </a:lnSpc>
              <a:spcBef>
                <a:spcPts val="1200"/>
              </a:spcBef>
              <a:buNone/>
            </a:pP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Variabilní symbol pro platby pojistného na nemocenské pojištění OSVC je rodné číslo.</a:t>
            </a:r>
            <a:endParaRPr lang="cs-CZ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75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minimální VZ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</p:spPr>
        <p:txBody>
          <a:bodyPr/>
          <a:lstStyle/>
          <a:p>
            <a:pPr marL="72000" indent="0">
              <a:buNone/>
            </a:pPr>
            <a:r>
              <a:rPr lang="cs-CZ" dirty="0" smtClean="0"/>
              <a:t>OSVČ pojištěna </a:t>
            </a:r>
            <a:r>
              <a:rPr lang="cs-CZ" b="1" dirty="0" smtClean="0"/>
              <a:t>od 1. 1.</a:t>
            </a:r>
            <a:r>
              <a:rPr lang="cs-CZ" dirty="0" smtClean="0"/>
              <a:t>, minimální VZ </a:t>
            </a:r>
            <a:r>
              <a:rPr lang="cs-CZ" b="1" dirty="0" smtClean="0"/>
              <a:t>6 000 Kč</a:t>
            </a:r>
            <a:endParaRPr lang="cs-CZ" dirty="0" smtClean="0"/>
          </a:p>
          <a:p>
            <a:pPr marL="72000" indent="0">
              <a:buNone/>
            </a:pPr>
            <a:r>
              <a:rPr lang="cs-CZ" dirty="0" smtClean="0"/>
              <a:t>DPN vznik 15. 6. 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5 měsíců (leden, únor, březen, duben, květen)</a:t>
            </a:r>
          </a:p>
          <a:p>
            <a:pPr marL="72000" indent="0">
              <a:buNone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x 6 000 Kč = 30 000 Kč.</a:t>
            </a:r>
          </a:p>
          <a:p>
            <a:pPr marL="72000" indent="0">
              <a:buNone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1. 1. do 31.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je 151 kalendářních dní</a:t>
            </a:r>
          </a:p>
          <a:p>
            <a:pPr marL="72000" indent="0">
              <a:buNone/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denní VZ = 30 000 / 151 = 199 Kč</a:t>
            </a:r>
            <a:endParaRPr lang="cs-CZ" dirty="0"/>
          </a:p>
          <a:p>
            <a:pPr marL="72000" indent="0">
              <a:buNone/>
            </a:pPr>
            <a:r>
              <a:rPr lang="cs-CZ" dirty="0" smtClean="0"/>
              <a:t>1. redukční hranice 90 % z 199 Kč = 179 Kč</a:t>
            </a:r>
          </a:p>
          <a:p>
            <a:pPr marL="72000" indent="0">
              <a:buNone/>
            </a:pPr>
            <a:r>
              <a:rPr lang="cs-CZ" dirty="0" smtClean="0"/>
              <a:t>nemocenská 60 % = </a:t>
            </a:r>
            <a:r>
              <a:rPr lang="cs-CZ" b="1" dirty="0" smtClean="0"/>
              <a:t>108 Kč </a:t>
            </a:r>
            <a:r>
              <a:rPr lang="cs-CZ" dirty="0" smtClean="0"/>
              <a:t>; 66 % = </a:t>
            </a:r>
            <a:r>
              <a:rPr lang="cs-CZ" b="1" dirty="0" smtClean="0"/>
              <a:t>119 Kč </a:t>
            </a:r>
            <a:r>
              <a:rPr lang="cs-CZ" dirty="0" smtClean="0"/>
              <a:t>; 72 % = </a:t>
            </a:r>
            <a:r>
              <a:rPr lang="cs-CZ" b="1" dirty="0" smtClean="0"/>
              <a:t>129 Kč</a:t>
            </a:r>
          </a:p>
        </p:txBody>
      </p:sp>
    </p:spTree>
    <p:extLst>
      <p:ext uri="{BB962C8B-B14F-4D97-AF65-F5344CB8AC3E}">
        <p14:creationId xmlns:p14="http://schemas.microsoft.com/office/powerpoint/2010/main" val="98919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dirty="0" smtClean="0"/>
          </a:p>
          <a:p>
            <a:pPr marL="72000" indent="0" algn="ctr">
              <a:buNone/>
            </a:pPr>
            <a:r>
              <a:rPr lang="cs-CZ" dirty="0" smtClean="0"/>
              <a:t>???</a:t>
            </a:r>
          </a:p>
          <a:p>
            <a:pPr marL="72000" indent="0" algn="ctr">
              <a:buNone/>
            </a:pPr>
            <a:endParaRPr lang="cs-CZ" dirty="0"/>
          </a:p>
          <a:p>
            <a:pPr marL="72000" indent="0" algn="ctr">
              <a:buNone/>
            </a:pPr>
            <a:r>
              <a:rPr lang="cs-CZ" dirty="0" smtClean="0"/>
              <a:t>Kolik OSVČ si myslíte, že je dobrovolně </a:t>
            </a:r>
            <a:r>
              <a:rPr lang="cs-CZ" dirty="0" err="1" smtClean="0"/>
              <a:t>nemocensky</a:t>
            </a:r>
            <a:r>
              <a:rPr lang="cs-CZ" dirty="0" smtClean="0"/>
              <a:t> pojištěno?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87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důchodové a nemocenské pojištění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Zákon o </a:t>
            </a:r>
            <a:r>
              <a:rPr lang="cs-CZ" b="1" dirty="0"/>
              <a:t>důchodovém pojištění </a:t>
            </a:r>
            <a:r>
              <a:rPr lang="cs-CZ" dirty="0"/>
              <a:t>definuje výdělečnou činnost, </a:t>
            </a:r>
            <a:r>
              <a:rPr lang="cs-CZ" dirty="0" smtClean="0"/>
              <a:t>a kdo </a:t>
            </a:r>
            <a:r>
              <a:rPr lang="cs-CZ" dirty="0"/>
              <a:t>ji vykonává je </a:t>
            </a:r>
            <a:r>
              <a:rPr lang="cs-CZ" dirty="0" smtClean="0"/>
              <a:t>OSVČ</a:t>
            </a:r>
          </a:p>
          <a:p>
            <a:pPr marL="72000" indent="0">
              <a:buNone/>
            </a:pPr>
            <a:r>
              <a:rPr lang="cs-CZ" sz="2400" i="1" dirty="0"/>
              <a:t>Za osobu samostatně výdělečně činnou se pro účely pojištění považuje osoba, která </a:t>
            </a:r>
            <a:r>
              <a:rPr lang="cs-CZ" sz="2400" b="1" i="1" dirty="0"/>
              <a:t>ukončila povinnou školní docházku </a:t>
            </a:r>
            <a:r>
              <a:rPr lang="cs-CZ" sz="2400" i="1" dirty="0"/>
              <a:t>a dosáhla </a:t>
            </a:r>
            <a:r>
              <a:rPr lang="cs-CZ" sz="2400" b="1" i="1" dirty="0"/>
              <a:t>věku aspoň 15 let </a:t>
            </a:r>
            <a:r>
              <a:rPr lang="cs-CZ" sz="2400" i="1" dirty="0" smtClean="0"/>
              <a:t>a</a:t>
            </a:r>
            <a:endParaRPr lang="cs-CZ" sz="2400" i="1" dirty="0"/>
          </a:p>
          <a:p>
            <a:pPr marL="72000" indent="0">
              <a:buNone/>
            </a:pPr>
            <a:r>
              <a:rPr lang="cs-CZ" sz="2400" i="1" dirty="0"/>
              <a:t>a) </a:t>
            </a:r>
            <a:r>
              <a:rPr lang="cs-CZ" sz="2400" b="1" i="1" dirty="0"/>
              <a:t>vykonává</a:t>
            </a:r>
            <a:r>
              <a:rPr lang="cs-CZ" sz="2400" i="1" dirty="0"/>
              <a:t> samostatnou výdělečnou činnost, </a:t>
            </a:r>
            <a:r>
              <a:rPr lang="cs-CZ" sz="2400" i="1" dirty="0" smtClean="0"/>
              <a:t>nebo</a:t>
            </a:r>
            <a:endParaRPr lang="cs-CZ" sz="2400" i="1" dirty="0"/>
          </a:p>
          <a:p>
            <a:pPr marL="72000" indent="0">
              <a:buNone/>
            </a:pPr>
            <a:r>
              <a:rPr lang="cs-CZ" sz="2400" i="1" dirty="0"/>
              <a:t>b) </a:t>
            </a:r>
            <a:r>
              <a:rPr lang="cs-CZ" sz="2400" b="1" i="1" dirty="0"/>
              <a:t>spolupracuje</a:t>
            </a:r>
            <a:r>
              <a:rPr lang="cs-CZ" sz="2400" i="1" dirty="0"/>
              <a:t> při výkonu samostatné výdělečné </a:t>
            </a:r>
            <a:r>
              <a:rPr lang="cs-CZ" sz="2400" i="1" dirty="0" smtClean="0"/>
              <a:t>činnosti</a:t>
            </a:r>
            <a:endParaRPr lang="cs-CZ" sz="2400" i="1" dirty="0"/>
          </a:p>
          <a:p>
            <a:pPr marL="72000" indent="0">
              <a:buNone/>
            </a:pPr>
            <a:r>
              <a:rPr lang="cs-CZ" dirty="0" smtClean="0"/>
              <a:t>Zákon o </a:t>
            </a:r>
            <a:r>
              <a:rPr lang="cs-CZ" b="1" dirty="0" smtClean="0"/>
              <a:t>nemocenském pojištění </a:t>
            </a:r>
            <a:r>
              <a:rPr lang="cs-CZ" dirty="0" smtClean="0"/>
              <a:t>rozumí OSVČ fyzická </a:t>
            </a:r>
            <a:r>
              <a:rPr lang="cs-CZ" dirty="0"/>
              <a:t>osoba </a:t>
            </a:r>
            <a:r>
              <a:rPr lang="cs-CZ" dirty="0" smtClean="0"/>
              <a:t>považovanou </a:t>
            </a:r>
            <a:r>
              <a:rPr lang="cs-CZ" dirty="0"/>
              <a:t>za </a:t>
            </a:r>
            <a:r>
              <a:rPr lang="cs-CZ" dirty="0" smtClean="0"/>
              <a:t>OSVČ </a:t>
            </a:r>
            <a:r>
              <a:rPr lang="cs-CZ" dirty="0"/>
              <a:t>pro účely důchodového pojištění</a:t>
            </a:r>
          </a:p>
        </p:txBody>
      </p:sp>
    </p:spTree>
    <p:extLst>
      <p:ext uri="{BB962C8B-B14F-4D97-AF65-F5344CB8AC3E}">
        <p14:creationId xmlns:p14="http://schemas.microsoft.com/office/powerpoint/2010/main" val="190010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>
            <a:spLocks noGrp="1"/>
          </p:cNvSpPr>
          <p:nvPr>
            <p:ph type="title"/>
          </p:nvPr>
        </p:nvSpPr>
        <p:spPr>
          <a:xfrm>
            <a:off x="418406" y="3077807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4000" dirty="0"/>
              <a:t>DĚKUJI ZA POZORNOST!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883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Výkonem </a:t>
            </a:r>
            <a:r>
              <a:rPr lang="cs-CZ" dirty="0" smtClean="0"/>
              <a:t>SVČ podle zákona o DP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6662"/>
            <a:ext cx="10753200" cy="4881338"/>
          </a:xfrm>
        </p:spPr>
        <p:txBody>
          <a:bodyPr/>
          <a:lstStyle/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b="1" dirty="0" smtClean="0"/>
              <a:t>podnikání </a:t>
            </a:r>
            <a:r>
              <a:rPr lang="cs-CZ" sz="1400" b="1" dirty="0"/>
              <a:t>v </a:t>
            </a:r>
            <a:r>
              <a:rPr lang="cs-CZ" sz="1400" b="1" dirty="0" smtClean="0"/>
              <a:t>zemědělství</a:t>
            </a:r>
            <a:r>
              <a:rPr lang="cs-CZ" sz="1400" dirty="0" smtClean="0"/>
              <a:t>, je-li fyzická osoba provozující zemědělskou výrobu evidována podle zvláštního zákona,</a:t>
            </a:r>
            <a:endParaRPr lang="cs-CZ" sz="1400" dirty="0"/>
          </a:p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b="1" dirty="0" smtClean="0"/>
              <a:t>provozování </a:t>
            </a:r>
            <a:r>
              <a:rPr lang="cs-CZ" sz="1400" b="1" dirty="0"/>
              <a:t>živnosti </a:t>
            </a:r>
            <a:r>
              <a:rPr lang="cs-CZ" sz="1400" dirty="0"/>
              <a:t>na základě oprávnění provozovat živnost podle zvláštního </a:t>
            </a:r>
            <a:r>
              <a:rPr lang="cs-CZ" sz="1400" dirty="0" smtClean="0"/>
              <a:t>zákona,</a:t>
            </a:r>
            <a:endParaRPr lang="cs-CZ" sz="1400" dirty="0"/>
          </a:p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b="1" dirty="0" smtClean="0"/>
              <a:t>činnost </a:t>
            </a:r>
            <a:r>
              <a:rPr lang="cs-CZ" sz="1400" b="1" dirty="0"/>
              <a:t>společníka veřejné obchodní společnosti </a:t>
            </a:r>
            <a:r>
              <a:rPr lang="cs-CZ" sz="1400" dirty="0"/>
              <a:t>nebo </a:t>
            </a:r>
            <a:r>
              <a:rPr lang="cs-CZ" sz="1400" b="1" dirty="0"/>
              <a:t>komplementáře komanditní společnosti </a:t>
            </a:r>
            <a:r>
              <a:rPr lang="cs-CZ" sz="1400" dirty="0"/>
              <a:t>vykonávaná pro tuto </a:t>
            </a:r>
            <a:r>
              <a:rPr lang="cs-CZ" sz="1400" dirty="0" smtClean="0"/>
              <a:t>společnost,</a:t>
            </a:r>
            <a:endParaRPr lang="cs-CZ" sz="1400" dirty="0"/>
          </a:p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b="1" dirty="0" smtClean="0"/>
              <a:t>výkon </a:t>
            </a:r>
            <a:r>
              <a:rPr lang="cs-CZ" sz="1400" b="1" dirty="0"/>
              <a:t>umělecké nebo jiné tvůrčí činnosti </a:t>
            </a:r>
            <a:r>
              <a:rPr lang="cs-CZ" sz="1400" dirty="0"/>
              <a:t>na základě autorskoprávních </a:t>
            </a:r>
            <a:r>
              <a:rPr lang="cs-CZ" sz="1400" dirty="0" smtClean="0"/>
              <a:t>vztahů, </a:t>
            </a:r>
            <a:r>
              <a:rPr lang="cs-CZ" sz="1400" dirty="0"/>
              <a:t>s výjimkou činnosti, z níž příjmy jsou podle zvláštního právního předpisu samostatným základem daně z příjmů fyzických osob pro zdanění zvláštní sazbou </a:t>
            </a:r>
            <a:r>
              <a:rPr lang="cs-CZ" sz="1400" dirty="0" smtClean="0"/>
              <a:t>daně,</a:t>
            </a:r>
            <a:endParaRPr lang="cs-CZ" sz="1400" dirty="0"/>
          </a:p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dirty="0" smtClean="0"/>
              <a:t>výkon </a:t>
            </a:r>
            <a:r>
              <a:rPr lang="cs-CZ" sz="1400" b="1" dirty="0"/>
              <a:t>jiné činnosti konané výdělečně </a:t>
            </a:r>
            <a:r>
              <a:rPr lang="cs-CZ" sz="1400" dirty="0"/>
              <a:t>na základě oprávnění podle zvláštních </a:t>
            </a:r>
            <a:r>
              <a:rPr lang="cs-CZ" sz="1400" dirty="0" smtClean="0"/>
              <a:t>předpisů, </a:t>
            </a:r>
            <a:r>
              <a:rPr lang="cs-CZ" sz="1400" dirty="0"/>
              <a:t>která není uvedena v písmenech a) až d), a výkon činnosti </a:t>
            </a:r>
            <a:r>
              <a:rPr lang="cs-CZ" sz="1400" b="1" dirty="0"/>
              <a:t>příkazníka konané na základě příkazní smlouvy </a:t>
            </a:r>
            <a:r>
              <a:rPr lang="cs-CZ" sz="1400" dirty="0"/>
              <a:t>uzavřené podle občanského </a:t>
            </a:r>
            <a:r>
              <a:rPr lang="cs-CZ" sz="1400" dirty="0" smtClean="0"/>
              <a:t>zákoníku; … Za výkon </a:t>
            </a:r>
            <a:r>
              <a:rPr lang="cs-CZ" sz="1400" dirty="0"/>
              <a:t>jiné činnosti konané výdělečně na základě oprávnění podle zvláštních předpisů se </a:t>
            </a:r>
            <a:r>
              <a:rPr lang="cs-CZ" sz="1400" b="1" dirty="0"/>
              <a:t>vždy považuje činnost znalců, tlumočníků, zprostředkovatelů kolektivních sporů, zprostředkovatelů kolektivních a hromadných smluv </a:t>
            </a:r>
            <a:r>
              <a:rPr lang="cs-CZ" sz="1400" dirty="0"/>
              <a:t>podle autorského zákona, </a:t>
            </a:r>
            <a:r>
              <a:rPr lang="cs-CZ" sz="1400" b="1" dirty="0"/>
              <a:t>rozhodce</a:t>
            </a:r>
            <a:r>
              <a:rPr lang="cs-CZ" sz="1400" dirty="0"/>
              <a:t> podle zvláštních právních předpisů a </a:t>
            </a:r>
            <a:r>
              <a:rPr lang="cs-CZ" sz="1400" b="1" dirty="0"/>
              <a:t>insolvenčního správce</a:t>
            </a:r>
            <a:r>
              <a:rPr lang="cs-CZ" sz="1400" dirty="0"/>
              <a:t>, popřípadě dalšího správce,</a:t>
            </a:r>
          </a:p>
          <a:p>
            <a:pPr marL="414900" indent="-342900">
              <a:spcBef>
                <a:spcPts val="600"/>
              </a:spcBef>
              <a:buFont typeface="+mj-lt"/>
              <a:buAutoNum type="alphaLcParenR"/>
            </a:pPr>
            <a:r>
              <a:rPr lang="cs-CZ" sz="1400" dirty="0" smtClean="0"/>
              <a:t>výkon </a:t>
            </a:r>
            <a:r>
              <a:rPr lang="cs-CZ" sz="1400" dirty="0"/>
              <a:t>činností neuvedených v písmenech a) až e) a vykonávaných </a:t>
            </a:r>
            <a:r>
              <a:rPr lang="cs-CZ" sz="1400" b="1" dirty="0"/>
              <a:t>vlastním jménem a na vlastní odpovědnost za účelem dosažení </a:t>
            </a:r>
            <a:r>
              <a:rPr lang="cs-CZ" sz="1400" b="1" dirty="0" smtClean="0"/>
              <a:t>příjmu</a:t>
            </a:r>
            <a:r>
              <a:rPr lang="cs-CZ" sz="1400" dirty="0" smtClean="0"/>
              <a:t>; </a:t>
            </a:r>
            <a:r>
              <a:rPr lang="cs-CZ" sz="1400" dirty="0"/>
              <a:t>za výkon těchto činností se však nepovažuje pronájem nemovitostí (jejich částí) a movitých </a:t>
            </a:r>
            <a:r>
              <a:rPr lang="cs-CZ" sz="1400" dirty="0" smtClean="0"/>
              <a:t>věcí, …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828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Nemocenské pojištění OSVČ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7800"/>
            <a:ext cx="10753200" cy="43842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 smtClean="0"/>
              <a:t>účast na nemocenském pojištění je pro OSVČ fakultativní</a:t>
            </a:r>
          </a:p>
          <a:p>
            <a:pPr>
              <a:lnSpc>
                <a:spcPct val="114000"/>
              </a:lnSpc>
            </a:pPr>
            <a:r>
              <a:rPr lang="cs-CZ" sz="2400" dirty="0" smtClean="0"/>
              <a:t>podmínky § 11 ZNP</a:t>
            </a:r>
          </a:p>
          <a:p>
            <a:pPr lvl="1">
              <a:lnSpc>
                <a:spcPct val="114000"/>
              </a:lnSpc>
            </a:pPr>
            <a:r>
              <a:rPr lang="cs-CZ" dirty="0" smtClean="0"/>
              <a:t>výkon SVČ</a:t>
            </a:r>
          </a:p>
          <a:p>
            <a:pPr lvl="1">
              <a:lnSpc>
                <a:spcPct val="114000"/>
              </a:lnSpc>
            </a:pPr>
            <a:r>
              <a:rPr lang="cs-CZ" dirty="0" smtClean="0"/>
              <a:t>přihláška</a:t>
            </a:r>
            <a:endParaRPr lang="cs-CZ" dirty="0"/>
          </a:p>
          <a:p>
            <a:pPr algn="just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 smtClean="0"/>
              <a:t>účast vzniká dnem</a:t>
            </a:r>
            <a:r>
              <a:rPr lang="cs-CZ" sz="2400" dirty="0"/>
              <a:t>, který uvedla v přihlášce k účasti na pojištění, nejdříve však dnem, ve kterém byla přihláška podána</a:t>
            </a:r>
            <a:r>
              <a:rPr lang="cs-CZ" sz="2400" dirty="0" smtClean="0"/>
              <a:t>. </a:t>
            </a:r>
            <a:r>
              <a:rPr lang="cs-CZ" sz="2400" b="1" dirty="0" smtClean="0">
                <a:solidFill>
                  <a:srgbClr val="0000DC"/>
                </a:solidFill>
              </a:rPr>
              <a:t>Proč?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/>
              <a:t>Jestliže OSVČ vykonává souběžně několik </a:t>
            </a:r>
            <a:r>
              <a:rPr lang="cs-CZ" sz="2400" dirty="0" smtClean="0"/>
              <a:t>SVČ, </a:t>
            </a:r>
            <a:r>
              <a:rPr lang="cs-CZ" sz="2400" dirty="0"/>
              <a:t>je z nich pojištěna </a:t>
            </a:r>
            <a:r>
              <a:rPr lang="cs-CZ" sz="2400" dirty="0" smtClean="0"/>
              <a:t>jen </a:t>
            </a:r>
            <a:r>
              <a:rPr lang="cs-CZ" sz="2400" dirty="0"/>
              <a:t>jednou</a:t>
            </a:r>
            <a:r>
              <a:rPr lang="cs-CZ" sz="2400" dirty="0" smtClean="0"/>
              <a:t>.</a:t>
            </a:r>
          </a:p>
          <a:p>
            <a:pPr algn="just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dirty="0"/>
              <a:t>Pro OSVČ je místně příslušná OSSZ podle jeho trvalého pobytu. Tato OSSZ </a:t>
            </a:r>
            <a:r>
              <a:rPr lang="cs-CZ" sz="2400" dirty="0" smtClean="0"/>
              <a:t>i vyplácí dávky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399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/>
          <a:srcRect l="31729" t="1915" r="31708" b="38765"/>
          <a:stretch/>
        </p:blipFill>
        <p:spPr>
          <a:xfrm>
            <a:off x="2594610" y="0"/>
            <a:ext cx="7326630" cy="668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52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nemocenského pojištění OSVČ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7800"/>
            <a:ext cx="10753200" cy="4384200"/>
          </a:xfrm>
        </p:spPr>
        <p:txBody>
          <a:bodyPr/>
          <a:lstStyle/>
          <a:p>
            <a:pPr marL="529200" indent="-457200" algn="just">
              <a:buFont typeface="+mj-lt"/>
              <a:buAutoNum type="alphaLcParenR"/>
            </a:pPr>
            <a:r>
              <a:rPr lang="cs-CZ" sz="2400" dirty="0" smtClean="0"/>
              <a:t>dnem </a:t>
            </a:r>
            <a:r>
              <a:rPr lang="cs-CZ" sz="2400" b="1" dirty="0"/>
              <a:t>uvedeným v odhlášce </a:t>
            </a:r>
            <a:r>
              <a:rPr lang="cs-CZ" sz="2400" dirty="0"/>
              <a:t>z </a:t>
            </a:r>
            <a:r>
              <a:rPr lang="cs-CZ" sz="2400" dirty="0" smtClean="0"/>
              <a:t>pojištění</a:t>
            </a:r>
          </a:p>
          <a:p>
            <a:pPr marL="529200" indent="-457200" algn="just">
              <a:buFont typeface="+mj-lt"/>
              <a:buAutoNum type="alphaLcParenR"/>
            </a:pPr>
            <a:r>
              <a:rPr lang="cs-CZ" sz="2400" dirty="0" smtClean="0"/>
              <a:t>dnem </a:t>
            </a:r>
            <a:r>
              <a:rPr lang="cs-CZ" sz="2400" b="1" dirty="0"/>
              <a:t>skončení </a:t>
            </a:r>
            <a:r>
              <a:rPr lang="cs-CZ" sz="2400" b="1" dirty="0" smtClean="0"/>
              <a:t>SVČ</a:t>
            </a:r>
            <a:r>
              <a:rPr lang="cs-CZ" sz="2400" dirty="0" smtClean="0"/>
              <a:t>,</a:t>
            </a:r>
            <a:endParaRPr lang="cs-CZ" sz="2400" dirty="0"/>
          </a:p>
          <a:p>
            <a:pPr marL="529200" indent="-457200" algn="just">
              <a:buFont typeface="+mj-lt"/>
              <a:buAutoNum type="alphaLcParenR"/>
            </a:pPr>
            <a:r>
              <a:rPr lang="cs-CZ" sz="2400" dirty="0" smtClean="0"/>
              <a:t>dnem </a:t>
            </a:r>
            <a:r>
              <a:rPr lang="cs-CZ" sz="2400" b="1" dirty="0"/>
              <a:t>zániku oprávnění </a:t>
            </a:r>
            <a:r>
              <a:rPr lang="cs-CZ" sz="2400" dirty="0"/>
              <a:t>vykonávat </a:t>
            </a:r>
            <a:r>
              <a:rPr lang="cs-CZ" sz="2400" dirty="0" smtClean="0"/>
              <a:t>SVČ,</a:t>
            </a:r>
            <a:endParaRPr lang="cs-CZ" sz="2400" dirty="0"/>
          </a:p>
          <a:p>
            <a:pPr marL="529200" indent="-457200" algn="just">
              <a:buFont typeface="+mj-lt"/>
              <a:buAutoNum type="alphaLcParenR"/>
            </a:pPr>
            <a:r>
              <a:rPr lang="cs-CZ" sz="2400" dirty="0" smtClean="0"/>
              <a:t>dnem</a:t>
            </a:r>
            <a:r>
              <a:rPr lang="cs-CZ" sz="2400" dirty="0"/>
              <a:t>, od </a:t>
            </a:r>
            <a:r>
              <a:rPr lang="cs-CZ" sz="2400" dirty="0" smtClean="0"/>
              <a:t>kterého </a:t>
            </a:r>
            <a:r>
              <a:rPr lang="cs-CZ" sz="2400" dirty="0"/>
              <a:t>byl </a:t>
            </a:r>
            <a:r>
              <a:rPr lang="cs-CZ" sz="2400" b="1" dirty="0"/>
              <a:t>pozastaven výkon </a:t>
            </a:r>
            <a:r>
              <a:rPr lang="cs-CZ" sz="2400" b="1" dirty="0" smtClean="0"/>
              <a:t>SVČ</a:t>
            </a:r>
            <a:r>
              <a:rPr lang="cs-CZ" sz="2400" dirty="0" smtClean="0"/>
              <a:t>,</a:t>
            </a:r>
            <a:endParaRPr lang="cs-CZ" sz="2400" dirty="0"/>
          </a:p>
          <a:p>
            <a:pPr marL="529200" indent="-457200" algn="just">
              <a:buFont typeface="+mj-lt"/>
              <a:buAutoNum type="alphaLcParenR"/>
            </a:pPr>
            <a:r>
              <a:rPr lang="cs-CZ" sz="2400" dirty="0" smtClean="0"/>
              <a:t>prvním </a:t>
            </a:r>
            <a:r>
              <a:rPr lang="cs-CZ" sz="2400" dirty="0"/>
              <a:t>dnem kalendářního měsíce, za který </a:t>
            </a:r>
            <a:r>
              <a:rPr lang="cs-CZ" sz="2400" b="1" dirty="0"/>
              <a:t>nebylo</a:t>
            </a:r>
            <a:r>
              <a:rPr lang="cs-CZ" sz="2400" dirty="0"/>
              <a:t> ve stanovené lhůtě </a:t>
            </a:r>
            <a:r>
              <a:rPr lang="cs-CZ" sz="2400" b="1" dirty="0" smtClean="0"/>
              <a:t>zaplaceno </a:t>
            </a:r>
            <a:r>
              <a:rPr lang="cs-CZ" sz="2400" b="1" dirty="0"/>
              <a:t>pojistné</a:t>
            </a:r>
            <a:r>
              <a:rPr lang="cs-CZ" sz="2400" dirty="0"/>
              <a:t>, nebo sice bylo zaplaceno v této lhůtě, avšak v nižší částce, než mělo být zaplaceno, </a:t>
            </a:r>
            <a:r>
              <a:rPr lang="cs-CZ" sz="2400" dirty="0" smtClean="0"/>
              <a:t>nebo</a:t>
            </a:r>
            <a:endParaRPr lang="cs-CZ" sz="2400" dirty="0"/>
          </a:p>
          <a:p>
            <a:pPr marL="529200" indent="-457200" algn="just">
              <a:buFont typeface="+mj-lt"/>
              <a:buAutoNum type="alphaLcParenR"/>
            </a:pPr>
            <a:r>
              <a:rPr lang="cs-CZ" sz="2400" dirty="0" smtClean="0"/>
              <a:t>dnem </a:t>
            </a:r>
            <a:r>
              <a:rPr lang="cs-CZ" sz="2400" b="1" dirty="0"/>
              <a:t>nástupu výkonu trestu odnětí svobody </a:t>
            </a:r>
            <a:r>
              <a:rPr lang="cs-CZ" sz="2400" dirty="0"/>
              <a:t>nebo zabezpečovací detence.</a:t>
            </a:r>
          </a:p>
        </p:txBody>
      </p:sp>
    </p:spTree>
    <p:extLst>
      <p:ext uri="{BB962C8B-B14F-4D97-AF65-F5344CB8AC3E}">
        <p14:creationId xmlns:p14="http://schemas.microsoft.com/office/powerpoint/2010/main" val="18717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0508" y="125730"/>
            <a:ext cx="9852271" cy="650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7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15143"/>
            <a:ext cx="10753200" cy="4416857"/>
          </a:xfrm>
        </p:spPr>
        <p:txBody>
          <a:bodyPr/>
          <a:lstStyle/>
          <a:p>
            <a:r>
              <a:rPr lang="cs-CZ" sz="2000" dirty="0" smtClean="0"/>
              <a:t>OSVČ má nárok na:</a:t>
            </a:r>
          </a:p>
          <a:p>
            <a:pPr lvl="1">
              <a:spcBef>
                <a:spcPts val="600"/>
              </a:spcBef>
            </a:pPr>
            <a:r>
              <a:rPr lang="cs-CZ" sz="2800" b="1" dirty="0">
                <a:solidFill>
                  <a:srgbClr val="0000DC"/>
                </a:solidFill>
              </a:rPr>
              <a:t>nemocenské</a:t>
            </a:r>
          </a:p>
          <a:p>
            <a:pPr lvl="1">
              <a:spcBef>
                <a:spcPts val="600"/>
              </a:spcBef>
            </a:pPr>
            <a:r>
              <a:rPr lang="cs-CZ" sz="2800" b="1" dirty="0">
                <a:solidFill>
                  <a:srgbClr val="0000DC"/>
                </a:solidFill>
              </a:rPr>
              <a:t>peněžitou pomoc v mateřství</a:t>
            </a:r>
          </a:p>
          <a:p>
            <a:pPr lvl="1" algn="just">
              <a:spcBef>
                <a:spcPts val="600"/>
              </a:spcBef>
            </a:pPr>
            <a:r>
              <a:rPr lang="cs-CZ" altLang="cs-CZ" sz="2800" b="1" dirty="0">
                <a:solidFill>
                  <a:srgbClr val="0000DC"/>
                </a:solidFill>
              </a:rPr>
              <a:t>dávka otcovské poporodní péče ("otcovská")</a:t>
            </a:r>
          </a:p>
          <a:p>
            <a:pPr lvl="1">
              <a:spcBef>
                <a:spcPts val="600"/>
              </a:spcBef>
            </a:pPr>
            <a:r>
              <a:rPr lang="cs-CZ" altLang="cs-CZ" sz="2800" b="1" dirty="0">
                <a:solidFill>
                  <a:srgbClr val="0000DC"/>
                </a:solidFill>
              </a:rPr>
              <a:t>dlouhodobé </a:t>
            </a:r>
            <a:r>
              <a:rPr lang="cs-CZ" altLang="cs-CZ" sz="2800" b="1" dirty="0" smtClean="0">
                <a:solidFill>
                  <a:srgbClr val="0000DC"/>
                </a:solidFill>
              </a:rPr>
              <a:t>ošetřovné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cs-CZ" altLang="cs-CZ" sz="2000" b="1" strike="sngStrike" dirty="0" smtClean="0">
                <a:solidFill>
                  <a:srgbClr val="F01928"/>
                </a:solidFill>
              </a:rPr>
              <a:t>ošetřovné</a:t>
            </a:r>
            <a:endParaRPr lang="cs-CZ" altLang="cs-CZ" sz="2000" b="1" strike="sngStrike" dirty="0">
              <a:solidFill>
                <a:srgbClr val="F01928"/>
              </a:solidFill>
            </a:endParaRPr>
          </a:p>
          <a:p>
            <a:pPr marL="72000" indent="0">
              <a:buNone/>
            </a:pPr>
            <a:r>
              <a:rPr lang="cs-CZ" altLang="cs-CZ" sz="2000" b="1" strike="sngStrike" dirty="0">
                <a:solidFill>
                  <a:srgbClr val="F01928"/>
                </a:solidFill>
              </a:rPr>
              <a:t>vyrovnávací příspěvek v těhotenství a </a:t>
            </a:r>
            <a:r>
              <a:rPr lang="cs-CZ" altLang="cs-CZ" sz="2000" b="1" strike="sngStrike" dirty="0" smtClean="0">
                <a:solidFill>
                  <a:srgbClr val="F01928"/>
                </a:solidFill>
              </a:rPr>
              <a:t>mateřství</a:t>
            </a:r>
          </a:p>
          <a:p>
            <a:pPr marL="72000" indent="0" algn="just">
              <a:spcBef>
                <a:spcPts val="1200"/>
              </a:spcBef>
              <a:buNone/>
            </a:pPr>
            <a:r>
              <a:rPr lang="cs-CZ" sz="2400" dirty="0"/>
              <a:t>Nárok na dávku vzniká, jestliže podmínky pro vznik nároku na dávku byly splněny </a:t>
            </a:r>
            <a:r>
              <a:rPr lang="cs-CZ" sz="2400" b="1" dirty="0" smtClean="0"/>
              <a:t>v době pojištění </a:t>
            </a:r>
            <a:r>
              <a:rPr lang="cs-CZ" sz="2400" dirty="0" smtClean="0"/>
              <a:t>nebo </a:t>
            </a:r>
            <a:r>
              <a:rPr lang="cs-CZ" sz="2400" b="1" dirty="0"/>
              <a:t>v ochranné </a:t>
            </a:r>
            <a:r>
              <a:rPr lang="cs-CZ" sz="2400" b="1" dirty="0" smtClean="0"/>
              <a:t>lhůtě</a:t>
            </a:r>
            <a:r>
              <a:rPr lang="cs-CZ" sz="2400" dirty="0" smtClean="0"/>
              <a:t> (jen NEM a PPM).</a:t>
            </a:r>
            <a:endParaRPr lang="cs-CZ" altLang="cs-CZ" sz="2400" b="1" strike="sngStrike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14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Nemocenské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600" dirty="0"/>
              <a:t>Nárok </a:t>
            </a:r>
            <a:r>
              <a:rPr lang="cs-CZ" sz="2600" dirty="0" smtClean="0"/>
              <a:t>vzniká </a:t>
            </a:r>
            <a:r>
              <a:rPr lang="cs-CZ" sz="2600" dirty="0"/>
              <a:t>tehdy, pokud dočasná pracovní neschopnost </a:t>
            </a:r>
            <a:r>
              <a:rPr lang="cs-CZ" sz="2600" dirty="0" smtClean="0"/>
              <a:t>nebo nařízená </a:t>
            </a:r>
            <a:r>
              <a:rPr lang="cs-CZ" sz="2600" dirty="0"/>
              <a:t>karanténa </a:t>
            </a:r>
            <a:r>
              <a:rPr lang="cs-CZ" sz="2600" b="1" dirty="0"/>
              <a:t>trvá déle než 14 kalendářních dní</a:t>
            </a:r>
            <a:r>
              <a:rPr lang="cs-CZ" sz="2600" dirty="0" smtClean="0"/>
              <a:t>.</a:t>
            </a:r>
          </a:p>
          <a:p>
            <a:pPr algn="just"/>
            <a:r>
              <a:rPr lang="cs-CZ" sz="2600" dirty="0" smtClean="0"/>
              <a:t>Pro nárok na nemocenské nesmí OSVČ osobně vykonávat SVČ.</a:t>
            </a:r>
            <a:endParaRPr lang="cs-CZ" sz="2600" dirty="0"/>
          </a:p>
          <a:p>
            <a:pPr algn="just"/>
            <a:r>
              <a:rPr lang="cs-CZ" sz="2600" dirty="0" smtClean="0"/>
              <a:t>Prvních 14 dní nemá OSVČ nárok na žádné plnění X zaměstnanci mají náhradu mzdy nebo platu.</a:t>
            </a:r>
          </a:p>
          <a:p>
            <a:pPr algn="just"/>
            <a:r>
              <a:rPr lang="cs-CZ" sz="2600" dirty="0" smtClean="0"/>
              <a:t>„čekací doba“ = účast musí </a:t>
            </a:r>
            <a:r>
              <a:rPr lang="cs-CZ" sz="2600" dirty="0"/>
              <a:t>trvat </a:t>
            </a:r>
            <a:r>
              <a:rPr lang="cs-CZ" sz="2600" b="1" dirty="0"/>
              <a:t>alespoň po dobu 3 měsíců bezprostředně předcházejících dni </a:t>
            </a:r>
            <a:r>
              <a:rPr lang="cs-CZ" sz="2600" dirty="0"/>
              <a:t>vzniku dočasné pracovní neschopnosti nebo dni, od něhož je nařízena karanténa </a:t>
            </a:r>
          </a:p>
        </p:txBody>
      </p:sp>
    </p:spTree>
    <p:extLst>
      <p:ext uri="{BB962C8B-B14F-4D97-AF65-F5344CB8AC3E}">
        <p14:creationId xmlns:p14="http://schemas.microsoft.com/office/powerpoint/2010/main" val="9500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628</TotalTime>
  <Words>1516</Words>
  <Application>Microsoft Office PowerPoint</Application>
  <PresentationFormat>Širokoúhlá obrazovka</PresentationFormat>
  <Paragraphs>126</Paragraphs>
  <Slides>20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46859 (1)</vt:lpstr>
      <vt:lpstr>OSVČ v nemocenském pojištění</vt:lpstr>
      <vt:lpstr>Definice důchodové a nemocenské pojištění</vt:lpstr>
      <vt:lpstr>Výkonem SVČ podle zákona o DP</vt:lpstr>
      <vt:lpstr>Nemocenské pojištění OSVČ</vt:lpstr>
      <vt:lpstr>Prezentace aplikace PowerPoint</vt:lpstr>
      <vt:lpstr>Zánik nemocenského pojištění OSVČ</vt:lpstr>
      <vt:lpstr>Prezentace aplikace PowerPoint</vt:lpstr>
      <vt:lpstr>Dávky</vt:lpstr>
      <vt:lpstr>Nemocenské</vt:lpstr>
      <vt:lpstr>eNeschopenka a OSVČ</vt:lpstr>
      <vt:lpstr>Prezentace aplikace PowerPoint</vt:lpstr>
      <vt:lpstr>Příklad, kdy není nárok na dávku:</vt:lpstr>
      <vt:lpstr>Peněžitá pomoc v mateřství</vt:lpstr>
      <vt:lpstr>Uplatnění žádostí o PPM</vt:lpstr>
      <vt:lpstr>Prezentace aplikace PowerPoint</vt:lpstr>
      <vt:lpstr>Otcovská a dlouhodobé ošetřovné</vt:lpstr>
      <vt:lpstr>Pojistné</vt:lpstr>
      <vt:lpstr>Příklad minimální VZ</vt:lpstr>
      <vt:lpstr>Diskuze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smejkmi</dc:creator>
  <cp:lastModifiedBy>Halíř Jakub (ČSSZ XB)</cp:lastModifiedBy>
  <cp:revision>81</cp:revision>
  <cp:lastPrinted>1601-01-01T00:00:00Z</cp:lastPrinted>
  <dcterms:created xsi:type="dcterms:W3CDTF">2019-11-25T06:40:03Z</dcterms:created>
  <dcterms:modified xsi:type="dcterms:W3CDTF">2020-04-17T12:18:46Z</dcterms:modified>
</cp:coreProperties>
</file>