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94" r:id="rId3"/>
    <p:sldId id="295" r:id="rId4"/>
    <p:sldId id="305" r:id="rId5"/>
    <p:sldId id="306" r:id="rId6"/>
    <p:sldId id="307" r:id="rId7"/>
    <p:sldId id="308" r:id="rId8"/>
    <p:sldId id="309" r:id="rId9"/>
    <p:sldId id="312" r:id="rId10"/>
    <p:sldId id="303" r:id="rId11"/>
    <p:sldId id="310" r:id="rId12"/>
    <p:sldId id="311" r:id="rId13"/>
    <p:sldId id="314" r:id="rId14"/>
    <p:sldId id="313" r:id="rId15"/>
    <p:sldId id="316" r:id="rId16"/>
    <p:sldId id="315" r:id="rId17"/>
    <p:sldId id="262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85581" autoAdjust="0"/>
  </p:normalViewPr>
  <p:slideViewPr>
    <p:cSldViewPr snapToGrid="0">
      <p:cViewPr varScale="1">
        <p:scale>
          <a:sx n="59" d="100"/>
          <a:sy n="59" d="100"/>
        </p:scale>
        <p:origin x="1008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sz.cz/web/cz/prehled-povinne-i-nepovinne-dokladanych-duvodu-pro-vykon-vedlejsi-cinnosti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Přehled povinně i nepovinně dokládaných důvodů pro výkon vedlejší činnosti je na webu ČSSZ:</a:t>
            </a:r>
          </a:p>
          <a:p>
            <a:r>
              <a:rPr lang="cs-CZ" dirty="0" smtClean="0">
                <a:hlinkClick r:id="rId3"/>
              </a:rPr>
              <a:t>https://www.cssz.cz/web/cz/prehled-povinne-i-nepovinne-dokladanych-duvodu-pro-vykon-vedlejsi-cinnosti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3078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cs-CZ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Rozhodná částka se snižuje o jednu dvanáctinu zaokrouhlenou na celé koruny nahoru za každý kalendářní měsíc, v němž nebyla vykonávána vedlejší samostatná výdělečná činnost, a za každý kalendářní měsíc, v němž měla OSVČ po celý měsíc nárok na výplatu nemocenského nebo peněžité pomoci v mateřství, případně dlouhodobého ošetřovného jako OSVČ.</a:t>
            </a:r>
            <a:endParaRPr lang="cs-CZ" sz="1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1632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55668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Částka se zaokrouhluje na celé koruny směrem nahoru.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0110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04" name="Google Shape;204;p14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14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655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a typeface="Arial"/>
                <a:cs typeface="Arial"/>
                <a:sym typeface="Arial"/>
              </a:rPr>
              <a:t>OSVČ </a:t>
            </a:r>
            <a:r>
              <a:rPr lang="cs-CZ" dirty="0" smtClean="0">
                <a:ea typeface="Arial"/>
                <a:cs typeface="Arial"/>
                <a:sym typeface="Arial"/>
              </a:rPr>
              <a:t>v </a:t>
            </a:r>
            <a:r>
              <a:rPr lang="cs-CZ" dirty="0" smtClean="0">
                <a:ea typeface="Arial"/>
                <a:cs typeface="Arial"/>
                <a:sym typeface="Arial"/>
              </a:rPr>
              <a:t>důchodovém pojištění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/>
              <a:t>Sociální zabezpečení osob samostatně výdělečně činných – seminář </a:t>
            </a:r>
            <a:r>
              <a:rPr lang="cs-CZ" dirty="0" smtClean="0"/>
              <a:t>4</a:t>
            </a:r>
            <a:endParaRPr lang="cs-CZ" dirty="0" smtClean="0"/>
          </a:p>
          <a:p>
            <a:pPr algn="ctr"/>
            <a:r>
              <a:rPr lang="cs-CZ" dirty="0" smtClean="0"/>
              <a:t>JUDr. Jakub Halíř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Pojistn</a:t>
            </a:r>
            <a:r>
              <a:rPr lang="cs-CZ" dirty="0"/>
              <a:t>é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38943"/>
            <a:ext cx="10753200" cy="4493057"/>
          </a:xfrm>
        </p:spPr>
        <p:txBody>
          <a:bodyPr/>
          <a:lstStyle/>
          <a:p>
            <a:pPr marL="72000" indent="0">
              <a:buNone/>
            </a:pP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§ 7 zákona o pojistném na sociální zabezpečení</a:t>
            </a:r>
          </a:p>
          <a:p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Sazba </a:t>
            </a:r>
            <a:r>
              <a:rPr lang="cs-CZ" b="1" dirty="0" smtClean="0">
                <a:solidFill>
                  <a:srgbClr val="0000D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29,2 %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→ z toho 28 % na důchodové pojištění a 1,2 %</a:t>
            </a:r>
          </a:p>
          <a:p>
            <a:r>
              <a:rPr lang="cs-CZ" dirty="0"/>
              <a:t>Pojistné se platí jednou částkou, dělba je až ve státním rozpočtu. Pokud je však </a:t>
            </a:r>
            <a:r>
              <a:rPr lang="cs-CZ" dirty="0" err="1"/>
              <a:t>účastnem</a:t>
            </a:r>
            <a:r>
              <a:rPr lang="cs-CZ" dirty="0"/>
              <a:t> i nemocenského pojištění, tak to se platí na jiný účet</a:t>
            </a:r>
            <a:r>
              <a:rPr lang="cs-CZ" dirty="0" smtClean="0"/>
              <a:t>.</a:t>
            </a:r>
            <a:endParaRPr lang="cs-CZ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ts val="1800"/>
              </a:spcBef>
            </a:pP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 placení pojistného a záloh je OSVČ přidělen </a:t>
            </a:r>
            <a:r>
              <a:rPr lang="cs-CZ" dirty="0"/>
              <a:t>8místný variabilní </a:t>
            </a:r>
            <a:r>
              <a:rPr lang="cs-CZ" dirty="0" smtClean="0"/>
              <a:t>symbol. První tři čísla jsou okres – např. Brno-město 772</a:t>
            </a:r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75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placení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4000"/>
              </a:lnSpc>
              <a:buNone/>
            </a:pPr>
            <a:r>
              <a:rPr lang="cs-CZ" dirty="0" smtClean="0"/>
              <a:t>§ 13 zákona o pojistném na sociální zabezpečení</a:t>
            </a:r>
          </a:p>
          <a:p>
            <a:pPr marL="586350" indent="-514350">
              <a:lnSpc>
                <a:spcPct val="114000"/>
              </a:lnSpc>
              <a:buFont typeface="+mj-lt"/>
              <a:buAutoNum type="arabicPeriod"/>
            </a:pPr>
            <a:r>
              <a:rPr lang="cs-CZ" sz="3200" b="1" dirty="0" smtClean="0">
                <a:solidFill>
                  <a:srgbClr val="0000DC"/>
                </a:solidFill>
              </a:rPr>
              <a:t>zálohy</a:t>
            </a:r>
            <a:r>
              <a:rPr lang="cs-CZ" sz="3200" dirty="0" smtClean="0"/>
              <a:t> a doplatek/přeplatek</a:t>
            </a:r>
          </a:p>
          <a:p>
            <a:pPr lvl="1">
              <a:lnSpc>
                <a:spcPct val="114000"/>
              </a:lnSpc>
            </a:pPr>
            <a:r>
              <a:rPr lang="cs-CZ" sz="2400" dirty="0"/>
              <a:t>OSVČ vykonávající </a:t>
            </a:r>
            <a:r>
              <a:rPr lang="cs-CZ" sz="2400" dirty="0" smtClean="0"/>
              <a:t>hlavní </a:t>
            </a:r>
            <a:r>
              <a:rPr lang="cs-CZ" sz="2400" dirty="0"/>
              <a:t>činnost, </a:t>
            </a:r>
            <a:r>
              <a:rPr lang="cs-CZ" sz="2400" dirty="0" smtClean="0"/>
              <a:t>platí první zálohy z minimálního VZ, pokud dosáhne větších příjmů, tak doplatek, pokud méně tak platí tento minimální VZ.</a:t>
            </a:r>
            <a:endParaRPr lang="cs-CZ" sz="2400" dirty="0"/>
          </a:p>
          <a:p>
            <a:pPr marL="586350" indent="-514350">
              <a:lnSpc>
                <a:spcPct val="114000"/>
              </a:lnSpc>
              <a:buFont typeface="+mj-lt"/>
              <a:buAutoNum type="arabicPeriod"/>
            </a:pPr>
            <a:r>
              <a:rPr lang="cs-CZ" sz="3200" b="1" dirty="0" smtClean="0">
                <a:solidFill>
                  <a:srgbClr val="0000DC"/>
                </a:solidFill>
              </a:rPr>
              <a:t>pojistné</a:t>
            </a:r>
            <a:r>
              <a:rPr lang="cs-CZ" sz="3200" dirty="0" smtClean="0"/>
              <a:t>:</a:t>
            </a:r>
          </a:p>
          <a:p>
            <a:pPr lvl="1">
              <a:lnSpc>
                <a:spcPct val="114000"/>
              </a:lnSpc>
            </a:pPr>
            <a:r>
              <a:rPr lang="cs-CZ" dirty="0"/>
              <a:t> </a:t>
            </a:r>
            <a:r>
              <a:rPr lang="cs-CZ" sz="2400" dirty="0" smtClean="0"/>
              <a:t>OSVČ vykonávající vedlejší činnost, pokud hradí zpětně nebo podá zpětně přihlášku</a:t>
            </a:r>
          </a:p>
          <a:p>
            <a:pPr lvl="1">
              <a:lnSpc>
                <a:spcPct val="114000"/>
              </a:lnSpc>
            </a:pPr>
            <a:r>
              <a:rPr lang="cs-CZ" sz="2400" dirty="0" smtClean="0"/>
              <a:t>+ výjimky</a:t>
            </a:r>
          </a:p>
        </p:txBody>
      </p:sp>
    </p:spTree>
    <p:extLst>
      <p:ext uri="{BB962C8B-B14F-4D97-AF65-F5344CB8AC3E}">
        <p14:creationId xmlns:p14="http://schemas.microsoft.com/office/powerpoint/2010/main" val="29593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Splatnost pojistného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4000"/>
              </a:lnSpc>
            </a:pPr>
            <a:r>
              <a:rPr lang="cs-CZ" dirty="0" smtClean="0"/>
              <a:t>Splatnost </a:t>
            </a:r>
            <a:r>
              <a:rPr lang="cs-CZ" dirty="0"/>
              <a:t>zálohy na pojistné na DP i pojistného na NP OSVČ </a:t>
            </a:r>
            <a:r>
              <a:rPr lang="cs-CZ" dirty="0" smtClean="0"/>
              <a:t>za kalendářní </a:t>
            </a:r>
            <a:r>
              <a:rPr lang="cs-CZ" dirty="0"/>
              <a:t>měsíc je od 1. do posledního dne kalendářního měsíce, na který se pojistné </a:t>
            </a:r>
            <a:r>
              <a:rPr lang="cs-CZ" dirty="0" smtClean="0"/>
              <a:t>platí 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→ </a:t>
            </a:r>
            <a:r>
              <a:rPr lang="cs-CZ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duben od 1. 4. do 30. 4.</a:t>
            </a:r>
            <a:endParaRPr lang="cs-CZ" i="1" dirty="0" smtClean="0"/>
          </a:p>
          <a:p>
            <a:pPr algn="just">
              <a:lnSpc>
                <a:spcPct val="114000"/>
              </a:lnSpc>
            </a:pPr>
            <a:r>
              <a:rPr lang="cs-CZ" dirty="0" smtClean="0"/>
              <a:t>Pojistné i </a:t>
            </a:r>
            <a:r>
              <a:rPr lang="cs-CZ" dirty="0"/>
              <a:t>d</a:t>
            </a:r>
            <a:r>
              <a:rPr lang="cs-CZ" dirty="0" smtClean="0"/>
              <a:t>oplatek na DP za </a:t>
            </a:r>
            <a:r>
              <a:rPr lang="cs-CZ" dirty="0"/>
              <a:t>kalendářní </a:t>
            </a:r>
            <a:r>
              <a:rPr lang="cs-CZ" dirty="0" smtClean="0"/>
              <a:t>rok</a:t>
            </a:r>
            <a:r>
              <a:rPr lang="cs-CZ" dirty="0"/>
              <a:t> </a:t>
            </a:r>
            <a:r>
              <a:rPr lang="cs-CZ" dirty="0" smtClean="0"/>
              <a:t>jsou splatné </a:t>
            </a:r>
            <a:r>
              <a:rPr lang="cs-CZ" dirty="0"/>
              <a:t>nejpozději do </a:t>
            </a:r>
            <a:r>
              <a:rPr lang="cs-CZ" dirty="0" smtClean="0"/>
              <a:t>8 </a:t>
            </a:r>
            <a:r>
              <a:rPr lang="cs-CZ" dirty="0"/>
              <a:t>dnů po dni, ve kterém byl, případně měl být podán přehled o příjmech a výdajích OSVČ.</a:t>
            </a:r>
            <a:endParaRPr lang="cs-CZ" dirty="0" smtClean="0"/>
          </a:p>
          <a:p>
            <a:pPr algn="just">
              <a:lnSpc>
                <a:spcPct val="114000"/>
              </a:lnSpc>
            </a:pPr>
            <a:r>
              <a:rPr lang="cs-CZ" dirty="0"/>
              <a:t>Při nedodržení uvedené lhůty plyne penále ve výši 0,05% dlužné částky pojistného za každý den prodlení.</a:t>
            </a:r>
          </a:p>
        </p:txBody>
      </p:sp>
    </p:spTree>
    <p:extLst>
      <p:ext uri="{BB962C8B-B14F-4D97-AF65-F5344CB8AC3E}">
        <p14:creationId xmlns:p14="http://schemas.microsoft.com/office/powerpoint/2010/main" val="47595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Osvobození od placení pojistného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lnSpc>
                <a:spcPct val="114000"/>
              </a:lnSpc>
              <a:buNone/>
            </a:pPr>
            <a:r>
              <a:rPr lang="cs-CZ" dirty="0"/>
              <a:t>OSVČ není povinna platit </a:t>
            </a:r>
            <a:r>
              <a:rPr lang="cs-CZ" dirty="0" smtClean="0"/>
              <a:t>zálohy:</a:t>
            </a:r>
          </a:p>
          <a:p>
            <a:pPr algn="just">
              <a:lnSpc>
                <a:spcPct val="114000"/>
              </a:lnSpc>
              <a:spcBef>
                <a:spcPts val="1200"/>
              </a:spcBef>
            </a:pPr>
            <a:r>
              <a:rPr lang="cs-CZ" dirty="0"/>
              <a:t>za </a:t>
            </a:r>
            <a:r>
              <a:rPr lang="cs-CZ" dirty="0" smtClean="0"/>
              <a:t>měsíce</a:t>
            </a:r>
            <a:r>
              <a:rPr lang="cs-CZ" dirty="0"/>
              <a:t>, v nichž po celý kalendářní měsíc měla nárok </a:t>
            </a:r>
            <a:r>
              <a:rPr lang="cs-CZ" dirty="0" smtClean="0"/>
              <a:t>na </a:t>
            </a:r>
            <a:r>
              <a:rPr lang="cs-CZ" b="1" dirty="0" smtClean="0">
                <a:solidFill>
                  <a:srgbClr val="0000DC"/>
                </a:solidFill>
              </a:rPr>
              <a:t>výplatu </a:t>
            </a:r>
            <a:r>
              <a:rPr lang="cs-CZ" b="1" dirty="0">
                <a:solidFill>
                  <a:srgbClr val="0000DC"/>
                </a:solidFill>
              </a:rPr>
              <a:t>nemocenského, PPM nebo dlouhodobého ošetřovného </a:t>
            </a:r>
            <a:r>
              <a:rPr lang="cs-CZ" dirty="0"/>
              <a:t>z nemocenského pojištění OSVČ</a:t>
            </a:r>
            <a:r>
              <a:rPr lang="cs-CZ" dirty="0" smtClean="0"/>
              <a:t>.</a:t>
            </a:r>
          </a:p>
          <a:p>
            <a:pPr algn="just">
              <a:lnSpc>
                <a:spcPct val="114000"/>
              </a:lnSpc>
              <a:spcBef>
                <a:spcPts val="1200"/>
              </a:spcBef>
            </a:pPr>
            <a:r>
              <a:rPr lang="cs-CZ" dirty="0"/>
              <a:t>od </a:t>
            </a:r>
            <a:r>
              <a:rPr lang="cs-CZ" dirty="0" smtClean="0"/>
              <a:t>měsíce</a:t>
            </a:r>
            <a:r>
              <a:rPr lang="cs-CZ" dirty="0"/>
              <a:t>, ve kterém </a:t>
            </a:r>
            <a:r>
              <a:rPr lang="cs-CZ" dirty="0"/>
              <a:t>doložila, že ze zaměstnání </a:t>
            </a:r>
            <a:r>
              <a:rPr lang="cs-CZ" b="1" dirty="0" smtClean="0">
                <a:solidFill>
                  <a:srgbClr val="0000DC"/>
                </a:solidFill>
              </a:rPr>
              <a:t>dosáhla </a:t>
            </a:r>
            <a:r>
              <a:rPr lang="cs-CZ" b="1" dirty="0">
                <a:solidFill>
                  <a:srgbClr val="0000DC"/>
                </a:solidFill>
              </a:rPr>
              <a:t>maximálního vyměřovacího základu</a:t>
            </a:r>
          </a:p>
        </p:txBody>
      </p:sp>
    </p:spTree>
    <p:extLst>
      <p:ext uri="{BB962C8B-B14F-4D97-AF65-F5344CB8AC3E}">
        <p14:creationId xmlns:p14="http://schemas.microsoft.com/office/powerpoint/2010/main" val="276344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Snížení a zrušení záloh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 smtClean="0"/>
              <a:t>Na žádost OSVČ může OSSZ:</a:t>
            </a:r>
          </a:p>
          <a:p>
            <a:r>
              <a:rPr lang="cs-CZ" dirty="0" smtClean="0"/>
              <a:t>poměrně snížit </a:t>
            </a:r>
            <a:r>
              <a:rPr lang="cs-CZ" dirty="0"/>
              <a:t>měsíční vyměřovací základ pro placení </a:t>
            </a:r>
            <a:r>
              <a:rPr lang="cs-CZ" dirty="0" smtClean="0"/>
              <a:t>záloh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odmínkou </a:t>
            </a:r>
            <a:r>
              <a:rPr lang="cs-CZ" dirty="0"/>
              <a:t>pro vyhovění žádosti je pokles </a:t>
            </a:r>
            <a:r>
              <a:rPr lang="cs-CZ" dirty="0"/>
              <a:t>příjmů nejméně </a:t>
            </a:r>
            <a:r>
              <a:rPr lang="cs-CZ" dirty="0" smtClean="0"/>
              <a:t>za </a:t>
            </a:r>
            <a:r>
              <a:rPr lang="cs-CZ" dirty="0"/>
              <a:t>dobu </a:t>
            </a:r>
            <a:r>
              <a:rPr lang="cs-CZ" dirty="0" smtClean="0"/>
              <a:t>3 </a:t>
            </a:r>
            <a:r>
              <a:rPr lang="cs-CZ" dirty="0"/>
              <a:t>kalendářních měsíců po sobě </a:t>
            </a:r>
            <a:r>
              <a:rPr lang="cs-CZ" dirty="0" smtClean="0"/>
              <a:t>jdoucích</a:t>
            </a:r>
          </a:p>
          <a:p>
            <a:r>
              <a:rPr lang="cs-CZ" dirty="0"/>
              <a:t>zrušit povinnost OSVČ platit zálohy na </a:t>
            </a:r>
            <a:r>
              <a:rPr lang="cs-CZ" dirty="0" smtClean="0"/>
              <a:t>pojistné u vedlejší činnosti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odmínkou je, že </a:t>
            </a:r>
            <a:r>
              <a:rPr lang="pl-PL" dirty="0"/>
              <a:t>příjem </a:t>
            </a:r>
            <a:r>
              <a:rPr lang="pl-PL" dirty="0" smtClean="0"/>
              <a:t>by </a:t>
            </a:r>
            <a:r>
              <a:rPr lang="cs-CZ" dirty="0" smtClean="0"/>
              <a:t>nezaložil </a:t>
            </a:r>
            <a:r>
              <a:rPr lang="cs-CZ" dirty="0"/>
              <a:t>účast na </a:t>
            </a:r>
            <a:r>
              <a:rPr lang="cs-CZ" dirty="0" smtClean="0"/>
              <a:t>DP, a to od 1. ledna min. po dobu 3 měsíců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734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o příjmech a výdajích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15143"/>
            <a:ext cx="10753200" cy="4416857"/>
          </a:xfrm>
        </p:spPr>
        <p:txBody>
          <a:bodyPr/>
          <a:lstStyle/>
          <a:p>
            <a:pPr marL="72000" indent="0" algn="just">
              <a:buNone/>
            </a:pPr>
            <a:r>
              <a:rPr lang="cs-CZ" dirty="0" smtClean="0"/>
              <a:t>§ 15 zákona o pojistném na sociální zabezpečení</a:t>
            </a:r>
          </a:p>
          <a:p>
            <a:pPr algn="just"/>
            <a:r>
              <a:rPr lang="cs-CZ" dirty="0" smtClean="0"/>
              <a:t>Podává každá OSVČ – vykonávající hlavní i vedlejší činnost</a:t>
            </a:r>
          </a:p>
          <a:p>
            <a:pPr algn="just"/>
            <a:r>
              <a:rPr lang="cs-CZ" dirty="0" smtClean="0"/>
              <a:t>Termíny:</a:t>
            </a:r>
          </a:p>
          <a:p>
            <a:pPr lvl="1" algn="just">
              <a:spcBef>
                <a:spcPts val="600"/>
              </a:spcBef>
            </a:pPr>
            <a:r>
              <a:rPr lang="cs-CZ" dirty="0"/>
              <a:t>nejpozději </a:t>
            </a:r>
            <a:r>
              <a:rPr lang="cs-CZ" b="1" dirty="0">
                <a:solidFill>
                  <a:srgbClr val="0000DC"/>
                </a:solidFill>
              </a:rPr>
              <a:t>do jednoho měsíce ode dne, ve kterém měla podat daňové přiznání </a:t>
            </a:r>
            <a:r>
              <a:rPr lang="cs-CZ" dirty="0" smtClean="0"/>
              <a:t>za tento </a:t>
            </a:r>
            <a:r>
              <a:rPr lang="cs-CZ" dirty="0"/>
              <a:t>kalendářní rok, </a:t>
            </a:r>
            <a:r>
              <a:rPr lang="cs-CZ" i="1" dirty="0"/>
              <a:t>tj. nejpozději do 4. 5. </a:t>
            </a:r>
            <a:r>
              <a:rPr lang="cs-CZ" i="1" dirty="0" smtClean="0"/>
              <a:t>2020</a:t>
            </a:r>
          </a:p>
          <a:p>
            <a:pPr lvl="1" algn="just">
              <a:spcBef>
                <a:spcPts val="600"/>
              </a:spcBef>
            </a:pPr>
            <a:r>
              <a:rPr lang="cs-CZ" dirty="0"/>
              <a:t>p</a:t>
            </a:r>
            <a:r>
              <a:rPr lang="cs-CZ" dirty="0" smtClean="0"/>
              <a:t>okud </a:t>
            </a:r>
            <a:r>
              <a:rPr lang="cs-CZ" dirty="0"/>
              <a:t>daňové přiznání zpracovává </a:t>
            </a:r>
            <a:r>
              <a:rPr lang="cs-CZ" b="1" dirty="0">
                <a:solidFill>
                  <a:srgbClr val="0000DC"/>
                </a:solidFill>
              </a:rPr>
              <a:t>daňový poradce </a:t>
            </a:r>
            <a:r>
              <a:rPr lang="cs-CZ" dirty="0"/>
              <a:t>a OSVČ tuto skutečnost doloží nejpozději </a:t>
            </a:r>
            <a:r>
              <a:rPr lang="cs-CZ" i="1" dirty="0"/>
              <a:t>do 30. 4. 2020</a:t>
            </a:r>
            <a:r>
              <a:rPr lang="cs-CZ" dirty="0"/>
              <a:t>, posunuje se termín podání Přehledu </a:t>
            </a:r>
            <a:r>
              <a:rPr lang="cs-CZ" i="1" dirty="0"/>
              <a:t>na 3. 8. 2020</a:t>
            </a:r>
            <a:r>
              <a:rPr lang="cs-CZ" dirty="0" smtClean="0"/>
              <a:t>.</a:t>
            </a:r>
          </a:p>
          <a:p>
            <a:pPr lvl="1" algn="just">
              <a:spcBef>
                <a:spcPts val="600"/>
              </a:spcBef>
            </a:pPr>
            <a:r>
              <a:rPr lang="cs-CZ" dirty="0"/>
              <a:t>v případě, že byla finančním úřadem </a:t>
            </a:r>
            <a:r>
              <a:rPr lang="cs-CZ" b="1" dirty="0">
                <a:solidFill>
                  <a:srgbClr val="0000DC"/>
                </a:solidFill>
              </a:rPr>
              <a:t>prodloužena lhůta </a:t>
            </a:r>
            <a:r>
              <a:rPr lang="cs-CZ" dirty="0"/>
              <a:t>pro odevzdání daňového přiznání, je OSVČ povinna podat Přehled do jednoho měsíce po uplynutí stanovené lhůty. </a:t>
            </a:r>
            <a:endParaRPr lang="cs-CZ" dirty="0" smtClean="0"/>
          </a:p>
          <a:p>
            <a:pPr lvl="1" algn="just">
              <a:spcBef>
                <a:spcPts val="600"/>
              </a:spcBef>
            </a:pPr>
            <a:r>
              <a:rPr lang="cs-CZ" dirty="0"/>
              <a:t>V případě, že OSVČ </a:t>
            </a:r>
            <a:r>
              <a:rPr lang="cs-CZ" b="1" dirty="0">
                <a:solidFill>
                  <a:srgbClr val="0000DC"/>
                </a:solidFill>
              </a:rPr>
              <a:t>není povinna podávat daňové přiznání</a:t>
            </a:r>
            <a:r>
              <a:rPr lang="cs-CZ" dirty="0"/>
              <a:t>, musí Přehled podat nejpozději </a:t>
            </a:r>
            <a:r>
              <a:rPr lang="cs-CZ" i="1" dirty="0"/>
              <a:t>do 31. 7. 2020</a:t>
            </a:r>
            <a:r>
              <a:rPr lang="cs-CZ" i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488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Dávky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starobní důchod</a:t>
            </a:r>
          </a:p>
          <a:p>
            <a:r>
              <a:rPr lang="cs-CZ" dirty="0"/>
              <a:t>i</a:t>
            </a:r>
            <a:r>
              <a:rPr lang="cs-CZ" dirty="0" smtClean="0"/>
              <a:t>nvalidní důchod</a:t>
            </a:r>
          </a:p>
          <a:p>
            <a:r>
              <a:rPr lang="cs-CZ" dirty="0" smtClean="0"/>
              <a:t>vdovský/vdovecký</a:t>
            </a:r>
          </a:p>
          <a:p>
            <a:r>
              <a:rPr lang="cs-CZ" dirty="0" smtClean="0"/>
              <a:t>sirotčí</a:t>
            </a:r>
          </a:p>
          <a:p>
            <a:pPr marL="72000" indent="0">
              <a:buNone/>
            </a:pPr>
            <a:endParaRPr lang="cs-CZ" sz="2400" dirty="0" smtClean="0"/>
          </a:p>
          <a:p>
            <a:pPr marL="72000" indent="0" algn="ctr">
              <a:buNone/>
            </a:pPr>
            <a:r>
              <a:rPr lang="cs-CZ" sz="2400" dirty="0" smtClean="0"/>
              <a:t>Jejich výše záleží na odvedeném pojistném </a:t>
            </a: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→</a:t>
            </a:r>
            <a:r>
              <a:rPr lang="cs-CZ" sz="2400" dirty="0" smtClean="0"/>
              <a:t> na vyměřovacím základu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2809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0"/>
          <p:cNvSpPr txBox="1">
            <a:spLocks noGrp="1"/>
          </p:cNvSpPr>
          <p:nvPr>
            <p:ph type="title"/>
          </p:nvPr>
        </p:nvSpPr>
        <p:spPr>
          <a:xfrm>
            <a:off x="418406" y="3077807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 dirty="0"/>
              <a:t>DĚKUJI ZA POZORNOST!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6883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důchodové </a:t>
            </a:r>
            <a:r>
              <a:rPr lang="cs-CZ" dirty="0" smtClean="0"/>
              <a:t>pojištění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Zákon o </a:t>
            </a:r>
            <a:r>
              <a:rPr lang="cs-CZ" b="1" dirty="0"/>
              <a:t>důchodovém pojištění </a:t>
            </a:r>
            <a:r>
              <a:rPr lang="cs-CZ" dirty="0"/>
              <a:t>definuje výdělečnou činnost, </a:t>
            </a:r>
            <a:r>
              <a:rPr lang="cs-CZ" dirty="0" smtClean="0"/>
              <a:t>a kdo </a:t>
            </a:r>
            <a:r>
              <a:rPr lang="cs-CZ" dirty="0"/>
              <a:t>ji vykonává je </a:t>
            </a:r>
            <a:r>
              <a:rPr lang="cs-CZ" dirty="0" smtClean="0"/>
              <a:t>OSVČ</a:t>
            </a:r>
          </a:p>
          <a:p>
            <a:pPr marL="72000" indent="0">
              <a:buNone/>
            </a:pPr>
            <a:r>
              <a:rPr lang="cs-CZ" sz="2400" i="1" dirty="0"/>
              <a:t>Za osobu samostatně výdělečně činnou se pro účely pojištění považuje osoba, která </a:t>
            </a:r>
            <a:r>
              <a:rPr lang="cs-CZ" sz="2400" b="1" i="1" dirty="0">
                <a:solidFill>
                  <a:srgbClr val="0000DC"/>
                </a:solidFill>
              </a:rPr>
              <a:t>ukončila povinnou školní docházku </a:t>
            </a:r>
            <a:r>
              <a:rPr lang="cs-CZ" sz="2400" i="1" dirty="0"/>
              <a:t>a dosáhla </a:t>
            </a:r>
            <a:r>
              <a:rPr lang="cs-CZ" sz="2400" b="1" i="1" dirty="0">
                <a:solidFill>
                  <a:srgbClr val="0000DC"/>
                </a:solidFill>
              </a:rPr>
              <a:t>věku aspoň 15 let </a:t>
            </a:r>
            <a:r>
              <a:rPr lang="cs-CZ" sz="2400" i="1" dirty="0" smtClean="0"/>
              <a:t>a</a:t>
            </a:r>
            <a:endParaRPr lang="cs-CZ" sz="2400" i="1" dirty="0"/>
          </a:p>
          <a:p>
            <a:pPr marL="72000" indent="0">
              <a:buNone/>
            </a:pPr>
            <a:r>
              <a:rPr lang="cs-CZ" sz="2400" i="1" dirty="0"/>
              <a:t>a) </a:t>
            </a:r>
            <a:r>
              <a:rPr lang="cs-CZ" sz="2400" b="1" i="1" dirty="0">
                <a:solidFill>
                  <a:srgbClr val="0000DC"/>
                </a:solidFill>
              </a:rPr>
              <a:t>vykonává</a:t>
            </a:r>
            <a:r>
              <a:rPr lang="cs-CZ" sz="2400" i="1" dirty="0">
                <a:solidFill>
                  <a:srgbClr val="0000DC"/>
                </a:solidFill>
              </a:rPr>
              <a:t> </a:t>
            </a:r>
            <a:r>
              <a:rPr lang="cs-CZ" sz="2400" i="1" dirty="0"/>
              <a:t>samostatnou výdělečnou činnost, </a:t>
            </a:r>
            <a:r>
              <a:rPr lang="cs-CZ" sz="2400" i="1" dirty="0" smtClean="0"/>
              <a:t>nebo</a:t>
            </a:r>
            <a:endParaRPr lang="cs-CZ" sz="2400" i="1" dirty="0"/>
          </a:p>
          <a:p>
            <a:pPr marL="72000" indent="0">
              <a:buNone/>
            </a:pPr>
            <a:r>
              <a:rPr lang="cs-CZ" sz="2400" i="1" dirty="0"/>
              <a:t>b) </a:t>
            </a:r>
            <a:r>
              <a:rPr lang="cs-CZ" sz="2400" b="1" i="1" dirty="0">
                <a:solidFill>
                  <a:srgbClr val="0000DC"/>
                </a:solidFill>
              </a:rPr>
              <a:t>spolupracuje</a:t>
            </a:r>
            <a:r>
              <a:rPr lang="cs-CZ" sz="2400" i="1" dirty="0"/>
              <a:t> při výkonu samostatné výdělečné </a:t>
            </a:r>
            <a:r>
              <a:rPr lang="cs-CZ" sz="2400" i="1" dirty="0" smtClean="0"/>
              <a:t>činnosti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90010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Výkonem </a:t>
            </a:r>
            <a:r>
              <a:rPr lang="cs-CZ" dirty="0" smtClean="0"/>
              <a:t>SVČ podle zákona o DP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47800"/>
            <a:ext cx="10753200" cy="4780200"/>
          </a:xfrm>
        </p:spPr>
        <p:txBody>
          <a:bodyPr/>
          <a:lstStyle/>
          <a:p>
            <a:pPr marL="414900" indent="-342900" algn="just">
              <a:lnSpc>
                <a:spcPct val="114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sz="1600" b="1" dirty="0" smtClean="0">
                <a:solidFill>
                  <a:srgbClr val="0000DC"/>
                </a:solidFill>
              </a:rPr>
              <a:t>podnikání </a:t>
            </a:r>
            <a:r>
              <a:rPr lang="cs-CZ" sz="1600" b="1" dirty="0">
                <a:solidFill>
                  <a:srgbClr val="0000DC"/>
                </a:solidFill>
              </a:rPr>
              <a:t>v </a:t>
            </a:r>
            <a:r>
              <a:rPr lang="cs-CZ" sz="1600" b="1" dirty="0" smtClean="0">
                <a:solidFill>
                  <a:srgbClr val="0000DC"/>
                </a:solidFill>
              </a:rPr>
              <a:t>zemědělství</a:t>
            </a:r>
            <a:r>
              <a:rPr lang="cs-CZ" sz="1600" dirty="0" smtClean="0"/>
              <a:t>, je-li fyzická osoba provozující zemědělskou výrobu evidována podle zvláštního zákona,</a:t>
            </a:r>
            <a:endParaRPr lang="cs-CZ" sz="1600" dirty="0"/>
          </a:p>
          <a:p>
            <a:pPr marL="414900" indent="-342900" algn="just">
              <a:lnSpc>
                <a:spcPct val="114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sz="1600" b="1" dirty="0" smtClean="0">
                <a:solidFill>
                  <a:srgbClr val="0000DC"/>
                </a:solidFill>
              </a:rPr>
              <a:t>provozování </a:t>
            </a:r>
            <a:r>
              <a:rPr lang="cs-CZ" sz="1600" b="1" dirty="0">
                <a:solidFill>
                  <a:srgbClr val="0000DC"/>
                </a:solidFill>
              </a:rPr>
              <a:t>živnosti</a:t>
            </a:r>
            <a:r>
              <a:rPr lang="cs-CZ" sz="1600" b="1" dirty="0"/>
              <a:t> </a:t>
            </a:r>
            <a:r>
              <a:rPr lang="cs-CZ" sz="1600" dirty="0"/>
              <a:t>na základě oprávnění provozovat živnost podle zvláštního </a:t>
            </a:r>
            <a:r>
              <a:rPr lang="cs-CZ" sz="1600" dirty="0" smtClean="0"/>
              <a:t>zákona,</a:t>
            </a:r>
            <a:endParaRPr lang="cs-CZ" sz="1600" dirty="0"/>
          </a:p>
          <a:p>
            <a:pPr marL="414900" indent="-342900" algn="just">
              <a:lnSpc>
                <a:spcPct val="114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sz="1600" b="1" dirty="0" smtClean="0">
                <a:solidFill>
                  <a:srgbClr val="0000DC"/>
                </a:solidFill>
              </a:rPr>
              <a:t>činnost </a:t>
            </a:r>
            <a:r>
              <a:rPr lang="cs-CZ" sz="1600" b="1" dirty="0">
                <a:solidFill>
                  <a:srgbClr val="0000DC"/>
                </a:solidFill>
              </a:rPr>
              <a:t>společníka veřejné obchodní společnosti </a:t>
            </a:r>
            <a:r>
              <a:rPr lang="cs-CZ" sz="1600" dirty="0"/>
              <a:t>nebo </a:t>
            </a:r>
            <a:r>
              <a:rPr lang="cs-CZ" sz="1600" b="1" dirty="0">
                <a:solidFill>
                  <a:srgbClr val="0000DC"/>
                </a:solidFill>
              </a:rPr>
              <a:t>komplementáře komanditní společnosti </a:t>
            </a:r>
            <a:r>
              <a:rPr lang="cs-CZ" sz="1600" dirty="0"/>
              <a:t>vykonávaná pro tuto </a:t>
            </a:r>
            <a:r>
              <a:rPr lang="cs-CZ" sz="1600" dirty="0" smtClean="0"/>
              <a:t>společnost,</a:t>
            </a:r>
            <a:endParaRPr lang="cs-CZ" sz="1600" dirty="0"/>
          </a:p>
          <a:p>
            <a:pPr marL="414900" indent="-342900" algn="just">
              <a:lnSpc>
                <a:spcPct val="114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sz="1600" b="1" dirty="0" smtClean="0">
                <a:solidFill>
                  <a:srgbClr val="0000DC"/>
                </a:solidFill>
              </a:rPr>
              <a:t>výkon </a:t>
            </a:r>
            <a:r>
              <a:rPr lang="cs-CZ" sz="1600" b="1" dirty="0">
                <a:solidFill>
                  <a:srgbClr val="0000DC"/>
                </a:solidFill>
              </a:rPr>
              <a:t>umělecké nebo jiné tvůrčí činnosti </a:t>
            </a:r>
            <a:r>
              <a:rPr lang="cs-CZ" sz="1600" dirty="0"/>
              <a:t>na základě autorskoprávních </a:t>
            </a:r>
            <a:r>
              <a:rPr lang="cs-CZ" sz="1600" dirty="0" smtClean="0"/>
              <a:t>vztahů, </a:t>
            </a:r>
            <a:r>
              <a:rPr lang="cs-CZ" sz="1600" dirty="0"/>
              <a:t>s výjimkou činnosti, z níž příjmy jsou podle zvláštního právního předpisu samostatným základem daně z příjmů fyzických osob pro zdanění zvláštní sazbou </a:t>
            </a:r>
            <a:r>
              <a:rPr lang="cs-CZ" sz="1600" dirty="0" smtClean="0"/>
              <a:t>daně,</a:t>
            </a:r>
            <a:endParaRPr lang="cs-CZ" sz="1600" dirty="0"/>
          </a:p>
          <a:p>
            <a:pPr marL="414900" indent="-342900" algn="just">
              <a:lnSpc>
                <a:spcPct val="114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sz="1600" dirty="0" smtClean="0"/>
              <a:t>výkon </a:t>
            </a:r>
            <a:r>
              <a:rPr lang="cs-CZ" sz="1600" b="1" dirty="0">
                <a:solidFill>
                  <a:srgbClr val="0000DC"/>
                </a:solidFill>
              </a:rPr>
              <a:t>jiné činnosti konané výdělečně </a:t>
            </a:r>
            <a:r>
              <a:rPr lang="cs-CZ" sz="1600" dirty="0"/>
              <a:t>na základě oprávnění podle zvláštních </a:t>
            </a:r>
            <a:r>
              <a:rPr lang="cs-CZ" sz="1600" dirty="0" smtClean="0"/>
              <a:t>předpisů, </a:t>
            </a:r>
            <a:r>
              <a:rPr lang="cs-CZ" sz="1600" dirty="0"/>
              <a:t>která není uvedena </a:t>
            </a:r>
            <a:r>
              <a:rPr lang="cs-CZ" sz="1600" dirty="0" smtClean="0"/>
              <a:t>v písmenech </a:t>
            </a:r>
            <a:r>
              <a:rPr lang="cs-CZ" sz="1600" dirty="0"/>
              <a:t>a) až d), a výkon činnosti </a:t>
            </a:r>
            <a:r>
              <a:rPr lang="cs-CZ" sz="1600" b="1" dirty="0">
                <a:solidFill>
                  <a:srgbClr val="0000DC"/>
                </a:solidFill>
              </a:rPr>
              <a:t>příkazníka konané na základě příkazní smlouvy </a:t>
            </a:r>
            <a:r>
              <a:rPr lang="cs-CZ" sz="1600" dirty="0"/>
              <a:t>uzavřené podle občanského </a:t>
            </a:r>
            <a:r>
              <a:rPr lang="cs-CZ" sz="1600" dirty="0" smtClean="0"/>
              <a:t>zákoníku; … Za výkon </a:t>
            </a:r>
            <a:r>
              <a:rPr lang="cs-CZ" sz="1600" dirty="0"/>
              <a:t>jiné činnosti konané výdělečně na základě oprávnění podle zvláštních předpisů se </a:t>
            </a:r>
            <a:r>
              <a:rPr lang="cs-CZ" sz="1600" b="1" dirty="0">
                <a:solidFill>
                  <a:srgbClr val="0000DC"/>
                </a:solidFill>
              </a:rPr>
              <a:t>vždy považuje činnost znalců, tlumočníků</a:t>
            </a:r>
            <a:r>
              <a:rPr lang="cs-CZ" sz="1600" b="1" dirty="0"/>
              <a:t>, </a:t>
            </a:r>
            <a:r>
              <a:rPr lang="cs-CZ" sz="1600" b="1" dirty="0">
                <a:solidFill>
                  <a:srgbClr val="0000DC"/>
                </a:solidFill>
              </a:rPr>
              <a:t>zprostředkovatelů kolektivních sporů, zprostředkovatelů kolektivních a hromadných smluv </a:t>
            </a:r>
            <a:r>
              <a:rPr lang="cs-CZ" sz="1600" dirty="0"/>
              <a:t>podle autorského zákona, </a:t>
            </a:r>
            <a:r>
              <a:rPr lang="cs-CZ" sz="1600" b="1" dirty="0">
                <a:solidFill>
                  <a:srgbClr val="0000DC"/>
                </a:solidFill>
              </a:rPr>
              <a:t>rozhodce</a:t>
            </a:r>
            <a:r>
              <a:rPr lang="cs-CZ" sz="1600" dirty="0"/>
              <a:t> podle zvláštních právních předpisů </a:t>
            </a:r>
            <a:r>
              <a:rPr lang="cs-CZ" sz="1600" dirty="0" smtClean="0"/>
              <a:t>a </a:t>
            </a:r>
            <a:r>
              <a:rPr lang="cs-CZ" sz="1600" b="1" dirty="0" smtClean="0">
                <a:solidFill>
                  <a:srgbClr val="0000DC"/>
                </a:solidFill>
              </a:rPr>
              <a:t>insolvenčního </a:t>
            </a:r>
            <a:r>
              <a:rPr lang="cs-CZ" sz="1600" b="1" dirty="0">
                <a:solidFill>
                  <a:srgbClr val="0000DC"/>
                </a:solidFill>
              </a:rPr>
              <a:t>správce</a:t>
            </a:r>
            <a:r>
              <a:rPr lang="cs-CZ" sz="1600" dirty="0"/>
              <a:t>, popřípadě dalšího správce,</a:t>
            </a:r>
          </a:p>
          <a:p>
            <a:pPr marL="414900" indent="-342900" algn="just">
              <a:lnSpc>
                <a:spcPct val="114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sz="1600" dirty="0" smtClean="0"/>
              <a:t>výkon </a:t>
            </a:r>
            <a:r>
              <a:rPr lang="cs-CZ" sz="1600" dirty="0"/>
              <a:t>činností neuvedených v písmenech a) až e) a vykonávaných </a:t>
            </a:r>
            <a:r>
              <a:rPr lang="cs-CZ" sz="1600" b="1" dirty="0">
                <a:solidFill>
                  <a:srgbClr val="0000DC"/>
                </a:solidFill>
              </a:rPr>
              <a:t>vlastním jménem a na vlastní odpovědnost za účelem dosažení </a:t>
            </a:r>
            <a:r>
              <a:rPr lang="cs-CZ" sz="1600" b="1" dirty="0" smtClean="0">
                <a:solidFill>
                  <a:srgbClr val="0000DC"/>
                </a:solidFill>
              </a:rPr>
              <a:t>příjmu</a:t>
            </a:r>
            <a:r>
              <a:rPr lang="cs-CZ" sz="1600" dirty="0" smtClean="0"/>
              <a:t>; </a:t>
            </a:r>
            <a:r>
              <a:rPr lang="cs-CZ" sz="1600" dirty="0"/>
              <a:t>za výkon těchto činností se však nepovažuje pronájem nemovitostí (jejich částí) </a:t>
            </a:r>
            <a:r>
              <a:rPr lang="cs-CZ" sz="1600" dirty="0" smtClean="0"/>
              <a:t>a movitých </a:t>
            </a:r>
            <a:r>
              <a:rPr lang="cs-CZ" sz="1600" dirty="0" smtClean="0"/>
              <a:t>věcí, …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29828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samostatné výdělečné činnosti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 smtClean="0">
                <a:solidFill>
                  <a:srgbClr val="0000DC"/>
                </a:solidFill>
              </a:rPr>
              <a:t>činnost hlavní a vedlejší</a:t>
            </a:r>
          </a:p>
          <a:p>
            <a:r>
              <a:rPr lang="cs-CZ" dirty="0" smtClean="0"/>
              <a:t>v § 9 odst. 6 ZDP vymezena vedlejší činnost</a:t>
            </a:r>
          </a:p>
          <a:p>
            <a:r>
              <a:rPr lang="cs-CZ" dirty="0" smtClean="0"/>
              <a:t>dle § 9 odst. 9 ZDP se za hlavní považuje vše ostatní</a:t>
            </a:r>
          </a:p>
          <a:p>
            <a:pPr marL="72000" indent="0" algn="just">
              <a:spcBef>
                <a:spcPts val="1200"/>
              </a:spcBef>
              <a:buNone/>
            </a:pPr>
            <a:endParaRPr lang="cs-CZ" sz="2000" dirty="0" smtClean="0"/>
          </a:p>
          <a:p>
            <a:pPr marL="72000" indent="0" algn="just">
              <a:spcBef>
                <a:spcPts val="1200"/>
              </a:spcBef>
              <a:buNone/>
            </a:pPr>
            <a:r>
              <a:rPr lang="cs-CZ" sz="2000" dirty="0" smtClean="0"/>
              <a:t>OSVČ </a:t>
            </a:r>
            <a:r>
              <a:rPr lang="cs-CZ" sz="2000" dirty="0"/>
              <a:t>není povinna dokládat důvody pro výkon vedlejší </a:t>
            </a:r>
            <a:r>
              <a:rPr lang="cs-CZ" sz="2000" dirty="0" smtClean="0"/>
              <a:t>SVČ, </a:t>
            </a:r>
            <a:r>
              <a:rPr lang="cs-CZ" sz="2000" dirty="0"/>
              <a:t>které ČSSZ vede ve své </a:t>
            </a:r>
            <a:r>
              <a:rPr lang="cs-CZ" sz="2000" dirty="0" smtClean="0"/>
              <a:t>evidenci. </a:t>
            </a:r>
            <a:r>
              <a:rPr lang="cs-CZ" sz="2000" dirty="0"/>
              <a:t>Skutečnosti o vedlejší </a:t>
            </a:r>
            <a:r>
              <a:rPr lang="cs-CZ" sz="2000" dirty="0" smtClean="0"/>
              <a:t>SVČ musí </a:t>
            </a:r>
            <a:r>
              <a:rPr lang="cs-CZ" sz="2000" dirty="0"/>
              <a:t>OSVČ oznámit nejpozději na Přehledu o příjmech </a:t>
            </a:r>
            <a:r>
              <a:rPr lang="cs-CZ" sz="2000" dirty="0" smtClean="0"/>
              <a:t>a výdajích </a:t>
            </a:r>
            <a:r>
              <a:rPr lang="cs-CZ" sz="2000" dirty="0"/>
              <a:t>za kalendářní rok, za který chce být považována za vykonávající vedlejší SVČ</a:t>
            </a:r>
            <a:r>
              <a:rPr lang="cs-CZ" sz="2400" dirty="0"/>
              <a:t>.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76773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Vedlejší činnost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9829"/>
            <a:ext cx="10753200" cy="4482171"/>
          </a:xfrm>
        </p:spPr>
        <p:txBody>
          <a:bodyPr/>
          <a:lstStyle/>
          <a:p>
            <a:pPr marL="7200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cs-CZ" dirty="0" smtClean="0"/>
              <a:t>SVČ se považuje za vedlejší v měsících, ve kterých aspoň částečně trval některý z důvodů:</a:t>
            </a:r>
          </a:p>
          <a:p>
            <a:pPr marL="586350" indent="-514350" algn="just">
              <a:lnSpc>
                <a:spcPct val="114000"/>
              </a:lnSpc>
              <a:buFont typeface="+mj-lt"/>
              <a:buAutoNum type="alphaLcParenR"/>
            </a:pPr>
            <a:r>
              <a:rPr lang="cs-CZ" dirty="0" smtClean="0"/>
              <a:t>vykonávala </a:t>
            </a:r>
            <a:r>
              <a:rPr lang="cs-CZ" b="1" dirty="0">
                <a:solidFill>
                  <a:srgbClr val="0000DC"/>
                </a:solidFill>
              </a:rPr>
              <a:t>zaměstnání</a:t>
            </a:r>
            <a:r>
              <a:rPr lang="cs-CZ" dirty="0"/>
              <a:t> </a:t>
            </a:r>
            <a:r>
              <a:rPr lang="cs-CZ" dirty="0" smtClean="0"/>
              <a:t>zakládající </a:t>
            </a:r>
            <a:r>
              <a:rPr lang="cs-CZ" dirty="0"/>
              <a:t>účast na </a:t>
            </a:r>
            <a:r>
              <a:rPr lang="cs-CZ" dirty="0" smtClean="0"/>
              <a:t>NP zaměstnanců,</a:t>
            </a:r>
            <a:endParaRPr lang="cs-CZ" dirty="0"/>
          </a:p>
          <a:p>
            <a:pPr marL="586350" indent="-514350" algn="just">
              <a:lnSpc>
                <a:spcPct val="114000"/>
              </a:lnSpc>
              <a:buFont typeface="+mj-lt"/>
              <a:buAutoNum type="alphaLcParenR"/>
            </a:pPr>
            <a:r>
              <a:rPr lang="cs-CZ" dirty="0" smtClean="0"/>
              <a:t>nárok </a:t>
            </a:r>
            <a:r>
              <a:rPr lang="cs-CZ" dirty="0"/>
              <a:t>na výplatu </a:t>
            </a:r>
            <a:r>
              <a:rPr lang="cs-CZ" b="1" dirty="0">
                <a:solidFill>
                  <a:srgbClr val="0000DC"/>
                </a:solidFill>
              </a:rPr>
              <a:t>invalidního důchodu </a:t>
            </a:r>
            <a:r>
              <a:rPr lang="cs-CZ" dirty="0"/>
              <a:t>nebo </a:t>
            </a:r>
            <a:r>
              <a:rPr lang="cs-CZ" dirty="0" smtClean="0"/>
              <a:t>přiznání </a:t>
            </a:r>
            <a:r>
              <a:rPr lang="cs-CZ" b="1" dirty="0">
                <a:solidFill>
                  <a:srgbClr val="0000DC"/>
                </a:solidFill>
              </a:rPr>
              <a:t>starobní důchod</a:t>
            </a:r>
            <a:r>
              <a:rPr lang="cs-CZ" dirty="0" smtClean="0"/>
              <a:t>,</a:t>
            </a:r>
            <a:endParaRPr lang="cs-CZ" dirty="0"/>
          </a:p>
          <a:p>
            <a:pPr marL="586350" indent="-514350" algn="just">
              <a:lnSpc>
                <a:spcPct val="114000"/>
              </a:lnSpc>
              <a:buFont typeface="+mj-lt"/>
              <a:buAutoNum type="alphaLcParenR"/>
            </a:pPr>
            <a:r>
              <a:rPr lang="cs-CZ" dirty="0" smtClean="0"/>
              <a:t>nárok </a:t>
            </a:r>
            <a:r>
              <a:rPr lang="cs-CZ" dirty="0"/>
              <a:t>na </a:t>
            </a:r>
            <a:r>
              <a:rPr lang="cs-CZ" b="1" dirty="0">
                <a:solidFill>
                  <a:srgbClr val="0000DC"/>
                </a:solidFill>
              </a:rPr>
              <a:t>rodičovský </a:t>
            </a:r>
            <a:r>
              <a:rPr lang="cs-CZ" b="1" dirty="0" smtClean="0">
                <a:solidFill>
                  <a:srgbClr val="0000DC"/>
                </a:solidFill>
              </a:rPr>
              <a:t>příspěvek </a:t>
            </a:r>
            <a:r>
              <a:rPr lang="cs-CZ" dirty="0"/>
              <a:t>nebo na </a:t>
            </a:r>
            <a:r>
              <a:rPr lang="cs-CZ" b="1" dirty="0" smtClean="0">
                <a:solidFill>
                  <a:srgbClr val="0000DC"/>
                </a:solidFill>
              </a:rPr>
              <a:t>PPM</a:t>
            </a:r>
            <a:r>
              <a:rPr lang="cs-CZ" dirty="0" smtClean="0"/>
              <a:t> nebo nemocenské </a:t>
            </a:r>
            <a:r>
              <a:rPr lang="cs-CZ" dirty="0"/>
              <a:t>z důvodu těhotenství a porodu, pokud tyto dávky náleží z </a:t>
            </a:r>
            <a:r>
              <a:rPr lang="cs-CZ" dirty="0" smtClean="0"/>
              <a:t>NP zaměstnanců</a:t>
            </a:r>
          </a:p>
          <a:p>
            <a:pPr marL="586350" indent="-514350" algn="just">
              <a:lnSpc>
                <a:spcPct val="114000"/>
              </a:lnSpc>
              <a:buFont typeface="+mj-lt"/>
              <a:buAutoNum type="alphaLcParenR"/>
            </a:pPr>
            <a:r>
              <a:rPr lang="cs-CZ" dirty="0" smtClean="0"/>
              <a:t>osobně </a:t>
            </a:r>
            <a:r>
              <a:rPr lang="cs-CZ" b="1" dirty="0">
                <a:solidFill>
                  <a:srgbClr val="0000DC"/>
                </a:solidFill>
              </a:rPr>
              <a:t>pečovala</a:t>
            </a:r>
            <a:r>
              <a:rPr lang="cs-CZ" b="1" dirty="0"/>
              <a:t> </a:t>
            </a:r>
            <a:r>
              <a:rPr lang="cs-CZ" dirty="0"/>
              <a:t>o </a:t>
            </a:r>
            <a:r>
              <a:rPr lang="cs-CZ" dirty="0" smtClean="0"/>
              <a:t>osobu, </a:t>
            </a:r>
            <a:r>
              <a:rPr lang="cs-CZ" dirty="0"/>
              <a:t>která je závislá na pomoci jiné </a:t>
            </a:r>
            <a:r>
              <a:rPr lang="cs-CZ" dirty="0" smtClean="0"/>
              <a:t>osoby</a:t>
            </a:r>
            <a:endParaRPr lang="cs-CZ" dirty="0"/>
          </a:p>
          <a:p>
            <a:pPr marL="586350" indent="-514350" algn="just">
              <a:lnSpc>
                <a:spcPct val="114000"/>
              </a:lnSpc>
              <a:buFont typeface="+mj-lt"/>
              <a:buAutoNum type="alphaLcParenR"/>
            </a:pPr>
            <a:r>
              <a:rPr lang="cs-CZ" dirty="0"/>
              <a:t>j</a:t>
            </a:r>
            <a:r>
              <a:rPr lang="cs-CZ" dirty="0" smtClean="0"/>
              <a:t>e </a:t>
            </a:r>
            <a:r>
              <a:rPr lang="cs-CZ" b="1" dirty="0" smtClean="0">
                <a:solidFill>
                  <a:srgbClr val="0000DC"/>
                </a:solidFill>
              </a:rPr>
              <a:t>nezaopatřeným </a:t>
            </a:r>
            <a:r>
              <a:rPr lang="cs-CZ" b="1" dirty="0">
                <a:solidFill>
                  <a:srgbClr val="0000DC"/>
                </a:solidFill>
              </a:rPr>
              <a:t>dítětem</a:t>
            </a:r>
          </a:p>
        </p:txBody>
      </p:sp>
    </p:spTree>
    <p:extLst>
      <p:ext uri="{BB962C8B-B14F-4D97-AF65-F5344CB8AC3E}">
        <p14:creationId xmlns:p14="http://schemas.microsoft.com/office/powerpoint/2010/main" val="20057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Účast na pojištění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 smtClean="0">
                <a:solidFill>
                  <a:srgbClr val="0000DC"/>
                </a:solidFill>
              </a:rPr>
              <a:t>hlavní činnost</a:t>
            </a:r>
            <a:endParaRPr lang="cs-CZ" dirty="0" smtClean="0"/>
          </a:p>
          <a:p>
            <a:pPr lvl="1">
              <a:spcBef>
                <a:spcPts val="600"/>
              </a:spcBef>
            </a:pPr>
            <a:r>
              <a:rPr lang="cs-CZ" dirty="0" smtClean="0"/>
              <a:t>povinně § 10 ZDP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období kalendářní rok 1. 1. – 31. 12.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oznamovací povinnost dle § 48 ZOPSZ</a:t>
            </a:r>
          </a:p>
          <a:p>
            <a:pPr marL="72000" indent="0">
              <a:buNone/>
            </a:pPr>
            <a:r>
              <a:rPr lang="cs-CZ" b="1" dirty="0" smtClean="0">
                <a:solidFill>
                  <a:srgbClr val="0000DC"/>
                </a:solidFill>
              </a:rPr>
              <a:t>vedlejší činnost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povinně pokud </a:t>
            </a:r>
            <a:r>
              <a:rPr lang="cs-CZ" dirty="0"/>
              <a:t>příjem </a:t>
            </a:r>
            <a:r>
              <a:rPr lang="cs-CZ" dirty="0" smtClean="0"/>
              <a:t>činí 2,4násobek součinu </a:t>
            </a:r>
            <a:r>
              <a:rPr lang="cs-CZ" dirty="0"/>
              <a:t>všeobecného vyměřovacího </a:t>
            </a:r>
            <a:r>
              <a:rPr lang="cs-CZ" dirty="0" smtClean="0"/>
              <a:t>základu § 10 odst. 2 ZDP – </a:t>
            </a:r>
            <a:r>
              <a:rPr lang="cs-CZ" dirty="0"/>
              <a:t>v roce 2019 činila 78 476 </a:t>
            </a:r>
            <a:r>
              <a:rPr lang="cs-CZ" dirty="0" smtClean="0"/>
              <a:t>Kč, </a:t>
            </a:r>
            <a:r>
              <a:rPr lang="cs-CZ" dirty="0"/>
              <a:t>v roce 2020 činí 83 603 </a:t>
            </a:r>
            <a:r>
              <a:rPr lang="cs-CZ" dirty="0" smtClean="0"/>
              <a:t>Kč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OSVČ zjistí až zpětně po podání daňového přiznání 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→</a:t>
            </a:r>
            <a:r>
              <a:rPr lang="cs-CZ" dirty="0" smtClean="0"/>
              <a:t> příjem po odečtení výdajů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možnost dobrovolné účasti nebo po zjištění podá Přehled a zpětně se přihlásí a doplatí pojistné a následující rok má povinnou účast a pokud nedosáhne, tak vznikne přeplatek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332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 účasti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povinné - ukončení a pozastavení SVČ, zánik oprávnění</a:t>
            </a:r>
          </a:p>
          <a:p>
            <a:pPr marL="72000" indent="0">
              <a:buNone/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→ ohlašovací povinnost podle § 48 ZOPSZ</a:t>
            </a:r>
            <a:endParaRPr lang="cs-CZ" dirty="0"/>
          </a:p>
          <a:p>
            <a:pPr>
              <a:spcBef>
                <a:spcPts val="1800"/>
              </a:spcBef>
            </a:pPr>
            <a:r>
              <a:rPr lang="cs-CZ" dirty="0" smtClean="0"/>
              <a:t> u dobrovolné navíc odhlášením</a:t>
            </a:r>
          </a:p>
        </p:txBody>
      </p:sp>
    </p:spTree>
    <p:extLst>
      <p:ext uri="{BB962C8B-B14F-4D97-AF65-F5344CB8AC3E}">
        <p14:creationId xmlns:p14="http://schemas.microsoft.com/office/powerpoint/2010/main" val="249397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Vyměřovací základ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60714"/>
            <a:ext cx="10753200" cy="4471286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cs-CZ" dirty="0" smtClean="0"/>
              <a:t>§ 5b zákona o pojistném na sociální zabezpečení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cs-CZ" dirty="0" smtClean="0"/>
              <a:t>částka, kterou si OSVČ určí, minimálně 50 % daňového základu</a:t>
            </a:r>
          </a:p>
          <a:p>
            <a:pPr marL="72000" indent="0">
              <a:lnSpc>
                <a:spcPct val="114000"/>
              </a:lnSpc>
              <a:spcBef>
                <a:spcPts val="1800"/>
              </a:spcBef>
              <a:buNone/>
            </a:pPr>
            <a:r>
              <a:rPr lang="cs-CZ" b="1" dirty="0" smtClean="0">
                <a:solidFill>
                  <a:srgbClr val="0000DC"/>
                </a:solidFill>
              </a:rPr>
              <a:t>minimální vyměřovací základ </a:t>
            </a:r>
            <a:r>
              <a:rPr lang="cs-CZ" dirty="0" smtClean="0"/>
              <a:t>- § 5b odst. 2 + § 14 odst. 6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cs-CZ" dirty="0"/>
              <a:t> </a:t>
            </a:r>
            <a:r>
              <a:rPr lang="cs-CZ" dirty="0" smtClean="0"/>
              <a:t>min. měsíční záloha 25 % průměrné mzdy (§ 23b odst. 4)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cs-CZ" dirty="0" smtClean="0"/>
              <a:t>u vedlejší činnosti min. měsíční zálohy 10 % průměrné mzdy</a:t>
            </a:r>
          </a:p>
          <a:p>
            <a:pPr marL="72000" indent="0">
              <a:lnSpc>
                <a:spcPct val="114000"/>
              </a:lnSpc>
              <a:spcBef>
                <a:spcPts val="1800"/>
              </a:spcBef>
              <a:buNone/>
            </a:pPr>
            <a:r>
              <a:rPr lang="cs-CZ" b="1" dirty="0" smtClean="0">
                <a:solidFill>
                  <a:srgbClr val="0000DC"/>
                </a:solidFill>
              </a:rPr>
              <a:t>maximální vyměřovací základ</a:t>
            </a:r>
            <a:r>
              <a:rPr lang="cs-CZ" dirty="0" smtClean="0">
                <a:solidFill>
                  <a:srgbClr val="0000DC"/>
                </a:solidFill>
              </a:rPr>
              <a:t> </a:t>
            </a:r>
            <a:r>
              <a:rPr lang="cs-CZ" dirty="0" smtClean="0"/>
              <a:t>- § 15a odst. 5</a:t>
            </a:r>
            <a:endParaRPr lang="cs-CZ" b="1" dirty="0" smtClean="0"/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 smtClean="0"/>
              <a:t>48 násobek průměrné mzdy – stejný jako u zaměstnanců</a:t>
            </a:r>
          </a:p>
          <a:p>
            <a:pPr lvl="1">
              <a:lnSpc>
                <a:spcPct val="114000"/>
              </a:lnSpc>
              <a:spcBef>
                <a:spcPts val="600"/>
              </a:spcBef>
            </a:pPr>
            <a:r>
              <a:rPr lang="pl-PL" dirty="0" smtClean="0"/>
              <a:t>pro </a:t>
            </a:r>
            <a:r>
              <a:rPr lang="pl-PL" dirty="0"/>
              <a:t>rok 2020 činí </a:t>
            </a:r>
            <a:r>
              <a:rPr lang="pl-PL" dirty="0" smtClean="0"/>
              <a:t>max VZ 1</a:t>
            </a:r>
            <a:r>
              <a:rPr lang="pl-PL" dirty="0"/>
              <a:t> 672 080 </a:t>
            </a:r>
            <a:r>
              <a:rPr lang="pl-PL" dirty="0" smtClean="0"/>
              <a:t>Kč a </a:t>
            </a:r>
            <a:r>
              <a:rPr lang="cs-CZ" dirty="0"/>
              <a:t>maximální </a:t>
            </a:r>
            <a:r>
              <a:rPr lang="cs-CZ" dirty="0" smtClean="0"/>
              <a:t>záloha </a:t>
            </a:r>
            <a:r>
              <a:rPr lang="cs-CZ" dirty="0"/>
              <a:t>činí 40 688 Kč</a:t>
            </a:r>
            <a:endParaRPr lang="cs-CZ" dirty="0" smtClean="0"/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cs-CZ" dirty="0" smtClean="0"/>
              <a:t>stejný pro hlavní i vedlejší činnost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392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Minimální VZ a minimální zálohy</a:t>
            </a:r>
            <a:endParaRPr lang="cs-CZ" dirty="0"/>
          </a:p>
        </p:txBody>
      </p:sp>
      <p:graphicFrame>
        <p:nvGraphicFramePr>
          <p:cNvPr id="15" name="Zástupný symbol pro obsah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4213066"/>
              </p:ext>
            </p:extLst>
          </p:nvPr>
        </p:nvGraphicFramePr>
        <p:xfrm>
          <a:off x="720000" y="3777344"/>
          <a:ext cx="10753199" cy="19948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27114">
                  <a:extLst>
                    <a:ext uri="{9D8B030D-6E8A-4147-A177-3AD203B41FA5}">
                      <a16:colId xmlns:a16="http://schemas.microsoft.com/office/drawing/2014/main" val="842265360"/>
                    </a:ext>
                  </a:extLst>
                </a:gridCol>
                <a:gridCol w="2032589">
                  <a:extLst>
                    <a:ext uri="{9D8B030D-6E8A-4147-A177-3AD203B41FA5}">
                      <a16:colId xmlns:a16="http://schemas.microsoft.com/office/drawing/2014/main" val="1539954837"/>
                    </a:ext>
                  </a:extLst>
                </a:gridCol>
                <a:gridCol w="2593496">
                  <a:extLst>
                    <a:ext uri="{9D8B030D-6E8A-4147-A177-3AD203B41FA5}">
                      <a16:colId xmlns:a16="http://schemas.microsoft.com/office/drawing/2014/main" val="2573337404"/>
                    </a:ext>
                  </a:extLst>
                </a:gridCol>
              </a:tblGrid>
              <a:tr h="5227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spc="45" dirty="0">
                          <a:effectLst/>
                        </a:rPr>
                        <a:t> Minimální výše zálohy na pojistné na </a:t>
                      </a:r>
                      <a:r>
                        <a:rPr lang="cs-CZ" sz="1800" spc="45" dirty="0" smtClean="0">
                          <a:effectLst/>
                        </a:rPr>
                        <a:t>DP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0" marR="190500" marT="85725" marB="666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spc="45" dirty="0">
                          <a:effectLst/>
                        </a:rPr>
                        <a:t>Hlavní činnost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0" marR="190500" marT="85725" marB="666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spc="45" dirty="0">
                          <a:effectLst/>
                        </a:rPr>
                        <a:t>Vedlejší činnost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0" marR="190500" marT="85725" marB="66675" anchor="ctr"/>
                </a:tc>
                <a:extLst>
                  <a:ext uri="{0D108BD9-81ED-4DB2-BD59-A6C34878D82A}">
                    <a16:rowId xmlns:a16="http://schemas.microsoft.com/office/drawing/2014/main" val="4222684972"/>
                  </a:ext>
                </a:extLst>
              </a:tr>
              <a:tr h="5227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spc="45" dirty="0">
                          <a:effectLst/>
                        </a:rPr>
                        <a:t> Do měsíce*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0" marR="190500" marT="85725" marB="666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spc="45" dirty="0">
                          <a:effectLst/>
                        </a:rPr>
                        <a:t>  2 388 Kč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0" marR="190500" marT="85725" marB="666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spc="45">
                          <a:effectLst/>
                        </a:rPr>
                        <a:t>  955 Kč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0" marR="190500" marT="85725" marB="66675" anchor="ctr"/>
                </a:tc>
                <a:extLst>
                  <a:ext uri="{0D108BD9-81ED-4DB2-BD59-A6C34878D82A}">
                    <a16:rowId xmlns:a16="http://schemas.microsoft.com/office/drawing/2014/main" val="1777699236"/>
                  </a:ext>
                </a:extLst>
              </a:tr>
              <a:tr h="5227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spc="45">
                          <a:effectLst/>
                        </a:rPr>
                        <a:t> Od měsíce, následujícího po měsíci*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0" marR="190500" marT="85725" marB="666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spc="45" dirty="0">
                          <a:effectLst/>
                        </a:rPr>
                        <a:t>  2 544 Kč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0" marR="190500" marT="85725" marB="666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spc="45" dirty="0">
                          <a:effectLst/>
                        </a:rPr>
                        <a:t>  1018 Kč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0" marR="190500" marT="85725" marB="66675" anchor="ctr"/>
                </a:tc>
                <a:extLst>
                  <a:ext uri="{0D108BD9-81ED-4DB2-BD59-A6C34878D82A}">
                    <a16:rowId xmlns:a16="http://schemas.microsoft.com/office/drawing/2014/main" val="2322250034"/>
                  </a:ext>
                </a:extLst>
              </a:tr>
              <a:tr h="413060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spc="45" dirty="0">
                          <a:solidFill>
                            <a:srgbClr val="0000DC"/>
                          </a:solidFill>
                          <a:effectLst/>
                        </a:rPr>
                        <a:t>*ve kterém byl nebo měl být podán přehled za rok </a:t>
                      </a:r>
                      <a:r>
                        <a:rPr lang="cs-CZ" sz="1800" spc="45" dirty="0" smtClean="0">
                          <a:solidFill>
                            <a:srgbClr val="0000DC"/>
                          </a:solidFill>
                          <a:effectLst/>
                        </a:rPr>
                        <a:t>2019</a:t>
                      </a:r>
                      <a:endParaRPr lang="cs-CZ" sz="2800" dirty="0">
                        <a:solidFill>
                          <a:srgbClr val="0000DC"/>
                        </a:solidFill>
                        <a:effectLst/>
                      </a:endParaRPr>
                    </a:p>
                  </a:txBody>
                  <a:tcPr marL="190500" marR="190500" marT="85725" marB="66675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99136"/>
                  </a:ext>
                </a:extLst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139323"/>
              </p:ext>
            </p:extLst>
          </p:nvPr>
        </p:nvGraphicFramePr>
        <p:xfrm>
          <a:off x="720000" y="1599248"/>
          <a:ext cx="10753200" cy="205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21982">
                  <a:extLst>
                    <a:ext uri="{9D8B030D-6E8A-4147-A177-3AD203B41FA5}">
                      <a16:colId xmlns:a16="http://schemas.microsoft.com/office/drawing/2014/main" val="3531150852"/>
                    </a:ext>
                  </a:extLst>
                </a:gridCol>
                <a:gridCol w="2037722">
                  <a:extLst>
                    <a:ext uri="{9D8B030D-6E8A-4147-A177-3AD203B41FA5}">
                      <a16:colId xmlns:a16="http://schemas.microsoft.com/office/drawing/2014/main" val="339877712"/>
                    </a:ext>
                  </a:extLst>
                </a:gridCol>
                <a:gridCol w="2593496">
                  <a:extLst>
                    <a:ext uri="{9D8B030D-6E8A-4147-A177-3AD203B41FA5}">
                      <a16:colId xmlns:a16="http://schemas.microsoft.com/office/drawing/2014/main" val="3697017977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spc="45" dirty="0">
                          <a:effectLst/>
                        </a:rPr>
                        <a:t>Minimální měsíční VZ pro zálohy v roce 2019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0" marR="190500" marT="85725" marB="666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spc="45">
                          <a:effectLst/>
                        </a:rPr>
                        <a:t>Hlavní činnost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0" marR="190500" marT="85725" marB="666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spc="45">
                          <a:effectLst/>
                        </a:rPr>
                        <a:t>Vedlejší činnost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0" marR="190500" marT="85725" marB="66675" anchor="ctr"/>
                </a:tc>
                <a:extLst>
                  <a:ext uri="{0D108BD9-81ED-4DB2-BD59-A6C34878D82A}">
                    <a16:rowId xmlns:a16="http://schemas.microsoft.com/office/drawing/2014/main" val="60720823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spc="45" dirty="0">
                          <a:effectLst/>
                        </a:rPr>
                        <a:t>Do měsíce*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0" marR="190500" marT="85725" marB="666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spc="45" dirty="0">
                          <a:effectLst/>
                        </a:rPr>
                        <a:t>  8 175 Kč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0" marR="190500" marT="85725" marB="666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spc="45" dirty="0">
                          <a:effectLst/>
                        </a:rPr>
                        <a:t>3 270 Kč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0" marR="190500" marT="85725" marB="66675" anchor="ctr"/>
                </a:tc>
                <a:extLst>
                  <a:ext uri="{0D108BD9-81ED-4DB2-BD59-A6C34878D82A}">
                    <a16:rowId xmlns:a16="http://schemas.microsoft.com/office/drawing/2014/main" val="241242347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spc="45" dirty="0">
                          <a:effectLst/>
                        </a:rPr>
                        <a:t>Od měsíce, následujícího po měsíci*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0" marR="190500" marT="85725" marB="666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spc="45" dirty="0">
                          <a:effectLst/>
                        </a:rPr>
                        <a:t>  8 709 Kč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0" marR="190500" marT="85725" marB="666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spc="45" dirty="0">
                          <a:effectLst/>
                        </a:rPr>
                        <a:t>3 484 Kč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0" marR="190500" marT="85725" marB="66675" anchor="ctr"/>
                </a:tc>
                <a:extLst>
                  <a:ext uri="{0D108BD9-81ED-4DB2-BD59-A6C34878D82A}">
                    <a16:rowId xmlns:a16="http://schemas.microsoft.com/office/drawing/2014/main" val="163525286"/>
                  </a:ext>
                </a:extLst>
              </a:tr>
              <a:tr h="432000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spc="45" dirty="0">
                          <a:solidFill>
                            <a:srgbClr val="0000DC"/>
                          </a:solidFill>
                          <a:effectLst/>
                        </a:rPr>
                        <a:t>*ve kterém byl nebo měl být podán přehled za rok 2019</a:t>
                      </a:r>
                      <a:endParaRPr lang="cs-CZ" sz="2800" dirty="0">
                        <a:solidFill>
                          <a:srgbClr val="0000D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0" marR="190500" marT="85725" marB="66675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654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96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6859 (1)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1023</TotalTime>
  <Words>1400</Words>
  <Application>Microsoft Office PowerPoint</Application>
  <PresentationFormat>Širokoúhlá obrazovka</PresentationFormat>
  <Paragraphs>138</Paragraphs>
  <Slides>17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Tahoma</vt:lpstr>
      <vt:lpstr>Times New Roman</vt:lpstr>
      <vt:lpstr>Wingdings</vt:lpstr>
      <vt:lpstr>46859 (1)</vt:lpstr>
      <vt:lpstr>OSVČ v důchodovém pojištění</vt:lpstr>
      <vt:lpstr>Definice důchodové pojištění</vt:lpstr>
      <vt:lpstr>Výkonem SVČ podle zákona o DP</vt:lpstr>
      <vt:lpstr>Rozdělení samostatné výdělečné činnosti</vt:lpstr>
      <vt:lpstr>Vedlejší činnost</vt:lpstr>
      <vt:lpstr>Účast na pojištění</vt:lpstr>
      <vt:lpstr>Zánik účasti</vt:lpstr>
      <vt:lpstr>Vyměřovací základ</vt:lpstr>
      <vt:lpstr>Minimální VZ a minimální zálohy</vt:lpstr>
      <vt:lpstr>Pojistné</vt:lpstr>
      <vt:lpstr>Způsob placení</vt:lpstr>
      <vt:lpstr>Splatnost pojistného</vt:lpstr>
      <vt:lpstr>Osvobození od placení pojistného</vt:lpstr>
      <vt:lpstr>Snížení a zrušení záloh</vt:lpstr>
      <vt:lpstr>Přehled o příjmech a výdajích</vt:lpstr>
      <vt:lpstr>Dávky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smejkmi</dc:creator>
  <cp:lastModifiedBy>Halíř Jakub (ČSSZ XB)</cp:lastModifiedBy>
  <cp:revision>96</cp:revision>
  <cp:lastPrinted>1601-01-01T00:00:00Z</cp:lastPrinted>
  <dcterms:created xsi:type="dcterms:W3CDTF">2019-11-25T06:40:03Z</dcterms:created>
  <dcterms:modified xsi:type="dcterms:W3CDTF">2020-04-17T13:28:10Z</dcterms:modified>
</cp:coreProperties>
</file>