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7" r:id="rId3"/>
    <p:sldId id="318" r:id="rId4"/>
    <p:sldId id="319" r:id="rId5"/>
    <p:sldId id="320" r:id="rId6"/>
    <p:sldId id="325" r:id="rId7"/>
    <p:sldId id="323" r:id="rId8"/>
    <p:sldId id="322" r:id="rId9"/>
    <p:sldId id="324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85581" autoAdjust="0"/>
  </p:normalViewPr>
  <p:slideViewPr>
    <p:cSldViewPr snapToGrid="0">
      <p:cViewPr varScale="1">
        <p:scale>
          <a:sx n="56" d="100"/>
          <a:sy n="56" d="100"/>
        </p:scale>
        <p:origin x="1044" y="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4" name="Google Shape;204;p1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65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Arial"/>
                <a:cs typeface="Arial"/>
                <a:sym typeface="Arial"/>
              </a:rPr>
              <a:t>OSVČ ve státní sociální </a:t>
            </a:r>
            <a:r>
              <a:rPr lang="cs-CZ" dirty="0" smtClean="0">
                <a:ea typeface="Arial"/>
                <a:cs typeface="Arial"/>
                <a:sym typeface="Arial"/>
              </a:rPr>
              <a:t>podpoře</a:t>
            </a:r>
            <a:br>
              <a:rPr lang="cs-CZ" dirty="0" smtClean="0">
                <a:ea typeface="Arial"/>
                <a:cs typeface="Arial"/>
                <a:sym typeface="Arial"/>
              </a:rPr>
            </a:br>
            <a:r>
              <a:rPr lang="cs-CZ" dirty="0" smtClean="0">
                <a:ea typeface="Arial"/>
                <a:cs typeface="Arial"/>
                <a:sym typeface="Arial"/>
              </a:rPr>
              <a:t>a sociální pomoci</a:t>
            </a:r>
            <a:r>
              <a:rPr lang="cs-CZ" dirty="0">
                <a:ea typeface="Arial"/>
                <a:cs typeface="Arial"/>
                <a:sym typeface="Arial"/>
              </a:rPr>
              <a:t/>
            </a:r>
            <a:br>
              <a:rPr lang="cs-CZ" dirty="0">
                <a:ea typeface="Arial"/>
                <a:cs typeface="Arial"/>
                <a:sym typeface="Arial"/>
              </a:rPr>
            </a:b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Sociální zabezpečení osob samostatně výdělečně činných – seminář </a:t>
            </a:r>
            <a:r>
              <a:rPr lang="cs-CZ" dirty="0" smtClean="0"/>
              <a:t>5</a:t>
            </a:r>
            <a:endParaRPr lang="cs-CZ" dirty="0" smtClean="0"/>
          </a:p>
          <a:p>
            <a:pPr algn="ctr"/>
            <a:r>
              <a:rPr lang="cs-CZ" dirty="0" smtClean="0"/>
              <a:t>JUDr. Jakub Halíř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>
            <a:spLocks noGrp="1"/>
          </p:cNvSpPr>
          <p:nvPr>
            <p:ph type="title"/>
          </p:nvPr>
        </p:nvSpPr>
        <p:spPr>
          <a:xfrm>
            <a:off x="418406" y="3077807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dirty="0"/>
              <a:t>DĚKUJI ZA POZORNOST!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88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východiska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Mají OSVČ nárok na nějaké </a:t>
            </a:r>
            <a:r>
              <a:rPr lang="cs-CZ" b="1" dirty="0" smtClean="0">
                <a:solidFill>
                  <a:srgbClr val="0000DC"/>
                </a:solidFill>
              </a:rPr>
              <a:t>sociální </a:t>
            </a:r>
            <a:r>
              <a:rPr lang="cs-CZ" b="1" dirty="0">
                <a:solidFill>
                  <a:srgbClr val="0000DC"/>
                </a:solidFill>
              </a:rPr>
              <a:t>dávky</a:t>
            </a:r>
            <a:r>
              <a:rPr lang="cs-CZ" b="1" dirty="0" smtClean="0">
                <a:solidFill>
                  <a:srgbClr val="0000DC"/>
                </a:solidFill>
              </a:rPr>
              <a:t>?</a:t>
            </a:r>
          </a:p>
          <a:p>
            <a:pPr marL="72000" indent="0" algn="just">
              <a:buNone/>
            </a:pPr>
            <a:endParaRPr lang="cs-CZ" b="1" dirty="0" smtClean="0"/>
          </a:p>
          <a:p>
            <a:pPr marL="72000" indent="0" algn="just">
              <a:buNone/>
            </a:pPr>
            <a:r>
              <a:rPr lang="cs-CZ" b="1" dirty="0" smtClean="0">
                <a:solidFill>
                  <a:srgbClr val="0000DC"/>
                </a:solidFill>
              </a:rPr>
              <a:t>Každý</a:t>
            </a:r>
            <a:r>
              <a:rPr lang="cs-CZ" dirty="0" smtClean="0"/>
              <a:t> </a:t>
            </a:r>
            <a:r>
              <a:rPr lang="cs-CZ" dirty="0"/>
              <a:t>má možnost uplatnit si jakoukoli žádost o některou </a:t>
            </a:r>
            <a:r>
              <a:rPr lang="cs-CZ" dirty="0" smtClean="0"/>
              <a:t>z nepojistných </a:t>
            </a:r>
            <a:r>
              <a:rPr lang="cs-CZ" dirty="0"/>
              <a:t>sociálních </a:t>
            </a:r>
            <a:r>
              <a:rPr lang="cs-CZ" dirty="0" smtClean="0"/>
              <a:t>dávek.</a:t>
            </a:r>
          </a:p>
          <a:p>
            <a:pPr marL="72000" indent="0" algn="just">
              <a:buNone/>
            </a:pPr>
            <a:endParaRPr lang="cs-CZ" sz="2000" dirty="0"/>
          </a:p>
          <a:p>
            <a:pPr marL="72000" indent="0" algn="just">
              <a:buNone/>
            </a:pPr>
            <a:r>
              <a:rPr lang="cs-CZ" dirty="0"/>
              <a:t>Nárok na přiznání </a:t>
            </a:r>
            <a:r>
              <a:rPr lang="cs-CZ" dirty="0" smtClean="0"/>
              <a:t>i </a:t>
            </a:r>
            <a:r>
              <a:rPr lang="cs-CZ" dirty="0"/>
              <a:t>výše nepojistných sociálních dávek vychází </a:t>
            </a:r>
            <a:r>
              <a:rPr lang="cs-CZ" dirty="0" smtClean="0"/>
              <a:t>z aktuální </a:t>
            </a:r>
            <a:r>
              <a:rPr lang="cs-CZ" b="1" dirty="0">
                <a:solidFill>
                  <a:srgbClr val="0000DC"/>
                </a:solidFill>
              </a:rPr>
              <a:t>příjmové a majetkové situace </a:t>
            </a:r>
            <a:r>
              <a:rPr lang="cs-CZ" b="1" dirty="0" smtClean="0">
                <a:solidFill>
                  <a:srgbClr val="0000DC"/>
                </a:solidFill>
              </a:rPr>
              <a:t>žadatele.</a:t>
            </a:r>
            <a:endParaRPr lang="cs-CZ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sociální podpora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94460"/>
            <a:ext cx="10753200" cy="44375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žádosti se podávají a rozhoduje o nich dle zákona </a:t>
            </a:r>
            <a:r>
              <a:rPr lang="pt-BR" dirty="0" smtClean="0"/>
              <a:t>č</a:t>
            </a:r>
            <a:r>
              <a:rPr lang="pt-BR" dirty="0"/>
              <a:t>. 117/1995 </a:t>
            </a:r>
            <a:r>
              <a:rPr lang="pt-BR" dirty="0" smtClean="0"/>
              <a:t>Sb.</a:t>
            </a:r>
            <a:endParaRPr lang="cs-CZ" dirty="0" smtClean="0"/>
          </a:p>
          <a:p>
            <a:pPr lvl="1"/>
            <a:r>
              <a:rPr lang="cs-CZ" sz="2800" b="1" dirty="0" smtClean="0">
                <a:solidFill>
                  <a:srgbClr val="0000DC"/>
                </a:solidFill>
              </a:rPr>
              <a:t>Úřad </a:t>
            </a:r>
            <a:r>
              <a:rPr lang="cs-CZ" sz="2800" b="1" dirty="0">
                <a:solidFill>
                  <a:srgbClr val="0000DC"/>
                </a:solidFill>
              </a:rPr>
              <a:t>práce ČR – krajské </a:t>
            </a:r>
            <a:r>
              <a:rPr lang="cs-CZ" sz="2800" b="1" dirty="0" smtClean="0">
                <a:solidFill>
                  <a:srgbClr val="0000DC"/>
                </a:solidFill>
              </a:rPr>
              <a:t>pobočky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 </a:t>
            </a:r>
            <a:r>
              <a:rPr lang="cs-CZ" b="1" dirty="0" smtClean="0">
                <a:solidFill>
                  <a:srgbClr val="0000DC"/>
                </a:solidFill>
              </a:rPr>
              <a:t>dávky:</a:t>
            </a:r>
          </a:p>
          <a:p>
            <a:pPr lvl="1"/>
            <a:r>
              <a:rPr lang="cs-CZ" sz="2800" dirty="0" smtClean="0">
                <a:solidFill>
                  <a:srgbClr val="0000DC"/>
                </a:solidFill>
              </a:rPr>
              <a:t>přídavek </a:t>
            </a:r>
            <a:r>
              <a:rPr lang="cs-CZ" sz="2800" dirty="0">
                <a:solidFill>
                  <a:srgbClr val="0000DC"/>
                </a:solidFill>
              </a:rPr>
              <a:t>na dítě</a:t>
            </a:r>
          </a:p>
          <a:p>
            <a:pPr lvl="1"/>
            <a:r>
              <a:rPr lang="cs-CZ" sz="2800" dirty="0"/>
              <a:t>rodičovský příspěvek</a:t>
            </a:r>
          </a:p>
          <a:p>
            <a:pPr lvl="1"/>
            <a:r>
              <a:rPr lang="cs-CZ" sz="2800" dirty="0">
                <a:solidFill>
                  <a:srgbClr val="0000DC"/>
                </a:solidFill>
              </a:rPr>
              <a:t>příspěvek na bydlení</a:t>
            </a:r>
          </a:p>
          <a:p>
            <a:pPr lvl="1"/>
            <a:r>
              <a:rPr lang="cs-CZ" sz="2800" dirty="0">
                <a:solidFill>
                  <a:srgbClr val="0000DC"/>
                </a:solidFill>
              </a:rPr>
              <a:t>porodné</a:t>
            </a:r>
          </a:p>
          <a:p>
            <a:pPr lvl="1"/>
            <a:r>
              <a:rPr lang="cs-CZ" sz="2800" dirty="0" smtClean="0"/>
              <a:t>pohřebné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dirty="0" smtClean="0"/>
              <a:t>Nárok na </a:t>
            </a:r>
            <a:r>
              <a:rPr lang="cs-CZ" dirty="0" smtClean="0">
                <a:solidFill>
                  <a:srgbClr val="0000DC"/>
                </a:solidFill>
              </a:rPr>
              <a:t>testované</a:t>
            </a:r>
            <a:r>
              <a:rPr lang="cs-CZ" dirty="0" smtClean="0"/>
              <a:t> dávky v případě, že příjem v rodině nepřevyšuje </a:t>
            </a:r>
            <a:r>
              <a:rPr lang="cs-CZ" dirty="0"/>
              <a:t>součin částky životního minima rodiny a koeficientu 2,70.</a:t>
            </a:r>
          </a:p>
        </p:txBody>
      </p:sp>
    </p:spTree>
    <p:extLst>
      <p:ext uri="{BB962C8B-B14F-4D97-AF65-F5344CB8AC3E}">
        <p14:creationId xmlns:p14="http://schemas.microsoft.com/office/powerpoint/2010/main" val="1841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sociální </a:t>
            </a:r>
            <a:r>
              <a:rPr lang="cs-CZ" dirty="0" smtClean="0"/>
              <a:t>podpora – příjem ze SVČ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85900"/>
            <a:ext cx="10753200" cy="4506120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dirty="0" smtClean="0"/>
              <a:t>Příjmy rozhodné </a:t>
            </a:r>
            <a:r>
              <a:rPr lang="cs-CZ" dirty="0"/>
              <a:t>pro nárok na dávky státní sociální podpory </a:t>
            </a:r>
            <a:r>
              <a:rPr lang="cs-CZ" dirty="0" smtClean="0"/>
              <a:t>zahrnují i příjmy </a:t>
            </a:r>
            <a:r>
              <a:rPr lang="cs-CZ" dirty="0">
                <a:solidFill>
                  <a:srgbClr val="0000DC"/>
                </a:solidFill>
              </a:rPr>
              <a:t>z podnikání nebo jiné samostatné výdělečné </a:t>
            </a:r>
            <a:r>
              <a:rPr lang="cs-CZ" dirty="0" smtClean="0">
                <a:solidFill>
                  <a:srgbClr val="0000DC"/>
                </a:solidFill>
              </a:rPr>
              <a:t>činnosti.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dirty="0"/>
              <a:t>Do rozhodného příjmu se započítávají tzv. </a:t>
            </a:r>
            <a:r>
              <a:rPr lang="cs-CZ" dirty="0">
                <a:solidFill>
                  <a:srgbClr val="0000DC"/>
                </a:solidFill>
              </a:rPr>
              <a:t>čisté příjmy</a:t>
            </a:r>
            <a:r>
              <a:rPr lang="cs-CZ" dirty="0" smtClean="0"/>
              <a:t>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dirty="0" smtClean="0"/>
              <a:t>OSVČ se započítává příjem za každý měsíc - jedna </a:t>
            </a:r>
            <a:r>
              <a:rPr lang="cs-CZ" dirty="0"/>
              <a:t>dvanáctina příjmů uvedených v daňovém přiznání za kalendářní rok, který bezprostředně předchází kalendářnímu </a:t>
            </a:r>
            <a:r>
              <a:rPr lang="cs-CZ" dirty="0" smtClean="0"/>
              <a:t>roku.</a:t>
            </a:r>
          </a:p>
        </p:txBody>
      </p:sp>
    </p:spTree>
    <p:extLst>
      <p:ext uri="{BB962C8B-B14F-4D97-AF65-F5344CB8AC3E}">
        <p14:creationId xmlns:p14="http://schemas.microsoft.com/office/powerpoint/2010/main" val="138772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sociální podpora – příjem ze SVČ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2400" dirty="0"/>
              <a:t>Příjmy stanoveny paušální částkou, předpokládaný příjem, …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2400" dirty="0"/>
              <a:t>OSVČ vykonávající SVČ jako </a:t>
            </a:r>
            <a:r>
              <a:rPr lang="cs-CZ" sz="2400" dirty="0">
                <a:solidFill>
                  <a:srgbClr val="0000DC"/>
                </a:solidFill>
              </a:rPr>
              <a:t>hlavní činnost </a:t>
            </a:r>
            <a:r>
              <a:rPr lang="cs-CZ" sz="2400" dirty="0"/>
              <a:t>= započítává se jí jako příjem </a:t>
            </a:r>
            <a:r>
              <a:rPr lang="cs-CZ" sz="2400" dirty="0" smtClean="0"/>
              <a:t>z této </a:t>
            </a:r>
            <a:r>
              <a:rPr lang="cs-CZ" sz="2400" dirty="0"/>
              <a:t>činnosti do rozhodného příjmu vždy nejméně částka </a:t>
            </a:r>
            <a:r>
              <a:rPr lang="cs-CZ" sz="2400" dirty="0">
                <a:solidFill>
                  <a:srgbClr val="0000DC"/>
                </a:solidFill>
              </a:rPr>
              <a:t>50 % průměrné měsíční mzdy v národním hospodářství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2400" dirty="0"/>
              <a:t>Pokud OSVČ </a:t>
            </a:r>
            <a:r>
              <a:rPr lang="cs-CZ" sz="2400" dirty="0">
                <a:solidFill>
                  <a:srgbClr val="0000DC"/>
                </a:solidFill>
              </a:rPr>
              <a:t>v předchozím zdaňovacím období SVČ nevykonávala</a:t>
            </a:r>
            <a:r>
              <a:rPr lang="cs-CZ" sz="2400" dirty="0"/>
              <a:t>, </a:t>
            </a:r>
            <a:r>
              <a:rPr lang="cs-CZ" sz="2400" dirty="0" smtClean="0"/>
              <a:t>tak částka </a:t>
            </a:r>
            <a:r>
              <a:rPr lang="cs-CZ" sz="2400" dirty="0"/>
              <a:t>odpovídající 25 % průměrné měsíční mzdy v národním hospodářství pokud vykonávala hlavní činnost. Pokud vykonávala vedlejší činnost, tak se započítá částka, kterou uvede ve svém prohlášení o příjmu.</a:t>
            </a:r>
          </a:p>
          <a:p>
            <a:pPr marL="7200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cs-CZ" sz="2400" dirty="0">
                <a:ea typeface="Tahoma" panose="020B0604030504040204" pitchFamily="34" charset="0"/>
                <a:cs typeface="Tahoma" panose="020B0604030504040204" pitchFamily="34" charset="0"/>
              </a:rPr>
              <a:t>→ 25 % a 50 % </a:t>
            </a:r>
            <a:r>
              <a:rPr lang="cs-CZ" sz="2400" dirty="0"/>
              <a:t>průměrné měsíční mzdy </a:t>
            </a:r>
            <a:r>
              <a:rPr lang="cs-CZ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sdělení MPSV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92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pomoc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81200" lvl="1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cs-CZ" altLang="cs-CZ" sz="2400" dirty="0"/>
              <a:t>zajištění základních životních podmínek osobám, které se ocitly </a:t>
            </a:r>
            <a:r>
              <a:rPr lang="cs-CZ" altLang="cs-CZ" sz="2400" dirty="0" smtClean="0"/>
              <a:t>v </a:t>
            </a:r>
            <a:r>
              <a:rPr lang="cs-CZ" altLang="cs-CZ" sz="2400" b="1" dirty="0" smtClean="0">
                <a:solidFill>
                  <a:srgbClr val="0000DC"/>
                </a:solidFill>
              </a:rPr>
              <a:t>hmotné </a:t>
            </a:r>
            <a:r>
              <a:rPr lang="cs-CZ" altLang="cs-CZ" sz="2400" b="1" dirty="0">
                <a:solidFill>
                  <a:srgbClr val="0000DC"/>
                </a:solidFill>
              </a:rPr>
              <a:t>nouzi</a:t>
            </a:r>
            <a:r>
              <a:rPr lang="cs-CZ" altLang="cs-CZ" sz="2400" dirty="0"/>
              <a:t> – upraveno zák. č. 111/2006 Sb.</a:t>
            </a:r>
          </a:p>
          <a:p>
            <a:pPr marL="781200" lvl="1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cs-CZ" altLang="cs-CZ" sz="2400" dirty="0" smtClean="0"/>
              <a:t>pomoc </a:t>
            </a:r>
            <a:r>
              <a:rPr lang="cs-CZ" altLang="cs-CZ" sz="2400" dirty="0"/>
              <a:t>osobám v nepříznivé sociální situaci, hrozí jim sociální vyloučení a potřebují tuto situaci překonat pomocí určitých služeb – upraveno zákonem č. 108/2006 Sb., o </a:t>
            </a:r>
            <a:r>
              <a:rPr lang="cs-CZ" altLang="cs-CZ" sz="2400" b="1" dirty="0">
                <a:solidFill>
                  <a:srgbClr val="0000DC"/>
                </a:solidFill>
              </a:rPr>
              <a:t>sociálních službách</a:t>
            </a:r>
          </a:p>
          <a:p>
            <a:pPr marL="781200" lvl="1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cs-CZ" altLang="cs-CZ" sz="2400" dirty="0" smtClean="0"/>
              <a:t>pomoc </a:t>
            </a:r>
            <a:r>
              <a:rPr lang="cs-CZ" altLang="cs-CZ" sz="2400" b="1" dirty="0">
                <a:solidFill>
                  <a:srgbClr val="0000DC"/>
                </a:solidFill>
              </a:rPr>
              <a:t>osobám těžce zdravotně </a:t>
            </a:r>
            <a:r>
              <a:rPr lang="cs-CZ" altLang="cs-CZ" sz="2400" b="1" dirty="0" smtClean="0">
                <a:solidFill>
                  <a:srgbClr val="0000DC"/>
                </a:solidFill>
              </a:rPr>
              <a:t>postiženým </a:t>
            </a:r>
            <a:r>
              <a:rPr lang="cs-CZ" altLang="cs-CZ" sz="2400" dirty="0" smtClean="0"/>
              <a:t>– </a:t>
            </a:r>
            <a:r>
              <a:rPr lang="cs-CZ" altLang="cs-CZ" sz="2400" dirty="0"/>
              <a:t>upraveno zákonem č. 329/2011 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736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v hmotné nouzi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3392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l-PL" dirty="0"/>
              <a:t>111/2006 Sb</a:t>
            </a:r>
            <a:r>
              <a:rPr lang="pl-PL" dirty="0" smtClean="0"/>
              <a:t>., </a:t>
            </a:r>
            <a:r>
              <a:rPr lang="pl-PL" dirty="0"/>
              <a:t>o pomoci v hmotné nouzi</a:t>
            </a:r>
          </a:p>
          <a:p>
            <a:pPr algn="just">
              <a:lnSpc>
                <a:spcPct val="100000"/>
              </a:lnSpc>
            </a:pPr>
            <a:r>
              <a:rPr lang="pl-PL" sz="2400" dirty="0" smtClean="0"/>
              <a:t>Osoba je v hmotné nouzy, pokud příjmy </a:t>
            </a:r>
            <a:r>
              <a:rPr lang="pl-PL" sz="2400" dirty="0"/>
              <a:t>nemůže z objektivních důvodů zvýšit </a:t>
            </a:r>
            <a:r>
              <a:rPr lang="pl-PL" sz="2400" dirty="0" smtClean="0"/>
              <a:t>a </a:t>
            </a:r>
            <a:r>
              <a:rPr lang="pl-PL" sz="2400" dirty="0"/>
              <a:t>vyřešit tak svoji nelehkou situaci vlastním </a:t>
            </a:r>
            <a:r>
              <a:rPr lang="pl-PL" sz="2400" dirty="0" smtClean="0"/>
              <a:t>přičiněním.</a:t>
            </a:r>
          </a:p>
          <a:p>
            <a:r>
              <a:rPr lang="pl-PL" b="1" dirty="0" smtClean="0">
                <a:solidFill>
                  <a:srgbClr val="0000DC"/>
                </a:solidFill>
              </a:rPr>
              <a:t>příspěvek </a:t>
            </a:r>
            <a:r>
              <a:rPr lang="pl-PL" b="1" dirty="0">
                <a:solidFill>
                  <a:srgbClr val="0000DC"/>
                </a:solidFill>
              </a:rPr>
              <a:t>na živobytí </a:t>
            </a:r>
            <a:r>
              <a:rPr lang="pl-PL" dirty="0"/>
              <a:t>a </a:t>
            </a:r>
            <a:r>
              <a:rPr lang="pl-PL" b="1" dirty="0">
                <a:solidFill>
                  <a:srgbClr val="0000DC"/>
                </a:solidFill>
              </a:rPr>
              <a:t>doplatek na </a:t>
            </a:r>
            <a:r>
              <a:rPr lang="pl-PL" b="1" dirty="0" smtClean="0">
                <a:solidFill>
                  <a:srgbClr val="0000DC"/>
                </a:solidFill>
              </a:rPr>
              <a:t>bydlení</a:t>
            </a:r>
          </a:p>
          <a:p>
            <a:pPr lvl="1" algn="just"/>
            <a:r>
              <a:rPr lang="cs-CZ" sz="2400" dirty="0"/>
              <a:t>Výše dávek se počítá tak, aby domácnosti zůstaly po zaplacení nákladů </a:t>
            </a:r>
            <a:r>
              <a:rPr lang="cs-CZ" sz="2400" dirty="0" smtClean="0"/>
              <a:t>na bydlení </a:t>
            </a:r>
            <a:r>
              <a:rPr lang="cs-CZ" sz="2400" dirty="0"/>
              <a:t>finanční prostředky ve výši životního </a:t>
            </a:r>
            <a:r>
              <a:rPr lang="cs-CZ" sz="2400" dirty="0" smtClean="0"/>
              <a:t>minima</a:t>
            </a:r>
          </a:p>
          <a:p>
            <a:r>
              <a:rPr lang="cs-CZ" b="1" dirty="0" smtClean="0">
                <a:solidFill>
                  <a:srgbClr val="0000DC"/>
                </a:solidFill>
              </a:rPr>
              <a:t>mimořádná </a:t>
            </a:r>
            <a:r>
              <a:rPr lang="cs-CZ" b="1" dirty="0">
                <a:solidFill>
                  <a:srgbClr val="0000DC"/>
                </a:solidFill>
              </a:rPr>
              <a:t>okamžité </a:t>
            </a:r>
            <a:r>
              <a:rPr lang="cs-CZ" b="1" dirty="0" smtClean="0">
                <a:solidFill>
                  <a:srgbClr val="0000DC"/>
                </a:solidFill>
              </a:rPr>
              <a:t>pomoci</a:t>
            </a:r>
          </a:p>
          <a:p>
            <a:pPr lvl="1" algn="just"/>
            <a:r>
              <a:rPr lang="cs-CZ" sz="2400" dirty="0"/>
              <a:t>Pro případy náhlého výpadku příjmu jsou určeny dávky v hmotné nouzi.</a:t>
            </a:r>
          </a:p>
          <a:p>
            <a:pPr lvl="1" algn="just"/>
            <a:r>
              <a:rPr lang="cs-CZ" sz="2400" dirty="0"/>
              <a:t>U těch se ale velmi detailně sleduje příjem a celý majetek žadatele. Započítávají příjmy celé domácnosti z posledních 3 měsíců</a:t>
            </a:r>
            <a:r>
              <a:rPr lang="cs-CZ" sz="2400" dirty="0" smtClean="0"/>
              <a:t>.</a:t>
            </a:r>
          </a:p>
          <a:p>
            <a:pPr lvl="1" algn="just"/>
            <a:r>
              <a:rPr lang="cs-CZ" sz="2400" dirty="0"/>
              <a:t>Významný pokles příjmů při pozastavení nebo ukončení </a:t>
            </a:r>
            <a:r>
              <a:rPr lang="cs-CZ" sz="2400" dirty="0" smtClean="0"/>
              <a:t>SVČ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25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Hmotná nouze – příjmy ze SVČ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Osoba není v </a:t>
            </a:r>
            <a:r>
              <a:rPr lang="cs-CZ" dirty="0"/>
              <a:t>hmotné nouzi, </a:t>
            </a:r>
            <a:r>
              <a:rPr lang="cs-CZ" dirty="0" smtClean="0"/>
              <a:t>pokud není </a:t>
            </a:r>
            <a:r>
              <a:rPr lang="cs-CZ" dirty="0"/>
              <a:t>v pracovním nebo obdobném vztahu, popřípadě nevykonává </a:t>
            </a:r>
            <a:r>
              <a:rPr lang="cs-CZ" dirty="0" smtClean="0"/>
              <a:t>samostatnou </a:t>
            </a:r>
            <a:r>
              <a:rPr lang="cs-CZ" dirty="0"/>
              <a:t>výdělečnou </a:t>
            </a:r>
            <a:r>
              <a:rPr lang="cs-CZ" dirty="0" smtClean="0"/>
              <a:t>činnost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dirty="0" smtClean="0"/>
              <a:t>Posuzování příjmů:</a:t>
            </a:r>
          </a:p>
          <a:p>
            <a:pPr lvl="1"/>
            <a:r>
              <a:rPr lang="cs-CZ" sz="2400" dirty="0" smtClean="0"/>
              <a:t>Při SVČ </a:t>
            </a:r>
            <a:r>
              <a:rPr lang="cs-CZ" sz="2400" dirty="0">
                <a:solidFill>
                  <a:srgbClr val="0000DC"/>
                </a:solidFill>
              </a:rPr>
              <a:t>50 % průměrné měsíční mzdy v národním </a:t>
            </a:r>
            <a:r>
              <a:rPr lang="cs-CZ" sz="2400" dirty="0" smtClean="0">
                <a:solidFill>
                  <a:srgbClr val="0000DC"/>
                </a:solidFill>
              </a:rPr>
              <a:t>hospodářství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ebo </a:t>
            </a:r>
            <a:r>
              <a:rPr lang="cs-CZ" sz="2400" dirty="0"/>
              <a:t>1/12 zisku na základě posledního daňového </a:t>
            </a:r>
            <a:r>
              <a:rPr lang="cs-CZ" sz="2400" dirty="0" smtClean="0"/>
              <a:t>přiznání, pokud je vyšší</a:t>
            </a:r>
          </a:p>
          <a:p>
            <a:pPr marL="324000" lvl="1" indent="0">
              <a:buNone/>
            </a:pPr>
            <a:r>
              <a:rPr lang="cs-CZ" sz="2400" dirty="0" smtClean="0">
                <a:solidFill>
                  <a:srgbClr val="0000DC"/>
                </a:solidFill>
              </a:rPr>
              <a:t>= fikce </a:t>
            </a:r>
            <a:r>
              <a:rPr lang="cs-CZ" sz="2400" dirty="0">
                <a:solidFill>
                  <a:srgbClr val="0000DC"/>
                </a:solidFill>
              </a:rPr>
              <a:t>příjmu </a:t>
            </a:r>
            <a:r>
              <a:rPr lang="cs-CZ" sz="2400" dirty="0" smtClean="0">
                <a:solidFill>
                  <a:srgbClr val="0000DC"/>
                </a:solidFill>
              </a:rPr>
              <a:t>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§ 8 odst. 2 a 3 zákona 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životním a existenčním minimu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7155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</a:t>
            </a:r>
            <a:r>
              <a:rPr lang="cs-CZ" dirty="0" smtClean="0"/>
              <a:t>služby a zdravotní postižení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OSVČ v této oblasti </a:t>
            </a:r>
            <a:r>
              <a:rPr lang="cs-CZ" dirty="0"/>
              <a:t>vystupuje jako </a:t>
            </a:r>
            <a:r>
              <a:rPr lang="cs-CZ" dirty="0" smtClean="0"/>
              <a:t>fyzická osoba, která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je v </a:t>
            </a:r>
            <a:r>
              <a:rPr lang="cs-CZ" dirty="0"/>
              <a:t>nepříznivé sociální </a:t>
            </a:r>
            <a:r>
              <a:rPr lang="cs-CZ" dirty="0" smtClean="0"/>
              <a:t>situaci nebo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má zdravotním </a:t>
            </a:r>
            <a:r>
              <a:rPr lang="cs-CZ" dirty="0"/>
              <a:t>postižením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Posuzuje se objektivní stav, nikoliv zdroj příjmů – výkon SVČ.</a:t>
            </a:r>
          </a:p>
          <a:p>
            <a:pPr marL="72000" indent="0" algn="just">
              <a:buNone/>
            </a:pPr>
            <a:r>
              <a:rPr lang="cs-CZ" dirty="0"/>
              <a:t>Cílem je zmírnění sociálních </a:t>
            </a:r>
            <a:r>
              <a:rPr lang="cs-CZ" dirty="0" smtClean="0"/>
              <a:t>důsledků sociální situace nebo zdravotního postižení každé osoby.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388068"/>
      </p:ext>
    </p:extLst>
  </p:cSld>
  <p:clrMapOvr>
    <a:masterClrMapping/>
  </p:clrMapOvr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1141</TotalTime>
  <Words>597</Words>
  <Application>Microsoft Office PowerPoint</Application>
  <PresentationFormat>Širokoúhlá obrazovka</PresentationFormat>
  <Paragraphs>63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46859 (1)</vt:lpstr>
      <vt:lpstr>OSVČ ve státní sociální podpoře a sociální pomoci </vt:lpstr>
      <vt:lpstr>Obecná východiska</vt:lpstr>
      <vt:lpstr>Státní sociální podpora</vt:lpstr>
      <vt:lpstr>Státní sociální podpora – příjem ze SVČ</vt:lpstr>
      <vt:lpstr>Státní sociální podpora – příjem ze SVČ</vt:lpstr>
      <vt:lpstr>Sociální pomoc</vt:lpstr>
      <vt:lpstr>Pomoc v hmotné nouzi</vt:lpstr>
      <vt:lpstr>Hmotná nouze – příjmy ze SVČ</vt:lpstr>
      <vt:lpstr>Sociální služby a zdravotní postižení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smejkmi</dc:creator>
  <cp:lastModifiedBy>Halíř Jakub (ČSSZ XB)</cp:lastModifiedBy>
  <cp:revision>106</cp:revision>
  <cp:lastPrinted>1601-01-01T00:00:00Z</cp:lastPrinted>
  <dcterms:created xsi:type="dcterms:W3CDTF">2019-11-25T06:40:03Z</dcterms:created>
  <dcterms:modified xsi:type="dcterms:W3CDTF">2020-05-07T08:01:45Z</dcterms:modified>
</cp:coreProperties>
</file>