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ED278-3BD5-4D51-B537-269A73B1F4B1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376A16-88BF-4491-874A-D312E7D516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176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76A16-88BF-4491-874A-D312E7D516AE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90E3-C9E1-4967-AECF-DD5797B96B24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3400E1B-62E6-45B7-B74C-17F497063F7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90E3-C9E1-4967-AECF-DD5797B96B24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0E1B-62E6-45B7-B74C-17F497063F7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90E3-C9E1-4967-AECF-DD5797B96B24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0E1B-62E6-45B7-B74C-17F497063F7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90E3-C9E1-4967-AECF-DD5797B96B24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0E1B-62E6-45B7-B74C-17F497063F7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90E3-C9E1-4967-AECF-DD5797B96B24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3400E1B-62E6-45B7-B74C-17F497063F7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90E3-C9E1-4967-AECF-DD5797B96B24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0E1B-62E6-45B7-B74C-17F497063F7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90E3-C9E1-4967-AECF-DD5797B96B24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0E1B-62E6-45B7-B74C-17F497063F7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90E3-C9E1-4967-AECF-DD5797B96B24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0E1B-62E6-45B7-B74C-17F497063F7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90E3-C9E1-4967-AECF-DD5797B96B24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0E1B-62E6-45B7-B74C-17F497063F7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90E3-C9E1-4967-AECF-DD5797B96B24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0E1B-62E6-45B7-B74C-17F497063F7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90E3-C9E1-4967-AECF-DD5797B96B24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3400E1B-62E6-45B7-B74C-17F497063F7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C4F90E3-C9E1-4967-AECF-DD5797B96B24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3400E1B-62E6-45B7-B74C-17F497063F7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Bankovní systém je souhrn všech bankovních institucí a vzájemných vztahů mezi nimi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Bankovní systémy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24" y="285728"/>
            <a:ext cx="7772400" cy="63184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Právní úprava bankovnictví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928670"/>
            <a:ext cx="7772400" cy="5572164"/>
          </a:xfrm>
        </p:spPr>
        <p:txBody>
          <a:bodyPr>
            <a:normAutofit/>
          </a:bodyPr>
          <a:lstStyle/>
          <a:p>
            <a:r>
              <a:rPr lang="cs-CZ" dirty="0" smtClean="0"/>
              <a:t>Ústava</a:t>
            </a:r>
          </a:p>
          <a:p>
            <a:r>
              <a:rPr lang="cs-CZ" dirty="0" smtClean="0"/>
              <a:t>Zákon o ČNB</a:t>
            </a:r>
          </a:p>
          <a:p>
            <a:r>
              <a:rPr lang="cs-CZ" dirty="0" smtClean="0"/>
              <a:t>Zákon o bankách</a:t>
            </a:r>
          </a:p>
          <a:p>
            <a:pPr>
              <a:buNone/>
            </a:pPr>
            <a:endParaRPr lang="cs-CZ" dirty="0" smtClean="0"/>
          </a:p>
          <a:p>
            <a:pPr lvl="1"/>
            <a:r>
              <a:rPr lang="cs-CZ" dirty="0" smtClean="0"/>
              <a:t>Živnostenský zákon</a:t>
            </a:r>
          </a:p>
          <a:p>
            <a:pPr lvl="1"/>
            <a:r>
              <a:rPr lang="cs-CZ" dirty="0" smtClean="0"/>
              <a:t>Obchodní zákoník</a:t>
            </a:r>
          </a:p>
          <a:p>
            <a:pPr lvl="1"/>
            <a:r>
              <a:rPr lang="cs-CZ" dirty="0" smtClean="0"/>
              <a:t>Zákon o účetnictví</a:t>
            </a:r>
          </a:p>
          <a:p>
            <a:pPr lvl="1"/>
            <a:r>
              <a:rPr lang="cs-CZ" dirty="0" smtClean="0"/>
              <a:t>Zákon o cenný papírech</a:t>
            </a:r>
          </a:p>
          <a:p>
            <a:pPr lvl="1"/>
            <a:r>
              <a:rPr lang="cs-CZ" dirty="0" smtClean="0"/>
              <a:t>Zákon o dluhopisech</a:t>
            </a:r>
          </a:p>
          <a:p>
            <a:pPr lvl="1"/>
            <a:r>
              <a:rPr lang="cs-CZ" dirty="0" smtClean="0"/>
              <a:t>Zákon směnečný a šekový</a:t>
            </a:r>
          </a:p>
          <a:p>
            <a:pPr lvl="1"/>
            <a:r>
              <a:rPr lang="cs-CZ" dirty="0" smtClean="0"/>
              <a:t>Zákon o soustavě daní a poplatků</a:t>
            </a:r>
          </a:p>
          <a:p>
            <a:pPr lvl="1"/>
            <a:r>
              <a:rPr lang="cs-CZ" dirty="0" smtClean="0"/>
              <a:t>Zákon o správě daní a poplatků a další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Bankovní soustava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071546"/>
            <a:ext cx="7772400" cy="5357850"/>
          </a:xfrm>
        </p:spPr>
        <p:txBody>
          <a:bodyPr/>
          <a:lstStyle/>
          <a:p>
            <a:r>
              <a:rPr lang="cs-CZ" dirty="0" smtClean="0"/>
              <a:t>Dvoustupňová bankovní soustava:</a:t>
            </a:r>
          </a:p>
          <a:p>
            <a:pPr marL="514350" indent="-514350">
              <a:buFont typeface="+mj-lt"/>
              <a:buAutoNum type="romanUcPeriod"/>
            </a:pPr>
            <a:r>
              <a:rPr lang="cs-CZ" dirty="0" smtClean="0"/>
              <a:t>Centrální banka</a:t>
            </a:r>
          </a:p>
          <a:p>
            <a:pPr marL="514350" indent="-514350">
              <a:buFont typeface="+mj-lt"/>
              <a:buAutoNum type="romanUcPeriod"/>
            </a:pPr>
            <a:r>
              <a:rPr lang="cs-CZ" dirty="0" smtClean="0"/>
              <a:t>Komerční banky</a:t>
            </a:r>
          </a:p>
          <a:p>
            <a:pPr marL="514350" indent="-514350">
              <a:buFont typeface="+mj-lt"/>
              <a:buAutoNum type="romanUcPeriod"/>
            </a:pPr>
            <a:endParaRPr lang="cs-CZ" dirty="0" smtClean="0"/>
          </a:p>
          <a:p>
            <a:pPr marL="571500" indent="-571500">
              <a:buFont typeface="+mj-lt"/>
              <a:buAutoNum type="arabicPeriod"/>
            </a:pPr>
            <a:r>
              <a:rPr lang="cs-CZ" dirty="0" smtClean="0"/>
              <a:t>Centrální banka</a:t>
            </a:r>
          </a:p>
          <a:p>
            <a:pPr marL="845820" lvl="1" indent="-571500"/>
            <a:r>
              <a:rPr lang="cs-CZ" dirty="0" smtClean="0"/>
              <a:t>Stanovuje diskontní sazby</a:t>
            </a:r>
          </a:p>
          <a:p>
            <a:pPr marL="845820" lvl="1" indent="-571500"/>
            <a:r>
              <a:rPr lang="cs-CZ" dirty="0" smtClean="0"/>
              <a:t>Stanovuje </a:t>
            </a:r>
            <a:r>
              <a:rPr lang="cs-CZ" dirty="0" err="1" smtClean="0"/>
              <a:t>repo</a:t>
            </a:r>
            <a:r>
              <a:rPr lang="cs-CZ" dirty="0" smtClean="0"/>
              <a:t> sazby</a:t>
            </a:r>
          </a:p>
          <a:p>
            <a:pPr marL="845820" lvl="1" indent="-571500"/>
            <a:r>
              <a:rPr lang="cs-CZ" dirty="0" smtClean="0"/>
              <a:t>Stanovuje povinné minimální rezervy</a:t>
            </a:r>
          </a:p>
          <a:p>
            <a:pPr marL="845820" lvl="1" indent="-571500"/>
            <a:r>
              <a:rPr lang="cs-CZ" dirty="0" smtClean="0"/>
              <a:t>Provádí operace na volných trzích</a:t>
            </a:r>
          </a:p>
          <a:p>
            <a:pPr marL="845820" lvl="1" indent="-571500"/>
            <a:r>
              <a:rPr lang="cs-CZ" dirty="0" smtClean="0"/>
              <a:t>Určuje reeskontní kontingenty aj.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0100" y="357166"/>
            <a:ext cx="7772400" cy="70328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Komerční banky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142984"/>
            <a:ext cx="7772400" cy="535785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2400" dirty="0" smtClean="0"/>
              <a:t>Pasivní operace/vklady ---&gt; komerční banka ---&gt;</a:t>
            </a:r>
          </a:p>
          <a:p>
            <a:pPr algn="ctr">
              <a:buNone/>
            </a:pPr>
            <a:r>
              <a:rPr lang="cs-CZ" sz="2400" dirty="0" smtClean="0"/>
              <a:t> ---&gt;aktivní operace /úvěry půjčky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Komerční banky poskytují služby:</a:t>
            </a:r>
          </a:p>
          <a:p>
            <a:pPr lvl="1"/>
            <a:r>
              <a:rPr lang="cs-CZ" sz="2200" dirty="0" smtClean="0"/>
              <a:t>Vkladové služby</a:t>
            </a:r>
          </a:p>
          <a:p>
            <a:pPr lvl="1"/>
            <a:r>
              <a:rPr lang="cs-CZ" sz="2200" dirty="0" err="1" smtClean="0"/>
              <a:t>Komisionářské</a:t>
            </a:r>
            <a:r>
              <a:rPr lang="cs-CZ" sz="2200" dirty="0" smtClean="0"/>
              <a:t> služby</a:t>
            </a:r>
          </a:p>
          <a:p>
            <a:pPr lvl="1"/>
            <a:r>
              <a:rPr lang="cs-CZ" sz="2200" dirty="0" smtClean="0"/>
              <a:t>Zajišťují platební a zúčtovací styk</a:t>
            </a:r>
          </a:p>
          <a:p>
            <a:pPr lvl="1"/>
            <a:r>
              <a:rPr lang="cs-CZ" sz="2200" dirty="0" smtClean="0"/>
              <a:t>Spravují majetek klientů</a:t>
            </a:r>
          </a:p>
          <a:p>
            <a:pPr lvl="1"/>
            <a:r>
              <a:rPr lang="cs-CZ" sz="2200" dirty="0" smtClean="0"/>
              <a:t>Poskytují depozitní služby</a:t>
            </a:r>
          </a:p>
          <a:p>
            <a:pPr lvl="1"/>
            <a:r>
              <a:rPr lang="cs-CZ" sz="2200" dirty="0" smtClean="0"/>
              <a:t>Provádí operace s cennými papíry</a:t>
            </a:r>
          </a:p>
          <a:p>
            <a:pPr lvl="1"/>
            <a:r>
              <a:rPr lang="cs-CZ" sz="2200" dirty="0" smtClean="0"/>
              <a:t>Poskytují úvěry a půjčky</a:t>
            </a:r>
          </a:p>
          <a:p>
            <a:pPr lvl="1"/>
            <a:r>
              <a:rPr lang="cs-CZ" sz="2200" dirty="0" smtClean="0"/>
              <a:t>Provádí směnárenskou činnost</a:t>
            </a:r>
          </a:p>
          <a:p>
            <a:pPr lvl="1"/>
            <a:r>
              <a:rPr lang="cs-CZ" sz="2200" dirty="0" smtClean="0"/>
              <a:t>Poskytují finanční poradenství</a:t>
            </a:r>
            <a:endParaRPr lang="cs-CZ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77240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úvěry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928670"/>
            <a:ext cx="7772400" cy="509113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Krátkodobé		střednědobé		dlouhodobé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Obchodní		investiční		</a:t>
            </a:r>
            <a:r>
              <a:rPr lang="cs-CZ" dirty="0" err="1" smtClean="0"/>
              <a:t>investiční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Provozní		překlenovací	hypoteční</a:t>
            </a:r>
          </a:p>
          <a:p>
            <a:pPr>
              <a:buNone/>
            </a:pPr>
            <a:r>
              <a:rPr lang="cs-CZ" dirty="0" smtClean="0"/>
              <a:t>Sezonní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Typy úvěrů</a:t>
            </a:r>
          </a:p>
          <a:p>
            <a:pPr marL="777240" lvl="1" indent="-457200">
              <a:buFont typeface="+mj-lt"/>
              <a:buAutoNum type="arabicPeriod"/>
            </a:pPr>
            <a:r>
              <a:rPr lang="cs-CZ" dirty="0" smtClean="0"/>
              <a:t>Kontokorentní</a:t>
            </a:r>
          </a:p>
          <a:p>
            <a:pPr marL="777240" lvl="1" indent="-457200">
              <a:buFont typeface="+mj-lt"/>
              <a:buAutoNum type="arabicPeriod"/>
            </a:pPr>
            <a:r>
              <a:rPr lang="cs-CZ" dirty="0" smtClean="0"/>
              <a:t>Eskontní</a:t>
            </a:r>
          </a:p>
          <a:p>
            <a:pPr marL="777240" lvl="1" indent="-457200">
              <a:buFont typeface="+mj-lt"/>
              <a:buAutoNum type="arabicPeriod"/>
            </a:pPr>
            <a:r>
              <a:rPr lang="cs-CZ" dirty="0" smtClean="0"/>
              <a:t>Lombardní</a:t>
            </a:r>
          </a:p>
          <a:p>
            <a:pPr marL="777240" lvl="1" indent="-457200">
              <a:buFont typeface="+mj-lt"/>
              <a:buAutoNum type="arabicPeriod"/>
            </a:pPr>
            <a:r>
              <a:rPr lang="cs-CZ" dirty="0" smtClean="0"/>
              <a:t>Revolvingový</a:t>
            </a:r>
          </a:p>
          <a:p>
            <a:pPr marL="777240" lvl="1" indent="-457200">
              <a:buFont typeface="+mj-lt"/>
              <a:buAutoNum type="arabicPeriod"/>
            </a:pPr>
            <a:r>
              <a:rPr lang="cs-CZ" dirty="0" smtClean="0"/>
              <a:t>hypoteční</a:t>
            </a:r>
            <a:endParaRPr lang="cs-CZ" dirty="0"/>
          </a:p>
        </p:txBody>
      </p:sp>
      <p:cxnSp>
        <p:nvCxnSpPr>
          <p:cNvPr id="5" name="Přímá spojovací šipka 4"/>
          <p:cNvCxnSpPr>
            <a:stCxn id="2" idx="2"/>
          </p:cNvCxnSpPr>
          <p:nvPr/>
        </p:nvCxnSpPr>
        <p:spPr>
          <a:xfrm rot="16200000" flipH="1">
            <a:off x="5479249" y="121407"/>
            <a:ext cx="142876" cy="14716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>
            <a:stCxn id="2" idx="2"/>
          </p:cNvCxnSpPr>
          <p:nvPr/>
        </p:nvCxnSpPr>
        <p:spPr>
          <a:xfrm rot="5400000">
            <a:off x="3836175" y="21421"/>
            <a:ext cx="214314" cy="17430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>
            <a:stCxn id="2" idx="2"/>
          </p:cNvCxnSpPr>
          <p:nvPr/>
        </p:nvCxnSpPr>
        <p:spPr>
          <a:xfrm rot="16200000" flipH="1">
            <a:off x="4693431" y="907225"/>
            <a:ext cx="285752" cy="428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5400000">
            <a:off x="1643836" y="1642256"/>
            <a:ext cx="285752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 rot="5400000">
            <a:off x="4429918" y="1642256"/>
            <a:ext cx="285752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>
            <a:off x="7144562" y="1642256"/>
            <a:ext cx="285752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Úvěrová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000108"/>
            <a:ext cx="7772400" cy="5019692"/>
          </a:xfrm>
        </p:spPr>
        <p:txBody>
          <a:bodyPr/>
          <a:lstStyle/>
          <a:p>
            <a:r>
              <a:rPr lang="cs-CZ" dirty="0" smtClean="0"/>
              <a:t>Návrh úvěrové smlouvy obsahuje:</a:t>
            </a:r>
          </a:p>
          <a:p>
            <a:pPr>
              <a:buNone/>
            </a:pPr>
            <a:endParaRPr lang="cs-CZ" dirty="0" smtClean="0"/>
          </a:p>
          <a:p>
            <a:pPr lvl="1"/>
            <a:r>
              <a:rPr lang="cs-CZ" dirty="0" smtClean="0"/>
              <a:t>Druh poskytovaného úvěru</a:t>
            </a:r>
          </a:p>
          <a:p>
            <a:pPr lvl="1"/>
            <a:r>
              <a:rPr lang="cs-CZ" dirty="0" smtClean="0"/>
              <a:t>Účel úvěru</a:t>
            </a:r>
          </a:p>
          <a:p>
            <a:pPr lvl="1"/>
            <a:r>
              <a:rPr lang="cs-CZ" dirty="0" smtClean="0"/>
              <a:t>Harmonogram čerpání úvěru</a:t>
            </a:r>
          </a:p>
          <a:p>
            <a:pPr lvl="1"/>
            <a:r>
              <a:rPr lang="cs-CZ" dirty="0" smtClean="0"/>
              <a:t>Harmonogram splátek</a:t>
            </a:r>
          </a:p>
          <a:p>
            <a:pPr lvl="1"/>
            <a:r>
              <a:rPr lang="cs-CZ" dirty="0" smtClean="0"/>
              <a:t>Úročení</a:t>
            </a:r>
          </a:p>
          <a:p>
            <a:pPr lvl="1"/>
            <a:r>
              <a:rPr lang="cs-CZ" dirty="0" smtClean="0"/>
              <a:t>Pravidla úročení</a:t>
            </a:r>
          </a:p>
          <a:p>
            <a:pPr lvl="1"/>
            <a:r>
              <a:rPr lang="cs-CZ" dirty="0" smtClean="0"/>
              <a:t>Sankční podmínky</a:t>
            </a:r>
          </a:p>
          <a:p>
            <a:pPr lvl="1"/>
            <a:r>
              <a:rPr lang="cs-CZ" dirty="0" smtClean="0"/>
              <a:t>Formy zajištění úvěru</a:t>
            </a:r>
          </a:p>
          <a:p>
            <a:pPr lvl="1"/>
            <a:r>
              <a:rPr lang="cs-CZ" dirty="0" smtClean="0"/>
              <a:t>Postup při neplnění podmínek úvěrové smlouvy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5403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Postup při realizaci úvěru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000108"/>
            <a:ext cx="7772400" cy="5019692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Předložení žádosti o úvěr klientem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Zpracování informací od klienta úvěrovým pracovníkem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Zpracování stanoviska úvěrového oddělení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Rozhodnutí úvěrové komise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Návrh úvěrové smlouvy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Podpis úvěrové smlouvy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Čerpání úvěru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Splácení úvěru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Rizika úvěrového vztahu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Rizika banky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Rizika klienta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357166"/>
            <a:ext cx="7772400" cy="621510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Rizika banky a jištění rizik</a:t>
            </a:r>
          </a:p>
          <a:p>
            <a:pPr marL="514350" indent="-514350"/>
            <a:r>
              <a:rPr lang="cs-CZ" dirty="0" smtClean="0"/>
              <a:t>Při sjednávání úvěru se řeší 4 základní problémy:</a:t>
            </a:r>
          </a:p>
          <a:p>
            <a:pPr marL="1062990" lvl="2" indent="-514350">
              <a:buFont typeface="+mj-lt"/>
              <a:buAutoNum type="arabicPeriod"/>
            </a:pPr>
            <a:r>
              <a:rPr lang="cs-CZ" dirty="0" smtClean="0"/>
              <a:t>Co je k zajištění nabízeno</a:t>
            </a:r>
          </a:p>
          <a:p>
            <a:pPr marL="1062990" lvl="2" indent="-514350">
              <a:buFont typeface="+mj-lt"/>
              <a:buAutoNum type="arabicPeriod"/>
            </a:pPr>
            <a:r>
              <a:rPr lang="cs-CZ" dirty="0" smtClean="0"/>
              <a:t>Podrobnosti ocenění předmětu zajištění</a:t>
            </a:r>
          </a:p>
          <a:p>
            <a:pPr marL="1062990" lvl="2" indent="-514350">
              <a:buFont typeface="+mj-lt"/>
              <a:buAutoNum type="arabicPeriod"/>
            </a:pPr>
            <a:r>
              <a:rPr lang="cs-CZ" dirty="0" smtClean="0"/>
              <a:t>Úprava ocenění v případě již poskytnutého úvěru</a:t>
            </a:r>
          </a:p>
          <a:p>
            <a:pPr marL="1062990" lvl="2" indent="-514350">
              <a:buFont typeface="+mj-lt"/>
              <a:buAutoNum type="arabicPeriod"/>
            </a:pPr>
            <a:r>
              <a:rPr lang="cs-CZ" dirty="0" smtClean="0"/>
              <a:t>Zajištění v případě exekuce</a:t>
            </a:r>
          </a:p>
          <a:p>
            <a:pPr marL="514350" indent="-514350"/>
            <a:r>
              <a:rPr lang="cs-CZ" dirty="0" smtClean="0"/>
              <a:t>Obvyklá jsou následující řešení:</a:t>
            </a:r>
          </a:p>
          <a:p>
            <a:pPr marL="1062990" lvl="2" indent="-514350"/>
            <a:r>
              <a:rPr lang="cs-CZ" dirty="0" smtClean="0"/>
              <a:t>Blokace, depozitum v měně úvěru</a:t>
            </a:r>
          </a:p>
          <a:p>
            <a:pPr marL="1062990" lvl="2" indent="-514350"/>
            <a:r>
              <a:rPr lang="cs-CZ" dirty="0" smtClean="0"/>
              <a:t>Blokace, depozitum v jiné měně a zajištění kurzového rizika</a:t>
            </a:r>
          </a:p>
          <a:p>
            <a:pPr marL="1062990" lvl="2" indent="-514350"/>
            <a:r>
              <a:rPr lang="cs-CZ" dirty="0" smtClean="0"/>
              <a:t>Bankovní záruka, </a:t>
            </a:r>
            <a:r>
              <a:rPr lang="cs-CZ" smtClean="0"/>
              <a:t>bankou </a:t>
            </a:r>
            <a:r>
              <a:rPr lang="cs-CZ" smtClean="0"/>
              <a:t>avalovaná </a:t>
            </a:r>
            <a:r>
              <a:rPr lang="cs-CZ" dirty="0" smtClean="0"/>
              <a:t>záruka</a:t>
            </a:r>
          </a:p>
          <a:p>
            <a:pPr marL="1062990" lvl="2" indent="-514350"/>
            <a:r>
              <a:rPr lang="cs-CZ" dirty="0" smtClean="0"/>
              <a:t>Nemovitost, jejíž hodnota je stanovena znalcem</a:t>
            </a:r>
          </a:p>
          <a:p>
            <a:pPr marL="1062990" lvl="2" indent="-514350"/>
            <a:r>
              <a:rPr lang="cs-CZ" dirty="0" smtClean="0"/>
              <a:t>Pohledávky tuzemských bonitních firem /cese/</a:t>
            </a:r>
          </a:p>
          <a:p>
            <a:pPr marL="1062990" lvl="2" indent="-514350"/>
            <a:r>
              <a:rPr lang="cs-CZ" dirty="0" smtClean="0"/>
              <a:t>Pohledávky zahraničních bonitních firem</a:t>
            </a:r>
          </a:p>
          <a:p>
            <a:pPr marL="1062990" lvl="2" indent="-514350"/>
            <a:r>
              <a:rPr lang="cs-CZ" dirty="0" smtClean="0"/>
              <a:t>Směnka vlastní /nejlépe avalovaná/</a:t>
            </a:r>
          </a:p>
          <a:p>
            <a:pPr marL="1062990" lvl="2" indent="-514350"/>
            <a:r>
              <a:rPr lang="cs-CZ" dirty="0" smtClean="0"/>
              <a:t>Kotované cenné papíry</a:t>
            </a:r>
          </a:p>
          <a:p>
            <a:pPr marL="1062990" lvl="2" indent="-514350"/>
            <a:r>
              <a:rPr lang="cs-CZ" dirty="0" smtClean="0"/>
              <a:t>Bonitní cenné papíry</a:t>
            </a:r>
          </a:p>
          <a:p>
            <a:pPr marL="1062990" lvl="2" indent="-514350"/>
            <a:r>
              <a:rPr lang="cs-CZ" dirty="0" smtClean="0"/>
              <a:t>Movité věci /šperky, zlato atd./, za problematické jsou považovány auta, výrobní zařízení atd.</a:t>
            </a:r>
          </a:p>
          <a:p>
            <a:pPr marL="1062990" lvl="2" indent="-514350"/>
            <a:r>
              <a:rPr lang="cs-CZ" dirty="0" smtClean="0"/>
              <a:t>Ručitelský závazek</a:t>
            </a:r>
          </a:p>
          <a:p>
            <a:pPr marL="1062990" lvl="2" indent="-514350"/>
            <a:endParaRPr lang="cs-CZ" dirty="0" smtClean="0"/>
          </a:p>
          <a:p>
            <a:pPr marL="1062990" lvl="2" indent="-514350">
              <a:buFont typeface="+mj-lt"/>
              <a:buAutoNum type="arabicPeriod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24" y="714356"/>
            <a:ext cx="77724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Bankovní systém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071546"/>
            <a:ext cx="7772400" cy="4948254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Jednostupňový</a:t>
            </a:r>
          </a:p>
          <a:p>
            <a:pPr marL="514350" indent="-514350"/>
            <a:r>
              <a:rPr lang="cs-CZ" dirty="0" smtClean="0"/>
              <a:t>Je tvořen bankovní institucí, která plní funkci  centrální tak komerční banky (může mít i síť poboček). V minulosti tomu tak bylo např. v centrálně plánovaných ekonomikách nebo v zemích, kde měnovou politiku zabezpečuje jiná země (viz např. Vatikán, San Marino, Andora, Monako atd.)</a:t>
            </a:r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Font typeface="+mj-lt"/>
              <a:buAutoNum type="alphaLcParenR" startAt="2"/>
            </a:pPr>
            <a:r>
              <a:rPr lang="cs-CZ" dirty="0" smtClean="0"/>
              <a:t> dvoustupňový</a:t>
            </a:r>
          </a:p>
          <a:p>
            <a:pPr marL="514350" indent="-514350"/>
            <a:r>
              <a:rPr lang="cs-CZ" dirty="0" smtClean="0"/>
              <a:t>Tento bankovní systém je definován </a:t>
            </a:r>
            <a:r>
              <a:rPr lang="cs-CZ" dirty="0" err="1" smtClean="0"/>
              <a:t>eistencí</a:t>
            </a:r>
            <a:r>
              <a:rPr lang="cs-CZ" dirty="0" smtClean="0"/>
              <a:t>: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dirty="0" smtClean="0"/>
              <a:t>Centrální banky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dirty="0" smtClean="0"/>
              <a:t>Soustavou bankovních institucí (obchodních bank)</a:t>
            </a:r>
          </a:p>
          <a:p>
            <a:pPr marL="788670" lvl="1" indent="-51435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Bankovní systém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000108"/>
            <a:ext cx="7772400" cy="571504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Univerzální banky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Specializované banky:</a:t>
            </a:r>
          </a:p>
          <a:p>
            <a:pPr marL="788670" lvl="1" indent="-514350"/>
            <a:r>
              <a:rPr lang="cs-CZ" dirty="0" smtClean="0"/>
              <a:t>Spořitelní banky</a:t>
            </a:r>
          </a:p>
          <a:p>
            <a:pPr marL="788670" lvl="1" indent="-514350"/>
            <a:r>
              <a:rPr lang="cs-CZ" dirty="0" smtClean="0"/>
              <a:t>Stavební banky</a:t>
            </a:r>
          </a:p>
          <a:p>
            <a:pPr marL="788670" lvl="1" indent="-514350"/>
            <a:r>
              <a:rPr lang="cs-CZ" dirty="0" smtClean="0"/>
              <a:t>Stavební spořitelny</a:t>
            </a:r>
          </a:p>
          <a:p>
            <a:pPr marL="788670" lvl="1" indent="-514350"/>
            <a:r>
              <a:rPr lang="cs-CZ" dirty="0" smtClean="0"/>
              <a:t>Rozvojové banky</a:t>
            </a:r>
          </a:p>
          <a:p>
            <a:pPr marL="788670" lvl="1" indent="-514350"/>
            <a:r>
              <a:rPr lang="cs-CZ" dirty="0" smtClean="0"/>
              <a:t>Investiční banky</a:t>
            </a:r>
          </a:p>
          <a:p>
            <a:pPr marL="788670" lvl="1" indent="-514350"/>
            <a:r>
              <a:rPr lang="cs-CZ" dirty="0" smtClean="0"/>
              <a:t>Hypotekární banky</a:t>
            </a:r>
          </a:p>
          <a:p>
            <a:pPr marL="788670" lvl="1" indent="-514350"/>
            <a:r>
              <a:rPr lang="cs-CZ" dirty="0" smtClean="0"/>
              <a:t>Konsorcionální banky atd.</a:t>
            </a:r>
          </a:p>
          <a:p>
            <a:pPr marL="514350" indent="-514350"/>
            <a:endParaRPr lang="cs-CZ" dirty="0" smtClean="0"/>
          </a:p>
          <a:p>
            <a:pPr marL="514350" indent="-514350"/>
            <a:r>
              <a:rPr lang="cs-CZ" dirty="0" smtClean="0"/>
              <a:t>Charakteristické rysy bankovní soustavy:</a:t>
            </a:r>
          </a:p>
          <a:p>
            <a:pPr marL="1062990" lvl="2" indent="-514350"/>
            <a:r>
              <a:rPr lang="cs-CZ" dirty="0" smtClean="0"/>
              <a:t>Organizační struktura</a:t>
            </a:r>
          </a:p>
          <a:p>
            <a:pPr marL="1062990" lvl="2" indent="-514350"/>
            <a:r>
              <a:rPr lang="cs-CZ" dirty="0" smtClean="0"/>
              <a:t>Vlastnické poměry</a:t>
            </a:r>
          </a:p>
          <a:p>
            <a:pPr marL="1062990" lvl="2" indent="-514350"/>
            <a:r>
              <a:rPr lang="cs-CZ" dirty="0" smtClean="0"/>
              <a:t>Stupeň internacionalizace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Obchodní bankovnictví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000108"/>
            <a:ext cx="7772400" cy="501969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Banky jsou podnikatelské subjekty, které mají proti ostatním subjektům řadu specifických rysů.</a:t>
            </a:r>
          </a:p>
          <a:p>
            <a:r>
              <a:rPr lang="cs-CZ" dirty="0" smtClean="0"/>
              <a:t>Základní cíl: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Maximalizace zisku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Maximalizace tržní ceny akcií</a:t>
            </a:r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Vymezení banky:</a:t>
            </a:r>
          </a:p>
          <a:p>
            <a:pPr marL="514350" indent="-514350"/>
            <a:r>
              <a:rPr lang="cs-CZ" dirty="0" smtClean="0"/>
              <a:t>Funkční hledisko/vymezuje ekonomické funkce banky/</a:t>
            </a:r>
          </a:p>
          <a:p>
            <a:pPr marL="514350" indent="-514350"/>
            <a:r>
              <a:rPr lang="cs-CZ" dirty="0" smtClean="0"/>
              <a:t>Právní hledisko /exaktní vymezení v právní normě/viz zákon o bankách č.21/1992 Sb. Směrnice ES č. 77/780 EHS označovaná jako tzv. první bankovní směrnice.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428604"/>
            <a:ext cx="7772400" cy="614366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Podle zákona /vychází z příslušné směrnice/musí banky  splňovat tyto podmínky:</a:t>
            </a:r>
          </a:p>
          <a:p>
            <a:pPr marL="777240" lvl="1" indent="-457200">
              <a:buFont typeface="+mj-lt"/>
              <a:buAutoNum type="arabicPeriod"/>
            </a:pPr>
            <a:r>
              <a:rPr lang="cs-CZ" dirty="0" smtClean="0"/>
              <a:t>Jde o právnickou osobu se sídlem v ČR a založenou jako akciová společnost</a:t>
            </a:r>
          </a:p>
          <a:p>
            <a:pPr marL="777240" lvl="1" indent="-457200">
              <a:buFont typeface="+mj-lt"/>
              <a:buAutoNum type="arabicPeriod"/>
            </a:pPr>
            <a:r>
              <a:rPr lang="cs-CZ" dirty="0" smtClean="0"/>
              <a:t>Přijímají vklady</a:t>
            </a:r>
          </a:p>
          <a:p>
            <a:pPr marL="777240" lvl="1" indent="-457200">
              <a:buFont typeface="+mj-lt"/>
              <a:buAutoNum type="arabicPeriod"/>
            </a:pPr>
            <a:r>
              <a:rPr lang="cs-CZ" dirty="0" smtClean="0"/>
              <a:t>Poskytují úvěry</a:t>
            </a:r>
          </a:p>
          <a:p>
            <a:pPr marL="777240" lvl="1" indent="-457200">
              <a:buFont typeface="+mj-lt"/>
              <a:buAutoNum type="arabicPeriod"/>
            </a:pPr>
            <a:r>
              <a:rPr lang="cs-CZ" dirty="0" smtClean="0"/>
              <a:t>K výkonu činnosti je nutné mít licenci od ČNB</a:t>
            </a:r>
          </a:p>
          <a:p>
            <a:pPr marL="777240" lvl="1" indent="-457200">
              <a:buFont typeface="+mj-lt"/>
              <a:buAutoNum type="arabicPeriod"/>
            </a:pPr>
            <a:endParaRPr lang="cs-CZ" dirty="0" smtClean="0"/>
          </a:p>
          <a:p>
            <a:pPr marL="502920" indent="-457200">
              <a:buNone/>
            </a:pPr>
            <a:r>
              <a:rPr lang="cs-CZ" dirty="0" smtClean="0"/>
              <a:t>Podmínky udělení licence:</a:t>
            </a:r>
          </a:p>
          <a:p>
            <a:pPr marL="502920" indent="-457200">
              <a:buNone/>
            </a:pPr>
            <a:r>
              <a:rPr lang="cs-CZ" dirty="0" smtClean="0"/>
              <a:t>Žádost působit jako banka musí obsahovat:</a:t>
            </a:r>
          </a:p>
          <a:p>
            <a:pPr marL="1051560" lvl="2" indent="-457200"/>
            <a:r>
              <a:rPr lang="cs-CZ" dirty="0" smtClean="0"/>
              <a:t>Návrh stanov</a:t>
            </a:r>
          </a:p>
          <a:p>
            <a:pPr marL="1051560" lvl="2" indent="-457200"/>
            <a:r>
              <a:rPr lang="cs-CZ" dirty="0" smtClean="0"/>
              <a:t>Údaje o zakladatelích banky</a:t>
            </a:r>
          </a:p>
          <a:p>
            <a:pPr marL="1051560" lvl="2" indent="-457200"/>
            <a:r>
              <a:rPr lang="cs-CZ" dirty="0" smtClean="0"/>
              <a:t>Výčet činností, které bude banka vykonávat</a:t>
            </a:r>
          </a:p>
          <a:p>
            <a:pPr marL="1051560" lvl="2" indent="-457200"/>
            <a:r>
              <a:rPr lang="cs-CZ" dirty="0" smtClean="0"/>
              <a:t>Obchodní plán banky na tři roky</a:t>
            </a:r>
          </a:p>
          <a:p>
            <a:pPr marL="1051560" lvl="2" indent="-457200"/>
            <a:r>
              <a:rPr lang="cs-CZ" dirty="0" smtClean="0"/>
              <a:t>Informaci o organizaci banky</a:t>
            </a:r>
          </a:p>
          <a:p>
            <a:pPr marL="1051560" lvl="2" indent="-457200"/>
            <a:r>
              <a:rPr lang="cs-CZ" dirty="0" smtClean="0"/>
              <a:t>Jména vedoucích funkcionářů banky</a:t>
            </a:r>
          </a:p>
          <a:p>
            <a:pPr marL="1051560" lvl="2" indent="-457200"/>
            <a:r>
              <a:rPr lang="cs-CZ" dirty="0" smtClean="0"/>
              <a:t>Organizaci kontrolního systému banky</a:t>
            </a:r>
          </a:p>
          <a:p>
            <a:pPr marL="1051560" lvl="2" indent="-457200"/>
            <a:r>
              <a:rPr lang="cs-CZ" dirty="0" smtClean="0"/>
              <a:t>Splnění technických předpokladů činnosti</a:t>
            </a:r>
          </a:p>
          <a:p>
            <a:pPr marL="777240" lvl="1" indent="-457200">
              <a:buFont typeface="+mj-lt"/>
              <a:buAutoNum type="arabicPeriod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428604"/>
            <a:ext cx="7772400" cy="5591196"/>
          </a:xfrm>
        </p:spPr>
        <p:txBody>
          <a:bodyPr/>
          <a:lstStyle/>
          <a:p>
            <a:r>
              <a:rPr lang="cs-CZ" dirty="0" smtClean="0"/>
              <a:t>Složit na účet ČNB 500 mil. Kč základního kapitálu v české měně s prokázáním původu peněz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U zahraničního subjektu ještě navíc souhlas orgánu bankovního dohledu ze země, kde má subjekt sídlo a dále souhlas centrály s vypořádáním aktiv a závazků pobočky  v ČR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Zákonem o bankách je rovněž vymezeno prostředí, ve kterém budou banky působit. Bankovní prostředí je vymezeno opatřeními ČNB.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214290"/>
            <a:ext cx="7772400" cy="774720"/>
          </a:xfrm>
        </p:spPr>
        <p:txBody>
          <a:bodyPr/>
          <a:lstStyle/>
          <a:p>
            <a:pPr algn="ctr"/>
            <a:r>
              <a:rPr lang="cs-CZ" dirty="0" smtClean="0"/>
              <a:t>Opatření ČNB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57224" y="1000108"/>
            <a:ext cx="7772400" cy="5572164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 kapitálové přiměřenosti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 pravidlech likvidity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 zásadách vytváření portfolií cenných papírů a majetkových podílů a krytí rizika znehodnocení cenných papírů a majetkových podílů opravným položkami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Opatření, kterými se stanoví zásady klasifikace pohledávek z úvěrů a tvorby opravných položek k těmto pohledávkám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Opatření, kterým se stanoví požadavky na zprávu o hospodaření banky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Opatření, kterým se stanoví bankám omezení a podmínky pro některé druhy úvěrů a investic do majetkových účastí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Opatření, kterým se stanoví podmínky provádění dohledu na konsolidovaném základě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428604"/>
            <a:ext cx="7772400" cy="5929354"/>
          </a:xfrm>
        </p:spPr>
        <p:txBody>
          <a:bodyPr/>
          <a:lstStyle/>
          <a:p>
            <a:r>
              <a:rPr lang="cs-CZ" dirty="0" smtClean="0"/>
              <a:t>Základní funkce obchodních bank: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Finanční zprostředkování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Emise bezhotovostních peněz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Provádění bezhotovostního platebního styku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/>
            <a:r>
              <a:rPr lang="cs-CZ" dirty="0" smtClean="0"/>
              <a:t>Bankovní systém a jeho organizace: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Jednostupňový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Dvoustupňový</a:t>
            </a:r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Univerzální bankovnictví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Specializované bankovnictví – komerční -investiční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24" y="285728"/>
            <a:ext cx="7772400" cy="7032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Český bankovní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214422"/>
            <a:ext cx="7772400" cy="480537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Do r. 1990 jednostupňový</a:t>
            </a:r>
          </a:p>
          <a:p>
            <a:r>
              <a:rPr lang="cs-CZ" dirty="0" smtClean="0"/>
              <a:t>Od r. 1990 dvoustupňový</a:t>
            </a:r>
          </a:p>
          <a:p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Základní složkou bankovního systému v ČR jsou tři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univerzální banky:</a:t>
            </a:r>
          </a:p>
          <a:p>
            <a:pPr lvl="1"/>
            <a:r>
              <a:rPr lang="cs-CZ" dirty="0" smtClean="0"/>
              <a:t>Česká spořitelna</a:t>
            </a:r>
          </a:p>
          <a:p>
            <a:pPr lvl="1"/>
            <a:r>
              <a:rPr lang="cs-CZ" dirty="0" smtClean="0"/>
              <a:t>ČSOB</a:t>
            </a:r>
          </a:p>
          <a:p>
            <a:pPr lvl="1"/>
            <a:r>
              <a:rPr lang="cs-CZ" dirty="0" smtClean="0"/>
              <a:t>Komerční banka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 specializované banky:</a:t>
            </a:r>
          </a:p>
          <a:p>
            <a:pPr lvl="1"/>
            <a:r>
              <a:rPr lang="cs-CZ" dirty="0" smtClean="0"/>
              <a:t>Stavební spořitelny</a:t>
            </a:r>
          </a:p>
          <a:p>
            <a:pPr lvl="1"/>
            <a:r>
              <a:rPr lang="cs-CZ" dirty="0" smtClean="0"/>
              <a:t>Českomoravská záruční a rozvojová banka 1992</a:t>
            </a:r>
          </a:p>
          <a:p>
            <a:pPr lvl="1"/>
            <a:r>
              <a:rPr lang="cs-CZ" dirty="0" smtClean="0"/>
              <a:t>Konsolidační banka 1991-2003</a:t>
            </a:r>
          </a:p>
          <a:p>
            <a:pPr lvl="1"/>
            <a:r>
              <a:rPr lang="cs-CZ" dirty="0" smtClean="0"/>
              <a:t>Česká exportní banka 1995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Pobočky zahraničních bank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Spořitelní a úvěrová družstva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139</TotalTime>
  <Words>813</Words>
  <Application>Microsoft Office PowerPoint</Application>
  <PresentationFormat>Předvádění na obrazovce (4:3)</PresentationFormat>
  <Paragraphs>185</Paragraphs>
  <Slides>16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Jmění</vt:lpstr>
      <vt:lpstr>Bankovní systémy</vt:lpstr>
      <vt:lpstr>Bankovní systém </vt:lpstr>
      <vt:lpstr>Bankovní systém </vt:lpstr>
      <vt:lpstr>Obchodní bankovnictví</vt:lpstr>
      <vt:lpstr>Prezentace aplikace PowerPoint</vt:lpstr>
      <vt:lpstr>Prezentace aplikace PowerPoint</vt:lpstr>
      <vt:lpstr>Opatření ČNB</vt:lpstr>
      <vt:lpstr>Prezentace aplikace PowerPoint</vt:lpstr>
      <vt:lpstr>Český bankovní systém</vt:lpstr>
      <vt:lpstr>Právní úprava bankovnictví</vt:lpstr>
      <vt:lpstr>Bankovní soustava</vt:lpstr>
      <vt:lpstr>Komerční banky</vt:lpstr>
      <vt:lpstr>úvěry</vt:lpstr>
      <vt:lpstr>Úvěrová smlouva</vt:lpstr>
      <vt:lpstr>Postup při realizaci úvěru</vt:lpstr>
      <vt:lpstr>Prezentace aplikace PowerPoint</vt:lpstr>
    </vt:vector>
  </TitlesOfParts>
  <Company>Pecan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Pecan</dc:creator>
  <cp:lastModifiedBy>Jiří Blažek</cp:lastModifiedBy>
  <cp:revision>24</cp:revision>
  <dcterms:created xsi:type="dcterms:W3CDTF">2014-11-02T16:20:04Z</dcterms:created>
  <dcterms:modified xsi:type="dcterms:W3CDTF">2014-11-12T06:28:50Z</dcterms:modified>
</cp:coreProperties>
</file>