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77" r:id="rId4"/>
    <p:sldId id="282" r:id="rId5"/>
    <p:sldId id="309" r:id="rId6"/>
    <p:sldId id="278" r:id="rId7"/>
    <p:sldId id="307" r:id="rId8"/>
    <p:sldId id="279" r:id="rId9"/>
    <p:sldId id="310" r:id="rId10"/>
    <p:sldId id="308" r:id="rId11"/>
    <p:sldId id="280" r:id="rId12"/>
    <p:sldId id="281" r:id="rId13"/>
    <p:sldId id="337" r:id="rId14"/>
    <p:sldId id="341" r:id="rId15"/>
    <p:sldId id="272" r:id="rId16"/>
    <p:sldId id="273" r:id="rId17"/>
    <p:sldId id="275" r:id="rId18"/>
    <p:sldId id="333" r:id="rId19"/>
    <p:sldId id="325" r:id="rId20"/>
    <p:sldId id="342" r:id="rId21"/>
    <p:sldId id="328" r:id="rId22"/>
    <p:sldId id="276" r:id="rId23"/>
    <p:sldId id="296" r:id="rId24"/>
    <p:sldId id="326" r:id="rId25"/>
    <p:sldId id="330" r:id="rId26"/>
    <p:sldId id="331" r:id="rId27"/>
    <p:sldId id="329"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3" d="100"/>
          <a:sy n="123" d="100"/>
        </p:scale>
        <p:origin x="114"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B96119-FFBD-4EA5-8488-671AA09E3A9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834856BA-F0FE-4EF5-8766-E2F0AE41D1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E9947E54-A49E-417A-8B8D-EAD160A20D6A}"/>
              </a:ext>
            </a:extLst>
          </p:cNvPr>
          <p:cNvSpPr>
            <a:spLocks noGrp="1"/>
          </p:cNvSpPr>
          <p:nvPr>
            <p:ph type="dt" sz="half" idx="10"/>
          </p:nvPr>
        </p:nvSpPr>
        <p:spPr/>
        <p:txBody>
          <a:bodyPr/>
          <a:lstStyle/>
          <a:p>
            <a:fld id="{F3B44EC4-3C96-4BD0-A67C-E2F01E1076BD}" type="datetimeFigureOut">
              <a:rPr lang="cs-CZ" smtClean="0"/>
              <a:t>02.03.2020</a:t>
            </a:fld>
            <a:endParaRPr lang="cs-CZ"/>
          </a:p>
        </p:txBody>
      </p:sp>
      <p:sp>
        <p:nvSpPr>
          <p:cNvPr id="5" name="Zástupný symbol pro zápatí 4">
            <a:extLst>
              <a:ext uri="{FF2B5EF4-FFF2-40B4-BE49-F238E27FC236}">
                <a16:creationId xmlns:a16="http://schemas.microsoft.com/office/drawing/2014/main" id="{7D7BE335-9D43-4E07-9FDF-9E626A8D931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CB8F83C-7574-4E35-B9F7-C23BB79585D2}"/>
              </a:ext>
            </a:extLst>
          </p:cNvPr>
          <p:cNvSpPr>
            <a:spLocks noGrp="1"/>
          </p:cNvSpPr>
          <p:nvPr>
            <p:ph type="sldNum" sz="quarter" idx="12"/>
          </p:nvPr>
        </p:nvSpPr>
        <p:spPr/>
        <p:txBody>
          <a:bodyPr/>
          <a:lstStyle/>
          <a:p>
            <a:fld id="{8103A415-9DCE-43B4-8810-365167BAED42}" type="slidenum">
              <a:rPr lang="cs-CZ" smtClean="0"/>
              <a:t>‹#›</a:t>
            </a:fld>
            <a:endParaRPr lang="cs-CZ"/>
          </a:p>
        </p:txBody>
      </p:sp>
    </p:spTree>
    <p:extLst>
      <p:ext uri="{BB962C8B-B14F-4D97-AF65-F5344CB8AC3E}">
        <p14:creationId xmlns:p14="http://schemas.microsoft.com/office/powerpoint/2010/main" val="3627017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C33F43-FA6D-439A-AE59-822BB6165747}"/>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EA6687AD-E571-4FE0-BB67-B11245239B6F}"/>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195912-4BB6-404F-9E85-9442154D9A2F}"/>
              </a:ext>
            </a:extLst>
          </p:cNvPr>
          <p:cNvSpPr>
            <a:spLocks noGrp="1"/>
          </p:cNvSpPr>
          <p:nvPr>
            <p:ph type="dt" sz="half" idx="10"/>
          </p:nvPr>
        </p:nvSpPr>
        <p:spPr/>
        <p:txBody>
          <a:bodyPr/>
          <a:lstStyle/>
          <a:p>
            <a:fld id="{F3B44EC4-3C96-4BD0-A67C-E2F01E1076BD}" type="datetimeFigureOut">
              <a:rPr lang="cs-CZ" smtClean="0"/>
              <a:t>02.03.2020</a:t>
            </a:fld>
            <a:endParaRPr lang="cs-CZ"/>
          </a:p>
        </p:txBody>
      </p:sp>
      <p:sp>
        <p:nvSpPr>
          <p:cNvPr id="5" name="Zástupný symbol pro zápatí 4">
            <a:extLst>
              <a:ext uri="{FF2B5EF4-FFF2-40B4-BE49-F238E27FC236}">
                <a16:creationId xmlns:a16="http://schemas.microsoft.com/office/drawing/2014/main" id="{426B0724-B591-4E27-A8D1-BB253BAF6CA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9F5B2DE-DE39-4E52-9D14-A1AC7B9F1EEE}"/>
              </a:ext>
            </a:extLst>
          </p:cNvPr>
          <p:cNvSpPr>
            <a:spLocks noGrp="1"/>
          </p:cNvSpPr>
          <p:nvPr>
            <p:ph type="sldNum" sz="quarter" idx="12"/>
          </p:nvPr>
        </p:nvSpPr>
        <p:spPr/>
        <p:txBody>
          <a:bodyPr/>
          <a:lstStyle/>
          <a:p>
            <a:fld id="{8103A415-9DCE-43B4-8810-365167BAED42}" type="slidenum">
              <a:rPr lang="cs-CZ" smtClean="0"/>
              <a:t>‹#›</a:t>
            </a:fld>
            <a:endParaRPr lang="cs-CZ"/>
          </a:p>
        </p:txBody>
      </p:sp>
    </p:spTree>
    <p:extLst>
      <p:ext uri="{BB962C8B-B14F-4D97-AF65-F5344CB8AC3E}">
        <p14:creationId xmlns:p14="http://schemas.microsoft.com/office/powerpoint/2010/main" val="3448955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3C97505-B683-48B2-BCDE-A04541166DEA}"/>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AD5EB2ED-F4EF-483A-926E-58F956C50D89}"/>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0D55111-157E-4092-89C4-182A41173236}"/>
              </a:ext>
            </a:extLst>
          </p:cNvPr>
          <p:cNvSpPr>
            <a:spLocks noGrp="1"/>
          </p:cNvSpPr>
          <p:nvPr>
            <p:ph type="dt" sz="half" idx="10"/>
          </p:nvPr>
        </p:nvSpPr>
        <p:spPr/>
        <p:txBody>
          <a:bodyPr/>
          <a:lstStyle/>
          <a:p>
            <a:fld id="{F3B44EC4-3C96-4BD0-A67C-E2F01E1076BD}" type="datetimeFigureOut">
              <a:rPr lang="cs-CZ" smtClean="0"/>
              <a:t>02.03.2020</a:t>
            </a:fld>
            <a:endParaRPr lang="cs-CZ"/>
          </a:p>
        </p:txBody>
      </p:sp>
      <p:sp>
        <p:nvSpPr>
          <p:cNvPr id="5" name="Zástupný symbol pro zápatí 4">
            <a:extLst>
              <a:ext uri="{FF2B5EF4-FFF2-40B4-BE49-F238E27FC236}">
                <a16:creationId xmlns:a16="http://schemas.microsoft.com/office/drawing/2014/main" id="{67E141B0-721E-4B45-A67E-72CF8BDBDE3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689D445-DBE7-453C-AB74-9A2F2AFB5263}"/>
              </a:ext>
            </a:extLst>
          </p:cNvPr>
          <p:cNvSpPr>
            <a:spLocks noGrp="1"/>
          </p:cNvSpPr>
          <p:nvPr>
            <p:ph type="sldNum" sz="quarter" idx="12"/>
          </p:nvPr>
        </p:nvSpPr>
        <p:spPr/>
        <p:txBody>
          <a:bodyPr/>
          <a:lstStyle/>
          <a:p>
            <a:fld id="{8103A415-9DCE-43B4-8810-365167BAED42}" type="slidenum">
              <a:rPr lang="cs-CZ" smtClean="0"/>
              <a:t>‹#›</a:t>
            </a:fld>
            <a:endParaRPr lang="cs-CZ"/>
          </a:p>
        </p:txBody>
      </p:sp>
    </p:spTree>
    <p:extLst>
      <p:ext uri="{BB962C8B-B14F-4D97-AF65-F5344CB8AC3E}">
        <p14:creationId xmlns:p14="http://schemas.microsoft.com/office/powerpoint/2010/main" val="21783634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F3B44EC4-3C96-4BD0-A67C-E2F01E1076BD}" type="datetimeFigureOut">
              <a:rPr lang="cs-CZ" smtClean="0"/>
              <a:t>02.03.2020</a:t>
            </a:fld>
            <a:endParaRPr lang="cs-CZ"/>
          </a:p>
        </p:txBody>
      </p:sp>
      <p:sp>
        <p:nvSpPr>
          <p:cNvPr id="5" name="Footer Placeholder 4"/>
          <p:cNvSpPr>
            <a:spLocks noGrp="1"/>
          </p:cNvSpPr>
          <p:nvPr>
            <p:ph type="ftr" sz="quarter" idx="11"/>
          </p:nvPr>
        </p:nvSpPr>
        <p:spPr/>
        <p:txBody>
          <a:bodyPr/>
          <a:lstStyle/>
          <a:p>
            <a:endParaRPr lang="cs-C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103A415-9DCE-43B4-8810-365167BAED42}" type="slidenum">
              <a:rPr lang="cs-CZ" smtClean="0"/>
              <a:t>‹#›</a:t>
            </a:fld>
            <a:endParaRPr lang="cs-CZ"/>
          </a:p>
        </p:txBody>
      </p:sp>
    </p:spTree>
    <p:extLst>
      <p:ext uri="{BB962C8B-B14F-4D97-AF65-F5344CB8AC3E}">
        <p14:creationId xmlns:p14="http://schemas.microsoft.com/office/powerpoint/2010/main" val="25815657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3B44EC4-3C96-4BD0-A67C-E2F01E1076BD}" type="datetimeFigureOut">
              <a:rPr lang="cs-CZ" smtClean="0"/>
              <a:t>02.03.2020</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103A415-9DCE-43B4-8810-365167BAED42}" type="slidenum">
              <a:rPr lang="cs-CZ" smtClean="0"/>
              <a:t>‹#›</a:t>
            </a:fld>
            <a:endParaRPr lang="cs-CZ"/>
          </a:p>
        </p:txBody>
      </p:sp>
    </p:spTree>
    <p:extLst>
      <p:ext uri="{BB962C8B-B14F-4D97-AF65-F5344CB8AC3E}">
        <p14:creationId xmlns:p14="http://schemas.microsoft.com/office/powerpoint/2010/main" val="13100104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F3B44EC4-3C96-4BD0-A67C-E2F01E1076BD}" type="datetimeFigureOut">
              <a:rPr lang="cs-CZ" smtClean="0"/>
              <a:t>02.03.2020</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103A415-9DCE-43B4-8810-365167BAED42}" type="slidenum">
              <a:rPr lang="cs-CZ" smtClean="0"/>
              <a:t>‹#›</a:t>
            </a:fld>
            <a:endParaRPr lang="cs-CZ"/>
          </a:p>
        </p:txBody>
      </p:sp>
    </p:spTree>
    <p:extLst>
      <p:ext uri="{BB962C8B-B14F-4D97-AF65-F5344CB8AC3E}">
        <p14:creationId xmlns:p14="http://schemas.microsoft.com/office/powerpoint/2010/main" val="2563328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F3B44EC4-3C96-4BD0-A67C-E2F01E1076BD}" type="datetimeFigureOut">
              <a:rPr lang="cs-CZ" smtClean="0"/>
              <a:t>02.03.2020</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103A415-9DCE-43B4-8810-365167BAED42}" type="slidenum">
              <a:rPr lang="cs-CZ" smtClean="0"/>
              <a:t>‹#›</a:t>
            </a:fld>
            <a:endParaRPr lang="cs-CZ"/>
          </a:p>
        </p:txBody>
      </p:sp>
    </p:spTree>
    <p:extLst>
      <p:ext uri="{BB962C8B-B14F-4D97-AF65-F5344CB8AC3E}">
        <p14:creationId xmlns:p14="http://schemas.microsoft.com/office/powerpoint/2010/main" val="36065018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3B44EC4-3C96-4BD0-A67C-E2F01E1076BD}" type="datetimeFigureOut">
              <a:rPr lang="cs-CZ" smtClean="0"/>
              <a:t>02.03.2020</a:t>
            </a:fld>
            <a:endParaRPr lang="cs-CZ"/>
          </a:p>
        </p:txBody>
      </p:sp>
      <p:sp>
        <p:nvSpPr>
          <p:cNvPr id="8" name="Footer Placeholder 7"/>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103A415-9DCE-43B4-8810-365167BAED42}" type="slidenum">
              <a:rPr lang="cs-CZ" smtClean="0"/>
              <a:t>‹#›</a:t>
            </a:fld>
            <a:endParaRPr lang="cs-CZ"/>
          </a:p>
        </p:txBody>
      </p:sp>
    </p:spTree>
    <p:extLst>
      <p:ext uri="{BB962C8B-B14F-4D97-AF65-F5344CB8AC3E}">
        <p14:creationId xmlns:p14="http://schemas.microsoft.com/office/powerpoint/2010/main" val="21185934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F3B44EC4-3C96-4BD0-A67C-E2F01E1076BD}" type="datetimeFigureOut">
              <a:rPr lang="cs-CZ" smtClean="0"/>
              <a:t>02.03.2020</a:t>
            </a:fld>
            <a:endParaRPr lang="cs-CZ"/>
          </a:p>
        </p:txBody>
      </p:sp>
      <p:sp>
        <p:nvSpPr>
          <p:cNvPr id="4" name="Footer Placeholder 3"/>
          <p:cNvSpPr>
            <a:spLocks noGrp="1"/>
          </p:cNvSpPr>
          <p:nvPr>
            <p:ph type="ftr" sz="quarter" idx="11"/>
          </p:nvPr>
        </p:nvSpPr>
        <p:spPr/>
        <p:txBody>
          <a:bodyPr/>
          <a:lstStyle/>
          <a:p>
            <a:endParaRPr lang="cs-C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103A415-9DCE-43B4-8810-365167BAED42}" type="slidenum">
              <a:rPr lang="cs-CZ" smtClean="0"/>
              <a:t>‹#›</a:t>
            </a:fld>
            <a:endParaRPr lang="cs-CZ"/>
          </a:p>
        </p:txBody>
      </p:sp>
    </p:spTree>
    <p:extLst>
      <p:ext uri="{BB962C8B-B14F-4D97-AF65-F5344CB8AC3E}">
        <p14:creationId xmlns:p14="http://schemas.microsoft.com/office/powerpoint/2010/main" val="41605335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B44EC4-3C96-4BD0-A67C-E2F01E1076BD}" type="datetimeFigureOut">
              <a:rPr lang="cs-CZ" smtClean="0"/>
              <a:t>02.03.2020</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103A415-9DCE-43B4-8810-365167BAED42}" type="slidenum">
              <a:rPr lang="cs-CZ" smtClean="0"/>
              <a:t>‹#›</a:t>
            </a:fld>
            <a:endParaRPr lang="cs-CZ"/>
          </a:p>
        </p:txBody>
      </p:sp>
    </p:spTree>
    <p:extLst>
      <p:ext uri="{BB962C8B-B14F-4D97-AF65-F5344CB8AC3E}">
        <p14:creationId xmlns:p14="http://schemas.microsoft.com/office/powerpoint/2010/main" val="41596292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F3B44EC4-3C96-4BD0-A67C-E2F01E1076BD}" type="datetimeFigureOut">
              <a:rPr lang="cs-CZ" smtClean="0"/>
              <a:t>02.03.2020</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103A415-9DCE-43B4-8810-365167BAED42}" type="slidenum">
              <a:rPr lang="cs-CZ" smtClean="0"/>
              <a:t>‹#›</a:t>
            </a:fld>
            <a:endParaRPr lang="cs-CZ"/>
          </a:p>
        </p:txBody>
      </p:sp>
    </p:spTree>
    <p:extLst>
      <p:ext uri="{BB962C8B-B14F-4D97-AF65-F5344CB8AC3E}">
        <p14:creationId xmlns:p14="http://schemas.microsoft.com/office/powerpoint/2010/main" val="3759674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C2E064-1137-44BD-89E9-520A78A7042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185738A-B099-4C86-B9C3-5288FB46A824}"/>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4E00ECE-5D0A-4731-9CCF-B67844562492}"/>
              </a:ext>
            </a:extLst>
          </p:cNvPr>
          <p:cNvSpPr>
            <a:spLocks noGrp="1"/>
          </p:cNvSpPr>
          <p:nvPr>
            <p:ph type="dt" sz="half" idx="10"/>
          </p:nvPr>
        </p:nvSpPr>
        <p:spPr/>
        <p:txBody>
          <a:bodyPr/>
          <a:lstStyle/>
          <a:p>
            <a:fld id="{F3B44EC4-3C96-4BD0-A67C-E2F01E1076BD}" type="datetimeFigureOut">
              <a:rPr lang="cs-CZ" smtClean="0"/>
              <a:t>02.03.2020</a:t>
            </a:fld>
            <a:endParaRPr lang="cs-CZ"/>
          </a:p>
        </p:txBody>
      </p:sp>
      <p:sp>
        <p:nvSpPr>
          <p:cNvPr id="5" name="Zástupný symbol pro zápatí 4">
            <a:extLst>
              <a:ext uri="{FF2B5EF4-FFF2-40B4-BE49-F238E27FC236}">
                <a16:creationId xmlns:a16="http://schemas.microsoft.com/office/drawing/2014/main" id="{4B09C3B8-2A98-41F9-8ADC-1BCC6037CFE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A9FFFA1-F197-4D5F-B8C3-DED3E9F4FC8C}"/>
              </a:ext>
            </a:extLst>
          </p:cNvPr>
          <p:cNvSpPr>
            <a:spLocks noGrp="1"/>
          </p:cNvSpPr>
          <p:nvPr>
            <p:ph type="sldNum" sz="quarter" idx="12"/>
          </p:nvPr>
        </p:nvSpPr>
        <p:spPr/>
        <p:txBody>
          <a:bodyPr/>
          <a:lstStyle/>
          <a:p>
            <a:fld id="{8103A415-9DCE-43B4-8810-365167BAED42}" type="slidenum">
              <a:rPr lang="cs-CZ" smtClean="0"/>
              <a:t>‹#›</a:t>
            </a:fld>
            <a:endParaRPr lang="cs-CZ"/>
          </a:p>
        </p:txBody>
      </p:sp>
    </p:spTree>
    <p:extLst>
      <p:ext uri="{BB962C8B-B14F-4D97-AF65-F5344CB8AC3E}">
        <p14:creationId xmlns:p14="http://schemas.microsoft.com/office/powerpoint/2010/main" val="14124422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F3B44EC4-3C96-4BD0-A67C-E2F01E1076BD}" type="datetimeFigureOut">
              <a:rPr lang="cs-CZ" smtClean="0"/>
              <a:t>02.03.2020</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103A415-9DCE-43B4-8810-365167BAED42}" type="slidenum">
              <a:rPr lang="cs-CZ" smtClean="0"/>
              <a:t>‹#›</a:t>
            </a:fld>
            <a:endParaRPr lang="cs-CZ"/>
          </a:p>
        </p:txBody>
      </p:sp>
    </p:spTree>
    <p:extLst>
      <p:ext uri="{BB962C8B-B14F-4D97-AF65-F5344CB8AC3E}">
        <p14:creationId xmlns:p14="http://schemas.microsoft.com/office/powerpoint/2010/main" val="36240758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F3B44EC4-3C96-4BD0-A67C-E2F01E1076BD}" type="datetimeFigureOut">
              <a:rPr lang="cs-CZ" smtClean="0"/>
              <a:t>02.03.2020</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103A415-9DCE-43B4-8810-365167BAED42}" type="slidenum">
              <a:rPr lang="cs-CZ" smtClean="0"/>
              <a:t>‹#›</a:t>
            </a:fld>
            <a:endParaRPr lang="cs-CZ"/>
          </a:p>
        </p:txBody>
      </p:sp>
    </p:spTree>
    <p:extLst>
      <p:ext uri="{BB962C8B-B14F-4D97-AF65-F5344CB8AC3E}">
        <p14:creationId xmlns:p14="http://schemas.microsoft.com/office/powerpoint/2010/main" val="8727094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F3B44EC4-3C96-4BD0-A67C-E2F01E1076BD}" type="datetimeFigureOut">
              <a:rPr lang="cs-CZ" smtClean="0"/>
              <a:t>02.03.2020</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103A415-9DCE-43B4-8810-365167BAED42}" type="slidenum">
              <a:rPr lang="cs-CZ" smtClean="0"/>
              <a:t>‹#›</a:t>
            </a:fld>
            <a:endParaRPr lang="cs-C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404444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F3B44EC4-3C96-4BD0-A67C-E2F01E1076BD}" type="datetimeFigureOut">
              <a:rPr lang="cs-CZ" smtClean="0"/>
              <a:t>02.03.2020</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103A415-9DCE-43B4-8810-365167BAED42}" type="slidenum">
              <a:rPr lang="cs-CZ" smtClean="0"/>
              <a:t>‹#›</a:t>
            </a:fld>
            <a:endParaRPr lang="cs-CZ"/>
          </a:p>
        </p:txBody>
      </p:sp>
    </p:spTree>
    <p:extLst>
      <p:ext uri="{BB962C8B-B14F-4D97-AF65-F5344CB8AC3E}">
        <p14:creationId xmlns:p14="http://schemas.microsoft.com/office/powerpoint/2010/main" val="10156931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F3B44EC4-3C96-4BD0-A67C-E2F01E1076BD}" type="datetimeFigureOut">
              <a:rPr lang="cs-CZ" smtClean="0"/>
              <a:t>02.03.2020</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103A415-9DCE-43B4-8810-365167BAED42}" type="slidenum">
              <a:rPr lang="cs-CZ" smtClean="0"/>
              <a:t>‹#›</a:t>
            </a:fld>
            <a:endParaRPr lang="cs-C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496221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F3B44EC4-3C96-4BD0-A67C-E2F01E1076BD}" type="datetimeFigureOut">
              <a:rPr lang="cs-CZ" smtClean="0"/>
              <a:t>02.03.2020</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103A415-9DCE-43B4-8810-365167BAED42}" type="slidenum">
              <a:rPr lang="cs-CZ" smtClean="0"/>
              <a:t>‹#›</a:t>
            </a:fld>
            <a:endParaRPr lang="cs-CZ"/>
          </a:p>
        </p:txBody>
      </p:sp>
    </p:spTree>
    <p:extLst>
      <p:ext uri="{BB962C8B-B14F-4D97-AF65-F5344CB8AC3E}">
        <p14:creationId xmlns:p14="http://schemas.microsoft.com/office/powerpoint/2010/main" val="32371059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3B44EC4-3C96-4BD0-A67C-E2F01E1076BD}" type="datetimeFigureOut">
              <a:rPr lang="cs-CZ" smtClean="0"/>
              <a:t>02.03.2020</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103A415-9DCE-43B4-8810-365167BAED42}" type="slidenum">
              <a:rPr lang="cs-CZ" smtClean="0"/>
              <a:t>‹#›</a:t>
            </a:fld>
            <a:endParaRPr lang="cs-CZ"/>
          </a:p>
        </p:txBody>
      </p:sp>
    </p:spTree>
    <p:extLst>
      <p:ext uri="{BB962C8B-B14F-4D97-AF65-F5344CB8AC3E}">
        <p14:creationId xmlns:p14="http://schemas.microsoft.com/office/powerpoint/2010/main" val="4796470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3B44EC4-3C96-4BD0-A67C-E2F01E1076BD}" type="datetimeFigureOut">
              <a:rPr lang="cs-CZ" smtClean="0"/>
              <a:t>02.03.2020</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103A415-9DCE-43B4-8810-365167BAED42}" type="slidenum">
              <a:rPr lang="cs-CZ" smtClean="0"/>
              <a:t>‹#›</a:t>
            </a:fld>
            <a:endParaRPr lang="cs-CZ"/>
          </a:p>
        </p:txBody>
      </p:sp>
    </p:spTree>
    <p:extLst>
      <p:ext uri="{BB962C8B-B14F-4D97-AF65-F5344CB8AC3E}">
        <p14:creationId xmlns:p14="http://schemas.microsoft.com/office/powerpoint/2010/main" val="1191865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45676F-A951-4147-A38B-5816132F6968}"/>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642F4BE7-AACE-4BA2-8830-F3E9F6F3D1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83945AC0-96E3-45AB-BCA1-5716D84389D7}"/>
              </a:ext>
            </a:extLst>
          </p:cNvPr>
          <p:cNvSpPr>
            <a:spLocks noGrp="1"/>
          </p:cNvSpPr>
          <p:nvPr>
            <p:ph type="dt" sz="half" idx="10"/>
          </p:nvPr>
        </p:nvSpPr>
        <p:spPr/>
        <p:txBody>
          <a:bodyPr/>
          <a:lstStyle/>
          <a:p>
            <a:fld id="{F3B44EC4-3C96-4BD0-A67C-E2F01E1076BD}" type="datetimeFigureOut">
              <a:rPr lang="cs-CZ" smtClean="0"/>
              <a:t>02.03.2020</a:t>
            </a:fld>
            <a:endParaRPr lang="cs-CZ"/>
          </a:p>
        </p:txBody>
      </p:sp>
      <p:sp>
        <p:nvSpPr>
          <p:cNvPr id="5" name="Zástupný symbol pro zápatí 4">
            <a:extLst>
              <a:ext uri="{FF2B5EF4-FFF2-40B4-BE49-F238E27FC236}">
                <a16:creationId xmlns:a16="http://schemas.microsoft.com/office/drawing/2014/main" id="{293E7E34-9814-4DE4-AE5F-7D16DE447F2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E14DB7F-E380-49C4-990F-60404F2E961A}"/>
              </a:ext>
            </a:extLst>
          </p:cNvPr>
          <p:cNvSpPr>
            <a:spLocks noGrp="1"/>
          </p:cNvSpPr>
          <p:nvPr>
            <p:ph type="sldNum" sz="quarter" idx="12"/>
          </p:nvPr>
        </p:nvSpPr>
        <p:spPr/>
        <p:txBody>
          <a:bodyPr/>
          <a:lstStyle/>
          <a:p>
            <a:fld id="{8103A415-9DCE-43B4-8810-365167BAED42}" type="slidenum">
              <a:rPr lang="cs-CZ" smtClean="0"/>
              <a:t>‹#›</a:t>
            </a:fld>
            <a:endParaRPr lang="cs-CZ"/>
          </a:p>
        </p:txBody>
      </p:sp>
    </p:spTree>
    <p:extLst>
      <p:ext uri="{BB962C8B-B14F-4D97-AF65-F5344CB8AC3E}">
        <p14:creationId xmlns:p14="http://schemas.microsoft.com/office/powerpoint/2010/main" val="3708278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F4BB90-77F2-4AE1-9F58-41D14841870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B2950F5-9CB2-4F15-BCEF-B565216D95BD}"/>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6A21B2A9-3D17-4C7E-A270-C0A91E0D4182}"/>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797E8A21-860E-4BE5-8F15-5D556EA7A4CA}"/>
              </a:ext>
            </a:extLst>
          </p:cNvPr>
          <p:cNvSpPr>
            <a:spLocks noGrp="1"/>
          </p:cNvSpPr>
          <p:nvPr>
            <p:ph type="dt" sz="half" idx="10"/>
          </p:nvPr>
        </p:nvSpPr>
        <p:spPr/>
        <p:txBody>
          <a:bodyPr/>
          <a:lstStyle/>
          <a:p>
            <a:fld id="{F3B44EC4-3C96-4BD0-A67C-E2F01E1076BD}" type="datetimeFigureOut">
              <a:rPr lang="cs-CZ" smtClean="0"/>
              <a:t>02.03.2020</a:t>
            </a:fld>
            <a:endParaRPr lang="cs-CZ"/>
          </a:p>
        </p:txBody>
      </p:sp>
      <p:sp>
        <p:nvSpPr>
          <p:cNvPr id="6" name="Zástupný symbol pro zápatí 5">
            <a:extLst>
              <a:ext uri="{FF2B5EF4-FFF2-40B4-BE49-F238E27FC236}">
                <a16:creationId xmlns:a16="http://schemas.microsoft.com/office/drawing/2014/main" id="{9EE5E9E6-FD87-4663-BF7F-3FE42440B30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8180929-41D2-4766-82B2-5C4DD7192BCB}"/>
              </a:ext>
            </a:extLst>
          </p:cNvPr>
          <p:cNvSpPr>
            <a:spLocks noGrp="1"/>
          </p:cNvSpPr>
          <p:nvPr>
            <p:ph type="sldNum" sz="quarter" idx="12"/>
          </p:nvPr>
        </p:nvSpPr>
        <p:spPr/>
        <p:txBody>
          <a:bodyPr/>
          <a:lstStyle/>
          <a:p>
            <a:fld id="{8103A415-9DCE-43B4-8810-365167BAED42}" type="slidenum">
              <a:rPr lang="cs-CZ" smtClean="0"/>
              <a:t>‹#›</a:t>
            </a:fld>
            <a:endParaRPr lang="cs-CZ"/>
          </a:p>
        </p:txBody>
      </p:sp>
    </p:spTree>
    <p:extLst>
      <p:ext uri="{BB962C8B-B14F-4D97-AF65-F5344CB8AC3E}">
        <p14:creationId xmlns:p14="http://schemas.microsoft.com/office/powerpoint/2010/main" val="777550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194147-B548-4A4E-BF1C-C794BAD4C806}"/>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A1FE7BA8-8048-4AB8-858B-B60A6CB530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obsah 3">
            <a:extLst>
              <a:ext uri="{FF2B5EF4-FFF2-40B4-BE49-F238E27FC236}">
                <a16:creationId xmlns:a16="http://schemas.microsoft.com/office/drawing/2014/main" id="{AEAC9A1C-E9A8-4F02-914F-702E194B83D9}"/>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AAB62F86-F454-496A-8D5E-935600E3AC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obsah 5">
            <a:extLst>
              <a:ext uri="{FF2B5EF4-FFF2-40B4-BE49-F238E27FC236}">
                <a16:creationId xmlns:a16="http://schemas.microsoft.com/office/drawing/2014/main" id="{A6CB23DF-09AE-4578-BCEB-40ADBB0CCF65}"/>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AD065BC-BCD3-4744-B59D-5369B96B0DF5}"/>
              </a:ext>
            </a:extLst>
          </p:cNvPr>
          <p:cNvSpPr>
            <a:spLocks noGrp="1"/>
          </p:cNvSpPr>
          <p:nvPr>
            <p:ph type="dt" sz="half" idx="10"/>
          </p:nvPr>
        </p:nvSpPr>
        <p:spPr/>
        <p:txBody>
          <a:bodyPr/>
          <a:lstStyle/>
          <a:p>
            <a:fld id="{F3B44EC4-3C96-4BD0-A67C-E2F01E1076BD}" type="datetimeFigureOut">
              <a:rPr lang="cs-CZ" smtClean="0"/>
              <a:t>02.03.2020</a:t>
            </a:fld>
            <a:endParaRPr lang="cs-CZ"/>
          </a:p>
        </p:txBody>
      </p:sp>
      <p:sp>
        <p:nvSpPr>
          <p:cNvPr id="8" name="Zástupný symbol pro zápatí 7">
            <a:extLst>
              <a:ext uri="{FF2B5EF4-FFF2-40B4-BE49-F238E27FC236}">
                <a16:creationId xmlns:a16="http://schemas.microsoft.com/office/drawing/2014/main" id="{7CAA66AF-D909-4A6E-BFC9-940D1BFE663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87653AA5-C0F5-4AB6-85AA-AC74C871F918}"/>
              </a:ext>
            </a:extLst>
          </p:cNvPr>
          <p:cNvSpPr>
            <a:spLocks noGrp="1"/>
          </p:cNvSpPr>
          <p:nvPr>
            <p:ph type="sldNum" sz="quarter" idx="12"/>
          </p:nvPr>
        </p:nvSpPr>
        <p:spPr/>
        <p:txBody>
          <a:bodyPr/>
          <a:lstStyle/>
          <a:p>
            <a:fld id="{8103A415-9DCE-43B4-8810-365167BAED42}" type="slidenum">
              <a:rPr lang="cs-CZ" smtClean="0"/>
              <a:t>‹#›</a:t>
            </a:fld>
            <a:endParaRPr lang="cs-CZ"/>
          </a:p>
        </p:txBody>
      </p:sp>
    </p:spTree>
    <p:extLst>
      <p:ext uri="{BB962C8B-B14F-4D97-AF65-F5344CB8AC3E}">
        <p14:creationId xmlns:p14="http://schemas.microsoft.com/office/powerpoint/2010/main" val="64682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9BAF6C-BB73-46CD-A2BC-0EF29493E131}"/>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8DD2BBB7-5905-4010-A8E7-191B9FE7730D}"/>
              </a:ext>
            </a:extLst>
          </p:cNvPr>
          <p:cNvSpPr>
            <a:spLocks noGrp="1"/>
          </p:cNvSpPr>
          <p:nvPr>
            <p:ph type="dt" sz="half" idx="10"/>
          </p:nvPr>
        </p:nvSpPr>
        <p:spPr/>
        <p:txBody>
          <a:bodyPr/>
          <a:lstStyle/>
          <a:p>
            <a:fld id="{F3B44EC4-3C96-4BD0-A67C-E2F01E1076BD}" type="datetimeFigureOut">
              <a:rPr lang="cs-CZ" smtClean="0"/>
              <a:t>02.03.2020</a:t>
            </a:fld>
            <a:endParaRPr lang="cs-CZ"/>
          </a:p>
        </p:txBody>
      </p:sp>
      <p:sp>
        <p:nvSpPr>
          <p:cNvPr id="4" name="Zástupný symbol pro zápatí 3">
            <a:extLst>
              <a:ext uri="{FF2B5EF4-FFF2-40B4-BE49-F238E27FC236}">
                <a16:creationId xmlns:a16="http://schemas.microsoft.com/office/drawing/2014/main" id="{AB2DC6CD-F33F-4BE8-BD9B-727892990177}"/>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6E4D6E3E-1BAE-4EA3-86FF-CFA5C2537DB1}"/>
              </a:ext>
            </a:extLst>
          </p:cNvPr>
          <p:cNvSpPr>
            <a:spLocks noGrp="1"/>
          </p:cNvSpPr>
          <p:nvPr>
            <p:ph type="sldNum" sz="quarter" idx="12"/>
          </p:nvPr>
        </p:nvSpPr>
        <p:spPr/>
        <p:txBody>
          <a:bodyPr/>
          <a:lstStyle/>
          <a:p>
            <a:fld id="{8103A415-9DCE-43B4-8810-365167BAED42}" type="slidenum">
              <a:rPr lang="cs-CZ" smtClean="0"/>
              <a:t>‹#›</a:t>
            </a:fld>
            <a:endParaRPr lang="cs-CZ"/>
          </a:p>
        </p:txBody>
      </p:sp>
    </p:spTree>
    <p:extLst>
      <p:ext uri="{BB962C8B-B14F-4D97-AF65-F5344CB8AC3E}">
        <p14:creationId xmlns:p14="http://schemas.microsoft.com/office/powerpoint/2010/main" val="527602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00DC8C6-4BD8-448D-ADD6-1C0E0D35F6E1}"/>
              </a:ext>
            </a:extLst>
          </p:cNvPr>
          <p:cNvSpPr>
            <a:spLocks noGrp="1"/>
          </p:cNvSpPr>
          <p:nvPr>
            <p:ph type="dt" sz="half" idx="10"/>
          </p:nvPr>
        </p:nvSpPr>
        <p:spPr/>
        <p:txBody>
          <a:bodyPr/>
          <a:lstStyle/>
          <a:p>
            <a:fld id="{F3B44EC4-3C96-4BD0-A67C-E2F01E1076BD}" type="datetimeFigureOut">
              <a:rPr lang="cs-CZ" smtClean="0"/>
              <a:t>02.03.2020</a:t>
            </a:fld>
            <a:endParaRPr lang="cs-CZ"/>
          </a:p>
        </p:txBody>
      </p:sp>
      <p:sp>
        <p:nvSpPr>
          <p:cNvPr id="3" name="Zástupný symbol pro zápatí 2">
            <a:extLst>
              <a:ext uri="{FF2B5EF4-FFF2-40B4-BE49-F238E27FC236}">
                <a16:creationId xmlns:a16="http://schemas.microsoft.com/office/drawing/2014/main" id="{E6C45BB6-E21A-49E1-B997-034A70F160F9}"/>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4FAEBB48-9A60-49C4-928A-A65F623B02DF}"/>
              </a:ext>
            </a:extLst>
          </p:cNvPr>
          <p:cNvSpPr>
            <a:spLocks noGrp="1"/>
          </p:cNvSpPr>
          <p:nvPr>
            <p:ph type="sldNum" sz="quarter" idx="12"/>
          </p:nvPr>
        </p:nvSpPr>
        <p:spPr/>
        <p:txBody>
          <a:bodyPr/>
          <a:lstStyle/>
          <a:p>
            <a:fld id="{8103A415-9DCE-43B4-8810-365167BAED42}" type="slidenum">
              <a:rPr lang="cs-CZ" smtClean="0"/>
              <a:t>‹#›</a:t>
            </a:fld>
            <a:endParaRPr lang="cs-CZ"/>
          </a:p>
        </p:txBody>
      </p:sp>
    </p:spTree>
    <p:extLst>
      <p:ext uri="{BB962C8B-B14F-4D97-AF65-F5344CB8AC3E}">
        <p14:creationId xmlns:p14="http://schemas.microsoft.com/office/powerpoint/2010/main" val="2774830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34AD64-A180-4110-BFF0-644124CEECE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CCD7BEDA-C042-4C20-8F84-2F45E2E8CD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104C7CAC-8C95-4BF9-925A-893F9D5E7C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B60F6931-17E7-48D8-B6AE-0FA8D8EE0553}"/>
              </a:ext>
            </a:extLst>
          </p:cNvPr>
          <p:cNvSpPr>
            <a:spLocks noGrp="1"/>
          </p:cNvSpPr>
          <p:nvPr>
            <p:ph type="dt" sz="half" idx="10"/>
          </p:nvPr>
        </p:nvSpPr>
        <p:spPr/>
        <p:txBody>
          <a:bodyPr/>
          <a:lstStyle/>
          <a:p>
            <a:fld id="{F3B44EC4-3C96-4BD0-A67C-E2F01E1076BD}" type="datetimeFigureOut">
              <a:rPr lang="cs-CZ" smtClean="0"/>
              <a:t>02.03.2020</a:t>
            </a:fld>
            <a:endParaRPr lang="cs-CZ"/>
          </a:p>
        </p:txBody>
      </p:sp>
      <p:sp>
        <p:nvSpPr>
          <p:cNvPr id="6" name="Zástupný symbol pro zápatí 5">
            <a:extLst>
              <a:ext uri="{FF2B5EF4-FFF2-40B4-BE49-F238E27FC236}">
                <a16:creationId xmlns:a16="http://schemas.microsoft.com/office/drawing/2014/main" id="{FE83F695-19E1-4BD0-BAC5-5C2360BD712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8220ED3-7A2C-4F9D-9D3B-19B28F777AC5}"/>
              </a:ext>
            </a:extLst>
          </p:cNvPr>
          <p:cNvSpPr>
            <a:spLocks noGrp="1"/>
          </p:cNvSpPr>
          <p:nvPr>
            <p:ph type="sldNum" sz="quarter" idx="12"/>
          </p:nvPr>
        </p:nvSpPr>
        <p:spPr/>
        <p:txBody>
          <a:bodyPr/>
          <a:lstStyle/>
          <a:p>
            <a:fld id="{8103A415-9DCE-43B4-8810-365167BAED42}" type="slidenum">
              <a:rPr lang="cs-CZ" smtClean="0"/>
              <a:t>‹#›</a:t>
            </a:fld>
            <a:endParaRPr lang="cs-CZ"/>
          </a:p>
        </p:txBody>
      </p:sp>
    </p:spTree>
    <p:extLst>
      <p:ext uri="{BB962C8B-B14F-4D97-AF65-F5344CB8AC3E}">
        <p14:creationId xmlns:p14="http://schemas.microsoft.com/office/powerpoint/2010/main" val="2316408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3EFE39-4210-4954-B029-7D8FAFF594D9}"/>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6332BA2A-C735-4BC3-ADEC-DAA6980012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29E78DC7-7C14-44F6-BB1C-841062A603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85CF17F8-49C8-4B88-83BF-9814AFDC53E7}"/>
              </a:ext>
            </a:extLst>
          </p:cNvPr>
          <p:cNvSpPr>
            <a:spLocks noGrp="1"/>
          </p:cNvSpPr>
          <p:nvPr>
            <p:ph type="dt" sz="half" idx="10"/>
          </p:nvPr>
        </p:nvSpPr>
        <p:spPr/>
        <p:txBody>
          <a:bodyPr/>
          <a:lstStyle/>
          <a:p>
            <a:fld id="{F3B44EC4-3C96-4BD0-A67C-E2F01E1076BD}" type="datetimeFigureOut">
              <a:rPr lang="cs-CZ" smtClean="0"/>
              <a:t>02.03.2020</a:t>
            </a:fld>
            <a:endParaRPr lang="cs-CZ"/>
          </a:p>
        </p:txBody>
      </p:sp>
      <p:sp>
        <p:nvSpPr>
          <p:cNvPr id="6" name="Zástupný symbol pro zápatí 5">
            <a:extLst>
              <a:ext uri="{FF2B5EF4-FFF2-40B4-BE49-F238E27FC236}">
                <a16:creationId xmlns:a16="http://schemas.microsoft.com/office/drawing/2014/main" id="{E727F93D-30EF-4764-85FF-67CCAF6F1E2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C0A2B6B-DE03-460F-A6EA-4B175196F09F}"/>
              </a:ext>
            </a:extLst>
          </p:cNvPr>
          <p:cNvSpPr>
            <a:spLocks noGrp="1"/>
          </p:cNvSpPr>
          <p:nvPr>
            <p:ph type="sldNum" sz="quarter" idx="12"/>
          </p:nvPr>
        </p:nvSpPr>
        <p:spPr/>
        <p:txBody>
          <a:bodyPr/>
          <a:lstStyle/>
          <a:p>
            <a:fld id="{8103A415-9DCE-43B4-8810-365167BAED42}" type="slidenum">
              <a:rPr lang="cs-CZ" smtClean="0"/>
              <a:t>‹#›</a:t>
            </a:fld>
            <a:endParaRPr lang="cs-CZ"/>
          </a:p>
        </p:txBody>
      </p:sp>
    </p:spTree>
    <p:extLst>
      <p:ext uri="{BB962C8B-B14F-4D97-AF65-F5344CB8AC3E}">
        <p14:creationId xmlns:p14="http://schemas.microsoft.com/office/powerpoint/2010/main" val="1455043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0BF82EDA-7C27-4E7C-8C52-4B4D994FE2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E0E4BE4E-9856-4FE6-A0D9-004E3AFFA4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E42B2A4-D1E8-4035-AD37-E7AFE41EE1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B44EC4-3C96-4BD0-A67C-E2F01E1076BD}" type="datetimeFigureOut">
              <a:rPr lang="cs-CZ" smtClean="0"/>
              <a:t>02.03.2020</a:t>
            </a:fld>
            <a:endParaRPr lang="cs-CZ"/>
          </a:p>
        </p:txBody>
      </p:sp>
      <p:sp>
        <p:nvSpPr>
          <p:cNvPr id="5" name="Zástupný symbol pro zápatí 4">
            <a:extLst>
              <a:ext uri="{FF2B5EF4-FFF2-40B4-BE49-F238E27FC236}">
                <a16:creationId xmlns:a16="http://schemas.microsoft.com/office/drawing/2014/main" id="{9103A5AE-3D0B-46F9-98F3-34985F9E83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4BDE2BF9-D0AB-4712-91C1-E27510D3F9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03A415-9DCE-43B4-8810-365167BAED42}" type="slidenum">
              <a:rPr lang="cs-CZ" smtClean="0"/>
              <a:t>‹#›</a:t>
            </a:fld>
            <a:endParaRPr lang="cs-CZ"/>
          </a:p>
        </p:txBody>
      </p:sp>
    </p:spTree>
    <p:extLst>
      <p:ext uri="{BB962C8B-B14F-4D97-AF65-F5344CB8AC3E}">
        <p14:creationId xmlns:p14="http://schemas.microsoft.com/office/powerpoint/2010/main" val="445626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3B44EC4-3C96-4BD0-A67C-E2F01E1076BD}" type="datetimeFigureOut">
              <a:rPr lang="cs-CZ" smtClean="0"/>
              <a:t>02.03.2020</a:t>
            </a:fld>
            <a:endParaRPr lang="cs-C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103A415-9DCE-43B4-8810-365167BAED42}" type="slidenum">
              <a:rPr lang="cs-CZ" smtClean="0"/>
              <a:t>‹#›</a:t>
            </a:fld>
            <a:endParaRPr lang="cs-CZ"/>
          </a:p>
        </p:txBody>
      </p:sp>
    </p:spTree>
    <p:extLst>
      <p:ext uri="{BB962C8B-B14F-4D97-AF65-F5344CB8AC3E}">
        <p14:creationId xmlns:p14="http://schemas.microsoft.com/office/powerpoint/2010/main" val="39424736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hyperlink" Target="https://www.szif.cz/cs/CmDocument?rid=%2Fapa_anon%2Fcs%2Fdokumenty_ke_stazeni%2Fplatby_na_zaklade_jz%2Fsaps%2F1523522926421.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hyperlink" Target="../Formular_Jednotne_zadosti.pdf" TargetMode="External"/><Relationship Id="rId2" Type="http://schemas.openxmlformats.org/officeDocument/2006/relationships/hyperlink" Target="http://eagri.cz/public/web/mze/farmar/LPIS/" TargetMode="External"/><Relationship Id="rId1" Type="http://schemas.openxmlformats.org/officeDocument/2006/relationships/slideLayout" Target="../slideLayouts/slideLayout16.xml"/><Relationship Id="rId6" Type="http://schemas.openxmlformats.org/officeDocument/2006/relationships/hyperlink" Target="https://www.szif.cz/cs/CmDocument?rid=/apa_anon/cs/dokumenty_ke_stazeni/platby_na_zaklade_jz/jz/jz/1491478920463.pdf" TargetMode="External"/><Relationship Id="rId5" Type="http://schemas.openxmlformats.org/officeDocument/2006/relationships/hyperlink" Target="http://eagri.cz/public/web/mze/farmar/IZR/" TargetMode="External"/><Relationship Id="rId4" Type="http://schemas.openxmlformats.org/officeDocument/2006/relationships/hyperlink" Target="http://eagri.cz/public/web/mze/farmar/registr-prijemcu-dotaci/"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szif.cz/cs/CmDocument?rid=%2Fapa_anon%2Fcs%2Fdokumenty_ke_stazeni%2Fsystemova_navigace%2Fo_nas%2Fvyrocni_zpravy_szif%2F1529413388049.pdf" TargetMode="External"/><Relationship Id="rId2" Type="http://schemas.openxmlformats.org/officeDocument/2006/relationships/hyperlink" Target="http://www.szif.cz/irj/portal/anonymous/uvod" TargetMode="Externa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http://eagri.cz/public/app/lpisext/lpis/verejny2/plpis/" TargetMode="External"/><Relationship Id="rId2" Type="http://schemas.openxmlformats.org/officeDocument/2006/relationships/hyperlink" Target="http://eagri.cz/public/web/mze/farmar/LPIS/" TargetMode="Externa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hyperlink" Target="https://www.szif.cz/cs/CmDocument?rid=%2Fapa_anon%2Fcs%2Fdokumenty_ke_stazeni%2Fplatby_na_zaklade_jz%2Fsaps%2F1526029793456.pdf" TargetMode="External"/><Relationship Id="rId2" Type="http://schemas.openxmlformats.org/officeDocument/2006/relationships/hyperlink" Target="https://www.szif.cz/cs/CmDocument?rid=%2Fapa_anon%2Fcs%2Fdokumenty_ke_stazeni%2Fplatby_na_zaklade_jz%2Fsaps%2F1523860870686.pdf" TargetMode="Externa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VÃ½sledek obrÃ¡zku pro dotace v zemÄdÄlstvÃ­">
            <a:extLst>
              <a:ext uri="{FF2B5EF4-FFF2-40B4-BE49-F238E27FC236}">
                <a16:creationId xmlns:a16="http://schemas.microsoft.com/office/drawing/2014/main" id="{A52A4E1B-7D3F-41ED-A588-036AFECA480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234" b="13179"/>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71" name="Freeform 5">
            <a:extLst>
              <a:ext uri="{FF2B5EF4-FFF2-40B4-BE49-F238E27FC236}">
                <a16:creationId xmlns:a16="http://schemas.microsoft.com/office/drawing/2014/main" id="{87CC2527-562A-4F69-B487-4371E5B243E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a:ex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Nadpis 1">
            <a:extLst>
              <a:ext uri="{FF2B5EF4-FFF2-40B4-BE49-F238E27FC236}">
                <a16:creationId xmlns:a16="http://schemas.microsoft.com/office/drawing/2014/main" id="{AEF1B95C-B4E6-4D8E-AE83-9E59CAE1475E}"/>
              </a:ext>
            </a:extLst>
          </p:cNvPr>
          <p:cNvSpPr>
            <a:spLocks noGrp="1"/>
          </p:cNvSpPr>
          <p:nvPr>
            <p:ph type="ctrTitle"/>
          </p:nvPr>
        </p:nvSpPr>
        <p:spPr>
          <a:xfrm>
            <a:off x="8022021" y="3231931"/>
            <a:ext cx="3852041" cy="1834056"/>
          </a:xfrm>
        </p:spPr>
        <p:txBody>
          <a:bodyPr>
            <a:normAutofit/>
          </a:bodyPr>
          <a:lstStyle/>
          <a:p>
            <a:r>
              <a:rPr lang="cs-CZ" sz="4000" dirty="0"/>
              <a:t>Dotace v zemědělství</a:t>
            </a:r>
          </a:p>
        </p:txBody>
      </p:sp>
      <p:sp>
        <p:nvSpPr>
          <p:cNvPr id="3" name="Podnadpis 2">
            <a:extLst>
              <a:ext uri="{FF2B5EF4-FFF2-40B4-BE49-F238E27FC236}">
                <a16:creationId xmlns:a16="http://schemas.microsoft.com/office/drawing/2014/main" id="{66D034C8-0C1A-4D73-87EF-9BD944BA4855}"/>
              </a:ext>
            </a:extLst>
          </p:cNvPr>
          <p:cNvSpPr>
            <a:spLocks noGrp="1"/>
          </p:cNvSpPr>
          <p:nvPr>
            <p:ph type="subTitle" idx="1"/>
          </p:nvPr>
        </p:nvSpPr>
        <p:spPr>
          <a:xfrm>
            <a:off x="7782910" y="5242675"/>
            <a:ext cx="4330262" cy="683284"/>
          </a:xfrm>
        </p:spPr>
        <p:txBody>
          <a:bodyPr>
            <a:normAutofit/>
          </a:bodyPr>
          <a:lstStyle/>
          <a:p>
            <a:r>
              <a:rPr lang="cs-CZ" sz="2000" dirty="0"/>
              <a:t>JUDr. Jana </a:t>
            </a:r>
            <a:r>
              <a:rPr lang="cs-CZ" sz="2000" dirty="0" err="1"/>
              <a:t>Tkáčiková</a:t>
            </a:r>
            <a:r>
              <a:rPr lang="cs-CZ" sz="2000" dirty="0"/>
              <a:t>, Ph.D.</a:t>
            </a:r>
          </a:p>
        </p:txBody>
      </p:sp>
      <p:cxnSp>
        <p:nvCxnSpPr>
          <p:cNvPr id="73" name="Straight Connector 72">
            <a:extLst>
              <a:ext uri="{FF2B5EF4-FFF2-40B4-BE49-F238E27FC236}">
                <a16:creationId xmlns:a16="http://schemas.microsoft.com/office/drawing/2014/main" id="{BCDAEC91-5BCE-4B55-9CC0-43EF94CB734B}"/>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5" name="TextovéPole 4">
            <a:extLst>
              <a:ext uri="{FF2B5EF4-FFF2-40B4-BE49-F238E27FC236}">
                <a16:creationId xmlns:a16="http://schemas.microsoft.com/office/drawing/2014/main" id="{9D67542B-0178-4C1B-A904-63694C8147AF}"/>
              </a:ext>
            </a:extLst>
          </p:cNvPr>
          <p:cNvSpPr txBox="1"/>
          <p:nvPr/>
        </p:nvSpPr>
        <p:spPr>
          <a:xfrm>
            <a:off x="0" y="6488658"/>
            <a:ext cx="2796452" cy="369332"/>
          </a:xfrm>
          <a:prstGeom prst="rect">
            <a:avLst/>
          </a:prstGeom>
          <a:noFill/>
        </p:spPr>
        <p:txBody>
          <a:bodyPr wrap="square" rtlCol="0">
            <a:spAutoFit/>
          </a:bodyPr>
          <a:lstStyle/>
          <a:p>
            <a:r>
              <a:rPr lang="cs-CZ" dirty="0"/>
              <a:t>shutterstock.com</a:t>
            </a:r>
          </a:p>
        </p:txBody>
      </p:sp>
    </p:spTree>
    <p:extLst>
      <p:ext uri="{BB962C8B-B14F-4D97-AF65-F5344CB8AC3E}">
        <p14:creationId xmlns:p14="http://schemas.microsoft.com/office/powerpoint/2010/main" val="254008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Zařazení do evidence půdy</a:t>
            </a:r>
          </a:p>
        </p:txBody>
      </p:sp>
      <p:sp>
        <p:nvSpPr>
          <p:cNvPr id="3" name="Zástupný symbol pro obsah 2"/>
          <p:cNvSpPr>
            <a:spLocks noGrp="1"/>
          </p:cNvSpPr>
          <p:nvPr>
            <p:ph sz="half" idx="1"/>
          </p:nvPr>
        </p:nvSpPr>
        <p:spPr/>
        <p:txBody>
          <a:bodyPr>
            <a:normAutofit/>
          </a:bodyPr>
          <a:lstStyle/>
          <a:p>
            <a:r>
              <a:rPr lang="cs-CZ" dirty="0"/>
              <a:t>Dosud neevidovaná půda a uživatel</a:t>
            </a:r>
          </a:p>
          <a:p>
            <a:pPr lvl="1"/>
            <a:r>
              <a:rPr lang="cs-CZ" dirty="0"/>
              <a:t>Právní důvod užívání půdy</a:t>
            </a:r>
          </a:p>
          <a:p>
            <a:pPr lvl="2"/>
            <a:r>
              <a:rPr lang="cs-CZ" dirty="0"/>
              <a:t>Výpis z listu vlastnictví</a:t>
            </a:r>
          </a:p>
          <a:p>
            <a:pPr lvl="2"/>
            <a:r>
              <a:rPr lang="cs-CZ" dirty="0"/>
              <a:t>Pachtovní/nájemní smlouva</a:t>
            </a:r>
          </a:p>
          <a:p>
            <a:pPr lvl="1"/>
            <a:r>
              <a:rPr lang="cs-CZ" dirty="0"/>
              <a:t>Prokázání totožnosti nebo vzniku</a:t>
            </a:r>
          </a:p>
          <a:p>
            <a:pPr lvl="1"/>
            <a:r>
              <a:rPr lang="cs-CZ" dirty="0"/>
              <a:t>Zákres hranic v </a:t>
            </a:r>
            <a:r>
              <a:rPr lang="cs-CZ" dirty="0" err="1"/>
              <a:t>ortofotomapě</a:t>
            </a:r>
            <a:endParaRPr lang="cs-CZ" dirty="0"/>
          </a:p>
          <a:p>
            <a:pPr lvl="2"/>
            <a:r>
              <a:rPr lang="cs-CZ" dirty="0"/>
              <a:t>Nesmí být účelově korigováno podle katastru nemovitostí</a:t>
            </a:r>
          </a:p>
          <a:p>
            <a:pPr lvl="1"/>
            <a:r>
              <a:rPr lang="cs-CZ" dirty="0"/>
              <a:t>Aktualizace údajů</a:t>
            </a:r>
          </a:p>
        </p:txBody>
      </p:sp>
      <p:sp>
        <p:nvSpPr>
          <p:cNvPr id="4" name="Zástupný symbol pro obsah 3">
            <a:extLst>
              <a:ext uri="{FF2B5EF4-FFF2-40B4-BE49-F238E27FC236}">
                <a16:creationId xmlns:a16="http://schemas.microsoft.com/office/drawing/2014/main" id="{4D34529B-4B37-41B4-9930-EA7283542719}"/>
              </a:ext>
            </a:extLst>
          </p:cNvPr>
          <p:cNvSpPr>
            <a:spLocks noGrp="1"/>
          </p:cNvSpPr>
          <p:nvPr>
            <p:ph sz="half" idx="2"/>
          </p:nvPr>
        </p:nvSpPr>
        <p:spPr/>
        <p:txBody>
          <a:bodyPr>
            <a:normAutofit/>
          </a:bodyPr>
          <a:lstStyle/>
          <a:p>
            <a:r>
              <a:rPr lang="cs-CZ" dirty="0"/>
              <a:t>Aktualizace údajů </a:t>
            </a:r>
            <a:endParaRPr lang="cs-CZ" dirty="0" smtClean="0"/>
          </a:p>
          <a:p>
            <a:pPr lvl="1"/>
            <a:r>
              <a:rPr lang="cs-CZ" dirty="0" smtClean="0"/>
              <a:t>Ohlašovací </a:t>
            </a:r>
            <a:r>
              <a:rPr lang="cs-CZ" dirty="0"/>
              <a:t>povinnost uživatele</a:t>
            </a:r>
          </a:p>
          <a:p>
            <a:pPr lvl="1"/>
            <a:r>
              <a:rPr lang="cs-CZ" dirty="0" smtClean="0"/>
              <a:t>Oznámení </a:t>
            </a:r>
            <a:r>
              <a:rPr lang="cs-CZ" dirty="0"/>
              <a:t>o </a:t>
            </a:r>
            <a:r>
              <a:rPr lang="cs-CZ" dirty="0" smtClean="0"/>
              <a:t>(ne)provedení aktualizace </a:t>
            </a:r>
            <a:r>
              <a:rPr lang="cs-CZ" sz="1100" dirty="0" smtClean="0"/>
              <a:t>= první úkon ve věci</a:t>
            </a:r>
            <a:endParaRPr lang="cs-CZ" sz="1100" dirty="0"/>
          </a:p>
          <a:p>
            <a:pPr lvl="2"/>
            <a:r>
              <a:rPr lang="cs-CZ" dirty="0"/>
              <a:t>Písemné a </a:t>
            </a:r>
            <a:r>
              <a:rPr lang="cs-CZ" dirty="0" smtClean="0"/>
              <a:t>zdůvodněné n</a:t>
            </a:r>
            <a:r>
              <a:rPr lang="cs-CZ" dirty="0" smtClean="0"/>
              <a:t>ámitky </a:t>
            </a:r>
            <a:endParaRPr lang="cs-CZ" dirty="0"/>
          </a:p>
          <a:p>
            <a:pPr lvl="2"/>
            <a:r>
              <a:rPr lang="cs-CZ" dirty="0" smtClean="0"/>
              <a:t>Rozhodnutí </a:t>
            </a:r>
            <a:r>
              <a:rPr lang="cs-CZ" dirty="0" err="1"/>
              <a:t>Mze</a:t>
            </a:r>
            <a:r>
              <a:rPr lang="cs-CZ" dirty="0"/>
              <a:t> o </a:t>
            </a:r>
            <a:r>
              <a:rPr lang="cs-CZ" dirty="0" smtClean="0"/>
              <a:t>námitkách</a:t>
            </a:r>
          </a:p>
          <a:p>
            <a:pPr lvl="3"/>
            <a:r>
              <a:rPr lang="cs-CZ" dirty="0" smtClean="0"/>
              <a:t>Subsidiarita </a:t>
            </a:r>
            <a:r>
              <a:rPr lang="cs-CZ" dirty="0"/>
              <a:t>správního </a:t>
            </a:r>
            <a:r>
              <a:rPr lang="cs-CZ" dirty="0" smtClean="0"/>
              <a:t>řádu</a:t>
            </a:r>
          </a:p>
        </p:txBody>
      </p:sp>
    </p:spTree>
    <p:extLst>
      <p:ext uri="{BB962C8B-B14F-4D97-AF65-F5344CB8AC3E}">
        <p14:creationId xmlns:p14="http://schemas.microsoft.com/office/powerpoint/2010/main" val="2588522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NSS </a:t>
            </a:r>
            <a:r>
              <a:rPr lang="en-GB" dirty="0"/>
              <a:t>11 Ca 143/2008 - 35</a:t>
            </a:r>
          </a:p>
        </p:txBody>
      </p:sp>
      <p:sp>
        <p:nvSpPr>
          <p:cNvPr id="3" name="Zástupný symbol pro obsah 2"/>
          <p:cNvSpPr>
            <a:spLocks noGrp="1"/>
          </p:cNvSpPr>
          <p:nvPr>
            <p:ph idx="1"/>
          </p:nvPr>
        </p:nvSpPr>
        <p:spPr>
          <a:xfrm>
            <a:off x="2589212" y="2133600"/>
            <a:ext cx="8915400" cy="4248150"/>
          </a:xfrm>
        </p:spPr>
        <p:txBody>
          <a:bodyPr>
            <a:normAutofit lnSpcReduction="10000"/>
          </a:bodyPr>
          <a:lstStyle/>
          <a:p>
            <a:r>
              <a:rPr lang="cs-CZ" dirty="0"/>
              <a:t>I. Rozhodnutím o nezařazení do evidence využití zemědělské půdy podle uživatelských vztahů (§ 3a a násl. zákona č. 252/1997 Sb., o zemědělství) je zasahováno do veřejných subjektivních práv žadatele, neboť takové rozhodnutí předurčuje výsledek rozhodování o poskytnutí dotace. Proto takové rozhodnutí podléhá přezkumu soudem ve správním soudnictví.</a:t>
            </a:r>
          </a:p>
          <a:p>
            <a:r>
              <a:rPr lang="cs-CZ" dirty="0"/>
              <a:t>II. Aktualizace evidence půdy podle § 3g zákona č. 252/1997 Sb., o zemědělství, má místo tehdy, pokud je uváděn stav evidence a zapsaných uživatelů do souladu s realitou. Tomu odpovídají důvody, pro které je třeba aktualizaci provádět, obsažené v § 3g odst. 1 tohoto zákona.</a:t>
            </a:r>
          </a:p>
          <a:p>
            <a:r>
              <a:rPr lang="cs-CZ" dirty="0"/>
              <a:t>III. Právní úprava svěřuje rozhodnutí o tom, kterému z žadatelů svědčí právní titul k užívání z hlediska zapsání do evidence využití půdy, Ministerstvu zemědělství. Námitka, že jinému žadateli titul k užívání nesvědčí z důvodu neplatnosti jeho nájemní smlouvy k pozemku, nesměřuje proti tomu, zda správní orgán posoudil, komu svědčí užívací titul, ale je otázkou občanskoprávního sporu mezi žadateli.</a:t>
            </a:r>
          </a:p>
        </p:txBody>
      </p:sp>
    </p:spTree>
    <p:extLst>
      <p:ext uri="{BB962C8B-B14F-4D97-AF65-F5344CB8AC3E}">
        <p14:creationId xmlns:p14="http://schemas.microsoft.com/office/powerpoint/2010/main" val="3513031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smtClean="0"/>
              <a:t>Aktualizace evidence půdy</a:t>
            </a:r>
            <a:endParaRPr lang="cs-CZ" dirty="0"/>
          </a:p>
        </p:txBody>
      </p:sp>
      <p:sp>
        <p:nvSpPr>
          <p:cNvPr id="3" name="Zástupný symbol pro obsah 2"/>
          <p:cNvSpPr>
            <a:spLocks noGrp="1"/>
          </p:cNvSpPr>
          <p:nvPr>
            <p:ph sz="half" idx="1"/>
          </p:nvPr>
        </p:nvSpPr>
        <p:spPr/>
        <p:txBody>
          <a:bodyPr>
            <a:normAutofit fontScale="92500" lnSpcReduction="10000"/>
          </a:bodyPr>
          <a:lstStyle/>
          <a:p>
            <a:r>
              <a:rPr lang="cs-CZ" dirty="0"/>
              <a:t>Aktualizace údajů </a:t>
            </a:r>
            <a:r>
              <a:rPr lang="cs-CZ" dirty="0" smtClean="0"/>
              <a:t>řádná</a:t>
            </a:r>
          </a:p>
          <a:p>
            <a:pPr lvl="1"/>
            <a:r>
              <a:rPr lang="cs-CZ" dirty="0" smtClean="0"/>
              <a:t>včetně </a:t>
            </a:r>
            <a:r>
              <a:rPr lang="cs-CZ" dirty="0"/>
              <a:t>vynětí z </a:t>
            </a:r>
            <a:r>
              <a:rPr lang="cs-CZ" dirty="0" smtClean="0"/>
              <a:t>evidence</a:t>
            </a:r>
          </a:p>
          <a:p>
            <a:r>
              <a:rPr lang="cs-CZ" dirty="0" smtClean="0"/>
              <a:t>Na základě ohlášení uživatele</a:t>
            </a:r>
          </a:p>
          <a:p>
            <a:r>
              <a:rPr lang="cs-CZ" dirty="0"/>
              <a:t>Z</a:t>
            </a:r>
            <a:r>
              <a:rPr lang="cs-CZ" dirty="0" smtClean="0"/>
              <a:t> vlastního nebo jiného podnětu</a:t>
            </a:r>
          </a:p>
          <a:p>
            <a:pPr lvl="2"/>
            <a:r>
              <a:rPr lang="cs-CZ" dirty="0" smtClean="0"/>
              <a:t>Písemné </a:t>
            </a:r>
            <a:r>
              <a:rPr lang="cs-CZ" dirty="0"/>
              <a:t>vyjádření uživatele</a:t>
            </a:r>
          </a:p>
          <a:p>
            <a:pPr lvl="1"/>
            <a:r>
              <a:rPr lang="cs-CZ" dirty="0" smtClean="0"/>
              <a:t>Oznámení </a:t>
            </a:r>
            <a:r>
              <a:rPr lang="cs-CZ" dirty="0"/>
              <a:t>o aktualizaci evidence</a:t>
            </a:r>
          </a:p>
          <a:p>
            <a:pPr lvl="1"/>
            <a:r>
              <a:rPr lang="cs-CZ" dirty="0"/>
              <a:t>Oznámení o neprovedení aktualizace</a:t>
            </a:r>
          </a:p>
          <a:p>
            <a:pPr lvl="2"/>
            <a:r>
              <a:rPr lang="cs-CZ" dirty="0"/>
              <a:t>Námitky písemné a zdůvodněné do 15 dnů </a:t>
            </a:r>
          </a:p>
          <a:p>
            <a:pPr lvl="1"/>
            <a:r>
              <a:rPr lang="cs-CZ" dirty="0"/>
              <a:t>Rozhodnutí </a:t>
            </a:r>
            <a:r>
              <a:rPr lang="cs-CZ" dirty="0" err="1"/>
              <a:t>Mze</a:t>
            </a:r>
            <a:r>
              <a:rPr lang="cs-CZ" dirty="0"/>
              <a:t> o námitkách</a:t>
            </a:r>
          </a:p>
          <a:p>
            <a:pPr lvl="2"/>
            <a:r>
              <a:rPr lang="cs-CZ" dirty="0"/>
              <a:t>Subsidiarita správního </a:t>
            </a:r>
            <a:r>
              <a:rPr lang="cs-CZ" dirty="0" smtClean="0"/>
              <a:t>řádu</a:t>
            </a:r>
            <a:endParaRPr lang="cs-CZ" dirty="0"/>
          </a:p>
        </p:txBody>
      </p:sp>
      <p:sp>
        <p:nvSpPr>
          <p:cNvPr id="6" name="Zástupný symbol pro obsah 5"/>
          <p:cNvSpPr>
            <a:spLocks noGrp="1"/>
          </p:cNvSpPr>
          <p:nvPr>
            <p:ph sz="half" idx="2"/>
          </p:nvPr>
        </p:nvSpPr>
        <p:spPr/>
        <p:txBody>
          <a:bodyPr>
            <a:normAutofit fontScale="92500" lnSpcReduction="10000"/>
          </a:bodyPr>
          <a:lstStyle/>
          <a:p>
            <a:r>
              <a:rPr lang="cs-CZ" dirty="0"/>
              <a:t>Aktualizace údajů mimořádná</a:t>
            </a:r>
          </a:p>
          <a:p>
            <a:pPr lvl="1"/>
            <a:r>
              <a:rPr lang="cs-CZ" dirty="0"/>
              <a:t>Jednou za pět let</a:t>
            </a:r>
          </a:p>
          <a:p>
            <a:pPr lvl="1"/>
            <a:r>
              <a:rPr lang="cs-CZ" dirty="0"/>
              <a:t>Na základě </a:t>
            </a:r>
            <a:r>
              <a:rPr lang="cs-CZ" dirty="0" err="1"/>
              <a:t>ortofotomap</a:t>
            </a:r>
            <a:endParaRPr lang="cs-CZ" dirty="0"/>
          </a:p>
          <a:p>
            <a:pPr lvl="1"/>
            <a:r>
              <a:rPr lang="cs-CZ" dirty="0"/>
              <a:t>Ve vzájemné součinnosti Fondu a dotčených uživatelů</a:t>
            </a:r>
          </a:p>
          <a:p>
            <a:endParaRPr lang="cs-CZ" dirty="0"/>
          </a:p>
        </p:txBody>
      </p:sp>
    </p:spTree>
    <p:extLst>
      <p:ext uri="{BB962C8B-B14F-4D97-AF65-F5344CB8AC3E}">
        <p14:creationId xmlns:p14="http://schemas.microsoft.com/office/powerpoint/2010/main" val="2678618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hlinkClick r:id="rId2"/>
              </a:rPr>
              <a:t>Právní rámec přímých plateb</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nařízení </a:t>
            </a:r>
            <a:r>
              <a:rPr lang="cs-CZ" dirty="0"/>
              <a:t>Evropského parlamentu a Rady (EU) č. 1307/2013 a č. </a:t>
            </a:r>
            <a:r>
              <a:rPr lang="cs-CZ" dirty="0" smtClean="0"/>
              <a:t>1306/2013 </a:t>
            </a:r>
          </a:p>
          <a:p>
            <a:pPr lvl="1"/>
            <a:r>
              <a:rPr lang="cs-CZ" dirty="0" smtClean="0"/>
              <a:t>nařízení </a:t>
            </a:r>
            <a:r>
              <a:rPr lang="cs-CZ" dirty="0"/>
              <a:t>Komise </a:t>
            </a:r>
            <a:r>
              <a:rPr lang="cs-CZ" dirty="0" smtClean="0"/>
              <a:t>(</a:t>
            </a:r>
            <a:r>
              <a:rPr lang="cs-CZ" dirty="0"/>
              <a:t>EU) č. 639/2014 a č. 640/2014, </a:t>
            </a:r>
            <a:r>
              <a:rPr lang="cs-CZ" dirty="0" smtClean="0"/>
              <a:t>č</a:t>
            </a:r>
            <a:r>
              <a:rPr lang="cs-CZ" dirty="0"/>
              <a:t>. 641/2014 a č. </a:t>
            </a:r>
            <a:r>
              <a:rPr lang="cs-CZ" dirty="0" smtClean="0"/>
              <a:t>809/2014</a:t>
            </a:r>
          </a:p>
          <a:p>
            <a:r>
              <a:rPr lang="cs-CZ" dirty="0" smtClean="0"/>
              <a:t>nařízení </a:t>
            </a:r>
            <a:r>
              <a:rPr lang="cs-CZ" dirty="0"/>
              <a:t>vlády č. 50/2015 Sb., o stanovení některých podmínek poskytování přímých plateb zemědělcům </a:t>
            </a:r>
            <a:endParaRPr lang="cs-CZ" dirty="0" smtClean="0"/>
          </a:p>
          <a:p>
            <a:r>
              <a:rPr lang="cs-CZ" dirty="0" smtClean="0"/>
              <a:t>nařízení </a:t>
            </a:r>
            <a:r>
              <a:rPr lang="cs-CZ" dirty="0"/>
              <a:t>vlády č. 307/2014 Sb., o stanovení podrobností evidence půdy podle uživatelských vztahů </a:t>
            </a:r>
            <a:endParaRPr lang="cs-CZ" dirty="0" smtClean="0"/>
          </a:p>
          <a:p>
            <a:r>
              <a:rPr lang="cs-CZ" dirty="0" smtClean="0"/>
              <a:t>nařízení </a:t>
            </a:r>
            <a:r>
              <a:rPr lang="cs-CZ" dirty="0"/>
              <a:t>vlády č. 309/2014 Sb., o stanovení důsledků porušení podmíněnosti poskytování některých zemědělských podpor, </a:t>
            </a:r>
            <a:endParaRPr lang="cs-CZ" dirty="0" smtClean="0"/>
          </a:p>
          <a:p>
            <a:r>
              <a:rPr lang="cs-CZ" dirty="0" smtClean="0"/>
              <a:t>nařízení </a:t>
            </a:r>
            <a:r>
              <a:rPr lang="cs-CZ" dirty="0"/>
              <a:t>vlády č. 308/2014 Sb., kterým se mění některá nařízení vlády v souvislosti s přijetím nařízení vlády o stanovení důsledků porušení podmíněnosti poskytování některých zemědělských podpor a nařízení vlády o stanovení podrobností evidence využití půdy podle uživatelských vztahů, </a:t>
            </a:r>
            <a:endParaRPr lang="cs-CZ" dirty="0" smtClean="0"/>
          </a:p>
          <a:p>
            <a:r>
              <a:rPr lang="cs-CZ" dirty="0" smtClean="0"/>
              <a:t>zákon </a:t>
            </a:r>
            <a:r>
              <a:rPr lang="cs-CZ" dirty="0"/>
              <a:t>č. 252/1997 Sb., o </a:t>
            </a:r>
            <a:r>
              <a:rPr lang="cs-CZ" dirty="0" smtClean="0"/>
              <a:t>zemědělství</a:t>
            </a:r>
          </a:p>
          <a:p>
            <a:r>
              <a:rPr lang="cs-CZ" dirty="0" smtClean="0"/>
              <a:t>zákon </a:t>
            </a:r>
            <a:r>
              <a:rPr lang="cs-CZ" dirty="0"/>
              <a:t>č. 256/2000 Sb., o Státním zemědělském intervenčním </a:t>
            </a:r>
            <a:r>
              <a:rPr lang="cs-CZ" dirty="0" smtClean="0"/>
              <a:t>fondu</a:t>
            </a:r>
          </a:p>
          <a:p>
            <a:r>
              <a:rPr lang="cs-CZ" dirty="0" smtClean="0"/>
              <a:t>zákon </a:t>
            </a:r>
            <a:r>
              <a:rPr lang="cs-CZ" dirty="0"/>
              <a:t>č. 500/2004 Sb., správní </a:t>
            </a:r>
            <a:r>
              <a:rPr lang="cs-CZ" dirty="0" smtClean="0"/>
              <a:t>řád</a:t>
            </a:r>
            <a:endParaRPr lang="cs-CZ" dirty="0"/>
          </a:p>
          <a:p>
            <a:r>
              <a:rPr lang="cs-CZ" dirty="0" smtClean="0"/>
              <a:t>zákon </a:t>
            </a:r>
            <a:r>
              <a:rPr lang="cs-CZ" dirty="0"/>
              <a:t>č. 255/2012 Sb., o kontrole (kontrolní řád</a:t>
            </a:r>
            <a:r>
              <a:rPr lang="cs-CZ" dirty="0" smtClean="0"/>
              <a:t>)</a:t>
            </a:r>
            <a:endParaRPr lang="cs-CZ" dirty="0"/>
          </a:p>
        </p:txBody>
      </p:sp>
    </p:spTree>
    <p:extLst>
      <p:ext uri="{BB962C8B-B14F-4D97-AF65-F5344CB8AC3E}">
        <p14:creationId xmlns:p14="http://schemas.microsoft.com/office/powerpoint/2010/main" val="1009585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Kontrolní systémy</a:t>
            </a:r>
          </a:p>
        </p:txBody>
      </p:sp>
      <p:sp>
        <p:nvSpPr>
          <p:cNvPr id="3" name="Zástupný symbol pro obsah 2"/>
          <p:cNvSpPr>
            <a:spLocks noGrp="1"/>
          </p:cNvSpPr>
          <p:nvPr>
            <p:ph sz="half" idx="1"/>
          </p:nvPr>
        </p:nvSpPr>
        <p:spPr>
          <a:xfrm>
            <a:off x="2589212" y="2133599"/>
            <a:ext cx="4313864" cy="4350327"/>
          </a:xfrm>
        </p:spPr>
        <p:txBody>
          <a:bodyPr>
            <a:normAutofit fontScale="77500" lnSpcReduction="20000"/>
          </a:bodyPr>
          <a:lstStyle/>
          <a:p>
            <a:r>
              <a:rPr lang="cs-CZ" dirty="0"/>
              <a:t>Minimalizace rizika finanční újmy způsobené Unii</a:t>
            </a:r>
          </a:p>
          <a:p>
            <a:r>
              <a:rPr lang="cs-CZ" dirty="0"/>
              <a:t>Zajištění je povinností členských států </a:t>
            </a:r>
          </a:p>
          <a:p>
            <a:pPr lvl="2"/>
            <a:r>
              <a:rPr lang="cs-CZ" dirty="0"/>
              <a:t>účinné řídící a kontrolní systémy</a:t>
            </a:r>
          </a:p>
          <a:p>
            <a:pPr lvl="1"/>
            <a:r>
              <a:rPr lang="cs-CZ" dirty="0"/>
              <a:t>kontrola legality a správnosti operací financovaných z fondů;</a:t>
            </a:r>
          </a:p>
          <a:p>
            <a:pPr lvl="1"/>
            <a:r>
              <a:rPr lang="cs-CZ" dirty="0"/>
              <a:t>zajištění účinné ochrany před podvody, především pokud jde o odvětví s vyšší úrovní rizika, přičemž tato ochrana musí mít odrazující účinek, a to s ohledem na náklady a přínos i přiměřenost opatření; </a:t>
            </a:r>
          </a:p>
          <a:p>
            <a:pPr lvl="1"/>
            <a:r>
              <a:rPr lang="cs-CZ" dirty="0"/>
              <a:t>předcházení nesrovnalostem a podvodům, jejich zjišťování a nápravě; </a:t>
            </a:r>
          </a:p>
          <a:p>
            <a:pPr lvl="1"/>
            <a:r>
              <a:rPr lang="cs-CZ" dirty="0"/>
              <a:t>ukládání sankcí, jež jsou účinné, odrazující a přiměřené v souladu s právem Unie nebo případně vnitrostátními právními předpisy, a dle potřeby k zahájení soudního řízení za tímto účelem; </a:t>
            </a:r>
          </a:p>
          <a:p>
            <a:pPr lvl="1"/>
            <a:r>
              <a:rPr lang="cs-CZ" dirty="0"/>
              <a:t>zpětné získání neoprávněných plateb a úroku a dle potřeby zahájení soudního řízení za tímto účelem.</a:t>
            </a:r>
          </a:p>
        </p:txBody>
      </p:sp>
      <p:sp>
        <p:nvSpPr>
          <p:cNvPr id="4" name="Zástupný symbol pro obsah 3"/>
          <p:cNvSpPr>
            <a:spLocks noGrp="1"/>
          </p:cNvSpPr>
          <p:nvPr>
            <p:ph sz="half" idx="2"/>
          </p:nvPr>
        </p:nvSpPr>
        <p:spPr/>
        <p:txBody>
          <a:bodyPr>
            <a:normAutofit fontScale="77500" lnSpcReduction="20000"/>
          </a:bodyPr>
          <a:lstStyle/>
          <a:p>
            <a:r>
              <a:rPr lang="cs-CZ" dirty="0"/>
              <a:t>Kontroly na místě prováděné Komisí</a:t>
            </a:r>
          </a:p>
          <a:p>
            <a:pPr lvl="1"/>
            <a:r>
              <a:rPr lang="cs-CZ" dirty="0"/>
              <a:t>zda je správní praxe v souladu s pravidly Unie;</a:t>
            </a:r>
          </a:p>
          <a:p>
            <a:pPr lvl="1"/>
            <a:r>
              <a:rPr lang="cs-CZ" dirty="0"/>
              <a:t>zda jsou k dispozici požadované podklady a zda jsou v souladu s operacemi financovanými z EZZF nebo EZFRV; </a:t>
            </a:r>
          </a:p>
          <a:p>
            <a:pPr lvl="1"/>
            <a:r>
              <a:rPr lang="cs-CZ" dirty="0"/>
              <a:t>podmínky, za kterých jsou operace financované z EZZF nebo EZFRV prováděny a kontrolovány; </a:t>
            </a:r>
          </a:p>
          <a:p>
            <a:pPr lvl="1"/>
            <a:r>
              <a:rPr lang="cs-CZ" dirty="0"/>
              <a:t>zda platební agentura splňuje akreditační kritéria</a:t>
            </a:r>
          </a:p>
          <a:p>
            <a:r>
              <a:rPr lang="cs-CZ" dirty="0"/>
              <a:t>Přístup k informacím a dokumentům </a:t>
            </a:r>
          </a:p>
          <a:p>
            <a:r>
              <a:rPr lang="cs-CZ" dirty="0"/>
              <a:t>Schvalování účetní uzávěrky a řešení nesrovnalostí</a:t>
            </a:r>
          </a:p>
        </p:txBody>
      </p:sp>
    </p:spTree>
    <p:extLst>
      <p:ext uri="{BB962C8B-B14F-4D97-AF65-F5344CB8AC3E}">
        <p14:creationId xmlns:p14="http://schemas.microsoft.com/office/powerpoint/2010/main" val="2943054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Integrovaný administrativní a kontrolní systém</a:t>
            </a:r>
          </a:p>
        </p:txBody>
      </p:sp>
      <p:sp>
        <p:nvSpPr>
          <p:cNvPr id="7" name="Zástupný symbol pro text 6"/>
          <p:cNvSpPr>
            <a:spLocks noGrp="1"/>
          </p:cNvSpPr>
          <p:nvPr>
            <p:ph type="body" idx="1"/>
          </p:nvPr>
        </p:nvSpPr>
        <p:spPr/>
        <p:txBody>
          <a:bodyPr/>
          <a:lstStyle/>
          <a:p>
            <a:r>
              <a:rPr lang="cs-CZ" dirty="0"/>
              <a:t>Prvky systému</a:t>
            </a:r>
          </a:p>
        </p:txBody>
      </p:sp>
      <p:sp>
        <p:nvSpPr>
          <p:cNvPr id="3" name="Zástupný symbol pro obsah 2"/>
          <p:cNvSpPr>
            <a:spLocks noGrp="1"/>
          </p:cNvSpPr>
          <p:nvPr>
            <p:ph sz="half" idx="2"/>
          </p:nvPr>
        </p:nvSpPr>
        <p:spPr/>
        <p:txBody>
          <a:bodyPr>
            <a:normAutofit fontScale="77500" lnSpcReduction="20000"/>
          </a:bodyPr>
          <a:lstStyle/>
          <a:p>
            <a:pPr lvl="1"/>
            <a:r>
              <a:rPr lang="cs-CZ" dirty="0"/>
              <a:t>Počítačová databáze</a:t>
            </a:r>
          </a:p>
          <a:p>
            <a:pPr lvl="1"/>
            <a:r>
              <a:rPr lang="cs-CZ" dirty="0"/>
              <a:t>Systém identifikace zemědělských pozemků</a:t>
            </a:r>
          </a:p>
          <a:p>
            <a:pPr lvl="2"/>
            <a:r>
              <a:rPr lang="cs-CZ" dirty="0">
                <a:hlinkClick r:id="rId2"/>
              </a:rPr>
              <a:t>LPIS</a:t>
            </a:r>
            <a:endParaRPr lang="cs-CZ" dirty="0"/>
          </a:p>
          <a:p>
            <a:pPr lvl="1"/>
            <a:r>
              <a:rPr lang="cs-CZ" dirty="0"/>
              <a:t>Systém identifikace a evidence platebních nároků</a:t>
            </a:r>
          </a:p>
          <a:p>
            <a:pPr lvl="1"/>
            <a:r>
              <a:rPr lang="cs-CZ" dirty="0"/>
              <a:t>Žádosti o podporu a žádosti o platbu</a:t>
            </a:r>
          </a:p>
          <a:p>
            <a:pPr lvl="2"/>
            <a:r>
              <a:rPr lang="cs-CZ" dirty="0">
                <a:hlinkClick r:id="rId3" action="ppaction://hlinkfile"/>
              </a:rPr>
              <a:t>Jednotná žádost</a:t>
            </a:r>
            <a:endParaRPr lang="cs-CZ" dirty="0"/>
          </a:p>
          <a:p>
            <a:pPr lvl="1"/>
            <a:r>
              <a:rPr lang="cs-CZ" dirty="0"/>
              <a:t>Integrovaný kontrolní systém</a:t>
            </a:r>
          </a:p>
          <a:p>
            <a:pPr lvl="1"/>
            <a:r>
              <a:rPr lang="cs-CZ" dirty="0"/>
              <a:t>Jednotný systém identifikace příjemců podpory</a:t>
            </a:r>
          </a:p>
          <a:p>
            <a:pPr lvl="2"/>
            <a:r>
              <a:rPr lang="cs-CZ" dirty="0">
                <a:hlinkClick r:id="rId4"/>
              </a:rPr>
              <a:t>Společný zemědělský registr</a:t>
            </a:r>
            <a:endParaRPr lang="cs-CZ" dirty="0"/>
          </a:p>
          <a:p>
            <a:pPr lvl="1"/>
            <a:r>
              <a:rPr lang="cs-CZ" dirty="0">
                <a:hlinkClick r:id="rId5"/>
              </a:rPr>
              <a:t>Systém pro identifikaci a evidenci zvířat</a:t>
            </a:r>
            <a:endParaRPr lang="cs-CZ" dirty="0"/>
          </a:p>
        </p:txBody>
      </p:sp>
      <p:sp>
        <p:nvSpPr>
          <p:cNvPr id="8" name="Zástupný symbol pro text 7"/>
          <p:cNvSpPr>
            <a:spLocks noGrp="1"/>
          </p:cNvSpPr>
          <p:nvPr>
            <p:ph type="body" sz="quarter" idx="3"/>
          </p:nvPr>
        </p:nvSpPr>
        <p:spPr/>
        <p:txBody>
          <a:bodyPr/>
          <a:lstStyle/>
          <a:p>
            <a:r>
              <a:rPr lang="cs-CZ" sz="2000" dirty="0"/>
              <a:t>Základní schéma fungování</a:t>
            </a:r>
          </a:p>
        </p:txBody>
      </p:sp>
      <p:sp>
        <p:nvSpPr>
          <p:cNvPr id="4" name="Zástupný symbol pro obsah 3"/>
          <p:cNvSpPr>
            <a:spLocks noGrp="1"/>
          </p:cNvSpPr>
          <p:nvPr>
            <p:ph sz="quarter" idx="4"/>
          </p:nvPr>
        </p:nvSpPr>
        <p:spPr/>
        <p:txBody>
          <a:bodyPr>
            <a:normAutofit fontScale="92500" lnSpcReduction="20000"/>
          </a:bodyPr>
          <a:lstStyle/>
          <a:p>
            <a:pPr algn="ctr"/>
            <a:r>
              <a:rPr lang="cs-CZ" dirty="0"/>
              <a:t>Žádost</a:t>
            </a:r>
          </a:p>
          <a:p>
            <a:pPr marL="114300" indent="0" algn="ctr">
              <a:buNone/>
            </a:pPr>
            <a:endParaRPr lang="cs-CZ" dirty="0"/>
          </a:p>
          <a:p>
            <a:pPr algn="ctr"/>
            <a:r>
              <a:rPr lang="cs-CZ" dirty="0"/>
              <a:t>Administrativní kontrola způsobilosti</a:t>
            </a:r>
          </a:p>
          <a:p>
            <a:pPr lvl="1" algn="ctr"/>
            <a:r>
              <a:rPr lang="cs-CZ" dirty="0"/>
              <a:t>Identifikace žadatele</a:t>
            </a:r>
          </a:p>
          <a:p>
            <a:pPr lvl="1" algn="ctr"/>
            <a:r>
              <a:rPr lang="cs-CZ" dirty="0"/>
              <a:t>Identifikace ploch</a:t>
            </a:r>
          </a:p>
          <a:p>
            <a:pPr lvl="1" algn="ctr"/>
            <a:r>
              <a:rPr lang="cs-CZ" dirty="0"/>
              <a:t>Identifikace zvířat</a:t>
            </a:r>
          </a:p>
          <a:p>
            <a:pPr algn="ctr"/>
            <a:r>
              <a:rPr lang="cs-CZ" dirty="0">
                <a:hlinkClick r:id="rId6"/>
              </a:rPr>
              <a:t>Kontrola na místě</a:t>
            </a:r>
            <a:endParaRPr lang="cs-CZ" dirty="0"/>
          </a:p>
          <a:p>
            <a:pPr marL="114300" indent="0" algn="ctr">
              <a:buNone/>
            </a:pPr>
            <a:endParaRPr lang="cs-CZ" dirty="0"/>
          </a:p>
          <a:p>
            <a:pPr algn="ctr"/>
            <a:r>
              <a:rPr lang="cs-CZ" dirty="0"/>
              <a:t>Rozhodnutí o (ne)poskytnutí podpory </a:t>
            </a:r>
          </a:p>
        </p:txBody>
      </p:sp>
      <p:sp>
        <p:nvSpPr>
          <p:cNvPr id="5" name="Šipka dolů 4"/>
          <p:cNvSpPr/>
          <p:nvPr/>
        </p:nvSpPr>
        <p:spPr>
          <a:xfrm>
            <a:off x="9084266" y="2898443"/>
            <a:ext cx="50405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lů 5"/>
          <p:cNvSpPr/>
          <p:nvPr/>
        </p:nvSpPr>
        <p:spPr>
          <a:xfrm>
            <a:off x="9084266" y="4822279"/>
            <a:ext cx="50405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3439917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hlinkClick r:id="rId2"/>
              </a:rPr>
              <a:t>Státní zemědělských intervenční fond</a:t>
            </a:r>
            <a:endParaRPr lang="en-GB" dirty="0"/>
          </a:p>
        </p:txBody>
      </p:sp>
      <p:sp>
        <p:nvSpPr>
          <p:cNvPr id="3" name="Zástupný symbol pro obsah 2"/>
          <p:cNvSpPr>
            <a:spLocks noGrp="1"/>
          </p:cNvSpPr>
          <p:nvPr>
            <p:ph sz="half" idx="1"/>
          </p:nvPr>
        </p:nvSpPr>
        <p:spPr>
          <a:xfrm>
            <a:off x="2589212" y="2133600"/>
            <a:ext cx="4313864" cy="4100290"/>
          </a:xfrm>
        </p:spPr>
        <p:txBody>
          <a:bodyPr>
            <a:normAutofit fontScale="92500" lnSpcReduction="20000"/>
          </a:bodyPr>
          <a:lstStyle/>
          <a:p>
            <a:r>
              <a:rPr lang="cs-CZ" dirty="0"/>
              <a:t>Zákon č. 256/2000 Sb.</a:t>
            </a:r>
          </a:p>
          <a:p>
            <a:r>
              <a:rPr lang="cs-CZ" dirty="0"/>
              <a:t>Právnická osoba</a:t>
            </a:r>
          </a:p>
          <a:p>
            <a:pPr lvl="1"/>
            <a:r>
              <a:rPr lang="cs-CZ" dirty="0"/>
              <a:t>Státní fond</a:t>
            </a:r>
          </a:p>
          <a:p>
            <a:pPr lvl="1"/>
            <a:r>
              <a:rPr lang="cs-CZ" dirty="0"/>
              <a:t>V působnosti Ministerstva zemědělství</a:t>
            </a:r>
          </a:p>
          <a:p>
            <a:r>
              <a:rPr lang="cs-CZ" dirty="0"/>
              <a:t>Akreditovaná platební agentura dle evropských předpisů</a:t>
            </a:r>
          </a:p>
          <a:p>
            <a:pPr lvl="2"/>
            <a:r>
              <a:rPr lang="cs-CZ" dirty="0"/>
              <a:t>Pro I. a II. pilíř </a:t>
            </a:r>
            <a:r>
              <a:rPr lang="cs-CZ" dirty="0" smtClean="0"/>
              <a:t>SZP</a:t>
            </a:r>
            <a:endParaRPr lang="cs-CZ" dirty="0"/>
          </a:p>
          <a:p>
            <a:pPr lvl="2"/>
            <a:r>
              <a:rPr lang="cs-CZ" dirty="0"/>
              <a:t>Rozhodování o poskytnutí dotací</a:t>
            </a:r>
          </a:p>
          <a:p>
            <a:pPr lvl="3"/>
            <a:r>
              <a:rPr lang="cs-CZ" dirty="0"/>
              <a:t>Postavení správního úřadu</a:t>
            </a:r>
          </a:p>
          <a:p>
            <a:r>
              <a:rPr lang="cs-CZ" dirty="0"/>
              <a:t>Další oprávnění </a:t>
            </a:r>
            <a:endParaRPr lang="cs-CZ" dirty="0" smtClean="0"/>
          </a:p>
          <a:p>
            <a:r>
              <a:rPr lang="cs-CZ" sz="1400" dirty="0">
                <a:hlinkClick r:id="rId3"/>
              </a:rPr>
              <a:t>https://www.szif.cz/cs/CmDocument?rid=%</a:t>
            </a:r>
            <a:r>
              <a:rPr lang="cs-CZ" sz="1400" dirty="0" smtClean="0">
                <a:hlinkClick r:id="rId3"/>
              </a:rPr>
              <a:t>2Fapa_anon%2Fcs%2Fdokumenty_ke_stazeni%2Fsystemova_navigace%2Fo_nas%2Fvyrocni_zpravy_szif%2F1529413388049.pdf</a:t>
            </a:r>
            <a:r>
              <a:rPr lang="cs-CZ" sz="1400" dirty="0" smtClean="0"/>
              <a:t> </a:t>
            </a:r>
            <a:endParaRPr lang="cs-CZ" sz="1400" dirty="0"/>
          </a:p>
          <a:p>
            <a:pPr lvl="1"/>
            <a:endParaRPr lang="cs-CZ" dirty="0"/>
          </a:p>
        </p:txBody>
      </p:sp>
      <p:sp>
        <p:nvSpPr>
          <p:cNvPr id="4" name="Zástupný symbol pro obsah 3"/>
          <p:cNvSpPr>
            <a:spLocks noGrp="1"/>
          </p:cNvSpPr>
          <p:nvPr>
            <p:ph sz="half" idx="2"/>
          </p:nvPr>
        </p:nvSpPr>
        <p:spPr/>
        <p:txBody>
          <a:bodyPr>
            <a:normAutofit fontScale="92500" lnSpcReduction="20000"/>
          </a:bodyPr>
          <a:lstStyle/>
          <a:p>
            <a:r>
              <a:rPr lang="cs-CZ" dirty="0"/>
              <a:t>Kontrola </a:t>
            </a:r>
          </a:p>
          <a:p>
            <a:pPr lvl="1"/>
            <a:r>
              <a:rPr lang="cs-CZ" dirty="0"/>
              <a:t>Kontrolní řád</a:t>
            </a:r>
          </a:p>
          <a:p>
            <a:pPr lvl="1"/>
            <a:r>
              <a:rPr lang="cs-CZ" dirty="0"/>
              <a:t>Z</a:t>
            </a:r>
            <a:r>
              <a:rPr lang="en-GB" dirty="0" err="1"/>
              <a:t>ákon</a:t>
            </a:r>
            <a:r>
              <a:rPr lang="en-GB" dirty="0"/>
              <a:t> o </a:t>
            </a:r>
            <a:r>
              <a:rPr lang="en-GB" dirty="0" err="1"/>
              <a:t>zemědělství</a:t>
            </a:r>
            <a:endParaRPr lang="cs-CZ" dirty="0"/>
          </a:p>
          <a:p>
            <a:pPr lvl="1"/>
            <a:r>
              <a:rPr lang="cs-CZ" dirty="0"/>
              <a:t>Zákon o SZIF</a:t>
            </a:r>
          </a:p>
        </p:txBody>
      </p:sp>
    </p:spTree>
    <p:extLst>
      <p:ext uri="{BB962C8B-B14F-4D97-AF65-F5344CB8AC3E}">
        <p14:creationId xmlns:p14="http://schemas.microsoft.com/office/powerpoint/2010/main" val="18126501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p:cNvPicPr>
            <a:picLocks noChangeAspect="1"/>
          </p:cNvPicPr>
          <p:nvPr/>
        </p:nvPicPr>
        <p:blipFill>
          <a:blip r:embed="rId2"/>
          <a:stretch>
            <a:fillRect/>
          </a:stretch>
        </p:blipFill>
        <p:spPr>
          <a:xfrm>
            <a:off x="1951328" y="856211"/>
            <a:ext cx="9745462" cy="4867056"/>
          </a:xfrm>
          <a:prstGeom prst="rect">
            <a:avLst/>
          </a:prstGeom>
        </p:spPr>
      </p:pic>
    </p:spTree>
    <p:extLst>
      <p:ext uri="{BB962C8B-B14F-4D97-AF65-F5344CB8AC3E}">
        <p14:creationId xmlns:p14="http://schemas.microsoft.com/office/powerpoint/2010/main" val="149993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Poskytování dotací - </a:t>
            </a:r>
            <a:r>
              <a:rPr lang="cs-CZ" dirty="0" smtClean="0"/>
              <a:t>obecně</a:t>
            </a:r>
            <a:endParaRPr lang="cs-CZ" dirty="0"/>
          </a:p>
        </p:txBody>
      </p:sp>
      <p:sp>
        <p:nvSpPr>
          <p:cNvPr id="3" name="Zástupný symbol pro obsah 2"/>
          <p:cNvSpPr>
            <a:spLocks noGrp="1"/>
          </p:cNvSpPr>
          <p:nvPr>
            <p:ph sz="half" idx="1"/>
          </p:nvPr>
        </p:nvSpPr>
        <p:spPr>
          <a:xfrm>
            <a:off x="2589212" y="2133600"/>
            <a:ext cx="4313864" cy="4267200"/>
          </a:xfrm>
        </p:spPr>
        <p:txBody>
          <a:bodyPr>
            <a:normAutofit fontScale="92500" lnSpcReduction="20000"/>
          </a:bodyPr>
          <a:lstStyle/>
          <a:p>
            <a:r>
              <a:rPr lang="cs-CZ" dirty="0"/>
              <a:t>Na řízení o poskytnutí dotace a rozhodování v něm se nevztahují </a:t>
            </a:r>
          </a:p>
          <a:p>
            <a:pPr lvl="1"/>
            <a:r>
              <a:rPr lang="cs-CZ" dirty="0"/>
              <a:t>lhůty pro vydání rozhodnutí, </a:t>
            </a:r>
          </a:p>
          <a:p>
            <a:pPr lvl="1"/>
            <a:r>
              <a:rPr lang="cs-CZ" dirty="0"/>
              <a:t>ustanovení o povinnosti umožnit účastníkům řízení před vydáním rozhodnutí ve věci vyjádřit se k podkladům rozhodnutí, </a:t>
            </a:r>
          </a:p>
          <a:p>
            <a:pPr lvl="1"/>
            <a:r>
              <a:rPr lang="cs-CZ" dirty="0"/>
              <a:t>ustanovení o vyrozumění účastníků </a:t>
            </a:r>
          </a:p>
          <a:p>
            <a:pPr lvl="1"/>
            <a:r>
              <a:rPr lang="cs-CZ" dirty="0"/>
              <a:t>řízení o provádění důkazů mimo ústní jednání, </a:t>
            </a:r>
          </a:p>
          <a:p>
            <a:pPr lvl="1"/>
            <a:r>
              <a:rPr lang="cs-CZ" dirty="0"/>
              <a:t>ustanovení o provedení záznamu o provedení důkazu listinou </a:t>
            </a:r>
          </a:p>
          <a:p>
            <a:pPr lvl="1"/>
            <a:r>
              <a:rPr lang="cs-CZ" dirty="0"/>
              <a:t>a ustanovení o vydání usnesení při provádění důkazu ohledáním věci na místě </a:t>
            </a:r>
          </a:p>
          <a:p>
            <a:pPr lvl="2"/>
            <a:r>
              <a:rPr lang="cs-CZ" dirty="0"/>
              <a:t>podle správního řádu.</a:t>
            </a:r>
          </a:p>
        </p:txBody>
      </p:sp>
      <p:sp>
        <p:nvSpPr>
          <p:cNvPr id="4" name="Zástupný symbol pro obsah 3"/>
          <p:cNvSpPr>
            <a:spLocks noGrp="1"/>
          </p:cNvSpPr>
          <p:nvPr>
            <p:ph sz="half" idx="2"/>
          </p:nvPr>
        </p:nvSpPr>
        <p:spPr>
          <a:xfrm>
            <a:off x="7190747" y="2126222"/>
            <a:ext cx="4313864" cy="4267200"/>
          </a:xfrm>
        </p:spPr>
        <p:txBody>
          <a:bodyPr>
            <a:normAutofit fontScale="92500" lnSpcReduction="20000"/>
          </a:bodyPr>
          <a:lstStyle/>
          <a:p>
            <a:r>
              <a:rPr lang="cs-CZ" dirty="0"/>
              <a:t>Dotace na opatření, jehož součástí je vypracování a předložení projektu žadatelem o dotaci, poskytuje Fond na základě dohody o poskytnutí dotace.</a:t>
            </a:r>
          </a:p>
          <a:p>
            <a:pPr lvl="1"/>
            <a:r>
              <a:rPr lang="cs-CZ" dirty="0"/>
              <a:t>Na uzavření dohody o poskytnutí dotace </a:t>
            </a:r>
            <a:r>
              <a:rPr lang="cs-CZ" dirty="0" smtClean="0"/>
              <a:t>není </a:t>
            </a:r>
            <a:r>
              <a:rPr lang="cs-CZ" dirty="0"/>
              <a:t>právní nárok. </a:t>
            </a:r>
            <a:endParaRPr lang="cs-CZ" dirty="0" smtClean="0"/>
          </a:p>
          <a:p>
            <a:pPr lvl="1"/>
            <a:r>
              <a:rPr lang="cs-CZ" dirty="0" smtClean="0"/>
              <a:t>Pokud </a:t>
            </a:r>
            <a:r>
              <a:rPr lang="cs-CZ" dirty="0"/>
              <a:t>Fond žádosti o dotaci před datem uzavření dohody </a:t>
            </a:r>
            <a:r>
              <a:rPr lang="cs-CZ" dirty="0" smtClean="0"/>
              <a:t>nevyhoví</a:t>
            </a:r>
            <a:r>
              <a:rPr lang="cs-CZ" dirty="0"/>
              <a:t>, sdělí písemně a bez zbytečného odkladu žadateli důvody nevyhovění. </a:t>
            </a:r>
            <a:endParaRPr lang="cs-CZ" dirty="0" smtClean="0"/>
          </a:p>
          <a:p>
            <a:pPr lvl="1"/>
            <a:r>
              <a:rPr lang="cs-CZ" dirty="0" smtClean="0"/>
              <a:t>V </a:t>
            </a:r>
            <a:r>
              <a:rPr lang="cs-CZ" dirty="0"/>
              <a:t>případě, že by toto sdělení Fondu bylo v rozporu s podmínkami, za kterých je poskytována dotace, ministerstvo jej usnesením zruší</a:t>
            </a:r>
            <a:r>
              <a:rPr lang="cs-CZ" dirty="0" smtClean="0"/>
              <a:t>.</a:t>
            </a:r>
          </a:p>
          <a:p>
            <a:pPr lvl="3"/>
            <a:r>
              <a:rPr lang="cs-CZ" dirty="0" smtClean="0"/>
              <a:t>Přiměřeně dle ustanovení o přezkumném řízení</a:t>
            </a:r>
            <a:endParaRPr lang="cs-CZ" dirty="0"/>
          </a:p>
          <a:p>
            <a:pPr marL="0" indent="0">
              <a:buNone/>
            </a:pPr>
            <a:endParaRPr lang="cs-CZ" dirty="0"/>
          </a:p>
        </p:txBody>
      </p:sp>
    </p:spTree>
    <p:extLst>
      <p:ext uri="{BB962C8B-B14F-4D97-AF65-F5344CB8AC3E}">
        <p14:creationId xmlns:p14="http://schemas.microsoft.com/office/powerpoint/2010/main" val="41117395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Mechanismus poskytnutí podpory z Programu rozvoje venkova</a:t>
            </a:r>
            <a:endParaRPr lang="en-GB" dirty="0"/>
          </a:p>
        </p:txBody>
      </p:sp>
      <p:sp>
        <p:nvSpPr>
          <p:cNvPr id="3" name="Zástupný symbol pro obsah 2"/>
          <p:cNvSpPr>
            <a:spLocks noGrp="1"/>
          </p:cNvSpPr>
          <p:nvPr>
            <p:ph idx="1"/>
          </p:nvPr>
        </p:nvSpPr>
        <p:spPr/>
        <p:txBody>
          <a:bodyPr>
            <a:normAutofit/>
          </a:bodyPr>
          <a:lstStyle/>
          <a:p>
            <a:r>
              <a:rPr lang="cs-CZ" dirty="0"/>
              <a:t>Příspěvek EZFRV na Program rozvoj venkova</a:t>
            </a:r>
          </a:p>
          <a:p>
            <a:pPr lvl="1"/>
            <a:r>
              <a:rPr lang="cs-CZ" dirty="0"/>
              <a:t>Princip spolufinancování </a:t>
            </a:r>
          </a:p>
          <a:p>
            <a:r>
              <a:rPr lang="cs-CZ" dirty="0"/>
              <a:t>Žádost o dotaci – návrh projektu pro realizace opatření</a:t>
            </a:r>
          </a:p>
          <a:p>
            <a:pPr lvl="1"/>
            <a:r>
              <a:rPr lang="cs-CZ" dirty="0"/>
              <a:t>Dohoda o poskytnutí dotace (schválení projektu)</a:t>
            </a:r>
          </a:p>
          <a:p>
            <a:pPr lvl="2"/>
            <a:r>
              <a:rPr lang="cs-CZ" dirty="0"/>
              <a:t>Předfinancování ze zdrojů žadatele</a:t>
            </a:r>
          </a:p>
          <a:p>
            <a:pPr lvl="2"/>
            <a:r>
              <a:rPr lang="cs-CZ" dirty="0"/>
              <a:t>Realizace projektu </a:t>
            </a:r>
          </a:p>
          <a:p>
            <a:pPr lvl="2"/>
            <a:r>
              <a:rPr lang="cs-CZ" dirty="0"/>
              <a:t>Žádost o proplacení způsobilých výdajů</a:t>
            </a:r>
          </a:p>
          <a:p>
            <a:pPr lvl="1"/>
            <a:r>
              <a:rPr lang="cs-CZ" dirty="0"/>
              <a:t>Rozhodnutí o neposkytnutí dotace (neschválení projektu)</a:t>
            </a:r>
          </a:p>
          <a:p>
            <a:pPr lvl="1"/>
            <a:r>
              <a:rPr lang="cs-CZ" dirty="0"/>
              <a:t>Specifické správní řízení </a:t>
            </a:r>
          </a:p>
          <a:p>
            <a:r>
              <a:rPr lang="cs-CZ" dirty="0"/>
              <a:t>Kontrola a sankční systém</a:t>
            </a:r>
          </a:p>
          <a:p>
            <a:pPr lvl="1"/>
            <a:endParaRPr lang="cs-CZ" dirty="0"/>
          </a:p>
          <a:p>
            <a:endParaRPr lang="en-GB" dirty="0"/>
          </a:p>
        </p:txBody>
      </p:sp>
    </p:spTree>
    <p:extLst>
      <p:ext uri="{BB962C8B-B14F-4D97-AF65-F5344CB8AC3E}">
        <p14:creationId xmlns:p14="http://schemas.microsoft.com/office/powerpoint/2010/main" val="201197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hlinkClick r:id="rId2"/>
              </a:rPr>
              <a:t>LPIS – </a:t>
            </a:r>
            <a:r>
              <a:rPr lang="cs-CZ" dirty="0">
                <a:hlinkClick r:id="rId2"/>
              </a:rPr>
              <a:t>Veřejný registr </a:t>
            </a:r>
            <a:r>
              <a:rPr lang="cs-CZ" dirty="0" smtClean="0">
                <a:hlinkClick r:id="rId2"/>
              </a:rPr>
              <a:t>půdy</a:t>
            </a:r>
            <a:endParaRPr lang="cs-CZ" sz="1800" dirty="0"/>
          </a:p>
        </p:txBody>
      </p:sp>
      <p:sp>
        <p:nvSpPr>
          <p:cNvPr id="3" name="Zástupný symbol pro obsah 2"/>
          <p:cNvSpPr>
            <a:spLocks noGrp="1"/>
          </p:cNvSpPr>
          <p:nvPr>
            <p:ph idx="1"/>
          </p:nvPr>
        </p:nvSpPr>
        <p:spPr>
          <a:xfrm>
            <a:off x="2589212" y="2133600"/>
            <a:ext cx="8915400" cy="4100290"/>
          </a:xfrm>
        </p:spPr>
        <p:txBody>
          <a:bodyPr>
            <a:normAutofit fontScale="77500" lnSpcReduction="20000"/>
          </a:bodyPr>
          <a:lstStyle/>
          <a:p>
            <a:r>
              <a:rPr lang="cs-CZ" dirty="0">
                <a:hlinkClick r:id="rId3"/>
              </a:rPr>
              <a:t>Geografický informační systém veřejné správy</a:t>
            </a:r>
            <a:endParaRPr lang="cs-CZ" dirty="0"/>
          </a:p>
          <a:p>
            <a:pPr lvl="1"/>
            <a:r>
              <a:rPr lang="cs-CZ" dirty="0"/>
              <a:t>Správcem Ministerstvo zemědělství</a:t>
            </a:r>
          </a:p>
          <a:p>
            <a:pPr lvl="1"/>
            <a:r>
              <a:rPr lang="cs-CZ" dirty="0"/>
              <a:t>Aktualizuje SZIF</a:t>
            </a:r>
          </a:p>
          <a:p>
            <a:r>
              <a:rPr lang="cs-CZ" dirty="0" smtClean="0"/>
              <a:t>Účel</a:t>
            </a:r>
            <a:endParaRPr lang="cs-CZ" dirty="0"/>
          </a:p>
          <a:p>
            <a:pPr lvl="1"/>
            <a:r>
              <a:rPr lang="cs-CZ" dirty="0"/>
              <a:t>K ověřování správnosti údajů uvedených v žádosti o dotace, ke kontrolám plnění podmínek poskytnutí dotace, pro evidenci ekologického zemědělství, pro evidenci ovocných sadů, pro evidenci pěstování geneticky modifikované odrůdy, pro uplatnění nároku na vrácení spotřební daně, pro evidenci pěstování máku setého a konopí a pro evidenci území určeného k řízeným rozlivům povodní</a:t>
            </a:r>
          </a:p>
          <a:p>
            <a:r>
              <a:rPr lang="cs-CZ" dirty="0"/>
              <a:t>Obsah</a:t>
            </a:r>
          </a:p>
          <a:p>
            <a:pPr lvl="1"/>
            <a:r>
              <a:rPr lang="cs-CZ" dirty="0"/>
              <a:t>Evidence půdy</a:t>
            </a:r>
          </a:p>
          <a:p>
            <a:pPr lvl="1"/>
            <a:r>
              <a:rPr lang="cs-CZ" dirty="0"/>
              <a:t>Evidence ekologicky významných prvků</a:t>
            </a:r>
          </a:p>
          <a:p>
            <a:pPr lvl="2"/>
            <a:r>
              <a:rPr lang="cs-CZ" dirty="0"/>
              <a:t>prvek, který představuje souvislou plochu i zemědělsky neobhospodařované půdy plnící mimoprodukční funkci zemědělství, popřípadě jiný útvar, který je součástí zemědělsky obhospodařované půdy nebo k ní bezprostředně přiléhá</a:t>
            </a:r>
          </a:p>
          <a:p>
            <a:pPr lvl="1"/>
            <a:r>
              <a:rPr lang="cs-CZ" dirty="0"/>
              <a:t>Evidence objektů </a:t>
            </a:r>
          </a:p>
          <a:p>
            <a:pPr lvl="2"/>
            <a:r>
              <a:rPr lang="cs-CZ" dirty="0"/>
              <a:t>objekt příslušející k hospodářství chovatele představující jednotlivou stavbu, zařízení nebo místo v krajině, kde jsou držena evidovaná zvířata</a:t>
            </a:r>
          </a:p>
        </p:txBody>
      </p:sp>
    </p:spTree>
    <p:extLst>
      <p:ext uri="{BB962C8B-B14F-4D97-AF65-F5344CB8AC3E}">
        <p14:creationId xmlns:p14="http://schemas.microsoft.com/office/powerpoint/2010/main" val="15514703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448A203F-5B5A-4D7C-892C-41D84FECB16E}"/>
              </a:ext>
            </a:extLst>
          </p:cNvPr>
          <p:cNvSpPr>
            <a:spLocks noGrp="1"/>
          </p:cNvSpPr>
          <p:nvPr>
            <p:ph type="title"/>
          </p:nvPr>
        </p:nvSpPr>
        <p:spPr/>
        <p:txBody>
          <a:bodyPr/>
          <a:lstStyle/>
          <a:p>
            <a:r>
              <a:rPr lang="cs-CZ" dirty="0">
                <a:hlinkClick r:id="rId2"/>
              </a:rPr>
              <a:t>Podmínky pro přímé platby</a:t>
            </a:r>
            <a:endParaRPr lang="cs-CZ" dirty="0"/>
          </a:p>
        </p:txBody>
      </p:sp>
      <p:sp>
        <p:nvSpPr>
          <p:cNvPr id="3" name="Zástupný obsah 2">
            <a:extLst>
              <a:ext uri="{FF2B5EF4-FFF2-40B4-BE49-F238E27FC236}">
                <a16:creationId xmlns:a16="http://schemas.microsoft.com/office/drawing/2014/main" id="{E31C9AA9-47C9-4AA0-B272-9BD9965D031E}"/>
              </a:ext>
            </a:extLst>
          </p:cNvPr>
          <p:cNvSpPr>
            <a:spLocks noGrp="1"/>
          </p:cNvSpPr>
          <p:nvPr>
            <p:ph idx="1"/>
          </p:nvPr>
        </p:nvSpPr>
        <p:spPr/>
        <p:txBody>
          <a:bodyPr/>
          <a:lstStyle/>
          <a:p>
            <a:r>
              <a:rPr lang="cs-CZ" dirty="0" smtClean="0">
                <a:hlinkClick r:id="rId3"/>
              </a:rPr>
              <a:t>Jednotná </a:t>
            </a:r>
            <a:r>
              <a:rPr lang="cs-CZ" dirty="0">
                <a:hlinkClick r:id="rId3"/>
              </a:rPr>
              <a:t>žádost</a:t>
            </a:r>
            <a:endParaRPr lang="cs-CZ" dirty="0"/>
          </a:p>
          <a:p>
            <a:pPr lvl="1"/>
            <a:r>
              <a:rPr lang="cs-CZ" dirty="0"/>
              <a:t>Prekluzivní lhůta k </a:t>
            </a:r>
            <a:r>
              <a:rPr lang="cs-CZ" dirty="0" smtClean="0"/>
              <a:t>podání (15. 5.)</a:t>
            </a:r>
            <a:endParaRPr lang="cs-CZ" dirty="0"/>
          </a:p>
          <a:p>
            <a:r>
              <a:rPr lang="cs-CZ" dirty="0"/>
              <a:t>Minimální výměra </a:t>
            </a:r>
            <a:r>
              <a:rPr lang="cs-CZ" dirty="0" smtClean="0"/>
              <a:t>půdy (1 ha)</a:t>
            </a:r>
            <a:endParaRPr lang="cs-CZ" dirty="0"/>
          </a:p>
          <a:p>
            <a:pPr lvl="2"/>
            <a:r>
              <a:rPr lang="cs-CZ" dirty="0"/>
              <a:t>Evidence v LPIS</a:t>
            </a:r>
          </a:p>
          <a:p>
            <a:pPr lvl="2"/>
            <a:r>
              <a:rPr lang="cs-CZ" dirty="0"/>
              <a:t>Zemědělské obhospodařování</a:t>
            </a:r>
          </a:p>
          <a:p>
            <a:r>
              <a:rPr lang="cs-CZ" dirty="0" smtClean="0"/>
              <a:t>Aktivní zemědělec </a:t>
            </a:r>
          </a:p>
          <a:p>
            <a:pPr lvl="2"/>
            <a:r>
              <a:rPr lang="cs-CZ" dirty="0" smtClean="0"/>
              <a:t>Zrušeno, uplatňováno do začátku roku 2018</a:t>
            </a:r>
          </a:p>
          <a:p>
            <a:r>
              <a:rPr lang="cs-CZ" dirty="0" smtClean="0"/>
              <a:t>Pravidla</a:t>
            </a:r>
            <a:r>
              <a:rPr lang="cs-CZ" dirty="0" smtClean="0"/>
              <a:t> podmíněnosti </a:t>
            </a:r>
            <a:r>
              <a:rPr lang="cs-CZ" i="1" dirty="0" smtClean="0"/>
              <a:t>(</a:t>
            </a:r>
            <a:r>
              <a:rPr lang="cs-CZ" i="1" dirty="0" err="1" smtClean="0"/>
              <a:t>cross</a:t>
            </a:r>
            <a:r>
              <a:rPr lang="cs-CZ" i="1" dirty="0" smtClean="0"/>
              <a:t> </a:t>
            </a:r>
            <a:r>
              <a:rPr lang="cs-CZ" i="1" dirty="0" err="1" smtClean="0"/>
              <a:t>compliance</a:t>
            </a:r>
            <a:r>
              <a:rPr lang="cs-CZ" i="1" dirty="0" smtClean="0"/>
              <a:t>)</a:t>
            </a:r>
            <a:endParaRPr lang="cs-CZ" i="1" dirty="0" smtClean="0"/>
          </a:p>
          <a:p>
            <a:r>
              <a:rPr lang="cs-CZ" dirty="0" smtClean="0"/>
              <a:t>Zemědělský podnikatel</a:t>
            </a:r>
          </a:p>
          <a:p>
            <a:pPr lvl="2"/>
            <a:r>
              <a:rPr lang="cs-CZ" dirty="0" smtClean="0"/>
              <a:t>Osvědčení o zápisu do </a:t>
            </a:r>
            <a:r>
              <a:rPr lang="cs-CZ" dirty="0" smtClean="0"/>
              <a:t>evidence </a:t>
            </a:r>
            <a:endParaRPr lang="cs-CZ" dirty="0" smtClean="0"/>
          </a:p>
          <a:p>
            <a:endParaRPr lang="cs-CZ" dirty="0" smtClean="0"/>
          </a:p>
          <a:p>
            <a:pPr lvl="1"/>
            <a:endParaRPr lang="en-GB" dirty="0"/>
          </a:p>
          <a:p>
            <a:endParaRPr lang="cs-CZ" dirty="0"/>
          </a:p>
        </p:txBody>
      </p:sp>
    </p:spTree>
    <p:extLst>
      <p:ext uri="{BB962C8B-B14F-4D97-AF65-F5344CB8AC3E}">
        <p14:creationId xmlns:p14="http://schemas.microsoft.com/office/powerpoint/2010/main" val="2708458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smtClean="0"/>
              <a:t>Judikatura NSS </a:t>
            </a:r>
            <a:r>
              <a:rPr lang="en-GB" dirty="0"/>
              <a:t>7 As 173/2012 - 44</a:t>
            </a:r>
          </a:p>
        </p:txBody>
      </p:sp>
      <p:sp>
        <p:nvSpPr>
          <p:cNvPr id="8" name="Zástupný symbol pro obsah 7"/>
          <p:cNvSpPr>
            <a:spLocks noGrp="1"/>
          </p:cNvSpPr>
          <p:nvPr>
            <p:ph idx="1"/>
          </p:nvPr>
        </p:nvSpPr>
        <p:spPr/>
        <p:txBody>
          <a:bodyPr>
            <a:normAutofit/>
          </a:bodyPr>
          <a:lstStyle/>
          <a:p>
            <a:r>
              <a:rPr lang="cs-CZ" dirty="0" smtClean="0"/>
              <a:t>Na </a:t>
            </a:r>
            <a:r>
              <a:rPr lang="cs-CZ" dirty="0"/>
              <a:t>poskytování dotací ze státního fondu se tak nevztahuje § 14 rozpočtových pravidel; v projednávaném případě se tedy neuplatní výluka ze soudního přezkumu na rozhodnutí o poskytnutí dotace ze státního fondu dle § 14 odst. 5 rozpočtových pravidel.</a:t>
            </a:r>
          </a:p>
        </p:txBody>
      </p:sp>
    </p:spTree>
    <p:extLst>
      <p:ext uri="{BB962C8B-B14F-4D97-AF65-F5344CB8AC3E}">
        <p14:creationId xmlns:p14="http://schemas.microsoft.com/office/powerpoint/2010/main" val="10615919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Poskytování dotací</a:t>
            </a:r>
            <a:endParaRPr lang="en-GB" dirty="0"/>
          </a:p>
        </p:txBody>
      </p:sp>
      <p:sp>
        <p:nvSpPr>
          <p:cNvPr id="9" name="Zástupný symbol pro text 8"/>
          <p:cNvSpPr>
            <a:spLocks noGrp="1"/>
          </p:cNvSpPr>
          <p:nvPr>
            <p:ph type="body" idx="1"/>
          </p:nvPr>
        </p:nvSpPr>
        <p:spPr/>
        <p:txBody>
          <a:bodyPr/>
          <a:lstStyle/>
          <a:p>
            <a:r>
              <a:rPr lang="cs-CZ" dirty="0" smtClean="0"/>
              <a:t>NSS </a:t>
            </a:r>
            <a:r>
              <a:rPr lang="en-GB" dirty="0" smtClean="0"/>
              <a:t>2 </a:t>
            </a:r>
            <a:r>
              <a:rPr lang="en-GB" dirty="0"/>
              <a:t>As 2/2008 - 55</a:t>
            </a:r>
          </a:p>
        </p:txBody>
      </p:sp>
      <p:sp>
        <p:nvSpPr>
          <p:cNvPr id="8" name="Zástupný symbol pro obsah 7"/>
          <p:cNvSpPr>
            <a:spLocks noGrp="1"/>
          </p:cNvSpPr>
          <p:nvPr>
            <p:ph sz="half" idx="2"/>
          </p:nvPr>
        </p:nvSpPr>
        <p:spPr/>
        <p:txBody>
          <a:bodyPr>
            <a:normAutofit fontScale="85000" lnSpcReduction="20000"/>
          </a:bodyPr>
          <a:lstStyle/>
          <a:p>
            <a:r>
              <a:rPr lang="cs-CZ" dirty="0"/>
              <a:t>I. Rozhodnutí o nároku na poskytnutí dotace na vyrovnání ekonomické újmy vznikající při zemědělském hospodaření v méně příznivých oblastech a oblastech s ekologickými omezeními dle § 13 nařízení vlády č. 241/2004 Sb., o podmínkách provádění pomoci méně příznivým oblastem a oblastem s ekologickými omezeními, podléhá přezkumu soudů ve správním soudnictví (§ 65 soudního řádu správního).</a:t>
            </a:r>
          </a:p>
          <a:p>
            <a:r>
              <a:rPr lang="cs-CZ" dirty="0"/>
              <a:t>II. Pro takové rozhodnutí jsou relevantní jen údaje uvedené v evidenci půdy, nikoli faktický stav užívání půdních bloků. Jiný výklad by byl v rozporu s § 3 odst. 4 a § 3a odst. 1 a 2 zákona č. 252/1997 Sb., o zemědělství.</a:t>
            </a:r>
          </a:p>
        </p:txBody>
      </p:sp>
      <p:sp>
        <p:nvSpPr>
          <p:cNvPr id="10" name="Zástupný symbol pro text 9"/>
          <p:cNvSpPr>
            <a:spLocks noGrp="1"/>
          </p:cNvSpPr>
          <p:nvPr>
            <p:ph type="body" sz="quarter" idx="3"/>
          </p:nvPr>
        </p:nvSpPr>
        <p:spPr/>
        <p:txBody>
          <a:bodyPr/>
          <a:lstStyle/>
          <a:p>
            <a:r>
              <a:rPr lang="cs-CZ" dirty="0" smtClean="0"/>
              <a:t>NSS </a:t>
            </a:r>
            <a:r>
              <a:rPr lang="en-GB" dirty="0" smtClean="0"/>
              <a:t>1 </a:t>
            </a:r>
            <a:r>
              <a:rPr lang="en-GB" dirty="0" err="1"/>
              <a:t>Afs</a:t>
            </a:r>
            <a:r>
              <a:rPr lang="en-GB" dirty="0"/>
              <a:t> 61/2013 - 43</a:t>
            </a:r>
          </a:p>
        </p:txBody>
      </p:sp>
      <p:sp>
        <p:nvSpPr>
          <p:cNvPr id="11" name="Zástupný symbol pro obsah 10"/>
          <p:cNvSpPr>
            <a:spLocks noGrp="1"/>
          </p:cNvSpPr>
          <p:nvPr>
            <p:ph sz="quarter" idx="4"/>
          </p:nvPr>
        </p:nvSpPr>
        <p:spPr/>
        <p:txBody>
          <a:bodyPr>
            <a:normAutofit fontScale="85000" lnSpcReduction="10000"/>
          </a:bodyPr>
          <a:lstStyle/>
          <a:p>
            <a:r>
              <a:rPr lang="cs-CZ" dirty="0"/>
              <a:t>Rozhodnutí Státního zemědělského intervenčního fondu o ukončení administrace žádosti o poskytnutí dotace podle § 11 zákona č. 256/2000 Sb., o Státním zemědělském intervenčním fondu, je rozhodnutím přezkoumatelným ve správním soudnictví (§ 65 odst. 1 s. ř. s.).</a:t>
            </a:r>
          </a:p>
          <a:p>
            <a:r>
              <a:rPr lang="cs-CZ" dirty="0"/>
              <a:t>Právní vztah vzniklý poskytnutím dotace je tedy veřejnoprávním vztahem, tím pádem rovněž rozhodnutí o vyřazení žádosti žadatele o poskytnutí dotace z procesu administrace této žádosti je rozhodováním v oblasti veřejné správy.</a:t>
            </a:r>
          </a:p>
        </p:txBody>
      </p:sp>
    </p:spTree>
    <p:extLst>
      <p:ext uri="{BB962C8B-B14F-4D97-AF65-F5344CB8AC3E}">
        <p14:creationId xmlns:p14="http://schemas.microsoft.com/office/powerpoint/2010/main" val="24485566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Poskytování přímých </a:t>
            </a:r>
            <a:r>
              <a:rPr lang="cs-CZ" dirty="0" smtClean="0"/>
              <a:t>plateb</a:t>
            </a:r>
            <a:br>
              <a:rPr lang="cs-CZ" dirty="0" smtClean="0"/>
            </a:br>
            <a:r>
              <a:rPr lang="cs-CZ" dirty="0" smtClean="0"/>
              <a:t>zákon o SZIF + NV 50/2015 </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O poskytnutí přímé platby zemědělcům může požádat fyzická nebo právnická osoba, která</a:t>
            </a:r>
          </a:p>
          <a:p>
            <a:pPr lvl="1"/>
            <a:r>
              <a:rPr lang="cs-CZ" strike="sngStrike" dirty="0"/>
              <a:t>a) je aktivním zemědělcem podle předpisu Evropské unie upravujícího pravidla pro přímé platby zemědělcům2) a splňuje podmínky uvedené v § 3,</a:t>
            </a:r>
          </a:p>
          <a:p>
            <a:pPr lvl="1"/>
            <a:r>
              <a:rPr lang="cs-CZ" dirty="0"/>
              <a:t>b) je zemědělským podnikatelem podle zákona o zemědělství a</a:t>
            </a:r>
          </a:p>
          <a:p>
            <a:pPr lvl="1"/>
            <a:r>
              <a:rPr lang="cs-CZ" dirty="0"/>
              <a:t>c) obhospodařuje zemědělskou půdu evidovanou na ni </a:t>
            </a:r>
            <a:r>
              <a:rPr lang="cs-CZ" dirty="0" smtClean="0"/>
              <a:t>v LPIS.</a:t>
            </a:r>
            <a:endParaRPr lang="cs-CZ" dirty="0"/>
          </a:p>
          <a:p>
            <a:r>
              <a:rPr lang="cs-CZ" dirty="0" smtClean="0"/>
              <a:t>Žadatel </a:t>
            </a:r>
            <a:r>
              <a:rPr lang="cs-CZ" dirty="0"/>
              <a:t>o poskytnutí přímé platby zemědělcům doručí Státnímu zemědělskému intervenčnímu fondu žádost o poskytnutí přímé platby zemědělcům do 15. května příslušného kalendářního roku, a to na formuláři vydaném Fondem pro příslušný kalendářní rok v rámci jednotné žádosti</a:t>
            </a:r>
            <a:r>
              <a:rPr lang="cs-CZ" dirty="0" smtClean="0"/>
              <a:t>.</a:t>
            </a:r>
          </a:p>
          <a:p>
            <a:pPr lvl="1"/>
            <a:r>
              <a:rPr lang="cs-CZ" dirty="0"/>
              <a:t>Žádost o poskytnutí přímé platby obsahuje</a:t>
            </a:r>
          </a:p>
          <a:p>
            <a:pPr lvl="2"/>
            <a:r>
              <a:rPr lang="cs-CZ" dirty="0"/>
              <a:t>seznam a výměru všech dílů půdních bloků podle zákona o zemědělství evidovaných v evidenci využití půdy na žadatele</a:t>
            </a:r>
            <a:r>
              <a:rPr lang="cs-CZ" dirty="0" smtClean="0"/>
              <a:t>, včetně zákresu v mapě</a:t>
            </a:r>
            <a:endParaRPr lang="cs-CZ" dirty="0"/>
          </a:p>
          <a:p>
            <a:pPr lvl="2"/>
            <a:r>
              <a:rPr lang="cs-CZ" dirty="0"/>
              <a:t>druh zemědělské kultury všech dílů půdních bloků podle písmene a), jichž se podaná žádost týká, a</a:t>
            </a:r>
          </a:p>
          <a:p>
            <a:pPr lvl="2"/>
            <a:r>
              <a:rPr lang="cs-CZ" dirty="0"/>
              <a:t>prohlášení žadatele o tom, že se zavazuje dodržovat pravidla podmíněnosti po celý kalendářní rok na veškeré jím obhospodařované zemědělské </a:t>
            </a:r>
            <a:r>
              <a:rPr lang="cs-CZ" dirty="0" smtClean="0"/>
              <a:t>půdě</a:t>
            </a:r>
            <a:endParaRPr lang="cs-CZ" dirty="0"/>
          </a:p>
        </p:txBody>
      </p:sp>
    </p:spTree>
    <p:extLst>
      <p:ext uri="{BB962C8B-B14F-4D97-AF65-F5344CB8AC3E}">
        <p14:creationId xmlns:p14="http://schemas.microsoft.com/office/powerpoint/2010/main" val="16987136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Poskytování přímých </a:t>
            </a:r>
            <a:r>
              <a:rPr lang="cs-CZ" dirty="0" smtClean="0"/>
              <a:t>plateb (SAPS)</a:t>
            </a:r>
            <a:r>
              <a:rPr lang="cs-CZ" dirty="0"/>
              <a:t/>
            </a:r>
            <a:br>
              <a:rPr lang="cs-CZ" dirty="0"/>
            </a:br>
            <a:r>
              <a:rPr lang="cs-CZ" dirty="0"/>
              <a:t>zákon o SZIF + NV 50/2015 </a:t>
            </a:r>
          </a:p>
        </p:txBody>
      </p:sp>
      <p:sp>
        <p:nvSpPr>
          <p:cNvPr id="3" name="Zástupný symbol pro obsah 2"/>
          <p:cNvSpPr>
            <a:spLocks noGrp="1"/>
          </p:cNvSpPr>
          <p:nvPr>
            <p:ph idx="1"/>
          </p:nvPr>
        </p:nvSpPr>
        <p:spPr/>
        <p:txBody>
          <a:bodyPr>
            <a:normAutofit fontScale="77500" lnSpcReduction="20000"/>
          </a:bodyPr>
          <a:lstStyle/>
          <a:p>
            <a:r>
              <a:rPr lang="cs-CZ" dirty="0"/>
              <a:t>Fond poskytne žadateli jednotnou platbu na plochu zemědělské půdy na minimální výměru, která činí nejméně 1 hektar plochy zemědělské půdy, na kterou lze poskytnout jednotnou platbu na plochu zemědělské půdy. </a:t>
            </a:r>
            <a:endParaRPr lang="cs-CZ" dirty="0" smtClean="0"/>
          </a:p>
          <a:p>
            <a:r>
              <a:rPr lang="cs-CZ" dirty="0" smtClean="0">
                <a:solidFill>
                  <a:srgbClr val="FF0000"/>
                </a:solidFill>
              </a:rPr>
              <a:t>Zemědělská </a:t>
            </a:r>
            <a:r>
              <a:rPr lang="cs-CZ" dirty="0">
                <a:solidFill>
                  <a:srgbClr val="FF0000"/>
                </a:solidFill>
              </a:rPr>
              <a:t>půda se zemědělskou kulturou jiná kultura není způsobilá pro poskytnutí této platby.</a:t>
            </a:r>
          </a:p>
          <a:p>
            <a:r>
              <a:rPr lang="cs-CZ" dirty="0" smtClean="0"/>
              <a:t>Fond </a:t>
            </a:r>
            <a:r>
              <a:rPr lang="cs-CZ" dirty="0"/>
              <a:t>poskytne žadateli jednotnou platbu na plochu zemědělské půdy, která je</a:t>
            </a:r>
          </a:p>
          <a:p>
            <a:pPr lvl="1"/>
            <a:r>
              <a:rPr lang="cs-CZ" dirty="0" smtClean="0"/>
              <a:t>evidována </a:t>
            </a:r>
            <a:r>
              <a:rPr lang="cs-CZ" dirty="0"/>
              <a:t>v evidenci využití půdy a splňuje podmínky k poskytnutí jednotné platby na </a:t>
            </a:r>
            <a:r>
              <a:rPr lang="cs-CZ" dirty="0" smtClean="0"/>
              <a:t>plochu,</a:t>
            </a:r>
          </a:p>
          <a:p>
            <a:pPr lvl="1"/>
            <a:r>
              <a:rPr lang="cs-CZ" dirty="0" smtClean="0"/>
              <a:t>evidována </a:t>
            </a:r>
            <a:r>
              <a:rPr lang="cs-CZ" dirty="0"/>
              <a:t>v evidenci využití půdy na žadatele nejméně ode dne doručení žádosti Fondu do 31. srpna příslušného kalendářního roku,</a:t>
            </a:r>
          </a:p>
          <a:p>
            <a:pPr lvl="1"/>
            <a:r>
              <a:rPr lang="cs-CZ" dirty="0" smtClean="0"/>
              <a:t>žadatelem </a:t>
            </a:r>
            <a:r>
              <a:rPr lang="cs-CZ" dirty="0"/>
              <a:t>zemědělsky obhospodařována v příslušném kalendářním roce po celou dobu, po kterou je evidována v evidenci využití půdy na žadatele</a:t>
            </a:r>
            <a:r>
              <a:rPr lang="cs-CZ" dirty="0" smtClean="0"/>
              <a:t>,</a:t>
            </a:r>
          </a:p>
          <a:p>
            <a:pPr lvl="2"/>
            <a:r>
              <a:rPr lang="cs-CZ" dirty="0"/>
              <a:t>p</a:t>
            </a:r>
            <a:r>
              <a:rPr lang="cs-CZ" dirty="0" smtClean="0"/>
              <a:t>rovádění obvyklých agrotechnických činností zajišťujících pěstování plodin (standardní orná půda)</a:t>
            </a:r>
          </a:p>
          <a:p>
            <a:pPr lvl="2"/>
            <a:r>
              <a:rPr lang="cs-CZ" dirty="0" smtClean="0"/>
              <a:t>Provedení pastvy, seče, odklizení biomasy (trvalé travní porosty a travní porosty)</a:t>
            </a:r>
          </a:p>
          <a:p>
            <a:pPr lvl="3"/>
            <a:r>
              <a:rPr lang="cs-CZ" dirty="0" smtClean="0"/>
              <a:t>Výjimka pro </a:t>
            </a:r>
            <a:r>
              <a:rPr lang="cs-CZ" dirty="0" smtClean="0"/>
              <a:t>AEKO, ekologické zemědělství, ZOPK, atd.</a:t>
            </a:r>
            <a:endParaRPr lang="cs-CZ" dirty="0"/>
          </a:p>
          <a:p>
            <a:pPr lvl="1"/>
            <a:r>
              <a:rPr lang="cs-CZ" dirty="0"/>
              <a:t>a</a:t>
            </a:r>
            <a:r>
              <a:rPr lang="cs-CZ" dirty="0" smtClean="0"/>
              <a:t> </a:t>
            </a:r>
            <a:r>
              <a:rPr lang="cs-CZ" dirty="0" smtClean="0"/>
              <a:t>udržována </a:t>
            </a:r>
            <a:r>
              <a:rPr lang="cs-CZ" dirty="0"/>
              <a:t>v souladu s pravidly podmíněnosti </a:t>
            </a:r>
            <a:r>
              <a:rPr lang="cs-CZ" dirty="0" smtClean="0"/>
              <a:t>po </a:t>
            </a:r>
            <a:r>
              <a:rPr lang="cs-CZ" dirty="0"/>
              <a:t>celý kalendářní rok.</a:t>
            </a:r>
          </a:p>
          <a:p>
            <a:endParaRPr lang="cs-CZ" dirty="0"/>
          </a:p>
        </p:txBody>
      </p:sp>
    </p:spTree>
    <p:extLst>
      <p:ext uri="{BB962C8B-B14F-4D97-AF65-F5344CB8AC3E}">
        <p14:creationId xmlns:p14="http://schemas.microsoft.com/office/powerpoint/2010/main" val="17911750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Poskytování přímých plateb (SAPS)</a:t>
            </a:r>
            <a:endParaRPr lang="cs-CZ" dirty="0"/>
          </a:p>
        </p:txBody>
      </p:sp>
      <p:sp>
        <p:nvSpPr>
          <p:cNvPr id="3" name="Zástupný symbol pro obsah 2"/>
          <p:cNvSpPr>
            <a:spLocks noGrp="1"/>
          </p:cNvSpPr>
          <p:nvPr>
            <p:ph idx="1"/>
          </p:nvPr>
        </p:nvSpPr>
        <p:spPr/>
        <p:txBody>
          <a:bodyPr/>
          <a:lstStyle/>
          <a:p>
            <a:r>
              <a:rPr lang="cs-CZ" dirty="0"/>
              <a:t>Fond poskytne jednotnou platbu na plochu zemědělské půdy v plné výši, nenastane-li skutečnost vedoucí ke snížení nebo neposkytnutí jednotné platby na plochu zemědělské </a:t>
            </a:r>
            <a:r>
              <a:rPr lang="cs-CZ" dirty="0" smtClean="0"/>
              <a:t>půdy.</a:t>
            </a:r>
          </a:p>
          <a:p>
            <a:r>
              <a:rPr lang="cs-CZ" dirty="0" smtClean="0"/>
              <a:t>Viz </a:t>
            </a:r>
            <a:r>
              <a:rPr lang="cs-CZ" dirty="0"/>
              <a:t>nařízení Komise (EU) č. </a:t>
            </a:r>
            <a:r>
              <a:rPr lang="cs-CZ" dirty="0" smtClean="0"/>
              <a:t>640/2014 a nařízení vlády č. 50/2015</a:t>
            </a:r>
          </a:p>
          <a:p>
            <a:pPr lvl="1"/>
            <a:r>
              <a:rPr lang="cs-CZ" dirty="0" smtClean="0"/>
              <a:t>Snížení </a:t>
            </a:r>
            <a:r>
              <a:rPr lang="cs-CZ" dirty="0" smtClean="0"/>
              <a:t>platby nebo neposkytnutí </a:t>
            </a:r>
            <a:r>
              <a:rPr lang="cs-CZ" dirty="0"/>
              <a:t>v</a:t>
            </a:r>
            <a:r>
              <a:rPr lang="cs-CZ" dirty="0" smtClean="0"/>
              <a:t> </a:t>
            </a:r>
            <a:r>
              <a:rPr lang="cs-CZ" dirty="0" smtClean="0"/>
              <a:t>návaznosti na </a:t>
            </a:r>
            <a:r>
              <a:rPr lang="cs-CZ" dirty="0" smtClean="0"/>
              <a:t>příčině</a:t>
            </a:r>
          </a:p>
          <a:p>
            <a:pPr lvl="2"/>
            <a:r>
              <a:rPr lang="cs-CZ" dirty="0" smtClean="0"/>
              <a:t>Opožděná žádost</a:t>
            </a:r>
          </a:p>
          <a:p>
            <a:pPr lvl="2"/>
            <a:r>
              <a:rPr lang="cs-CZ" dirty="0" smtClean="0"/>
              <a:t>Rozdíl mezi deklarovanou a skutečnou plochou</a:t>
            </a:r>
          </a:p>
          <a:p>
            <a:pPr lvl="2"/>
            <a:r>
              <a:rPr lang="cs-CZ" dirty="0" smtClean="0"/>
              <a:t>Rozpor s pravidly podmíněnosti</a:t>
            </a:r>
          </a:p>
          <a:p>
            <a:pPr lvl="2"/>
            <a:endParaRPr lang="cs-CZ" dirty="0" smtClean="0"/>
          </a:p>
        </p:txBody>
      </p:sp>
    </p:spTree>
    <p:extLst>
      <p:ext uri="{BB962C8B-B14F-4D97-AF65-F5344CB8AC3E}">
        <p14:creationId xmlns:p14="http://schemas.microsoft.com/office/powerpoint/2010/main" val="22270222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6BB6DD-544A-43D2-AD91-7AC2BBE8612A}"/>
              </a:ext>
            </a:extLst>
          </p:cNvPr>
          <p:cNvSpPr>
            <a:spLocks noGrp="1"/>
          </p:cNvSpPr>
          <p:nvPr>
            <p:ph type="title"/>
          </p:nvPr>
        </p:nvSpPr>
        <p:spPr/>
        <p:txBody>
          <a:bodyPr/>
          <a:lstStyle/>
          <a:p>
            <a:r>
              <a:rPr lang="cs-CZ" dirty="0"/>
              <a:t>Vrácení dotací</a:t>
            </a:r>
          </a:p>
        </p:txBody>
      </p:sp>
      <p:sp>
        <p:nvSpPr>
          <p:cNvPr id="3" name="Zástupný obsah 2">
            <a:extLst>
              <a:ext uri="{FF2B5EF4-FFF2-40B4-BE49-F238E27FC236}">
                <a16:creationId xmlns:a16="http://schemas.microsoft.com/office/drawing/2014/main" id="{CEB28852-6668-468D-B6A3-A0357366E62A}"/>
              </a:ext>
            </a:extLst>
          </p:cNvPr>
          <p:cNvSpPr>
            <a:spLocks noGrp="1"/>
          </p:cNvSpPr>
          <p:nvPr>
            <p:ph idx="1"/>
          </p:nvPr>
        </p:nvSpPr>
        <p:spPr/>
        <p:txBody>
          <a:bodyPr>
            <a:normAutofit/>
          </a:bodyPr>
          <a:lstStyle/>
          <a:p>
            <a:pPr marL="0" indent="0">
              <a:buNone/>
            </a:pPr>
            <a:r>
              <a:rPr lang="cs-CZ" dirty="0"/>
              <a:t>V případě neoprávněné platby dotace kryté zcela nebo zčásti prostředky z rozpočtu Evropské unie postupuje Fond podle přímo použitelného předpisu Evropské unie a podle tohoto zákona. </a:t>
            </a:r>
          </a:p>
          <a:p>
            <a:pPr marL="0" indent="0">
              <a:buNone/>
            </a:pPr>
            <a:r>
              <a:rPr lang="cs-CZ" dirty="0" smtClean="0"/>
              <a:t>Řízení </a:t>
            </a:r>
            <a:r>
              <a:rPr lang="cs-CZ" dirty="0"/>
              <a:t>o vrácení dotace Fond zahájí nejpozději do 10 let ode dne jejího vyplacení.</a:t>
            </a:r>
          </a:p>
          <a:p>
            <a:pPr marL="0" indent="0">
              <a:buNone/>
            </a:pPr>
            <a:r>
              <a:rPr lang="cs-CZ" dirty="0"/>
              <a:t>Řízení o vrácení dotace a řízení o povinnosti zaplatit penále se ukončí rozhodnutím vydaným Fondem; </a:t>
            </a:r>
            <a:r>
              <a:rPr lang="cs-CZ" dirty="0" smtClean="0"/>
              <a:t>vrácení </a:t>
            </a:r>
            <a:r>
              <a:rPr lang="cs-CZ" dirty="0"/>
              <a:t>dotace a zaplacení penále vymáhá Fond.</a:t>
            </a:r>
          </a:p>
          <a:p>
            <a:pPr marL="0" indent="0">
              <a:buNone/>
            </a:pPr>
            <a:r>
              <a:rPr lang="cs-CZ" dirty="0"/>
              <a:t>Nesplní-li příjemce dotace povinnost vrátit neoprávněnou platbu dotace nebo povinnost zaplatit penále, může Fond započítat neoprávněnou platbu dotace a penále do dotace, pro jejíž poskytnutí splnil podmínky.</a:t>
            </a:r>
          </a:p>
          <a:p>
            <a:endParaRPr lang="cs-CZ" dirty="0"/>
          </a:p>
        </p:txBody>
      </p:sp>
    </p:spTree>
    <p:extLst>
      <p:ext uri="{BB962C8B-B14F-4D97-AF65-F5344CB8AC3E}">
        <p14:creationId xmlns:p14="http://schemas.microsoft.com/office/powerpoint/2010/main" val="3268183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Další integrovaná evidence</a:t>
            </a:r>
          </a:p>
        </p:txBody>
      </p:sp>
      <p:sp>
        <p:nvSpPr>
          <p:cNvPr id="3" name="Zástupný symbol pro obsah 2"/>
          <p:cNvSpPr>
            <a:spLocks noGrp="1"/>
          </p:cNvSpPr>
          <p:nvPr>
            <p:ph idx="1"/>
          </p:nvPr>
        </p:nvSpPr>
        <p:spPr/>
        <p:txBody>
          <a:bodyPr>
            <a:normAutofit lnSpcReduction="10000"/>
          </a:bodyPr>
          <a:lstStyle/>
          <a:p>
            <a:r>
              <a:rPr lang="cs-CZ" dirty="0"/>
              <a:t>Registr vinic</a:t>
            </a:r>
          </a:p>
          <a:p>
            <a:pPr lvl="1"/>
            <a:r>
              <a:rPr lang="cs-CZ" dirty="0"/>
              <a:t>Dle zákona o vinohradnictví a vinařství (321/2004)</a:t>
            </a:r>
          </a:p>
          <a:p>
            <a:r>
              <a:rPr lang="cs-CZ" dirty="0"/>
              <a:t>Registr chmelnic</a:t>
            </a:r>
          </a:p>
          <a:p>
            <a:pPr lvl="1"/>
            <a:r>
              <a:rPr lang="cs-CZ" dirty="0"/>
              <a:t>Dle zákona o ochraně chmele (97/1996)</a:t>
            </a:r>
          </a:p>
          <a:p>
            <a:r>
              <a:rPr lang="cs-CZ" dirty="0"/>
              <a:t>Registr intenzivních sadů</a:t>
            </a:r>
          </a:p>
          <a:p>
            <a:r>
              <a:rPr lang="cs-CZ" dirty="0"/>
              <a:t>Registr množitelských porostů a materiálů (registr školek)</a:t>
            </a:r>
          </a:p>
          <a:p>
            <a:pPr lvl="1"/>
            <a:r>
              <a:rPr lang="cs-CZ" dirty="0"/>
              <a:t>Dle zákona o oběhu osiva a sadby (219/2003)</a:t>
            </a:r>
          </a:p>
          <a:p>
            <a:r>
              <a:rPr lang="cs-CZ" dirty="0"/>
              <a:t>Registr zvířat</a:t>
            </a:r>
          </a:p>
          <a:p>
            <a:pPr lvl="1"/>
            <a:r>
              <a:rPr lang="cs-CZ" dirty="0"/>
              <a:t>Dle plemenářského zákona (154/2000)</a:t>
            </a:r>
          </a:p>
          <a:p>
            <a:r>
              <a:rPr lang="cs-CZ" dirty="0"/>
              <a:t>Evidence přípravků a hnojiv</a:t>
            </a:r>
          </a:p>
        </p:txBody>
      </p:sp>
    </p:spTree>
    <p:extLst>
      <p:ext uri="{BB962C8B-B14F-4D97-AF65-F5344CB8AC3E}">
        <p14:creationId xmlns:p14="http://schemas.microsoft.com/office/powerpoint/2010/main" val="45491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F7650F-1622-4D8D-86E0-87332A909190}"/>
              </a:ext>
            </a:extLst>
          </p:cNvPr>
          <p:cNvSpPr>
            <a:spLocks noGrp="1"/>
          </p:cNvSpPr>
          <p:nvPr>
            <p:ph type="title"/>
          </p:nvPr>
        </p:nvSpPr>
        <p:spPr/>
        <p:txBody>
          <a:bodyPr/>
          <a:lstStyle/>
          <a:p>
            <a:r>
              <a:rPr lang="cs-CZ" dirty="0"/>
              <a:t>LPIS – historie</a:t>
            </a:r>
          </a:p>
        </p:txBody>
      </p:sp>
      <p:sp>
        <p:nvSpPr>
          <p:cNvPr id="3" name="Zástupný symbol pro obsah 2">
            <a:extLst>
              <a:ext uri="{FF2B5EF4-FFF2-40B4-BE49-F238E27FC236}">
                <a16:creationId xmlns:a16="http://schemas.microsoft.com/office/drawing/2014/main" id="{E28E36F3-7BF6-42ED-9FA9-BA2D0FCE9129}"/>
              </a:ext>
            </a:extLst>
          </p:cNvPr>
          <p:cNvSpPr>
            <a:spLocks noGrp="1"/>
          </p:cNvSpPr>
          <p:nvPr>
            <p:ph idx="1"/>
          </p:nvPr>
        </p:nvSpPr>
        <p:spPr>
          <a:xfrm>
            <a:off x="2589212" y="2133600"/>
            <a:ext cx="8915400" cy="4100290"/>
          </a:xfrm>
        </p:spPr>
        <p:txBody>
          <a:bodyPr>
            <a:normAutofit fontScale="92500" lnSpcReduction="20000"/>
          </a:bodyPr>
          <a:lstStyle/>
          <a:p>
            <a:r>
              <a:rPr lang="cs-CZ" dirty="0"/>
              <a:t>Vznik k 1. 1. 2004</a:t>
            </a:r>
          </a:p>
          <a:p>
            <a:r>
              <a:rPr lang="cs-CZ" dirty="0"/>
              <a:t>Každý uživatel půdního bloku nebo dílu půdního bloku, pokud má zájem o zařazení do evidence půdy, ohlásí tuto skutečnost do 60 dnů ode dne nabytí účinnosti tohoto zákona</a:t>
            </a:r>
          </a:p>
          <a:p>
            <a:pPr lvl="1"/>
            <a:r>
              <a:rPr lang="cs-CZ" dirty="0"/>
              <a:t>Pochybnosti o skutečném průběhu hranic užívání dílů půdního bloku mezi různými uživateli, případně o uživatelem uváděné výměře</a:t>
            </a:r>
          </a:p>
          <a:p>
            <a:pPr lvl="2"/>
            <a:r>
              <a:rPr lang="cs-CZ" dirty="0"/>
              <a:t>Výzva k odstranění pochybností</a:t>
            </a:r>
          </a:p>
          <a:p>
            <a:pPr lvl="2"/>
            <a:r>
              <a:rPr lang="cs-CZ" dirty="0"/>
              <a:t>Svolání místního šetření v terénu</a:t>
            </a:r>
          </a:p>
          <a:p>
            <a:pPr lvl="1"/>
            <a:r>
              <a:rPr lang="cs-CZ" dirty="0"/>
              <a:t>Podají-li na stejný půdní blok, případně díl půdního bloku ohlášení dva nebo více uživatelů, ministerstvo je vyzve k uzavření písemné dohody do 15 dnů o tom, který z nich je uživatelem.</a:t>
            </a:r>
          </a:p>
          <a:p>
            <a:pPr lvl="2"/>
            <a:r>
              <a:rPr lang="cs-CZ" dirty="0"/>
              <a:t>Nedojde-li ve stanovené lhůtě k uzavření písemné dohody mezi uživateli </a:t>
            </a:r>
          </a:p>
          <a:p>
            <a:pPr lvl="3"/>
            <a:r>
              <a:rPr lang="cs-CZ" dirty="0"/>
              <a:t>Možnost místního šetření v terénu</a:t>
            </a:r>
          </a:p>
          <a:p>
            <a:pPr lvl="3"/>
            <a:r>
              <a:rPr lang="cs-CZ" dirty="0"/>
              <a:t>Neodstranění sporných záležitostí </a:t>
            </a:r>
            <a:r>
              <a:rPr lang="cs-CZ" dirty="0" smtClean="0"/>
              <a:t>→ zápis </a:t>
            </a:r>
            <a:r>
              <a:rPr lang="cs-CZ" dirty="0"/>
              <a:t>uživatele, který prokáže platný právní důvod užívání zemědělsky obhospodařované půdy</a:t>
            </a:r>
          </a:p>
          <a:p>
            <a:r>
              <a:rPr lang="cs-CZ" dirty="0"/>
              <a:t>Potvrzení o zařazení do evidence x Rozhodnutí o nezařazení do evidence</a:t>
            </a:r>
          </a:p>
        </p:txBody>
      </p:sp>
    </p:spTree>
    <p:extLst>
      <p:ext uri="{BB962C8B-B14F-4D97-AF65-F5344CB8AC3E}">
        <p14:creationId xmlns:p14="http://schemas.microsoft.com/office/powerpoint/2010/main" val="589744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Evidence půdy – půdní </a:t>
            </a:r>
            <a:r>
              <a:rPr lang="cs-CZ" dirty="0" smtClean="0"/>
              <a:t>blok (PB)</a:t>
            </a:r>
            <a:endParaRPr lang="cs-CZ" dirty="0"/>
          </a:p>
        </p:txBody>
      </p:sp>
      <p:sp>
        <p:nvSpPr>
          <p:cNvPr id="3" name="Zástupný symbol pro obsah 2"/>
          <p:cNvSpPr>
            <a:spLocks noGrp="1"/>
          </p:cNvSpPr>
          <p:nvPr>
            <p:ph idx="1"/>
          </p:nvPr>
        </p:nvSpPr>
        <p:spPr>
          <a:xfrm>
            <a:off x="2589212" y="2133600"/>
            <a:ext cx="8915400" cy="4100290"/>
          </a:xfrm>
        </p:spPr>
        <p:txBody>
          <a:bodyPr>
            <a:normAutofit fontScale="92500" lnSpcReduction="20000"/>
          </a:bodyPr>
          <a:lstStyle/>
          <a:p>
            <a:r>
              <a:rPr lang="cs-CZ" dirty="0"/>
              <a:t>Základní jednotka evidence</a:t>
            </a:r>
          </a:p>
          <a:p>
            <a:pPr lvl="1"/>
            <a:r>
              <a:rPr lang="cs-CZ" dirty="0"/>
              <a:t>minimální výměra 0,01 ha</a:t>
            </a:r>
          </a:p>
          <a:p>
            <a:pPr lvl="1"/>
            <a:r>
              <a:rPr lang="cs-CZ" dirty="0"/>
              <a:t>souvislá plocha zemědělsky obhospodařované půdy zřetelně v terénu </a:t>
            </a:r>
            <a:r>
              <a:rPr lang="cs-CZ" dirty="0" smtClean="0"/>
              <a:t>oddělená</a:t>
            </a:r>
          </a:p>
          <a:p>
            <a:pPr lvl="2"/>
            <a:r>
              <a:rPr lang="cs-CZ" dirty="0" smtClean="0"/>
              <a:t>zejména </a:t>
            </a:r>
            <a:r>
              <a:rPr lang="cs-CZ" dirty="0"/>
              <a:t>lesním porostem, zpevněnou cestou, vodním útvarem povrchových vod nebo trvale zemědělsky neobhospodařovanou půdou, která může obsahovat ekologicky významný prvek obklopený zemědělsky obhospodařovanou půdou</a:t>
            </a:r>
          </a:p>
          <a:p>
            <a:pPr lvl="1"/>
            <a:r>
              <a:rPr lang="cs-CZ" dirty="0"/>
              <a:t>souvislá vodní plocha </a:t>
            </a:r>
            <a:r>
              <a:rPr lang="cs-CZ" dirty="0" smtClean="0"/>
              <a:t>využívaná </a:t>
            </a:r>
          </a:p>
          <a:p>
            <a:pPr lvl="2"/>
            <a:r>
              <a:rPr lang="cs-CZ" dirty="0" smtClean="0"/>
              <a:t>pro </a:t>
            </a:r>
            <a:r>
              <a:rPr lang="cs-CZ" dirty="0"/>
              <a:t>účely chovu ryb, vodních živočichů a pěstování rostlin ve vodním útvaru povrchových vod, pro účely provozování rybníkářství</a:t>
            </a:r>
          </a:p>
          <a:p>
            <a:pPr lvl="1"/>
            <a:r>
              <a:rPr lang="cs-CZ" dirty="0"/>
              <a:t>souvislá plocha zalesněné půdy, </a:t>
            </a:r>
            <a:endParaRPr lang="cs-CZ" dirty="0" smtClean="0"/>
          </a:p>
          <a:p>
            <a:pPr lvl="2"/>
            <a:r>
              <a:rPr lang="cs-CZ" dirty="0" smtClean="0"/>
              <a:t>která </a:t>
            </a:r>
            <a:r>
              <a:rPr lang="cs-CZ" dirty="0"/>
              <a:t>byla v evidenci půdy vedena jako zemědělsky obhospodařovaná půda se zemědělskou kulturou</a:t>
            </a:r>
          </a:p>
          <a:p>
            <a:pPr lvl="1"/>
            <a:r>
              <a:rPr lang="cs-CZ" dirty="0"/>
              <a:t>ekologicky významný prvek, </a:t>
            </a:r>
            <a:endParaRPr lang="cs-CZ" dirty="0" smtClean="0"/>
          </a:p>
          <a:p>
            <a:pPr lvl="2"/>
            <a:r>
              <a:rPr lang="cs-CZ" dirty="0" smtClean="0"/>
              <a:t>který </a:t>
            </a:r>
            <a:r>
              <a:rPr lang="cs-CZ" dirty="0"/>
              <a:t>není součástí půdního bloku a současně bezprostředně přiléhá k zemědělsky obhospodařované půdě evidované jako půdní blok</a:t>
            </a:r>
          </a:p>
        </p:txBody>
      </p:sp>
    </p:spTree>
    <p:extLst>
      <p:ext uri="{BB962C8B-B14F-4D97-AF65-F5344CB8AC3E}">
        <p14:creationId xmlns:p14="http://schemas.microsoft.com/office/powerpoint/2010/main" val="900993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22A8E4-52B7-450D-B0D9-0855A51EC298}"/>
              </a:ext>
            </a:extLst>
          </p:cNvPr>
          <p:cNvSpPr>
            <a:spLocks noGrp="1"/>
          </p:cNvSpPr>
          <p:nvPr>
            <p:ph type="title"/>
          </p:nvPr>
        </p:nvSpPr>
        <p:spPr/>
        <p:txBody>
          <a:bodyPr/>
          <a:lstStyle/>
          <a:p>
            <a:r>
              <a:rPr lang="cs-CZ" dirty="0"/>
              <a:t>Evidence půdy – díl půdního </a:t>
            </a:r>
            <a:r>
              <a:rPr lang="cs-CZ" dirty="0" smtClean="0"/>
              <a:t>bloku (DPB)</a:t>
            </a:r>
            <a:endParaRPr lang="cs-CZ" dirty="0"/>
          </a:p>
        </p:txBody>
      </p:sp>
      <p:sp>
        <p:nvSpPr>
          <p:cNvPr id="3" name="Zástupný symbol pro obsah 2">
            <a:extLst>
              <a:ext uri="{FF2B5EF4-FFF2-40B4-BE49-F238E27FC236}">
                <a16:creationId xmlns:a16="http://schemas.microsoft.com/office/drawing/2014/main" id="{DE20E28F-6A5C-4CAC-80AC-527B25C82B17}"/>
              </a:ext>
            </a:extLst>
          </p:cNvPr>
          <p:cNvSpPr>
            <a:spLocks noGrp="1"/>
          </p:cNvSpPr>
          <p:nvPr>
            <p:ph idx="1"/>
          </p:nvPr>
        </p:nvSpPr>
        <p:spPr>
          <a:xfrm>
            <a:off x="2589212" y="2133600"/>
            <a:ext cx="8915400" cy="4100290"/>
          </a:xfrm>
        </p:spPr>
        <p:txBody>
          <a:bodyPr>
            <a:normAutofit fontScale="92500" lnSpcReduction="10000"/>
          </a:bodyPr>
          <a:lstStyle/>
          <a:p>
            <a:pPr lvl="1"/>
            <a:r>
              <a:rPr lang="cs-CZ" dirty="0"/>
              <a:t>Součást půdního </a:t>
            </a:r>
            <a:r>
              <a:rPr lang="cs-CZ" dirty="0" smtClean="0"/>
              <a:t>bloku</a:t>
            </a:r>
            <a:endParaRPr lang="cs-CZ" dirty="0"/>
          </a:p>
          <a:p>
            <a:r>
              <a:rPr lang="cs-CZ" dirty="0"/>
              <a:t>Souvislá plocha půdy o minimální výměře 0,01 ha, jejíž hranice lze </a:t>
            </a:r>
            <a:r>
              <a:rPr lang="cs-CZ" dirty="0" smtClean="0"/>
              <a:t>identifikovat </a:t>
            </a:r>
            <a:r>
              <a:rPr lang="cs-CZ" dirty="0"/>
              <a:t>v </a:t>
            </a:r>
            <a:r>
              <a:rPr lang="cs-CZ" dirty="0" smtClean="0"/>
              <a:t>terénu vůči okolí, </a:t>
            </a:r>
            <a:r>
              <a:rPr lang="cs-CZ" dirty="0"/>
              <a:t>a</a:t>
            </a:r>
          </a:p>
          <a:p>
            <a:pPr lvl="1"/>
            <a:r>
              <a:rPr lang="cs-CZ" dirty="0"/>
              <a:t>na níž vykonává vlastním jménem a na vlastní odpovědnost zemědělskou činnost fyzická nebo právnická osoba, „UŽIVATEL“ a</a:t>
            </a:r>
          </a:p>
          <a:p>
            <a:pPr lvl="1"/>
            <a:r>
              <a:rPr lang="cs-CZ" dirty="0"/>
              <a:t>je na ní pěstován jeden druh zemědělské kultury, popřípadě se na ní nachází ekologicky významný prvek</a:t>
            </a:r>
          </a:p>
          <a:p>
            <a:r>
              <a:rPr lang="cs-CZ" dirty="0"/>
              <a:t>Souvislá plocha půdy,</a:t>
            </a:r>
          </a:p>
          <a:p>
            <a:pPr lvl="1"/>
            <a:r>
              <a:rPr lang="cs-CZ" dirty="0"/>
              <a:t>která je obhospodařována v rámci ekologického zemědělství, nebo v etapě přechodného období v rámci ekologického zemědělství podle zákona o ekologickém zemědělství, nebo</a:t>
            </a:r>
          </a:p>
          <a:p>
            <a:pPr lvl="1"/>
            <a:r>
              <a:rPr lang="cs-CZ" dirty="0"/>
              <a:t>je na ní uplatňováno </a:t>
            </a:r>
            <a:r>
              <a:rPr lang="cs-CZ" dirty="0" smtClean="0"/>
              <a:t>opatření, </a:t>
            </a:r>
            <a:r>
              <a:rPr lang="cs-CZ" dirty="0"/>
              <a:t>jehož podmínky vyžadují, aby bylo prováděno na samostatném dílu půdního bloku, nebo</a:t>
            </a:r>
          </a:p>
          <a:p>
            <a:pPr lvl="1"/>
            <a:r>
              <a:rPr lang="cs-CZ" dirty="0"/>
              <a:t>které odpovídá registrační číslo vinice, chmelnice, nebo ovocného sadu.</a:t>
            </a:r>
          </a:p>
        </p:txBody>
      </p:sp>
    </p:spTree>
    <p:extLst>
      <p:ext uri="{BB962C8B-B14F-4D97-AF65-F5344CB8AC3E}">
        <p14:creationId xmlns:p14="http://schemas.microsoft.com/office/powerpoint/2010/main" val="2457992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Druhy zemědělské kultury </a:t>
            </a:r>
            <a:endParaRPr lang="cs-CZ" sz="2800" dirty="0"/>
          </a:p>
        </p:txBody>
      </p:sp>
      <p:sp>
        <p:nvSpPr>
          <p:cNvPr id="3" name="Zástupný symbol pro obsah 2"/>
          <p:cNvSpPr>
            <a:spLocks noGrp="1"/>
          </p:cNvSpPr>
          <p:nvPr>
            <p:ph sz="half" idx="1"/>
          </p:nvPr>
        </p:nvSpPr>
        <p:spPr>
          <a:xfrm>
            <a:off x="2589212" y="2133599"/>
            <a:ext cx="4313864" cy="4107667"/>
          </a:xfrm>
        </p:spPr>
        <p:txBody>
          <a:bodyPr>
            <a:normAutofit fontScale="70000" lnSpcReduction="20000"/>
          </a:bodyPr>
          <a:lstStyle/>
          <a:p>
            <a:r>
              <a:rPr lang="cs-CZ" dirty="0"/>
              <a:t>Nařízení vlády č. 307/2014 Sb.</a:t>
            </a:r>
          </a:p>
          <a:p>
            <a:pPr lvl="1"/>
            <a:r>
              <a:rPr lang="cs-CZ" dirty="0"/>
              <a:t>Vazba na nařízení EU č. 1307/2013</a:t>
            </a:r>
          </a:p>
          <a:p>
            <a:pPr lvl="1"/>
            <a:r>
              <a:rPr lang="cs-CZ" dirty="0"/>
              <a:t>Srov. druhy pozemku pro účely katastru nemovitostí</a:t>
            </a:r>
          </a:p>
        </p:txBody>
      </p:sp>
      <p:sp>
        <p:nvSpPr>
          <p:cNvPr id="4" name="Zástupný symbol pro obsah 3">
            <a:extLst>
              <a:ext uri="{FF2B5EF4-FFF2-40B4-BE49-F238E27FC236}">
                <a16:creationId xmlns:a16="http://schemas.microsoft.com/office/drawing/2014/main" id="{2270A1E2-768E-4C86-BA5D-B96C71B9477C}"/>
              </a:ext>
            </a:extLst>
          </p:cNvPr>
          <p:cNvSpPr>
            <a:spLocks noGrp="1"/>
          </p:cNvSpPr>
          <p:nvPr>
            <p:ph sz="half" idx="2"/>
          </p:nvPr>
        </p:nvSpPr>
        <p:spPr>
          <a:xfrm>
            <a:off x="7190747" y="2126222"/>
            <a:ext cx="4313864" cy="4107668"/>
          </a:xfrm>
        </p:spPr>
        <p:txBody>
          <a:bodyPr>
            <a:normAutofit fontScale="70000" lnSpcReduction="20000"/>
          </a:bodyPr>
          <a:lstStyle/>
          <a:p>
            <a:r>
              <a:rPr lang="cs-CZ" dirty="0"/>
              <a:t>Orná půda</a:t>
            </a:r>
          </a:p>
          <a:p>
            <a:pPr lvl="1"/>
            <a:r>
              <a:rPr lang="cs-CZ" dirty="0"/>
              <a:t>Standardní orná půda</a:t>
            </a:r>
          </a:p>
          <a:p>
            <a:pPr lvl="1"/>
            <a:r>
              <a:rPr lang="cs-CZ" dirty="0"/>
              <a:t>Travní porost</a:t>
            </a:r>
          </a:p>
          <a:p>
            <a:pPr lvl="1"/>
            <a:r>
              <a:rPr lang="cs-CZ" dirty="0"/>
              <a:t>Úhor </a:t>
            </a:r>
          </a:p>
          <a:p>
            <a:r>
              <a:rPr lang="cs-CZ" dirty="0"/>
              <a:t>Trvalý travní porost</a:t>
            </a:r>
          </a:p>
          <a:p>
            <a:r>
              <a:rPr lang="cs-CZ" dirty="0"/>
              <a:t>Trvalá kultura</a:t>
            </a:r>
          </a:p>
          <a:p>
            <a:pPr lvl="1"/>
            <a:r>
              <a:rPr lang="cs-CZ" dirty="0"/>
              <a:t>Vinice </a:t>
            </a:r>
          </a:p>
          <a:p>
            <a:pPr lvl="1"/>
            <a:r>
              <a:rPr lang="cs-CZ" dirty="0"/>
              <a:t>Chmelnice </a:t>
            </a:r>
          </a:p>
          <a:p>
            <a:pPr lvl="1"/>
            <a:r>
              <a:rPr lang="cs-CZ" dirty="0"/>
              <a:t>Ovocný sad </a:t>
            </a:r>
          </a:p>
          <a:p>
            <a:pPr lvl="1"/>
            <a:r>
              <a:rPr lang="cs-CZ" dirty="0"/>
              <a:t>Školka</a:t>
            </a:r>
          </a:p>
          <a:p>
            <a:pPr lvl="1"/>
            <a:r>
              <a:rPr lang="cs-CZ" dirty="0"/>
              <a:t>Rychle rostoucí dřeviny pěstované ve výmladkových plantážích </a:t>
            </a:r>
          </a:p>
          <a:p>
            <a:pPr lvl="1"/>
            <a:r>
              <a:rPr lang="cs-CZ" dirty="0"/>
              <a:t>Jiná trvalá kultura</a:t>
            </a:r>
          </a:p>
          <a:p>
            <a:r>
              <a:rPr lang="cs-CZ" dirty="0"/>
              <a:t>Ostatní kultura </a:t>
            </a:r>
          </a:p>
          <a:p>
            <a:pPr lvl="1"/>
            <a:r>
              <a:rPr lang="cs-CZ" dirty="0"/>
              <a:t>zalesněná půda, rybník, mimoprodukční plocha a </a:t>
            </a:r>
            <a:r>
              <a:rPr lang="cs-CZ" dirty="0">
                <a:solidFill>
                  <a:srgbClr val="FF0000"/>
                </a:solidFill>
              </a:rPr>
              <a:t>jiná kultura</a:t>
            </a:r>
          </a:p>
        </p:txBody>
      </p:sp>
    </p:spTree>
    <p:extLst>
      <p:ext uri="{BB962C8B-B14F-4D97-AF65-F5344CB8AC3E}">
        <p14:creationId xmlns:p14="http://schemas.microsoft.com/office/powerpoint/2010/main" val="3061615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30B5917E-31CE-4A7F-B9FF-C9152F8445A2}"/>
              </a:ext>
            </a:extLst>
          </p:cNvPr>
          <p:cNvPicPr>
            <a:picLocks noChangeAspect="1"/>
          </p:cNvPicPr>
          <p:nvPr/>
        </p:nvPicPr>
        <p:blipFill>
          <a:blip r:embed="rId2"/>
          <a:stretch>
            <a:fillRect/>
          </a:stretch>
        </p:blipFill>
        <p:spPr>
          <a:xfrm>
            <a:off x="2592924" y="1568629"/>
            <a:ext cx="9291638" cy="4653941"/>
          </a:xfrm>
          <a:prstGeom prst="rect">
            <a:avLst/>
          </a:prstGeom>
        </p:spPr>
      </p:pic>
      <p:sp>
        <p:nvSpPr>
          <p:cNvPr id="6" name="Nadpis 5"/>
          <p:cNvSpPr>
            <a:spLocks noGrp="1"/>
          </p:cNvSpPr>
          <p:nvPr>
            <p:ph type="title"/>
          </p:nvPr>
        </p:nvSpPr>
        <p:spPr/>
        <p:txBody>
          <a:bodyPr/>
          <a:lstStyle/>
          <a:p>
            <a:r>
              <a:rPr lang="cs-CZ" dirty="0" smtClean="0"/>
              <a:t>PB a DPB</a:t>
            </a:r>
            <a:endParaRPr lang="cs-CZ" dirty="0"/>
          </a:p>
        </p:txBody>
      </p:sp>
    </p:spTree>
    <p:extLst>
      <p:ext uri="{BB962C8B-B14F-4D97-AF65-F5344CB8AC3E}">
        <p14:creationId xmlns:p14="http://schemas.microsoft.com/office/powerpoint/2010/main" val="3665645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83456AF4-05FA-4430-8EFD-50401821BA9C}"/>
              </a:ext>
            </a:extLst>
          </p:cNvPr>
          <p:cNvSpPr>
            <a:spLocks noGrp="1"/>
          </p:cNvSpPr>
          <p:nvPr>
            <p:ph type="title"/>
          </p:nvPr>
        </p:nvSpPr>
        <p:spPr/>
        <p:txBody>
          <a:bodyPr>
            <a:normAutofit/>
          </a:bodyPr>
          <a:lstStyle/>
          <a:p>
            <a:r>
              <a:rPr lang="cs-CZ" dirty="0"/>
              <a:t>Údaje</a:t>
            </a:r>
            <a:br>
              <a:rPr lang="cs-CZ" dirty="0"/>
            </a:br>
            <a:r>
              <a:rPr lang="cs-CZ" sz="2800" dirty="0"/>
              <a:t>(viz § 3a </a:t>
            </a:r>
            <a:r>
              <a:rPr lang="cs-CZ" sz="2800" dirty="0" err="1"/>
              <a:t>ZoZ</a:t>
            </a:r>
            <a:r>
              <a:rPr lang="cs-CZ" sz="2800" dirty="0"/>
              <a:t> a nařízení vlády č. 307/2014 Sb.)</a:t>
            </a:r>
            <a:endParaRPr lang="cs-CZ" dirty="0"/>
          </a:p>
        </p:txBody>
      </p:sp>
      <p:sp>
        <p:nvSpPr>
          <p:cNvPr id="5" name="Zástupný symbol pro text 4">
            <a:extLst>
              <a:ext uri="{FF2B5EF4-FFF2-40B4-BE49-F238E27FC236}">
                <a16:creationId xmlns:a16="http://schemas.microsoft.com/office/drawing/2014/main" id="{8F815251-306E-4878-A095-A5519C3A3CCA}"/>
              </a:ext>
            </a:extLst>
          </p:cNvPr>
          <p:cNvSpPr>
            <a:spLocks noGrp="1"/>
          </p:cNvSpPr>
          <p:nvPr>
            <p:ph type="body" idx="1"/>
          </p:nvPr>
        </p:nvSpPr>
        <p:spPr/>
        <p:txBody>
          <a:bodyPr/>
          <a:lstStyle/>
          <a:p>
            <a:r>
              <a:rPr lang="cs-CZ" dirty="0"/>
              <a:t>Půdní blok</a:t>
            </a:r>
          </a:p>
        </p:txBody>
      </p:sp>
      <p:sp>
        <p:nvSpPr>
          <p:cNvPr id="6" name="Zástupný symbol pro obsah 5">
            <a:extLst>
              <a:ext uri="{FF2B5EF4-FFF2-40B4-BE49-F238E27FC236}">
                <a16:creationId xmlns:a16="http://schemas.microsoft.com/office/drawing/2014/main" id="{37538079-84DC-4303-AA77-D5C03F9B47C7}"/>
              </a:ext>
            </a:extLst>
          </p:cNvPr>
          <p:cNvSpPr>
            <a:spLocks noGrp="1"/>
          </p:cNvSpPr>
          <p:nvPr>
            <p:ph sz="half" idx="2"/>
          </p:nvPr>
        </p:nvSpPr>
        <p:spPr>
          <a:xfrm>
            <a:off x="2589212" y="2548966"/>
            <a:ext cx="4342893" cy="3947084"/>
          </a:xfrm>
        </p:spPr>
        <p:txBody>
          <a:bodyPr>
            <a:normAutofit/>
          </a:bodyPr>
          <a:lstStyle/>
          <a:p>
            <a:r>
              <a:rPr lang="cs-CZ" dirty="0"/>
              <a:t>identifikační číslo </a:t>
            </a:r>
          </a:p>
          <a:p>
            <a:r>
              <a:rPr lang="cs-CZ" dirty="0"/>
              <a:t>výměra </a:t>
            </a:r>
          </a:p>
          <a:p>
            <a:pPr lvl="1"/>
            <a:r>
              <a:rPr lang="cs-CZ" dirty="0"/>
              <a:t>půdního bloku</a:t>
            </a:r>
          </a:p>
          <a:p>
            <a:pPr lvl="1"/>
            <a:r>
              <a:rPr lang="cs-CZ" dirty="0"/>
              <a:t>způsobilé plochy, je-li vyžadována</a:t>
            </a:r>
          </a:p>
          <a:p>
            <a:r>
              <a:rPr lang="cs-CZ" dirty="0"/>
              <a:t>samostatná plocha v rámci půdního bloku, která nepředstavuje díl půdního bloku, včetně její výměry.</a:t>
            </a:r>
          </a:p>
        </p:txBody>
      </p:sp>
      <p:sp>
        <p:nvSpPr>
          <p:cNvPr id="7" name="Zástupný symbol pro text 6">
            <a:extLst>
              <a:ext uri="{FF2B5EF4-FFF2-40B4-BE49-F238E27FC236}">
                <a16:creationId xmlns:a16="http://schemas.microsoft.com/office/drawing/2014/main" id="{0565B54B-70DC-4545-9B53-0A76B910F047}"/>
              </a:ext>
            </a:extLst>
          </p:cNvPr>
          <p:cNvSpPr>
            <a:spLocks noGrp="1"/>
          </p:cNvSpPr>
          <p:nvPr>
            <p:ph type="body" sz="quarter" idx="3"/>
          </p:nvPr>
        </p:nvSpPr>
        <p:spPr/>
        <p:txBody>
          <a:bodyPr/>
          <a:lstStyle/>
          <a:p>
            <a:r>
              <a:rPr lang="cs-CZ" dirty="0"/>
              <a:t>Díl půdního bloku</a:t>
            </a:r>
          </a:p>
        </p:txBody>
      </p:sp>
      <p:sp>
        <p:nvSpPr>
          <p:cNvPr id="8" name="Zástupný symbol pro obsah 7">
            <a:extLst>
              <a:ext uri="{FF2B5EF4-FFF2-40B4-BE49-F238E27FC236}">
                <a16:creationId xmlns:a16="http://schemas.microsoft.com/office/drawing/2014/main" id="{09D51A76-99BB-48C3-82A2-59A91CEA4D5C}"/>
              </a:ext>
            </a:extLst>
          </p:cNvPr>
          <p:cNvSpPr>
            <a:spLocks noGrp="1"/>
          </p:cNvSpPr>
          <p:nvPr>
            <p:ph sz="quarter" idx="4"/>
          </p:nvPr>
        </p:nvSpPr>
        <p:spPr>
          <a:xfrm>
            <a:off x="7166957" y="2545738"/>
            <a:ext cx="4338674" cy="3950312"/>
          </a:xfrm>
        </p:spPr>
        <p:txBody>
          <a:bodyPr>
            <a:normAutofit fontScale="85000" lnSpcReduction="20000"/>
          </a:bodyPr>
          <a:lstStyle/>
          <a:p>
            <a:r>
              <a:rPr lang="cs-CZ" dirty="0"/>
              <a:t>příslušnost k půdnímu bloku,</a:t>
            </a:r>
          </a:p>
          <a:p>
            <a:r>
              <a:rPr lang="cs-CZ" dirty="0"/>
              <a:t>identifikační číslo </a:t>
            </a:r>
          </a:p>
          <a:p>
            <a:r>
              <a:rPr lang="cs-CZ" dirty="0"/>
              <a:t>výměra </a:t>
            </a:r>
          </a:p>
          <a:p>
            <a:pPr lvl="1"/>
            <a:r>
              <a:rPr lang="cs-CZ" dirty="0"/>
              <a:t>dílu půdního bloku</a:t>
            </a:r>
          </a:p>
          <a:p>
            <a:pPr lvl="1"/>
            <a:r>
              <a:rPr lang="cs-CZ" dirty="0"/>
              <a:t>způsobilé plochy, je-li stanoveno</a:t>
            </a:r>
          </a:p>
          <a:p>
            <a:pPr lvl="1"/>
            <a:r>
              <a:rPr lang="cs-CZ" dirty="0"/>
              <a:t>jednotlivých druhů ekologicky významných prvků, které jsou součástí tohoto dílu půdního bloku</a:t>
            </a:r>
          </a:p>
          <a:p>
            <a:r>
              <a:rPr lang="cs-CZ" dirty="0"/>
              <a:t>označení uživatele</a:t>
            </a:r>
          </a:p>
          <a:p>
            <a:r>
              <a:rPr lang="cs-CZ" dirty="0"/>
              <a:t>druh zemědělské kultury </a:t>
            </a:r>
          </a:p>
          <a:p>
            <a:r>
              <a:rPr lang="cs-CZ" dirty="0"/>
              <a:t>obhospodařování v rámci ekologického zemědělství, nebo v etapě přechodného období v rámci ekologického zemědělství </a:t>
            </a:r>
          </a:p>
          <a:p>
            <a:r>
              <a:rPr lang="cs-CZ" dirty="0"/>
              <a:t>další údaje </a:t>
            </a:r>
            <a:r>
              <a:rPr lang="cs-CZ" dirty="0" smtClean="0"/>
              <a:t>stanovené v NV 307/2014</a:t>
            </a:r>
            <a:endParaRPr lang="cs-CZ" dirty="0"/>
          </a:p>
        </p:txBody>
      </p:sp>
    </p:spTree>
    <p:extLst>
      <p:ext uri="{BB962C8B-B14F-4D97-AF65-F5344CB8AC3E}">
        <p14:creationId xmlns:p14="http://schemas.microsoft.com/office/powerpoint/2010/main" val="233959845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268</TotalTime>
  <Words>2577</Words>
  <Application>Microsoft Office PowerPoint</Application>
  <PresentationFormat>Širokoúhlá obrazovka</PresentationFormat>
  <Paragraphs>271</Paragraphs>
  <Slides>26</Slides>
  <Notes>0</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26</vt:i4>
      </vt:variant>
    </vt:vector>
  </HeadingPairs>
  <TitlesOfParts>
    <vt:vector size="33" baseType="lpstr">
      <vt:lpstr>Arial</vt:lpstr>
      <vt:lpstr>Calibri</vt:lpstr>
      <vt:lpstr>Calibri Light</vt:lpstr>
      <vt:lpstr>Century Gothic</vt:lpstr>
      <vt:lpstr>Wingdings 3</vt:lpstr>
      <vt:lpstr>Motiv Office</vt:lpstr>
      <vt:lpstr>Stébla</vt:lpstr>
      <vt:lpstr>Dotace v zemědělství</vt:lpstr>
      <vt:lpstr>LPIS – Veřejný registr půdy</vt:lpstr>
      <vt:lpstr>Další integrovaná evidence</vt:lpstr>
      <vt:lpstr>LPIS – historie</vt:lpstr>
      <vt:lpstr>Evidence půdy – půdní blok (PB)</vt:lpstr>
      <vt:lpstr>Evidence půdy – díl půdního bloku (DPB)</vt:lpstr>
      <vt:lpstr>Druhy zemědělské kultury </vt:lpstr>
      <vt:lpstr>PB a DPB</vt:lpstr>
      <vt:lpstr>Údaje (viz § 3a ZoZ a nařízení vlády č. 307/2014 Sb.)</vt:lpstr>
      <vt:lpstr>Zařazení do evidence půdy</vt:lpstr>
      <vt:lpstr>NSS 11 Ca 143/2008 - 35</vt:lpstr>
      <vt:lpstr>Aktualizace evidence půdy</vt:lpstr>
      <vt:lpstr>Právní rámec přímých plateb</vt:lpstr>
      <vt:lpstr>Kontrolní systémy</vt:lpstr>
      <vt:lpstr>Integrovaný administrativní a kontrolní systém</vt:lpstr>
      <vt:lpstr>Státní zemědělských intervenční fond</vt:lpstr>
      <vt:lpstr>Prezentace aplikace PowerPoint</vt:lpstr>
      <vt:lpstr>Poskytování dotací - obecně</vt:lpstr>
      <vt:lpstr>Mechanismus poskytnutí podpory z Programu rozvoje venkova</vt:lpstr>
      <vt:lpstr>Podmínky pro přímé platby</vt:lpstr>
      <vt:lpstr>Judikatura NSS 7 As 173/2012 - 44</vt:lpstr>
      <vt:lpstr>Poskytování dotací</vt:lpstr>
      <vt:lpstr>Poskytování přímých plateb zákon o SZIF + NV 50/2015 </vt:lpstr>
      <vt:lpstr>Poskytování přímých plateb (SAPS) zákon o SZIF + NV 50/2015 </vt:lpstr>
      <vt:lpstr>Poskytování přímých plateb (SAPS)</vt:lpstr>
      <vt:lpstr>Vrácení dotací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dc:creator>
  <cp:lastModifiedBy>Jana Tkáčiková</cp:lastModifiedBy>
  <cp:revision>26</cp:revision>
  <dcterms:created xsi:type="dcterms:W3CDTF">2019-02-24T17:19:58Z</dcterms:created>
  <dcterms:modified xsi:type="dcterms:W3CDTF">2020-03-02T11:03:52Z</dcterms:modified>
</cp:coreProperties>
</file>