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56" r:id="rId3"/>
    <p:sldId id="310" r:id="rId4"/>
    <p:sldId id="309" r:id="rId5"/>
    <p:sldId id="311" r:id="rId6"/>
    <p:sldId id="312" r:id="rId7"/>
    <p:sldId id="313" r:id="rId8"/>
    <p:sldId id="315" r:id="rId9"/>
    <p:sldId id="28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576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F11D3-FA6E-4861-BA5F-E84EF0E2CA1E}" type="datetimeFigureOut">
              <a:rPr lang="cs-CZ" smtClean="0"/>
              <a:t>04.05.2020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F2D81-51D1-4151-B5E7-105D51C0F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9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BE6D4-DD46-41F6-AF43-0D8292A57F94}" type="datetimeFigureOut">
              <a:rPr lang="cs-CZ" smtClean="0"/>
              <a:t>04.05.2020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5AE56-64E8-4B0B-A9BB-9CE2970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007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08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08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79156" y="365125"/>
            <a:ext cx="7493343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1895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95447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2037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85852" y="1825625"/>
            <a:ext cx="4933948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45318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9774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7394" y="365125"/>
            <a:ext cx="10495006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87395" y="1681163"/>
            <a:ext cx="49101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87395" y="2505075"/>
            <a:ext cx="491018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0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7230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41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2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368" y="457200"/>
            <a:ext cx="3687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59368" y="2057400"/>
            <a:ext cx="3687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54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802" y="457200"/>
            <a:ext cx="371622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55802" y="2057400"/>
            <a:ext cx="371622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2029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822514" y="4816824"/>
            <a:ext cx="1305808" cy="1305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041" y="4832507"/>
            <a:ext cx="1314788" cy="1314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836" y="4817654"/>
            <a:ext cx="1344793" cy="1344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777" y="4836496"/>
            <a:ext cx="1298564" cy="1298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Obdélník 14"/>
          <p:cNvSpPr/>
          <p:nvPr userDrawn="1"/>
        </p:nvSpPr>
        <p:spPr>
          <a:xfrm>
            <a:off x="532263" y="0"/>
            <a:ext cx="464970" cy="2320120"/>
          </a:xfrm>
          <a:prstGeom prst="rect">
            <a:avLst/>
          </a:prstGeom>
          <a:solidFill>
            <a:srgbClr val="156A3C"/>
          </a:solidFill>
          <a:ln>
            <a:solidFill>
              <a:srgbClr val="156A3C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Lichoběžník 15"/>
          <p:cNvSpPr/>
          <p:nvPr userDrawn="1"/>
        </p:nvSpPr>
        <p:spPr>
          <a:xfrm rot="19302709">
            <a:off x="2240081" y="1460760"/>
            <a:ext cx="1056321" cy="6442750"/>
          </a:xfrm>
          <a:prstGeom prst="trapezoid">
            <a:avLst>
              <a:gd name="adj" fmla="val 22535"/>
            </a:avLst>
          </a:prstGeom>
          <a:solidFill>
            <a:srgbClr val="156A3C"/>
          </a:solidFill>
          <a:ln>
            <a:solidFill>
              <a:srgbClr val="156A3C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 userDrawn="1"/>
        </p:nvSpPr>
        <p:spPr>
          <a:xfrm>
            <a:off x="1106905" y="0"/>
            <a:ext cx="348916" cy="1937084"/>
          </a:xfrm>
          <a:prstGeom prst="rect">
            <a:avLst/>
          </a:prstGeom>
          <a:solidFill>
            <a:srgbClr val="96C22B"/>
          </a:solidFill>
          <a:ln>
            <a:solidFill>
              <a:srgbClr val="96C22B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Lichoběžník 17"/>
          <p:cNvSpPr/>
          <p:nvPr userDrawn="1"/>
        </p:nvSpPr>
        <p:spPr>
          <a:xfrm rot="19090079">
            <a:off x="3270535" y="832210"/>
            <a:ext cx="910286" cy="7328621"/>
          </a:xfrm>
          <a:prstGeom prst="trapezoid">
            <a:avLst>
              <a:gd name="adj" fmla="val 22535"/>
            </a:avLst>
          </a:prstGeom>
          <a:solidFill>
            <a:srgbClr val="96C22B"/>
          </a:solidFill>
          <a:ln>
            <a:solidFill>
              <a:srgbClr val="96C22B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3504015" y="6897087"/>
            <a:ext cx="3629025" cy="63328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3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85852" y="365125"/>
            <a:ext cx="10631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85852" y="1825625"/>
            <a:ext cx="10631666" cy="464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5222" y="5927347"/>
            <a:ext cx="664763" cy="739403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361393" y="6868170"/>
            <a:ext cx="4417997" cy="115741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4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zuz.cz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narskyzakon.cz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85677" y="1833768"/>
            <a:ext cx="63434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595959"/>
                </a:solidFill>
              </a:rPr>
              <a:t>ÚSTŘEDNÍ KONTROLNÍ A ZKUŠEBNÍ ÚSTAV ZEMĚDĚLSKÝ</a:t>
            </a:r>
          </a:p>
          <a:p>
            <a:endParaRPr lang="cs-CZ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81382" y="3103182"/>
            <a:ext cx="1786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2">
                    <a:lumMod val="25000"/>
                  </a:schemeClr>
                </a:solidFill>
              </a:rPr>
              <a:t>www.ukzuz.cz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015" y="1082251"/>
            <a:ext cx="1203468" cy="133859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481382" y="280303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6600"/>
                </a:solidFill>
              </a:rPr>
              <a:t>ISO 9001</a:t>
            </a:r>
            <a:r>
              <a:rPr lang="en-US" b="1" dirty="0">
                <a:solidFill>
                  <a:srgbClr val="006600"/>
                </a:solidFill>
              </a:rPr>
              <a:t>:20</a:t>
            </a:r>
            <a:r>
              <a:rPr lang="cs-CZ" b="1" dirty="0">
                <a:solidFill>
                  <a:srgbClr val="006600"/>
                </a:solidFill>
              </a:rPr>
              <a:t>15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71713" y="6248244"/>
            <a:ext cx="181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Mgr. Petr Vaculík.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26240" y="6488668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E2D3CA9-E8BD-4441-B2E6-10A0B9098A7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02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FF0D1-5B5E-4E00-8BC9-861EFEE2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odrůd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27559-36DB-4431-B384-896CA57C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b="1" dirty="0"/>
              <a:t>Registrace odrůd je základním předpokladem uznávání a uvádění do oběhu rozmnožovacího materiálu odrůd a zárukou vhodnosti odrůdy pro půdně-klimatické podmínky ČR.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endParaRPr lang="cs-CZ" altLang="cs-CZ" b="1" dirty="0"/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b="1" dirty="0"/>
              <a:t>O registraci odrůdy rozhoduje ÚKZÚZ prostřednictvím NOÚ (</a:t>
            </a:r>
            <a:r>
              <a:rPr lang="cs-CZ" altLang="cs-CZ" b="1" u="sng" dirty="0"/>
              <a:t>Národní odrůdový úřad</a:t>
            </a:r>
            <a:r>
              <a:rPr lang="cs-CZ" altLang="cs-CZ" b="1" dirty="0"/>
              <a:t>) v Brně, pro révu ve spolupráci </a:t>
            </a:r>
            <a:r>
              <a:rPr lang="cs-CZ" altLang="cs-CZ" b="1" u="sng" dirty="0"/>
              <a:t>s odd. vinohradnictvím</a:t>
            </a:r>
            <a:r>
              <a:rPr lang="cs-CZ" altLang="cs-CZ" b="1" dirty="0"/>
              <a:t> v </a:t>
            </a:r>
            <a:r>
              <a:rPr lang="cs-CZ" altLang="cs-CZ" b="1" dirty="0" err="1"/>
              <a:t>Oblekovicích</a:t>
            </a:r>
            <a:r>
              <a:rPr lang="cs-CZ" altLang="cs-CZ" b="1" dirty="0"/>
              <a:t>.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endParaRPr lang="cs-CZ" altLang="cs-CZ" b="1" dirty="0"/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b="1" dirty="0"/>
              <a:t>Odrůdy registrované v ČR jsou pravidelně publikovány v Seznamu odrůd zapsaných ve Státní odrůdové knize ČR a taktéž zveřejněny na </a:t>
            </a:r>
            <a:r>
              <a:rPr lang="cs-CZ" altLang="cs-CZ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www.ukzuz.cz</a:t>
            </a:r>
            <a:endParaRPr lang="cs-CZ" altLang="cs-CZ" b="1" dirty="0"/>
          </a:p>
          <a:p>
            <a:pPr marL="0" indent="0" algn="just">
              <a:lnSpc>
                <a:spcPct val="170000"/>
              </a:lnSpc>
              <a:buFontTx/>
              <a:buNone/>
            </a:pPr>
            <a:endParaRPr lang="cs-CZ" altLang="cs-CZ" b="1" dirty="0"/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b="1" dirty="0"/>
              <a:t>Odrůdy jsou zkoušeny a registrovány podle zákona  č. 219/2003 Sb., o oběhu osiva a sadby. Ochrana práv je podle zákona č.408/2000 Sb., o ochraně práv k odrůdám.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22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D9476D1-22FD-4A8E-8895-C307698C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Registrace odrůd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8B107-7410-484A-B371-5B13AD7E8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/>
              <a:t>Podmínky pro registraci odrůdy:</a:t>
            </a:r>
          </a:p>
          <a:p>
            <a:pPr>
              <a:defRPr/>
            </a:pPr>
            <a:r>
              <a:rPr lang="cs-CZ" sz="2400" b="1"/>
              <a:t>Odlišnost, uniformita, stálost</a:t>
            </a:r>
          </a:p>
          <a:p>
            <a:pPr>
              <a:defRPr/>
            </a:pPr>
            <a:r>
              <a:rPr lang="cs-CZ" sz="2400" b="1"/>
              <a:t>Užitná hodnota</a:t>
            </a:r>
          </a:p>
          <a:p>
            <a:pPr>
              <a:defRPr/>
            </a:pPr>
            <a:r>
              <a:rPr lang="cs-CZ" sz="2400" b="1"/>
              <a:t>Vyhovující název</a:t>
            </a:r>
          </a:p>
          <a:p>
            <a:pPr>
              <a:defRPr/>
            </a:pPr>
            <a:r>
              <a:rPr lang="cs-CZ" sz="2400" b="1"/>
              <a:t>Zajištěné udržovací šlechtění</a:t>
            </a:r>
          </a:p>
          <a:p>
            <a:pPr marL="0" indent="0">
              <a:buFontTx/>
              <a:buNone/>
              <a:defRPr/>
            </a:pPr>
            <a:endParaRPr lang="cs-CZ" sz="2400" b="1"/>
          </a:p>
          <a:p>
            <a:endParaRPr lang="cs-CZ" sz="2400"/>
          </a:p>
        </p:txBody>
      </p:sp>
      <p:pic>
        <p:nvPicPr>
          <p:cNvPr id="4" name="Picture 2" descr="C:\Users\67039\Documents\Foto\PE 25-03\023.JPG">
            <a:extLst>
              <a:ext uri="{FF2B5EF4-FFF2-40B4-BE49-F238E27FC236}">
                <a16:creationId xmlns:a16="http://schemas.microsoft.com/office/drawing/2014/main" id="{7D58FAE2-E4AA-4577-B843-CBBFAA8C11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b="4566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51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D9EA2-D301-4AC6-992D-8AAE23F6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dirty="0"/>
              <a:t>Zkoušky odlišnosti, uniformity a stálosti 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E25C5-ADBB-4023-92B2-97FB346E3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cs-CZ" altLang="cs-CZ" sz="3000" dirty="0"/>
              <a:t>Součást řízení o registraci odrůd a udělení ochranných práv k odrůdě</a:t>
            </a:r>
          </a:p>
          <a:p>
            <a:pPr algn="just">
              <a:lnSpc>
                <a:spcPct val="170000"/>
              </a:lnSpc>
            </a:pPr>
            <a:r>
              <a:rPr lang="cs-CZ" altLang="cs-CZ" sz="3000" dirty="0"/>
              <a:t>Poskytují jednoznačný popis odrůdy, který slouží k identifikaci odrůdy</a:t>
            </a:r>
          </a:p>
          <a:p>
            <a:pPr algn="just">
              <a:lnSpc>
                <a:spcPct val="170000"/>
              </a:lnSpc>
            </a:pPr>
            <a:r>
              <a:rPr lang="cs-CZ" altLang="cs-CZ" sz="3000" dirty="0"/>
              <a:t>Provádí se dle mezinárodně harmonizovaných protokolů (Technické protokoly Odrůdového úřadu Společenství - CPVO, Obecné zásady zkoušení mezinárodní Unie na ochranu nových odrůd rostlin - UPOV). 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Odlišnost (</a:t>
            </a:r>
            <a:r>
              <a:rPr lang="cs-CZ" altLang="cs-CZ" sz="3000" b="1" dirty="0" err="1">
                <a:solidFill>
                  <a:srgbClr val="FF0000"/>
                </a:solidFill>
              </a:rPr>
              <a:t>Distinctness</a:t>
            </a:r>
            <a:r>
              <a:rPr lang="cs-CZ" altLang="cs-CZ" sz="3000" b="1" dirty="0">
                <a:solidFill>
                  <a:srgbClr val="FF0000"/>
                </a:solidFill>
              </a:rPr>
              <a:t>): 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/>
              <a:t>Odrůda je odlišná, jestliže se zřetelně odlišuje od každé jiné obecně známé odrůdy projevem nejméně jednoho znaku vyplývajícího z jejího genotypu nebo kombinace genotypů.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Uniformita (Uniformity): 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/>
              <a:t>Odrůda se považuje za uniformní, jestliže je dostatečně jednotná v projevu sledovaných znaků. Míra uniformity se posuzuje na způsobu rozmnožování (rostliny cizosprašné, samosprašné či vegetativně množené).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Stálost (Stability): </a:t>
            </a:r>
          </a:p>
          <a:p>
            <a:pPr marL="0" indent="0" algn="just">
              <a:lnSpc>
                <a:spcPct val="170000"/>
              </a:lnSpc>
              <a:buFontTx/>
              <a:buNone/>
            </a:pPr>
            <a:r>
              <a:rPr lang="cs-CZ" altLang="cs-CZ" sz="3000" b="1" dirty="0"/>
              <a:t>Odrůda se považuje za stálou, jestliže v projevu sledovaných znaků zůstává beze změny po opakovaném množení nebo množitelském cyklu.</a:t>
            </a:r>
          </a:p>
          <a:p>
            <a:pPr algn="just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7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60135-EA52-4332-B2AA-7F28FB11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Zkoušky užitné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F275B6-30D9-4B4F-BFDA-6EA274A6F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200" b="1" dirty="0"/>
              <a:t>ZUH</a:t>
            </a:r>
            <a:r>
              <a:rPr lang="cs-CZ" b="1" dirty="0"/>
              <a:t>  (VCU: </a:t>
            </a:r>
            <a:r>
              <a:rPr lang="cs-CZ" b="1" dirty="0" err="1"/>
              <a:t>Value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Cultivation</a:t>
            </a:r>
            <a:r>
              <a:rPr lang="cs-CZ" b="1" dirty="0"/>
              <a:t> and Use</a:t>
            </a:r>
            <a:r>
              <a:rPr lang="cs-CZ" dirty="0"/>
              <a:t>)</a:t>
            </a:r>
            <a:endParaRPr lang="cs-CZ" b="1" dirty="0"/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Součást řízení o registraci odrůd a podklad pro doporučování odrůd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Poskytují informace o významných hospodářských vlastnostech odrůd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Provádí se dle metodik ÚKZÚZ, schválených odrůdovou komisí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Provádí se na stanicích ÚKZÚZ a smluvních pracovištích jiných organizací reprezentujících významné pěstitelské oblasti ČR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Sledují významné hospodářské vlastnosti odrůd (např. výnos, odolnost proti chorobám a škůdcům, ranost odrůd, ……..)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U vybraných druhů sledují reakci odrůd na různé intenzity pěstování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b="1" dirty="0"/>
              <a:t>Hodnotí technologické a kvalitativní parametry (např. organoleptické vlastnosti vína)</a:t>
            </a:r>
          </a:p>
          <a:p>
            <a:pPr algn="just">
              <a:lnSpc>
                <a:spcPct val="170000"/>
              </a:lnSpc>
              <a:defRPr/>
            </a:pPr>
            <a:endParaRPr lang="cs-CZ" b="1" dirty="0"/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600" b="1" u="sng" dirty="0"/>
              <a:t>Pro registraci odrůd révy jsou ZUH povinné!!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1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3C43D-4C2D-4ED3-AA4A-3910650D3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práv k odrůdám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891F9-CF9E-48D5-8908-8E41F4B5D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500" b="1" dirty="0"/>
              <a:t>Je formou ochrany duševního vlastnictví šlechtitele. Držitel ochranných práv,</a:t>
            </a:r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500" b="1" dirty="0"/>
              <a:t>který má výlučné právo k využívání chráněné odrůdy, může na základě licenční smlouvy  poskytnout souhlas s využíváním chráněné odrůdy jiné osobě. Takto získané licenční poplatky jsou významným i finančním zdrojem umožňujícím návratnost investice do výzkumu a šlechtění nových odrůd. </a:t>
            </a:r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endParaRPr lang="cs-CZ" sz="3500" b="1" dirty="0"/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500" b="1" dirty="0">
                <a:solidFill>
                  <a:srgbClr val="FF0000"/>
                </a:solidFill>
              </a:rPr>
              <a:t>Podmínky udělení ochranných práv: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sz="3500" b="1" dirty="0">
                <a:solidFill>
                  <a:schemeClr val="accent6">
                    <a:lumMod val="50000"/>
                  </a:schemeClr>
                </a:solidFill>
              </a:rPr>
              <a:t>OUS (Odlišnost, uniformita, stálost) + novost odrůdy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sz="3500" b="1" dirty="0">
                <a:solidFill>
                  <a:schemeClr val="accent6">
                    <a:lumMod val="50000"/>
                  </a:schemeClr>
                </a:solidFill>
              </a:rPr>
              <a:t>Vyhovující název</a:t>
            </a:r>
          </a:p>
          <a:p>
            <a:pPr algn="just">
              <a:lnSpc>
                <a:spcPct val="170000"/>
              </a:lnSpc>
              <a:defRPr/>
            </a:pPr>
            <a:r>
              <a:rPr lang="cs-CZ" sz="3500" b="1" dirty="0">
                <a:solidFill>
                  <a:schemeClr val="accent6">
                    <a:lumMod val="50000"/>
                  </a:schemeClr>
                </a:solidFill>
              </a:rPr>
              <a:t>Zajištěné udržovací šlechtění</a:t>
            </a:r>
          </a:p>
          <a:p>
            <a:pPr algn="just">
              <a:lnSpc>
                <a:spcPct val="170000"/>
              </a:lnSpc>
              <a:defRPr/>
            </a:pPr>
            <a:endParaRPr lang="cs-CZ" sz="3500" b="1" dirty="0"/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cs-CZ" sz="3500" b="1" dirty="0"/>
              <a:t>O udělení ochranných práv rozhoduje ÚKZÚZ (NOÚ, ve spolupráci s odd. vinohradnictví)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04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948FA-AB37-4AA0-9067-F4179265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Ochrana práv k odrůdám</a:t>
            </a:r>
            <a:br>
              <a:rPr lang="cs-CZ" dirty="0"/>
            </a:br>
            <a:r>
              <a:rPr lang="cs-CZ" altLang="cs-CZ" sz="2200" dirty="0"/>
              <a:t>V rámci Evropského společenství může být odrůda chráněna:</a:t>
            </a:r>
            <a:endParaRPr lang="cs-CZ" sz="2200" dirty="0"/>
          </a:p>
        </p:txBody>
      </p:sp>
      <p:sp>
        <p:nvSpPr>
          <p:cNvPr id="6" name="Zástupný symbol pro obsah 3">
            <a:extLst>
              <a:ext uri="{FF2B5EF4-FFF2-40B4-BE49-F238E27FC236}">
                <a16:creationId xmlns:a16="http://schemas.microsoft.com/office/drawing/2014/main" id="{395A2FA5-E715-4327-B214-29CC22713483}"/>
              </a:ext>
            </a:extLst>
          </p:cNvPr>
          <p:cNvSpPr txBox="1">
            <a:spLocks/>
          </p:cNvSpPr>
          <p:nvPr/>
        </p:nvSpPr>
        <p:spPr>
          <a:xfrm>
            <a:off x="457199" y="3211513"/>
            <a:ext cx="4616541" cy="32416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cs-CZ" altLang="cs-CZ" sz="2000" b="1" u="sng" dirty="0"/>
              <a:t>21 národních chráněných odrůd v ČR :</a:t>
            </a:r>
          </a:p>
          <a:p>
            <a:pPr marL="0" indent="0" algn="just">
              <a:lnSpc>
                <a:spcPct val="150000"/>
              </a:lnSpc>
              <a:buFontTx/>
              <a:buNone/>
            </a:pP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Agni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André, Ariana, Aurelius, Cabernet Moravia,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Cerason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Erilon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Kofranka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Laurot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Lena,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Malverina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u="sng" dirty="0">
                <a:solidFill>
                  <a:schemeClr val="accent6">
                    <a:lumMod val="50000"/>
                  </a:schemeClr>
                </a:solidFill>
              </a:rPr>
              <a:t>Marlen,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 Medea, Muškát moravský,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Nativa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Rinot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Savilon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Svojsen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Tristar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Veritas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, Vesna, </a:t>
            </a:r>
            <a:r>
              <a:rPr lang="cs-CZ" altLang="cs-CZ" sz="1800" dirty="0" err="1">
                <a:solidFill>
                  <a:schemeClr val="accent6">
                    <a:lumMod val="50000"/>
                  </a:schemeClr>
                </a:solidFill>
              </a:rPr>
              <a:t>Vrboska</a:t>
            </a:r>
            <a:r>
              <a:rPr lang="cs-CZ" altLang="cs-CZ" sz="1800" dirty="0">
                <a:solidFill>
                  <a:schemeClr val="accent6">
                    <a:lumMod val="50000"/>
                  </a:schemeClr>
                </a:solidFill>
              </a:rPr>
              <a:t>.       </a:t>
            </a:r>
          </a:p>
          <a:p>
            <a:pPr marL="0" indent="0" algn="just">
              <a:buFontTx/>
              <a:buNone/>
            </a:pPr>
            <a:endParaRPr lang="cs-CZ" altLang="cs-CZ" sz="2000" b="1" dirty="0">
              <a:solidFill>
                <a:srgbClr val="92D05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b="1" dirty="0">
                <a:solidFill>
                  <a:srgbClr val="92D050"/>
                </a:solidFill>
              </a:rPr>
              <a:t> 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771509B4-E984-430A-8263-D2B89A487288}"/>
              </a:ext>
            </a:extLst>
          </p:cNvPr>
          <p:cNvSpPr txBox="1">
            <a:spLocks/>
          </p:cNvSpPr>
          <p:nvPr/>
        </p:nvSpPr>
        <p:spPr>
          <a:xfrm>
            <a:off x="6173607" y="2139930"/>
            <a:ext cx="4616540" cy="7207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2000" dirty="0"/>
              <a:t>Jednotně na území celého společenství</a:t>
            </a:r>
          </a:p>
        </p:txBody>
      </p:sp>
      <p:sp>
        <p:nvSpPr>
          <p:cNvPr id="8" name="Zástupný symbol pro obsah 5">
            <a:extLst>
              <a:ext uri="{FF2B5EF4-FFF2-40B4-BE49-F238E27FC236}">
                <a16:creationId xmlns:a16="http://schemas.microsoft.com/office/drawing/2014/main" id="{CFE55F44-DFE8-4362-AB8B-57C239097317}"/>
              </a:ext>
            </a:extLst>
          </p:cNvPr>
          <p:cNvSpPr txBox="1">
            <a:spLocks/>
          </p:cNvSpPr>
          <p:nvPr/>
        </p:nvSpPr>
        <p:spPr>
          <a:xfrm>
            <a:off x="6173607" y="3211513"/>
            <a:ext cx="4616541" cy="27384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cs-CZ" altLang="cs-CZ" sz="2000" b="1" u="sng" dirty="0"/>
              <a:t>Vyskytující se na území ČR**</a:t>
            </a:r>
          </a:p>
          <a:p>
            <a:pPr marL="0" indent="0" algn="just">
              <a:buFontTx/>
              <a:buNone/>
            </a:pPr>
            <a:endParaRPr lang="cs-CZ" altLang="cs-CZ" sz="2000" b="1" u="sng" dirty="0"/>
          </a:p>
          <a:p>
            <a:pPr marL="0" indent="0" algn="just">
              <a:lnSpc>
                <a:spcPct val="150000"/>
              </a:lnSpc>
              <a:buFontTx/>
              <a:buNone/>
            </a:pPr>
            <a:r>
              <a:rPr lang="cs-CZ" altLang="cs-CZ" sz="1800" dirty="0">
                <a:solidFill>
                  <a:srgbClr val="FF0000"/>
                </a:solidFill>
              </a:rPr>
              <a:t>Nero, Regent, </a:t>
            </a:r>
            <a:r>
              <a:rPr lang="cs-CZ" altLang="cs-CZ" sz="1800" dirty="0" err="1">
                <a:solidFill>
                  <a:srgbClr val="FF0000"/>
                </a:solidFill>
              </a:rPr>
              <a:t>Ráthay</a:t>
            </a:r>
            <a:r>
              <a:rPr lang="cs-CZ" altLang="cs-CZ" sz="1800" dirty="0">
                <a:solidFill>
                  <a:srgbClr val="FF0000"/>
                </a:solidFill>
              </a:rPr>
              <a:t>, </a:t>
            </a:r>
            <a:r>
              <a:rPr lang="cs-CZ" altLang="cs-CZ" sz="1800" dirty="0" err="1">
                <a:solidFill>
                  <a:srgbClr val="FF0000"/>
                </a:solidFill>
              </a:rPr>
              <a:t>Roesler</a:t>
            </a:r>
            <a:r>
              <a:rPr lang="cs-CZ" altLang="cs-CZ" sz="1800" dirty="0">
                <a:solidFill>
                  <a:srgbClr val="FF0000"/>
                </a:solidFill>
              </a:rPr>
              <a:t>, Cabernet Jura, Cabernet </a:t>
            </a:r>
            <a:r>
              <a:rPr lang="cs-CZ" altLang="cs-CZ" sz="1800" dirty="0" err="1">
                <a:solidFill>
                  <a:srgbClr val="FF0000"/>
                </a:solidFill>
              </a:rPr>
              <a:t>Blanc</a:t>
            </a:r>
            <a:r>
              <a:rPr lang="cs-CZ" altLang="cs-CZ" sz="1800" dirty="0">
                <a:solidFill>
                  <a:srgbClr val="FF0000"/>
                </a:solidFill>
              </a:rPr>
              <a:t>, </a:t>
            </a:r>
            <a:r>
              <a:rPr lang="cs-CZ" altLang="cs-CZ" sz="1800" dirty="0" err="1">
                <a:solidFill>
                  <a:srgbClr val="FF0000"/>
                </a:solidFill>
              </a:rPr>
              <a:t>Pinotin</a:t>
            </a:r>
            <a:r>
              <a:rPr lang="cs-CZ" altLang="cs-CZ" sz="1800" dirty="0">
                <a:solidFill>
                  <a:srgbClr val="FF0000"/>
                </a:solidFill>
              </a:rPr>
              <a:t>, </a:t>
            </a:r>
            <a:r>
              <a:rPr lang="cs-CZ" altLang="cs-CZ" sz="1800" dirty="0" err="1">
                <a:solidFill>
                  <a:srgbClr val="FF0000"/>
                </a:solidFill>
              </a:rPr>
              <a:t>Cabertin</a:t>
            </a:r>
            <a:r>
              <a:rPr lang="cs-CZ" altLang="cs-CZ" sz="1800" dirty="0">
                <a:solidFill>
                  <a:srgbClr val="FF0000"/>
                </a:solidFill>
              </a:rPr>
              <a:t>, </a:t>
            </a:r>
            <a:r>
              <a:rPr lang="cs-CZ" altLang="cs-CZ" sz="1800" dirty="0" err="1">
                <a:solidFill>
                  <a:srgbClr val="FF0000"/>
                </a:solidFill>
              </a:rPr>
              <a:t>Wildmuscat</a:t>
            </a:r>
            <a:r>
              <a:rPr lang="cs-CZ" altLang="cs-CZ" sz="1800" dirty="0">
                <a:solidFill>
                  <a:srgbClr val="FF0000"/>
                </a:solidFill>
              </a:rPr>
              <a:t>, </a:t>
            </a:r>
            <a:r>
              <a:rPr lang="cs-CZ" altLang="cs-CZ" sz="1800" dirty="0" err="1">
                <a:solidFill>
                  <a:srgbClr val="FF0000"/>
                </a:solidFill>
              </a:rPr>
              <a:t>Méscikadar</a:t>
            </a:r>
            <a:r>
              <a:rPr lang="cs-CZ" altLang="cs-CZ" sz="1800" dirty="0">
                <a:solidFill>
                  <a:srgbClr val="FF0000"/>
                </a:solidFill>
              </a:rPr>
              <a:t>, ……….</a:t>
            </a:r>
          </a:p>
          <a:p>
            <a:pPr marL="0" indent="0" algn="just"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endParaRPr lang="cs-CZ" altLang="cs-CZ" sz="2000" b="1" dirty="0"/>
          </a:p>
          <a:p>
            <a:pPr marL="0" indent="0" algn="just">
              <a:buFontTx/>
              <a:buNone/>
            </a:pPr>
            <a:r>
              <a:rPr lang="cs-CZ" altLang="cs-CZ" sz="2000" b="1" dirty="0"/>
              <a:t>Cca. 90 odrůd…… (01.1.2020)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34AD3EF-7F49-4A9E-A43F-CE5E99E3D6F3}"/>
              </a:ext>
            </a:extLst>
          </p:cNvPr>
          <p:cNvSpPr/>
          <p:nvPr/>
        </p:nvSpPr>
        <p:spPr>
          <a:xfrm>
            <a:off x="457200" y="2152769"/>
            <a:ext cx="4541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území jednotlivých členských států podle jejich národních zákonů:</a:t>
            </a:r>
          </a:p>
        </p:txBody>
      </p:sp>
    </p:spTree>
    <p:extLst>
      <p:ext uri="{BB962C8B-B14F-4D97-AF65-F5344CB8AC3E}">
        <p14:creationId xmlns:p14="http://schemas.microsoft.com/office/powerpoint/2010/main" val="187257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534723" y="159764"/>
            <a:ext cx="10631666" cy="7600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6000" dirty="0"/>
              <a:t> </a:t>
            </a:r>
          </a:p>
          <a:p>
            <a:pPr marL="0" indent="0" algn="ctr">
              <a:buNone/>
            </a:pPr>
            <a:endParaRPr lang="cs-CZ" sz="6000" b="1" dirty="0"/>
          </a:p>
          <a:p>
            <a:pPr marL="0" indent="0" algn="ctr">
              <a:buNone/>
            </a:pPr>
            <a:endParaRPr lang="cs-CZ" sz="6000" b="1"/>
          </a:p>
          <a:p>
            <a:pPr marL="0" indent="0" algn="ctr">
              <a:buNone/>
            </a:pPr>
            <a:r>
              <a:rPr lang="cs-CZ" sz="5400" b="1"/>
              <a:t>Děkuji </a:t>
            </a:r>
            <a:r>
              <a:rPr lang="cs-CZ" sz="5400" b="1" dirty="0"/>
              <a:t>za pozornost.</a:t>
            </a:r>
          </a:p>
          <a:p>
            <a:pPr marL="0" indent="0" algn="ctr">
              <a:buNone/>
            </a:pPr>
            <a:endParaRPr lang="cs-CZ" sz="2000" b="1" dirty="0"/>
          </a:p>
          <a:p>
            <a:pPr algn="ctr"/>
            <a:endParaRPr lang="cs-CZ" sz="2000" b="1" dirty="0"/>
          </a:p>
          <a:p>
            <a:pPr marL="0" indent="0" algn="ctr">
              <a:buNone/>
            </a:pPr>
            <a:r>
              <a:rPr lang="cs-CZ" sz="5400" b="1" dirty="0"/>
              <a:t> </a:t>
            </a:r>
            <a:endParaRPr lang="cs-CZ" sz="6000" b="1" dirty="0"/>
          </a:p>
          <a:p>
            <a:pPr marL="0" indent="0" algn="ctr">
              <a:buNone/>
            </a:pPr>
            <a:r>
              <a:rPr lang="cs-CZ" sz="6000" b="1" dirty="0"/>
              <a:t>      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8000" dirty="0">
                <a:hlinkClick r:id="rId2"/>
              </a:rPr>
              <a:t> </a:t>
            </a:r>
            <a:endParaRPr lang="cs-CZ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820400" y="6431280"/>
            <a:ext cx="40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773296" y="6488668"/>
            <a:ext cx="41870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fld id="{0486C014-AC6F-45A2-96B6-98A53B1D070A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126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621</Words>
  <Application>Microsoft Office PowerPoint</Application>
  <PresentationFormat>Širokoúhlá obrazovka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Motiv Office</vt:lpstr>
      <vt:lpstr>Vlastní návrh</vt:lpstr>
      <vt:lpstr>Prezentace aplikace PowerPoint</vt:lpstr>
      <vt:lpstr>Registrace odrůd</vt:lpstr>
      <vt:lpstr>Registrace odrůd</vt:lpstr>
      <vt:lpstr>Zkoušky odlišnosti, uniformity a stálosti </vt:lpstr>
      <vt:lpstr>Zkoušky užitné hodnoty</vt:lpstr>
      <vt:lpstr>Ochrana práv k odrůdám</vt:lpstr>
      <vt:lpstr>Ochrana práv k odrůdám V rámci Evropského společenství může být odrůda chráněna: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Vaculík Petr</dc:creator>
  <cp:lastModifiedBy>Vaculík Petr</cp:lastModifiedBy>
  <cp:revision>4</cp:revision>
  <dcterms:created xsi:type="dcterms:W3CDTF">2020-05-04T11:20:24Z</dcterms:created>
  <dcterms:modified xsi:type="dcterms:W3CDTF">2020-05-04T11:39:50Z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fdcfce-ddd9-46fd-a41e-890a4587f248_Enabled">
    <vt:lpwstr>True</vt:lpwstr>
  </property>
  <property fmtid="{D5CDD505-2E9C-101B-9397-08002B2CF9AE}" pid="3" name="MSIP_Label_ddfdcfce-ddd9-46fd-a41e-890a4587f248_SiteId">
    <vt:lpwstr>75660d71-8529-414f-8ee4-8511d8f023aa</vt:lpwstr>
  </property>
  <property fmtid="{D5CDD505-2E9C-101B-9397-08002B2CF9AE}" pid="4" name="MSIP_Label_ddfdcfce-ddd9-46fd-a41e-890a4587f248_Owner">
    <vt:lpwstr>60076@ukzuz.cz</vt:lpwstr>
  </property>
  <property fmtid="{D5CDD505-2E9C-101B-9397-08002B2CF9AE}" pid="5" name="MSIP_Label_ddfdcfce-ddd9-46fd-a41e-890a4587f248_SetDate">
    <vt:lpwstr>2020-05-04T11:21:03.5426277Z</vt:lpwstr>
  </property>
  <property fmtid="{D5CDD505-2E9C-101B-9397-08002B2CF9AE}" pid="6" name="MSIP_Label_ddfdcfce-ddd9-46fd-a41e-890a4587f248_Name">
    <vt:lpwstr>General</vt:lpwstr>
  </property>
  <property fmtid="{D5CDD505-2E9C-101B-9397-08002B2CF9AE}" pid="7" name="MSIP_Label_ddfdcfce-ddd9-46fd-a41e-890a4587f248_Application">
    <vt:lpwstr>Microsoft Azure Information Protection</vt:lpwstr>
  </property>
  <property fmtid="{D5CDD505-2E9C-101B-9397-08002B2CF9AE}" pid="8" name="MSIP_Label_ddfdcfce-ddd9-46fd-a41e-890a4587f248_ActionId">
    <vt:lpwstr>b854ee38-c6c3-4b2b-b7fb-af3e8f9a2672</vt:lpwstr>
  </property>
  <property fmtid="{D5CDD505-2E9C-101B-9397-08002B2CF9AE}" pid="9" name="MSIP_Label_ddfdcfce-ddd9-46fd-a41e-890a4587f248_Extended_MSFT_Method">
    <vt:lpwstr>Automatic</vt:lpwstr>
  </property>
  <property fmtid="{D5CDD505-2E9C-101B-9397-08002B2CF9AE}" pid="10" name="Sensitivity">
    <vt:lpwstr>General</vt:lpwstr>
  </property>
</Properties>
</file>