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344" r:id="rId6"/>
    <p:sldId id="261" r:id="rId7"/>
    <p:sldId id="262" r:id="rId8"/>
    <p:sldId id="263" r:id="rId9"/>
    <p:sldId id="312" r:id="rId10"/>
    <p:sldId id="265" r:id="rId11"/>
    <p:sldId id="315" r:id="rId12"/>
    <p:sldId id="269" r:id="rId13"/>
    <p:sldId id="319" r:id="rId14"/>
    <p:sldId id="270" r:id="rId15"/>
    <p:sldId id="343" r:id="rId16"/>
    <p:sldId id="349" r:id="rId17"/>
    <p:sldId id="350" r:id="rId18"/>
    <p:sldId id="345" r:id="rId19"/>
    <p:sldId id="283" r:id="rId20"/>
    <p:sldId id="285" r:id="rId21"/>
    <p:sldId id="351" r:id="rId22"/>
    <p:sldId id="346" r:id="rId23"/>
    <p:sldId id="347" r:id="rId24"/>
    <p:sldId id="318" r:id="rId25"/>
    <p:sldId id="342" r:id="rId26"/>
    <p:sldId id="327" r:id="rId27"/>
    <p:sldId id="341" r:id="rId28"/>
    <p:sldId id="287" r:id="rId29"/>
    <p:sldId id="288" r:id="rId30"/>
    <p:sldId id="337" r:id="rId31"/>
    <p:sldId id="338" r:id="rId32"/>
    <p:sldId id="340" r:id="rId33"/>
    <p:sldId id="352" r:id="rId34"/>
    <p:sldId id="353" r:id="rId35"/>
    <p:sldId id="266" r:id="rId36"/>
    <p:sldId id="330" r:id="rId37"/>
    <p:sldId id="302" r:id="rId38"/>
    <p:sldId id="333" r:id="rId39"/>
    <p:sldId id="34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156899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55128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922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02.03.2020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44103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02.03.2020</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7989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02.03.2020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74365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282225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6900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91446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2F503-408D-4467-8E7C-EF7BC6164BFC}" type="datetimeFigureOut">
              <a:rPr lang="cs-CZ" smtClean="0"/>
              <a:t>02.03.2020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248363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CA2F503-408D-4467-8E7C-EF7BC6164BFC}" type="datetimeFigureOut">
              <a:rPr lang="cs-CZ" smtClean="0"/>
              <a:t>02.03.2020</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218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CA2F503-408D-4467-8E7C-EF7BC6164BFC}" type="datetimeFigureOut">
              <a:rPr lang="cs-CZ" smtClean="0"/>
              <a:t>02.03.2020</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0627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CA2F503-408D-4467-8E7C-EF7BC6164BFC}" type="datetimeFigureOut">
              <a:rPr lang="cs-CZ" smtClean="0"/>
              <a:t>02.03.2020</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8415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2F503-408D-4467-8E7C-EF7BC6164BFC}" type="datetimeFigureOut">
              <a:rPr lang="cs-CZ" smtClean="0"/>
              <a:t>02.03.2020</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82018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02.03.2020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109462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2F503-408D-4467-8E7C-EF7BC6164BFC}" type="datetimeFigureOut">
              <a:rPr lang="cs-CZ" smtClean="0"/>
              <a:t>02.03.2020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D4A387-9057-4BA8-9C70-D18A3401C5D6}" type="slidenum">
              <a:rPr lang="cs-CZ" smtClean="0"/>
              <a:t>‹#›</a:t>
            </a:fld>
            <a:endParaRPr lang="cs-CZ"/>
          </a:p>
        </p:txBody>
      </p:sp>
    </p:spTree>
    <p:extLst>
      <p:ext uri="{BB962C8B-B14F-4D97-AF65-F5344CB8AC3E}">
        <p14:creationId xmlns:p14="http://schemas.microsoft.com/office/powerpoint/2010/main" val="38860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A2F503-408D-4467-8E7C-EF7BC6164BFC}" type="datetimeFigureOut">
              <a:rPr lang="cs-CZ" smtClean="0"/>
              <a:t>02.03.2020</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D4A387-9057-4BA8-9C70-D18A3401C5D6}" type="slidenum">
              <a:rPr lang="cs-CZ" smtClean="0"/>
              <a:t>‹#›</a:t>
            </a:fld>
            <a:endParaRPr lang="cs-CZ"/>
          </a:p>
        </p:txBody>
      </p:sp>
    </p:spTree>
    <p:extLst>
      <p:ext uri="{BB962C8B-B14F-4D97-AF65-F5344CB8AC3E}">
        <p14:creationId xmlns:p14="http://schemas.microsoft.com/office/powerpoint/2010/main" val="2536815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onsilium.europa.eu/cs/press/press-releases/2017/10/16/agriculture-omnibus-confirm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uzei.cz/" TargetMode="External"/><Relationship Id="rId3" Type="http://schemas.openxmlformats.org/officeDocument/2006/relationships/hyperlink" Target="http://eagri.cz/public/web/mze/poradenstvi-a-vyzkum/poradenstvi/metodiky-pro-zemedelce/" TargetMode="External"/><Relationship Id="rId7" Type="http://schemas.openxmlformats.org/officeDocument/2006/relationships/hyperlink" Target="http://eagri.cz/public/web/mze/poradenstvi-a-vyzkum/poradenstvi/narodni-rada-poradenstvi/" TargetMode="External"/><Relationship Id="rId2" Type="http://schemas.openxmlformats.org/officeDocument/2006/relationships/hyperlink" Target="http://eagri.cz/public/web/file/514229/Koncepce_poradenskeho_systemu_MZe_2017___2025.pdf" TargetMode="External"/><Relationship Id="rId1" Type="http://schemas.openxmlformats.org/officeDocument/2006/relationships/slideLayout" Target="../slideLayouts/slideLayout2.xml"/><Relationship Id="rId6" Type="http://schemas.openxmlformats.org/officeDocument/2006/relationships/hyperlink" Target="http://eagri.cz/public/web/mze/farmar/" TargetMode="External"/><Relationship Id="rId5" Type="http://schemas.openxmlformats.org/officeDocument/2006/relationships/hyperlink" Target="http://eagri.cz/public/web/mze/venkov/o-celostatni-siti-pro-venkov/" TargetMode="External"/><Relationship Id="rId4" Type="http://schemas.openxmlformats.org/officeDocument/2006/relationships/hyperlink" Target="http://eagri.cz/public/web/mze/poradenstvi-a-vyzkum/poradenstvi/registr-akreditace-poradcu/akreditacni-rizen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eagri.cz/public/web/mze/dotace/prime-platby/prechodne-vnitrostatni-podpory/" TargetMode="External"/><Relationship Id="rId2" Type="http://schemas.openxmlformats.org/officeDocument/2006/relationships/hyperlink" Target="http://eagri.cz/public/web/file/622480/Metodicka_prirucka_PP_pro_rok_2019.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agri.cz/public/web/file/622480/Metodicka_prirucka_PP_pro_rok_2019.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hyperlink" Target="https://ec.europa.eu/agriculture/sites/agriculture/files/direct-support/direct-payments/docs/simplementation-decisions-ms-2016_en.pdf" TargetMode="Externa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eagri.cz/public/web/file/542452/Podpora_citlivych_komodit_VI.AK.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agri.cz/public/web/mze/dotace/program-rozvoje-venkova-na-obdobi-2014/zakladni-informace/programove-dokumenty/dohoda-o-partnerstvi-pro-programove.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agri.cz/public/web/file/451753/FINAL_schema_podpor_od_2018___na_web__plochy.pdf" TargetMode="External"/><Relationship Id="rId2" Type="http://schemas.openxmlformats.org/officeDocument/2006/relationships/hyperlink" Target="http://eagri.cz/public/web/file/540568/Program_rozvoje_venkova__prijate_zneni_EK.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ec.europa.eu/info/sites/info/files/food-farming-fisheries/by_country/documents/cap-in-your-country-cz_cs.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agriculture/sites/agriculture/files/future-of-cap/future_of_food_and_farming_communication_en.pdf" TargetMode="External"/><Relationship Id="rId2" Type="http://schemas.openxmlformats.org/officeDocument/2006/relationships/hyperlink" Target="https://ec.europa.eu/agriculture/future-cap_c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czech-republic/news/180601_spolecna_zemedelska_politika_c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ec.europa.eu/info/sites/info/files/food-farming-fisheries/key_policies/documents/cap-post-2020-environ-benefits-simplification_en.pdf" TargetMode="External"/><Relationship Id="rId3" Type="http://schemas.openxmlformats.org/officeDocument/2006/relationships/hyperlink" Target="https://eur-lex.europa.eu/legal-content/CS/TXT/HTML/?uri=CELEX:52018PC0393&amp;from=EN" TargetMode="External"/><Relationship Id="rId7" Type="http://schemas.openxmlformats.org/officeDocument/2006/relationships/hyperlink" Target="https://ec.europa.eu/info/food-farming-fisheries/key-policies/common-agricultural-policy/future-cap_cs" TargetMode="External"/><Relationship Id="rId2" Type="http://schemas.openxmlformats.org/officeDocument/2006/relationships/hyperlink" Target="https://eur-lex.europa.eu/legal-content/CS/TXT/HTML/?uri=CELEX:52018PC0392&amp;from=EN" TargetMode="External"/><Relationship Id="rId1" Type="http://schemas.openxmlformats.org/officeDocument/2006/relationships/slideLayout" Target="../slideLayouts/slideLayout2.xml"/><Relationship Id="rId6" Type="http://schemas.openxmlformats.org/officeDocument/2006/relationships/hyperlink" Target="https://www.zscr.cz/media/upload/1529649384_szp-po-roce-2020-belinova.pdf" TargetMode="External"/><Relationship Id="rId11" Type="http://schemas.openxmlformats.org/officeDocument/2006/relationships/hyperlink" Target="https://www.cema-agri.org/images/publications/brochures/CAP_2021-2027_Study_2019_12.pdf" TargetMode="External"/><Relationship Id="rId5" Type="http://schemas.openxmlformats.org/officeDocument/2006/relationships/hyperlink" Target="http://eagri.cz/public/web/mze/dotace/szp-pro-obdobi-2021-2027/" TargetMode="External"/><Relationship Id="rId10" Type="http://schemas.openxmlformats.org/officeDocument/2006/relationships/hyperlink" Target="https://euractiv.cz/section/evropske-finance/linksdossier/2020-reforma-spolecne-zemedelske-politiky-odlozena-na-neurcito/" TargetMode="External"/><Relationship Id="rId4" Type="http://schemas.openxmlformats.org/officeDocument/2006/relationships/hyperlink" Target="https://eur-lex.europa.eu/legal-content/EN/TXT/HTML/?uri=CELEX:52018PC0394R(01)&amp;from=EN" TargetMode="External"/><Relationship Id="rId9" Type="http://schemas.openxmlformats.org/officeDocument/2006/relationships/hyperlink" Target="https://www.consilium.europa.eu/cs/policies/cap-future-20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agriculture/50-years-of-cap/files/history/timeline_2012_cs.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4800" dirty="0"/>
              <a:t>Společná zemědělská politika EU – právní základ, cíle, nástroje. </a:t>
            </a:r>
          </a:p>
        </p:txBody>
      </p:sp>
      <p:sp>
        <p:nvSpPr>
          <p:cNvPr id="3" name="Podnadpis 2"/>
          <p:cNvSpPr>
            <a:spLocks noGrp="1"/>
          </p:cNvSpPr>
          <p:nvPr>
            <p:ph type="subTitle" idx="1"/>
          </p:nvPr>
        </p:nvSpPr>
        <p:spPr/>
        <p:txBody>
          <a:bodyPr/>
          <a:lstStyle/>
          <a:p>
            <a:pPr algn="r"/>
            <a:r>
              <a:rPr lang="cs-CZ" dirty="0"/>
              <a:t>JUDr. Jana </a:t>
            </a:r>
            <a:r>
              <a:rPr lang="cs-CZ" dirty="0" err="1"/>
              <a:t>Tkáčiková</a:t>
            </a:r>
            <a:r>
              <a:rPr lang="cs-CZ" dirty="0"/>
              <a:t>, Ph.D.</a:t>
            </a:r>
          </a:p>
        </p:txBody>
      </p:sp>
    </p:spTree>
    <p:extLst>
      <p:ext uri="{BB962C8B-B14F-4D97-AF65-F5344CB8AC3E}">
        <p14:creationId xmlns:p14="http://schemas.microsoft.com/office/powerpoint/2010/main" val="10328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92925" y="624110"/>
            <a:ext cx="8911687" cy="1280890"/>
          </a:xfrm>
        </p:spPr>
        <p:txBody>
          <a:bodyPr/>
          <a:lstStyle/>
          <a:p>
            <a:r>
              <a:rPr lang="cs-CZ" dirty="0"/>
              <a:t>Reformy CAP</a:t>
            </a:r>
            <a:endParaRPr lang="en-GB" dirty="0"/>
          </a:p>
        </p:txBody>
      </p:sp>
      <p:sp>
        <p:nvSpPr>
          <p:cNvPr id="3" name="Zástupný symbol pro obsah 2"/>
          <p:cNvSpPr>
            <a:spLocks noGrp="1"/>
          </p:cNvSpPr>
          <p:nvPr>
            <p:ph idx="1"/>
          </p:nvPr>
        </p:nvSpPr>
        <p:spPr>
          <a:xfrm>
            <a:off x="2589212" y="2133600"/>
            <a:ext cx="8915400" cy="3777622"/>
          </a:xfrm>
        </p:spPr>
        <p:txBody>
          <a:bodyPr>
            <a:normAutofit fontScale="92500" lnSpcReduction="20000"/>
          </a:bodyPr>
          <a:lstStyle/>
          <a:p>
            <a:r>
              <a:rPr lang="cs-CZ" dirty="0"/>
              <a:t>CAP 2014 – 2020</a:t>
            </a:r>
          </a:p>
          <a:p>
            <a:pPr lvl="1"/>
            <a:r>
              <a:rPr lang="cs-CZ" dirty="0"/>
              <a:t>Nové problémy, výzvy a cíle (čl. 110 odst. 1 nařízení č. 1306/2013)</a:t>
            </a:r>
          </a:p>
          <a:p>
            <a:pPr lvl="2"/>
            <a:r>
              <a:rPr lang="cs-CZ" dirty="0"/>
              <a:t>Hospodářské </a:t>
            </a:r>
          </a:p>
          <a:p>
            <a:pPr lvl="3"/>
            <a:r>
              <a:rPr lang="cs-CZ" dirty="0"/>
              <a:t>Dostatek kvalitních potravin, zemědělská produktivita</a:t>
            </a:r>
          </a:p>
          <a:p>
            <a:pPr lvl="3"/>
            <a:r>
              <a:rPr lang="cs-CZ" dirty="0"/>
              <a:t>Stabilní ceny</a:t>
            </a:r>
          </a:p>
          <a:p>
            <a:pPr lvl="2"/>
            <a:r>
              <a:rPr lang="cs-CZ" dirty="0"/>
              <a:t>Environmentální </a:t>
            </a:r>
          </a:p>
          <a:p>
            <a:pPr lvl="3"/>
            <a:r>
              <a:rPr lang="cs-CZ" dirty="0"/>
              <a:t>Udržitelné hospodaření s přírodními zdroji</a:t>
            </a:r>
          </a:p>
          <a:p>
            <a:pPr lvl="3"/>
            <a:r>
              <a:rPr lang="cs-CZ" dirty="0"/>
              <a:t>Adaptace na změny klimatu</a:t>
            </a:r>
          </a:p>
          <a:p>
            <a:pPr lvl="2"/>
            <a:r>
              <a:rPr lang="cs-CZ" dirty="0"/>
              <a:t>Územní/pozemkové </a:t>
            </a:r>
          </a:p>
          <a:p>
            <a:pPr lvl="3"/>
            <a:r>
              <a:rPr lang="cs-CZ" dirty="0"/>
              <a:t>Rozvoj venkova</a:t>
            </a:r>
          </a:p>
          <a:p>
            <a:pPr lvl="3"/>
            <a:r>
              <a:rPr lang="cs-CZ" dirty="0"/>
              <a:t>Vyvážený rozvoj území</a:t>
            </a:r>
          </a:p>
          <a:p>
            <a:pPr lvl="2"/>
            <a:r>
              <a:rPr lang="cs-CZ" dirty="0"/>
              <a:t>Konkurenceschopnost, udržitelnost a efektivita</a:t>
            </a:r>
          </a:p>
          <a:p>
            <a:pPr lvl="1"/>
            <a:r>
              <a:rPr lang="cs-CZ" dirty="0"/>
              <a:t>Legislativa</a:t>
            </a:r>
            <a:endParaRPr lang="en-GB" dirty="0"/>
          </a:p>
        </p:txBody>
      </p:sp>
    </p:spTree>
    <p:extLst>
      <p:ext uri="{BB962C8B-B14F-4D97-AF65-F5344CB8AC3E}">
        <p14:creationId xmlns:p14="http://schemas.microsoft.com/office/powerpoint/2010/main" val="130676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8A503-3C49-4010-95FF-5E7E50AA6086}"/>
              </a:ext>
            </a:extLst>
          </p:cNvPr>
          <p:cNvSpPr>
            <a:spLocks noGrp="1"/>
          </p:cNvSpPr>
          <p:nvPr>
            <p:ph type="title"/>
          </p:nvPr>
        </p:nvSpPr>
        <p:spPr/>
        <p:txBody>
          <a:bodyPr/>
          <a:lstStyle/>
          <a:p>
            <a:r>
              <a:rPr lang="cs-CZ" dirty="0">
                <a:hlinkClick r:id="rId2"/>
              </a:rPr>
              <a:t>OMNIBUS </a:t>
            </a:r>
            <a:r>
              <a:rPr lang="cs-CZ" dirty="0" err="1">
                <a:hlinkClick r:id="rId2"/>
              </a:rPr>
              <a:t>regulation</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2DB8791C-783C-46E5-82C8-B4F20A447364}"/>
              </a:ext>
            </a:extLst>
          </p:cNvPr>
          <p:cNvSpPr>
            <a:spLocks noGrp="1"/>
          </p:cNvSpPr>
          <p:nvPr>
            <p:ph idx="1"/>
          </p:nvPr>
        </p:nvSpPr>
        <p:spPr>
          <a:xfrm>
            <a:off x="2589212" y="2133600"/>
            <a:ext cx="8915400" cy="4100290"/>
          </a:xfrm>
        </p:spPr>
        <p:txBody>
          <a:bodyPr>
            <a:normAutofit fontScale="85000" lnSpcReduction="20000"/>
          </a:bodyPr>
          <a:lstStyle/>
          <a:p>
            <a:r>
              <a:rPr lang="cs-CZ" b="1" dirty="0"/>
              <a:t>Přímé platby</a:t>
            </a:r>
          </a:p>
          <a:p>
            <a:pPr lvl="1"/>
            <a:r>
              <a:rPr lang="cs-CZ" dirty="0"/>
              <a:t>Pravidla týkající se trvalých travních porostů byla upravena, aby členským států poskytovala větší flexibilitu</a:t>
            </a:r>
          </a:p>
          <a:p>
            <a:pPr lvl="1"/>
            <a:r>
              <a:rPr lang="cs-CZ" dirty="0"/>
              <a:t>Zjednodušení prvků ekologizace</a:t>
            </a:r>
          </a:p>
          <a:p>
            <a:pPr lvl="1"/>
            <a:r>
              <a:rPr lang="cs-CZ" dirty="0"/>
              <a:t>Nepovinné rozlišování mezi aktivními a neaktivními zemědělci</a:t>
            </a:r>
          </a:p>
          <a:p>
            <a:pPr lvl="1"/>
            <a:r>
              <a:rPr lang="cs-CZ" dirty="0"/>
              <a:t>Možnost zvýšení plateb pro mladé zemědělce</a:t>
            </a:r>
          </a:p>
          <a:p>
            <a:r>
              <a:rPr lang="cs-CZ" b="1" dirty="0"/>
              <a:t>Rozvoj venkova</a:t>
            </a:r>
          </a:p>
          <a:p>
            <a:pPr lvl="1"/>
            <a:r>
              <a:rPr lang="cs-CZ" dirty="0"/>
              <a:t>Zvýšení atraktivity opatření k řízení rizik, některé prahy se snižují a zároveň se zvyšují sazby podpory</a:t>
            </a:r>
          </a:p>
          <a:p>
            <a:pPr lvl="1"/>
            <a:r>
              <a:rPr lang="cs-CZ" dirty="0"/>
              <a:t>Jednodušší využívání finančních nástrojů</a:t>
            </a:r>
          </a:p>
          <a:p>
            <a:r>
              <a:rPr lang="cs-CZ" b="1" dirty="0"/>
              <a:t>Společná organizace trhů</a:t>
            </a:r>
          </a:p>
          <a:p>
            <a:pPr lvl="1"/>
            <a:r>
              <a:rPr lang="cs-CZ" dirty="0"/>
              <a:t>Rozšíření pravomocí organizací producentů, jako je plánování produkce, optimalizace produkčních nákladů, uvádění na trh a sjednávání smluv na dodávky zemědělských produktů jménem svých členů, na všechna odvětví s cílem zlepšit postavení zemědělců v dodavatelském řetězci. </a:t>
            </a:r>
          </a:p>
        </p:txBody>
      </p:sp>
    </p:spTree>
    <p:extLst>
      <p:ext uri="{BB962C8B-B14F-4D97-AF65-F5344CB8AC3E}">
        <p14:creationId xmlns:p14="http://schemas.microsoft.com/office/powerpoint/2010/main" val="70029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se zakulacenými rohy 2">
            <a:extLst>
              <a:ext uri="{FF2B5EF4-FFF2-40B4-BE49-F238E27FC236}">
                <a16:creationId xmlns:a16="http://schemas.microsoft.com/office/drawing/2014/main" id="{4DB4C244-EE1E-4716-A46B-38C0E98747DA}"/>
              </a:ext>
            </a:extLst>
          </p:cNvPr>
          <p:cNvSpPr/>
          <p:nvPr/>
        </p:nvSpPr>
        <p:spPr>
          <a:xfrm>
            <a:off x="2040441" y="1264555"/>
            <a:ext cx="9783327" cy="51658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a:t>Schéma SZP 2014 - 2020</a:t>
            </a:r>
          </a:p>
        </p:txBody>
      </p:sp>
      <p:sp>
        <p:nvSpPr>
          <p:cNvPr id="4" name="Zástupný symbol pro text 3"/>
          <p:cNvSpPr>
            <a:spLocks noGrp="1"/>
          </p:cNvSpPr>
          <p:nvPr>
            <p:ph type="body" idx="1"/>
          </p:nvPr>
        </p:nvSpPr>
        <p:spPr/>
        <p:txBody>
          <a:bodyPr/>
          <a:lstStyle/>
          <a:p>
            <a:r>
              <a:rPr lang="cs-CZ" b="1" dirty="0"/>
              <a:t>I. Pilíř</a:t>
            </a:r>
          </a:p>
        </p:txBody>
      </p:sp>
      <p:sp>
        <p:nvSpPr>
          <p:cNvPr id="5" name="Zástupný symbol pro obsah 4"/>
          <p:cNvSpPr>
            <a:spLocks noGrp="1"/>
          </p:cNvSpPr>
          <p:nvPr>
            <p:ph sz="half" idx="2"/>
          </p:nvPr>
        </p:nvSpPr>
        <p:spPr/>
        <p:txBody>
          <a:bodyPr/>
          <a:lstStyle/>
          <a:p>
            <a:r>
              <a:rPr lang="cs-CZ" dirty="0"/>
              <a:t>Společná organizace trhů se zemědělskými produkty</a:t>
            </a:r>
          </a:p>
          <a:p>
            <a:pPr lvl="1"/>
            <a:r>
              <a:rPr lang="cs-CZ" dirty="0">
                <a:solidFill>
                  <a:srgbClr val="FF0000"/>
                </a:solidFill>
              </a:rPr>
              <a:t>Nařízení EU č. 1308/2013</a:t>
            </a:r>
          </a:p>
          <a:p>
            <a:r>
              <a:rPr lang="cs-CZ" dirty="0"/>
              <a:t>Přímé platby </a:t>
            </a:r>
          </a:p>
          <a:p>
            <a:pPr lvl="1"/>
            <a:r>
              <a:rPr lang="cs-CZ" dirty="0">
                <a:solidFill>
                  <a:srgbClr val="FF0000"/>
                </a:solidFill>
              </a:rPr>
              <a:t>Nařízení EU č. 1307/2013</a:t>
            </a:r>
          </a:p>
        </p:txBody>
      </p:sp>
      <p:sp>
        <p:nvSpPr>
          <p:cNvPr id="6" name="Zástupný symbol pro text 5"/>
          <p:cNvSpPr>
            <a:spLocks noGrp="1"/>
          </p:cNvSpPr>
          <p:nvPr>
            <p:ph type="body" sz="quarter" idx="3"/>
          </p:nvPr>
        </p:nvSpPr>
        <p:spPr/>
        <p:txBody>
          <a:bodyPr/>
          <a:lstStyle/>
          <a:p>
            <a:r>
              <a:rPr lang="cs-CZ" b="1" dirty="0"/>
              <a:t>II. Pilíř </a:t>
            </a:r>
          </a:p>
        </p:txBody>
      </p:sp>
      <p:sp>
        <p:nvSpPr>
          <p:cNvPr id="7" name="Zástupný symbol pro obsah 6"/>
          <p:cNvSpPr>
            <a:spLocks noGrp="1"/>
          </p:cNvSpPr>
          <p:nvPr>
            <p:ph sz="quarter" idx="4"/>
          </p:nvPr>
        </p:nvSpPr>
        <p:spPr/>
        <p:txBody>
          <a:bodyPr/>
          <a:lstStyle/>
          <a:p>
            <a:r>
              <a:rPr lang="cs-CZ" dirty="0"/>
              <a:t>Politika rozvoje venkova</a:t>
            </a:r>
          </a:p>
          <a:p>
            <a:pPr lvl="1"/>
            <a:r>
              <a:rPr lang="cs-CZ" dirty="0">
                <a:solidFill>
                  <a:srgbClr val="FF0000"/>
                </a:solidFill>
              </a:rPr>
              <a:t>Nařízení EU č. 1305/2013</a:t>
            </a:r>
          </a:p>
          <a:p>
            <a:pPr lvl="1"/>
            <a:r>
              <a:rPr lang="cs-CZ" dirty="0">
                <a:solidFill>
                  <a:srgbClr val="FF0000"/>
                </a:solidFill>
              </a:rPr>
              <a:t>Nařízení EU č. 1310/2013</a:t>
            </a:r>
          </a:p>
        </p:txBody>
      </p:sp>
      <p:sp>
        <p:nvSpPr>
          <p:cNvPr id="8" name="TextovéPole 7"/>
          <p:cNvSpPr txBox="1"/>
          <p:nvPr/>
        </p:nvSpPr>
        <p:spPr>
          <a:xfrm>
            <a:off x="3043672" y="5304633"/>
            <a:ext cx="7776864" cy="769441"/>
          </a:xfrm>
          <a:prstGeom prst="rect">
            <a:avLst/>
          </a:prstGeom>
          <a:noFill/>
        </p:spPr>
        <p:txBody>
          <a:bodyPr wrap="square" rtlCol="0">
            <a:spAutoFit/>
          </a:bodyPr>
          <a:lstStyle/>
          <a:p>
            <a:pPr algn="ctr"/>
            <a:r>
              <a:rPr lang="cs-CZ" sz="2400" b="1" dirty="0">
                <a:solidFill>
                  <a:schemeClr val="tx1">
                    <a:lumMod val="65000"/>
                    <a:lumOff val="35000"/>
                  </a:schemeClr>
                </a:solidFill>
              </a:rPr>
              <a:t>Financování, řízení a sledování </a:t>
            </a:r>
          </a:p>
          <a:p>
            <a:pPr algn="ctr"/>
            <a:r>
              <a:rPr lang="cs-CZ" sz="2000" dirty="0">
                <a:solidFill>
                  <a:srgbClr val="FF0000"/>
                </a:solidFill>
              </a:rPr>
              <a:t>Nařízení EU č. 1306/2013</a:t>
            </a:r>
          </a:p>
        </p:txBody>
      </p:sp>
      <p:sp>
        <p:nvSpPr>
          <p:cNvPr id="10" name="Ovál 9">
            <a:extLst>
              <a:ext uri="{FF2B5EF4-FFF2-40B4-BE49-F238E27FC236}">
                <a16:creationId xmlns:a16="http://schemas.microsoft.com/office/drawing/2014/main" id="{7D39F563-BF19-4F4F-B7A6-FB3B0DDD30BC}"/>
              </a:ext>
            </a:extLst>
          </p:cNvPr>
          <p:cNvSpPr/>
          <p:nvPr/>
        </p:nvSpPr>
        <p:spPr>
          <a:xfrm>
            <a:off x="2354361" y="1727644"/>
            <a:ext cx="4979694" cy="2995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B0423B92-6A10-4756-83EE-7357A943E262}"/>
              </a:ext>
            </a:extLst>
          </p:cNvPr>
          <p:cNvSpPr/>
          <p:nvPr/>
        </p:nvSpPr>
        <p:spPr>
          <a:xfrm>
            <a:off x="6231118" y="1905001"/>
            <a:ext cx="4769962" cy="2694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358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598A69-FFFE-4C09-8FE9-D660337B0C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5533524" cy="351077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ek 9"/>
          <p:cNvPicPr>
            <a:picLocks noChangeAspect="1"/>
          </p:cNvPicPr>
          <p:nvPr/>
        </p:nvPicPr>
        <p:blipFill>
          <a:blip r:embed="rId2"/>
          <a:stretch>
            <a:fillRect/>
          </a:stretch>
        </p:blipFill>
        <p:spPr>
          <a:xfrm>
            <a:off x="986319" y="662869"/>
            <a:ext cx="4530150" cy="3156647"/>
          </a:xfrm>
          <a:prstGeom prst="rect">
            <a:avLst/>
          </a:prstGeom>
        </p:spPr>
      </p:pic>
      <p:sp>
        <p:nvSpPr>
          <p:cNvPr id="17" name="Rectangle 16">
            <a:extLst>
              <a:ext uri="{FF2B5EF4-FFF2-40B4-BE49-F238E27FC236}">
                <a16:creationId xmlns:a16="http://schemas.microsoft.com/office/drawing/2014/main" id="{2B6121AA-FB9C-49D8-9295-014C895AFB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7449"/>
            <a:ext cx="3122867"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p:cNvPicPr>
            <a:picLocks noChangeAspect="1"/>
          </p:cNvPicPr>
          <p:nvPr/>
        </p:nvPicPr>
        <p:blipFill>
          <a:blip r:embed="rId3"/>
          <a:stretch>
            <a:fillRect/>
          </a:stretch>
        </p:blipFill>
        <p:spPr>
          <a:xfrm>
            <a:off x="809906" y="4328887"/>
            <a:ext cx="2472318" cy="1873965"/>
          </a:xfrm>
          <a:prstGeom prst="rect">
            <a:avLst/>
          </a:prstGeom>
        </p:spPr>
      </p:pic>
      <p:sp>
        <p:nvSpPr>
          <p:cNvPr id="29" name="Rectangle 18">
            <a:extLst>
              <a:ext uri="{FF2B5EF4-FFF2-40B4-BE49-F238E27FC236}">
                <a16:creationId xmlns:a16="http://schemas.microsoft.com/office/drawing/2014/main" id="{2C188CD4-9C38-4BEB-8E94-633B1B48B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0883" y="4132885"/>
            <a:ext cx="2288736" cy="227454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2E8BD155-F3B5-4CE9-AB1C-08C964CDC7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p:cNvPicPr>
            <a:picLocks noChangeAspect="1"/>
          </p:cNvPicPr>
          <p:nvPr/>
        </p:nvPicPr>
        <p:blipFill>
          <a:blip r:embed="rId4"/>
          <a:stretch>
            <a:fillRect/>
          </a:stretch>
        </p:blipFill>
        <p:spPr>
          <a:xfrm>
            <a:off x="7165213" y="635943"/>
            <a:ext cx="3573129" cy="5588208"/>
          </a:xfrm>
          <a:prstGeom prst="rect">
            <a:avLst/>
          </a:prstGeom>
        </p:spPr>
      </p:pic>
    </p:spTree>
    <p:extLst>
      <p:ext uri="{BB962C8B-B14F-4D97-AF65-F5344CB8AC3E}">
        <p14:creationId xmlns:p14="http://schemas.microsoft.com/office/powerpoint/2010/main" val="75010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p:cNvSpPr>
            <a:spLocks noGrp="1"/>
          </p:cNvSpPr>
          <p:nvPr>
            <p:ph type="title"/>
          </p:nvPr>
        </p:nvSpPr>
        <p:spPr>
          <a:xfrm>
            <a:off x="3373062" y="624110"/>
            <a:ext cx="8131550" cy="1280890"/>
          </a:xfrm>
        </p:spPr>
        <p:txBody>
          <a:bodyPr>
            <a:normAutofit/>
          </a:bodyPr>
          <a:lstStyle/>
          <a:p>
            <a:r>
              <a:rPr lang="cs-CZ"/>
              <a:t>Financování, řízení a sledování společné zemědělské politiky </a:t>
            </a:r>
          </a:p>
        </p:txBody>
      </p:sp>
      <p:sp>
        <p:nvSpPr>
          <p:cNvPr id="24" name="Rectangle 23">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7"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8"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9"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0"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1"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32"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3"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4"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5"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6"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0" name="Group 39">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41"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42"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43"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44"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5"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6"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7"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8"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9"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0"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51"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52"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5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8" name="Zástupný symbol pro obsah 7"/>
          <p:cNvSpPr>
            <a:spLocks noGrp="1"/>
          </p:cNvSpPr>
          <p:nvPr>
            <p:ph idx="1"/>
          </p:nvPr>
        </p:nvSpPr>
        <p:spPr>
          <a:xfrm>
            <a:off x="3373062" y="2133600"/>
            <a:ext cx="8131550" cy="4111136"/>
          </a:xfrm>
        </p:spPr>
        <p:txBody>
          <a:bodyPr>
            <a:normAutofit/>
          </a:bodyPr>
          <a:lstStyle/>
          <a:p>
            <a:pPr>
              <a:lnSpc>
                <a:spcPct val="90000"/>
              </a:lnSpc>
            </a:pPr>
            <a:r>
              <a:rPr lang="cs-CZ" sz="1600" b="1" dirty="0"/>
              <a:t>Evropský zemědělský záruční fond (EZZF)</a:t>
            </a:r>
          </a:p>
          <a:p>
            <a:pPr lvl="3">
              <a:lnSpc>
                <a:spcPct val="90000"/>
              </a:lnSpc>
            </a:pPr>
            <a:r>
              <a:rPr lang="cs-CZ" sz="1400" dirty="0"/>
              <a:t>Opatření pro regulaci nebo podporu zemědělských trhů</a:t>
            </a:r>
          </a:p>
          <a:p>
            <a:pPr lvl="3">
              <a:lnSpc>
                <a:spcPct val="90000"/>
              </a:lnSpc>
            </a:pPr>
            <a:r>
              <a:rPr lang="cs-CZ" sz="1400" dirty="0"/>
              <a:t>Přímé platby zemědělcům</a:t>
            </a:r>
          </a:p>
          <a:p>
            <a:pPr lvl="3">
              <a:lnSpc>
                <a:spcPct val="90000"/>
              </a:lnSpc>
            </a:pPr>
            <a:r>
              <a:rPr lang="cs-CZ" sz="1400" dirty="0"/>
              <a:t>Další výdaje</a:t>
            </a:r>
          </a:p>
          <a:p>
            <a:pPr lvl="2">
              <a:lnSpc>
                <a:spcPct val="90000"/>
              </a:lnSpc>
            </a:pPr>
            <a:r>
              <a:rPr lang="cs-CZ" sz="1600" dirty="0"/>
              <a:t>Rozpočtový strop a rozpočtová kázeň</a:t>
            </a:r>
          </a:p>
          <a:p>
            <a:pPr lvl="2">
              <a:lnSpc>
                <a:spcPct val="90000"/>
              </a:lnSpc>
            </a:pPr>
            <a:r>
              <a:rPr lang="cs-CZ" sz="1600" dirty="0"/>
              <a:t>Rezerva pro případ krizí v odvětví zemědělství</a:t>
            </a:r>
          </a:p>
          <a:p>
            <a:pPr lvl="2">
              <a:lnSpc>
                <a:spcPct val="90000"/>
              </a:lnSpc>
            </a:pPr>
            <a:r>
              <a:rPr lang="cs-CZ" sz="1600" dirty="0"/>
              <a:t>Míra úpravy přímých plateb</a:t>
            </a:r>
          </a:p>
          <a:p>
            <a:pPr lvl="2">
              <a:lnSpc>
                <a:spcPct val="90000"/>
              </a:lnSpc>
            </a:pPr>
            <a:r>
              <a:rPr lang="cs-CZ" sz="1600" dirty="0"/>
              <a:t>Systém včasného varování a sledování </a:t>
            </a:r>
          </a:p>
          <a:p>
            <a:pPr>
              <a:lnSpc>
                <a:spcPct val="90000"/>
              </a:lnSpc>
            </a:pPr>
            <a:r>
              <a:rPr lang="cs-CZ" sz="1600" b="1" dirty="0"/>
              <a:t>Evropský zemědělský fond pro rozvoj venkova (EZFRV)</a:t>
            </a:r>
          </a:p>
          <a:p>
            <a:pPr lvl="2">
              <a:lnSpc>
                <a:spcPct val="90000"/>
              </a:lnSpc>
            </a:pPr>
            <a:r>
              <a:rPr lang="cs-CZ" sz="1600" dirty="0"/>
              <a:t>Sdílené financování</a:t>
            </a:r>
          </a:p>
          <a:p>
            <a:pPr lvl="3">
              <a:lnSpc>
                <a:spcPct val="90000"/>
              </a:lnSpc>
            </a:pPr>
            <a:r>
              <a:rPr lang="cs-CZ" sz="1400" dirty="0"/>
              <a:t>Platby pro programy rozvoje venkova </a:t>
            </a:r>
          </a:p>
          <a:p>
            <a:pPr lvl="2">
              <a:lnSpc>
                <a:spcPct val="90000"/>
              </a:lnSpc>
            </a:pPr>
            <a:r>
              <a:rPr lang="cs-CZ" sz="1600" dirty="0"/>
              <a:t>Zákaz dvojího financování</a:t>
            </a:r>
          </a:p>
        </p:txBody>
      </p:sp>
    </p:spTree>
    <p:extLst>
      <p:ext uri="{BB962C8B-B14F-4D97-AF65-F5344CB8AC3E}">
        <p14:creationId xmlns:p14="http://schemas.microsoft.com/office/powerpoint/2010/main" val="67404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57736013-0213-47A2-8D87-D755340681FF}"/>
              </a:ext>
            </a:extLst>
          </p:cNvPr>
          <p:cNvSpPr>
            <a:spLocks noGrp="1"/>
          </p:cNvSpPr>
          <p:nvPr>
            <p:ph type="title"/>
          </p:nvPr>
        </p:nvSpPr>
        <p:spPr>
          <a:xfrm>
            <a:off x="3373062" y="624110"/>
            <a:ext cx="8131550" cy="1280890"/>
          </a:xfrm>
        </p:spPr>
        <p:txBody>
          <a:bodyPr>
            <a:normAutofit/>
          </a:bodyPr>
          <a:lstStyle/>
          <a:p>
            <a:r>
              <a:rPr lang="cs-CZ" dirty="0"/>
              <a:t>Vnitrostátní nástroje </a:t>
            </a:r>
          </a:p>
        </p:txBody>
      </p:sp>
      <p:sp>
        <p:nvSpPr>
          <p:cNvPr id="12" name="Rectangle 11">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8" name="Group 27">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C3F434A6-D71A-435E-BCA2-BACE7F0100E6}"/>
              </a:ext>
            </a:extLst>
          </p:cNvPr>
          <p:cNvSpPr>
            <a:spLocks noGrp="1"/>
          </p:cNvSpPr>
          <p:nvPr>
            <p:ph idx="1"/>
          </p:nvPr>
        </p:nvSpPr>
        <p:spPr>
          <a:xfrm>
            <a:off x="3373062" y="2133600"/>
            <a:ext cx="8131550" cy="3777622"/>
          </a:xfrm>
        </p:spPr>
        <p:txBody>
          <a:bodyPr>
            <a:normAutofit lnSpcReduction="10000"/>
          </a:bodyPr>
          <a:lstStyle/>
          <a:p>
            <a:pPr>
              <a:lnSpc>
                <a:spcPct val="90000"/>
              </a:lnSpc>
            </a:pPr>
            <a:r>
              <a:rPr lang="cs-CZ" sz="1700"/>
              <a:t>Platební agentury</a:t>
            </a:r>
          </a:p>
          <a:p>
            <a:pPr lvl="1">
              <a:lnSpc>
                <a:spcPct val="90000"/>
              </a:lnSpc>
            </a:pPr>
            <a:r>
              <a:rPr lang="cs-CZ" sz="1700"/>
              <a:t>Subjekty členských států pověřené řízením a kontrolou výdajů</a:t>
            </a:r>
          </a:p>
          <a:p>
            <a:pPr lvl="2">
              <a:lnSpc>
                <a:spcPct val="90000"/>
              </a:lnSpc>
            </a:pPr>
            <a:r>
              <a:rPr lang="cs-CZ" sz="1700"/>
              <a:t>Akreditace </a:t>
            </a:r>
          </a:p>
          <a:p>
            <a:pPr lvl="1">
              <a:lnSpc>
                <a:spcPct val="90000"/>
              </a:lnSpc>
            </a:pPr>
            <a:r>
              <a:rPr lang="cs-CZ" sz="1700"/>
              <a:t>Výdaje mohou být financovány Unií, pouze pokud je uskutečnily akreditované platební agentury.</a:t>
            </a:r>
          </a:p>
          <a:p>
            <a:pPr>
              <a:lnSpc>
                <a:spcPct val="90000"/>
              </a:lnSpc>
            </a:pPr>
            <a:r>
              <a:rPr lang="cs-CZ" sz="1700"/>
              <a:t>Zemědělský poradenský systém </a:t>
            </a:r>
          </a:p>
          <a:p>
            <a:pPr lvl="1">
              <a:lnSpc>
                <a:spcPct val="90000"/>
              </a:lnSpc>
            </a:pPr>
            <a:r>
              <a:rPr lang="cs-CZ" sz="1700"/>
              <a:t>Poskytování poradenství zemědělcům v oblasti podmínek obhospodařování půdy a řízení zemědělských podniků</a:t>
            </a:r>
          </a:p>
          <a:p>
            <a:pPr>
              <a:lnSpc>
                <a:spcPct val="90000"/>
              </a:lnSpc>
            </a:pPr>
            <a:r>
              <a:rPr lang="cs-CZ" sz="1700"/>
              <a:t>Kontrolní systémy</a:t>
            </a:r>
          </a:p>
          <a:p>
            <a:pPr lvl="1">
              <a:lnSpc>
                <a:spcPct val="90000"/>
              </a:lnSpc>
            </a:pPr>
            <a:r>
              <a:rPr lang="cs-CZ" sz="1700"/>
              <a:t>Integrovaný administrativní a kontrolní systém</a:t>
            </a:r>
          </a:p>
          <a:p>
            <a:pPr lvl="1">
              <a:lnSpc>
                <a:spcPct val="90000"/>
              </a:lnSpc>
            </a:pPr>
            <a:r>
              <a:rPr lang="cs-CZ" sz="1700"/>
              <a:t>Kontrola operací/obchodní dokumentace</a:t>
            </a:r>
          </a:p>
          <a:p>
            <a:pPr lvl="1">
              <a:lnSpc>
                <a:spcPct val="90000"/>
              </a:lnSpc>
            </a:pPr>
            <a:r>
              <a:rPr lang="cs-CZ" sz="1700"/>
              <a:t>Správní sankce</a:t>
            </a:r>
          </a:p>
        </p:txBody>
      </p:sp>
    </p:spTree>
    <p:extLst>
      <p:ext uri="{BB962C8B-B14F-4D97-AF65-F5344CB8AC3E}">
        <p14:creationId xmlns:p14="http://schemas.microsoft.com/office/powerpoint/2010/main" val="13608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hlinkClick r:id="rId2"/>
              </a:rPr>
              <a:t>Zemědělský poradenský systém v ČR</a:t>
            </a:r>
            <a:endParaRPr lang="cs-CZ" dirty="0"/>
          </a:p>
        </p:txBody>
      </p:sp>
      <p:sp>
        <p:nvSpPr>
          <p:cNvPr id="3" name="Zástupný symbol pro obsah 2"/>
          <p:cNvSpPr>
            <a:spLocks noGrp="1"/>
          </p:cNvSpPr>
          <p:nvPr>
            <p:ph idx="1"/>
          </p:nvPr>
        </p:nvSpPr>
        <p:spPr>
          <a:xfrm>
            <a:off x="2589212" y="2133600"/>
            <a:ext cx="8915400" cy="4100290"/>
          </a:xfrm>
        </p:spPr>
        <p:txBody>
          <a:bodyPr>
            <a:normAutofit fontScale="70000" lnSpcReduction="20000"/>
          </a:bodyPr>
          <a:lstStyle/>
          <a:p>
            <a:r>
              <a:rPr lang="cs-CZ" dirty="0"/>
              <a:t>Základní (orientační konzultace)</a:t>
            </a:r>
          </a:p>
          <a:p>
            <a:pPr lvl="1"/>
            <a:r>
              <a:rPr lang="cs-CZ" dirty="0"/>
              <a:t>Zemědělské agentury Ministerstva zemědělství</a:t>
            </a:r>
          </a:p>
          <a:p>
            <a:pPr lvl="1"/>
            <a:r>
              <a:rPr lang="cs-CZ" dirty="0"/>
              <a:t>Ústav zemědělské ekonomiky a informací</a:t>
            </a:r>
          </a:p>
          <a:p>
            <a:pPr lvl="1"/>
            <a:r>
              <a:rPr lang="cs-CZ" dirty="0"/>
              <a:t>Nevládní neziskové organizace </a:t>
            </a:r>
          </a:p>
          <a:p>
            <a:pPr lvl="2"/>
            <a:r>
              <a:rPr lang="cs-CZ" dirty="0"/>
              <a:t>Krajská informační střediska pro zemědělství a rozvoj venkova</a:t>
            </a:r>
          </a:p>
          <a:p>
            <a:r>
              <a:rPr lang="cs-CZ" dirty="0"/>
              <a:t>Odborné konzultace</a:t>
            </a:r>
          </a:p>
          <a:p>
            <a:pPr lvl="1"/>
            <a:r>
              <a:rPr lang="cs-CZ" dirty="0">
                <a:hlinkClick r:id="rId3"/>
              </a:rPr>
              <a:t>Vědecké výzkumné ústavy</a:t>
            </a:r>
            <a:r>
              <a:rPr lang="cs-CZ" dirty="0"/>
              <a:t>, veřejné vysoké školy, odborná sdružení nevládních organizací</a:t>
            </a:r>
          </a:p>
          <a:p>
            <a:r>
              <a:rPr lang="cs-CZ" dirty="0"/>
              <a:t>Individuální poradenství (v rámci Programu rozvoje venkova)</a:t>
            </a:r>
          </a:p>
          <a:p>
            <a:pPr lvl="1"/>
            <a:r>
              <a:rPr lang="cs-CZ" dirty="0">
                <a:hlinkClick r:id="rId4"/>
              </a:rPr>
              <a:t>Registr poradců MZE</a:t>
            </a:r>
            <a:endParaRPr lang="cs-CZ" dirty="0"/>
          </a:p>
          <a:p>
            <a:r>
              <a:rPr lang="cs-CZ" dirty="0"/>
              <a:t>Poskytování informací prostřednictvím specializovaných webových portálů</a:t>
            </a:r>
          </a:p>
          <a:p>
            <a:pPr lvl="1"/>
            <a:r>
              <a:rPr lang="cs-CZ" dirty="0">
                <a:hlinkClick r:id="rId5"/>
              </a:rPr>
              <a:t>Celostátní síť pro venkov</a:t>
            </a:r>
            <a:endParaRPr lang="cs-CZ" dirty="0"/>
          </a:p>
          <a:p>
            <a:pPr lvl="1"/>
            <a:r>
              <a:rPr lang="cs-CZ" dirty="0">
                <a:hlinkClick r:id="rId6"/>
              </a:rPr>
              <a:t>Portál Farmáře</a:t>
            </a:r>
            <a:endParaRPr lang="cs-CZ" dirty="0"/>
          </a:p>
          <a:p>
            <a:r>
              <a:rPr lang="cs-CZ" dirty="0"/>
              <a:t>Řízení</a:t>
            </a:r>
          </a:p>
          <a:p>
            <a:pPr lvl="1"/>
            <a:r>
              <a:rPr lang="cs-CZ" dirty="0">
                <a:hlinkClick r:id="rId7"/>
              </a:rPr>
              <a:t>Národní rada poradenství a vzdělávání pro zemědělství a rozvoj venkova</a:t>
            </a:r>
            <a:endParaRPr lang="cs-CZ" dirty="0"/>
          </a:p>
          <a:p>
            <a:pPr lvl="1"/>
            <a:r>
              <a:rPr lang="cs-CZ" dirty="0"/>
              <a:t>Ústav zemědělské ekonomiky a informací </a:t>
            </a:r>
            <a:r>
              <a:rPr lang="cs-CZ" dirty="0">
                <a:hlinkClick r:id="rId8"/>
              </a:rPr>
              <a:t>(ÚZEI)</a:t>
            </a:r>
            <a:endParaRPr lang="cs-CZ" dirty="0"/>
          </a:p>
          <a:p>
            <a:endParaRPr lang="cs-CZ" dirty="0"/>
          </a:p>
          <a:p>
            <a:pPr lvl="1"/>
            <a:endParaRPr lang="cs-CZ" dirty="0"/>
          </a:p>
          <a:p>
            <a:endParaRPr lang="cs-CZ" dirty="0"/>
          </a:p>
        </p:txBody>
      </p:sp>
    </p:spTree>
    <p:extLst>
      <p:ext uri="{BB962C8B-B14F-4D97-AF65-F5344CB8AC3E}">
        <p14:creationId xmlns:p14="http://schemas.microsoft.com/office/powerpoint/2010/main" val="392545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Integrovaný systém</a:t>
            </a:r>
            <a:endParaRPr lang="cs-CZ" dirty="0"/>
          </a:p>
        </p:txBody>
      </p:sp>
      <p:sp>
        <p:nvSpPr>
          <p:cNvPr id="3" name="Zástupný symbol pro obsah 2"/>
          <p:cNvSpPr>
            <a:spLocks noGrp="1"/>
          </p:cNvSpPr>
          <p:nvPr>
            <p:ph sz="half" idx="1"/>
          </p:nvPr>
        </p:nvSpPr>
        <p:spPr/>
        <p:txBody>
          <a:bodyPr>
            <a:normAutofit fontScale="70000" lnSpcReduction="20000"/>
          </a:bodyPr>
          <a:lstStyle/>
          <a:p>
            <a:r>
              <a:rPr lang="cs-CZ" dirty="0"/>
              <a:t>Systematické správní kontroly všech žádostí o podporu a žádostí o platbu</a:t>
            </a:r>
          </a:p>
          <a:p>
            <a:r>
              <a:rPr lang="cs-CZ" dirty="0"/>
              <a:t>Kontroly na místě</a:t>
            </a:r>
          </a:p>
          <a:p>
            <a:pPr lvl="1"/>
            <a:r>
              <a:rPr lang="cs-CZ" dirty="0"/>
              <a:t>Kontrolní vzorek</a:t>
            </a:r>
          </a:p>
          <a:p>
            <a:r>
              <a:rPr lang="cs-CZ" dirty="0"/>
              <a:t>Minimální úroveň a četnost</a:t>
            </a:r>
          </a:p>
          <a:p>
            <a:pPr lvl="1"/>
            <a:r>
              <a:rPr lang="cs-CZ" dirty="0"/>
              <a:t>Zprávy o provedených kontrolách a ověřování výsledků</a:t>
            </a:r>
          </a:p>
          <a:p>
            <a:pPr lvl="1"/>
            <a:endParaRPr lang="cs-CZ" dirty="0"/>
          </a:p>
          <a:p>
            <a:pPr lvl="1"/>
            <a:endParaRPr lang="cs-CZ" dirty="0"/>
          </a:p>
          <a:p>
            <a:pPr lvl="1"/>
            <a:endParaRPr lang="cs-CZ" dirty="0"/>
          </a:p>
          <a:p>
            <a:pPr lvl="1"/>
            <a:endParaRPr lang="cs-CZ" dirty="0"/>
          </a:p>
          <a:p>
            <a:r>
              <a:rPr lang="cs-CZ" dirty="0"/>
              <a:t>Integrovaný administrativní a kontrolní systém</a:t>
            </a:r>
          </a:p>
          <a:p>
            <a:pPr lvl="1"/>
            <a:endParaRPr lang="cs-CZ" dirty="0"/>
          </a:p>
        </p:txBody>
      </p:sp>
      <p:sp>
        <p:nvSpPr>
          <p:cNvPr id="4" name="Zástupný symbol pro obsah 3"/>
          <p:cNvSpPr>
            <a:spLocks noGrp="1"/>
          </p:cNvSpPr>
          <p:nvPr>
            <p:ph sz="half" idx="2"/>
          </p:nvPr>
        </p:nvSpPr>
        <p:spPr>
          <a:xfrm>
            <a:off x="7190747" y="2126222"/>
            <a:ext cx="4313864" cy="4341080"/>
          </a:xfrm>
        </p:spPr>
        <p:txBody>
          <a:bodyPr>
            <a:normAutofit fontScale="70000" lnSpcReduction="20000"/>
          </a:bodyPr>
          <a:lstStyle/>
          <a:p>
            <a:r>
              <a:rPr lang="cs-CZ" dirty="0"/>
              <a:t>Neoprávněné platby</a:t>
            </a:r>
          </a:p>
          <a:p>
            <a:pPr lvl="1"/>
            <a:r>
              <a:rPr lang="cs-CZ" dirty="0"/>
              <a:t>Nevyplacení podpory </a:t>
            </a:r>
          </a:p>
          <a:p>
            <a:pPr lvl="1"/>
            <a:r>
              <a:rPr lang="cs-CZ" dirty="0"/>
              <a:t>Odejmutí podpory</a:t>
            </a:r>
          </a:p>
          <a:p>
            <a:r>
              <a:rPr lang="cs-CZ" dirty="0"/>
              <a:t>Správní sankce</a:t>
            </a:r>
          </a:p>
          <a:p>
            <a:pPr lvl="1"/>
            <a:r>
              <a:rPr lang="cs-CZ" dirty="0"/>
              <a:t>Snížení částky podpory, příp. pozastavení podpory v případech, když lze očekávat, že příjemce může nesplnění v přiměřené době odstranit</a:t>
            </a:r>
          </a:p>
          <a:p>
            <a:pPr lvl="1"/>
            <a:r>
              <a:rPr lang="cs-CZ" dirty="0"/>
              <a:t>vyplacení částky vypočtené na základě množství nebo období dotčených nesplněním</a:t>
            </a:r>
          </a:p>
          <a:p>
            <a:pPr lvl="1"/>
            <a:r>
              <a:rPr lang="cs-CZ" dirty="0"/>
              <a:t>pozastavení nebo odnětí schválení, uznání nebo povolení</a:t>
            </a:r>
          </a:p>
          <a:p>
            <a:pPr lvl="1"/>
            <a:r>
              <a:rPr lang="cs-CZ" dirty="0"/>
              <a:t>vyloučení z práva na účast v dotčeném režimu podpory nebo na jeho využívání nebo z práva na účast na dotčeném opatření podpory či jiných opatřeních nebo na jejich využívání</a:t>
            </a:r>
          </a:p>
          <a:p>
            <a:r>
              <a:rPr lang="cs-CZ" dirty="0"/>
              <a:t>Přiměřené a odstupňované podle závaž­nosti, rozsahu, trvání a opakování zjištěného nesplnění a nesmějí překročit stanovené limity</a:t>
            </a:r>
          </a:p>
        </p:txBody>
      </p:sp>
      <p:sp>
        <p:nvSpPr>
          <p:cNvPr id="5" name="Šipka dolů 4"/>
          <p:cNvSpPr/>
          <p:nvPr/>
        </p:nvSpPr>
        <p:spPr>
          <a:xfrm>
            <a:off x="4322618" y="3998422"/>
            <a:ext cx="856211" cy="656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55890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B6C6AE-9510-4755-835F-698441343994}"/>
              </a:ext>
            </a:extLst>
          </p:cNvPr>
          <p:cNvSpPr>
            <a:spLocks noGrp="1"/>
          </p:cNvSpPr>
          <p:nvPr>
            <p:ph type="title"/>
          </p:nvPr>
        </p:nvSpPr>
        <p:spPr>
          <a:xfrm>
            <a:off x="3373062" y="624110"/>
            <a:ext cx="8131550" cy="1280890"/>
          </a:xfrm>
        </p:spPr>
        <p:txBody>
          <a:bodyPr>
            <a:normAutofit/>
          </a:bodyPr>
          <a:lstStyle/>
          <a:p>
            <a:r>
              <a:rPr lang="cs-CZ"/>
              <a:t>Prvky integrovaného systému </a:t>
            </a:r>
            <a:endParaRPr lang="cs-CZ"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5"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A8B32C7E-5BA8-447B-B291-5498165FB58A}"/>
              </a:ext>
            </a:extLst>
          </p:cNvPr>
          <p:cNvSpPr>
            <a:spLocks noGrp="1"/>
          </p:cNvSpPr>
          <p:nvPr>
            <p:ph idx="1"/>
          </p:nvPr>
        </p:nvSpPr>
        <p:spPr>
          <a:xfrm>
            <a:off x="3373062" y="2133600"/>
            <a:ext cx="8131550" cy="3777622"/>
          </a:xfrm>
        </p:spPr>
        <p:txBody>
          <a:bodyPr>
            <a:normAutofit/>
          </a:bodyPr>
          <a:lstStyle/>
          <a:p>
            <a:pPr>
              <a:lnSpc>
                <a:spcPct val="90000"/>
              </a:lnSpc>
            </a:pPr>
            <a:r>
              <a:rPr lang="cs-CZ" sz="1500"/>
              <a:t>počítačová databáze</a:t>
            </a:r>
          </a:p>
          <a:p>
            <a:pPr>
              <a:lnSpc>
                <a:spcPct val="90000"/>
              </a:lnSpc>
            </a:pPr>
            <a:r>
              <a:rPr lang="cs-CZ" sz="1500"/>
              <a:t>systém identifikace zemědělských pozemků</a:t>
            </a:r>
          </a:p>
          <a:p>
            <a:pPr lvl="1">
              <a:lnSpc>
                <a:spcPct val="90000"/>
              </a:lnSpc>
            </a:pPr>
            <a:r>
              <a:rPr lang="cs-CZ" sz="1500"/>
              <a:t>mapy, dokumenty evidence pozemků nebo jiné kartografické údaje</a:t>
            </a:r>
          </a:p>
          <a:p>
            <a:pPr lvl="1">
              <a:lnSpc>
                <a:spcPct val="90000"/>
              </a:lnSpc>
            </a:pPr>
            <a:r>
              <a:rPr lang="cs-CZ" sz="1500"/>
              <a:t>počítačový zeměpisný informační </a:t>
            </a:r>
            <a:r>
              <a:rPr lang="cs-CZ" sz="1500" err="1"/>
              <a:t>systémuý</a:t>
            </a:r>
            <a:r>
              <a:rPr lang="cs-CZ" sz="1500"/>
              <a:t>, včetně leteckých nebo družicových snímků</a:t>
            </a:r>
          </a:p>
          <a:p>
            <a:pPr>
              <a:lnSpc>
                <a:spcPct val="90000"/>
              </a:lnSpc>
            </a:pPr>
            <a:r>
              <a:rPr lang="cs-CZ" sz="1500"/>
              <a:t>systém identifikace a evidence platebních nároků</a:t>
            </a:r>
          </a:p>
          <a:p>
            <a:pPr lvl="1">
              <a:lnSpc>
                <a:spcPct val="90000"/>
              </a:lnSpc>
            </a:pPr>
            <a:r>
              <a:rPr lang="cs-CZ" sz="1500"/>
              <a:t>ověřování nároků a křížová kontrola s žádostmi o podporu a systémem identifikace zemědělských pozemků</a:t>
            </a:r>
          </a:p>
          <a:p>
            <a:pPr>
              <a:lnSpc>
                <a:spcPct val="90000"/>
              </a:lnSpc>
            </a:pPr>
            <a:r>
              <a:rPr lang="cs-CZ" sz="1500"/>
              <a:t>žádosti o podporu a žádosti o platbu</a:t>
            </a:r>
          </a:p>
          <a:p>
            <a:pPr>
              <a:lnSpc>
                <a:spcPct val="90000"/>
              </a:lnSpc>
            </a:pPr>
            <a:r>
              <a:rPr lang="cs-CZ" sz="1500"/>
              <a:t>integrovaný kontrolní systém</a:t>
            </a:r>
          </a:p>
          <a:p>
            <a:pPr>
              <a:lnSpc>
                <a:spcPct val="90000"/>
              </a:lnSpc>
            </a:pPr>
            <a:r>
              <a:rPr lang="cs-CZ" sz="1500"/>
              <a:t>jednotný systém identifikace každého příjemce podpory</a:t>
            </a:r>
          </a:p>
          <a:p>
            <a:pPr>
              <a:lnSpc>
                <a:spcPct val="90000"/>
              </a:lnSpc>
            </a:pPr>
            <a:r>
              <a:rPr lang="cs-CZ" sz="1500"/>
              <a:t>případně systém pro identifikaci a evidenci zvířat </a:t>
            </a:r>
          </a:p>
          <a:p>
            <a:pPr>
              <a:lnSpc>
                <a:spcPct val="90000"/>
              </a:lnSpc>
            </a:pPr>
            <a:endParaRPr lang="cs-CZ" sz="1500"/>
          </a:p>
        </p:txBody>
      </p:sp>
    </p:spTree>
    <p:extLst>
      <p:ext uri="{BB962C8B-B14F-4D97-AF65-F5344CB8AC3E}">
        <p14:creationId xmlns:p14="http://schemas.microsoft.com/office/powerpoint/2010/main" val="1162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373062" y="624110"/>
            <a:ext cx="8131550" cy="1280890"/>
          </a:xfrm>
        </p:spPr>
        <p:txBody>
          <a:bodyPr>
            <a:normAutofit/>
          </a:bodyPr>
          <a:lstStyle/>
          <a:p>
            <a:pPr>
              <a:lnSpc>
                <a:spcPct val="90000"/>
              </a:lnSpc>
            </a:pPr>
            <a:r>
              <a:rPr lang="cs-CZ" sz="2800"/>
              <a:t>Společná organizace trhů</a:t>
            </a:r>
            <a:br>
              <a:rPr lang="cs-CZ" sz="2800"/>
            </a:br>
            <a:r>
              <a:rPr lang="cs-CZ" sz="2800"/>
              <a:t>mléko, cukr, ovoce, zelenina, olivy, bavlna, víno, maso, vejce,…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symbol pro obsah 2"/>
          <p:cNvSpPr>
            <a:spLocks noGrp="1"/>
          </p:cNvSpPr>
          <p:nvPr>
            <p:ph idx="1"/>
          </p:nvPr>
        </p:nvSpPr>
        <p:spPr>
          <a:xfrm>
            <a:off x="3373062" y="2133600"/>
            <a:ext cx="8131550" cy="3777622"/>
          </a:xfrm>
        </p:spPr>
        <p:txBody>
          <a:bodyPr>
            <a:normAutofit lnSpcReduction="10000"/>
          </a:bodyPr>
          <a:lstStyle/>
          <a:p>
            <a:pPr>
              <a:lnSpc>
                <a:spcPct val="90000"/>
              </a:lnSpc>
            </a:pPr>
            <a:r>
              <a:rPr lang="cs-CZ" sz="1400"/>
              <a:t>Tržní opatření</a:t>
            </a:r>
          </a:p>
          <a:p>
            <a:pPr lvl="1">
              <a:lnSpc>
                <a:spcPct val="90000"/>
              </a:lnSpc>
            </a:pPr>
            <a:r>
              <a:rPr lang="cs-CZ" sz="1400"/>
              <a:t>Regulace nabídky/cen</a:t>
            </a:r>
          </a:p>
          <a:p>
            <a:pPr lvl="2">
              <a:lnSpc>
                <a:spcPct val="90000"/>
              </a:lnSpc>
            </a:pPr>
            <a:r>
              <a:rPr lang="cs-CZ" dirty="0"/>
              <a:t>Intervenční nákupy a skladování</a:t>
            </a:r>
            <a:endParaRPr lang="cs-CZ"/>
          </a:p>
          <a:p>
            <a:pPr lvl="1">
              <a:lnSpc>
                <a:spcPct val="90000"/>
              </a:lnSpc>
            </a:pPr>
            <a:r>
              <a:rPr lang="cs-CZ" sz="1400"/>
              <a:t>Pravidla pro uvádění na trh</a:t>
            </a:r>
          </a:p>
          <a:p>
            <a:pPr lvl="2">
              <a:lnSpc>
                <a:spcPct val="90000"/>
              </a:lnSpc>
            </a:pPr>
            <a:r>
              <a:rPr lang="cs-CZ" dirty="0"/>
              <a:t>Obchodní normy</a:t>
            </a:r>
            <a:endParaRPr lang="cs-CZ"/>
          </a:p>
          <a:p>
            <a:pPr lvl="1">
              <a:lnSpc>
                <a:spcPct val="90000"/>
              </a:lnSpc>
            </a:pPr>
            <a:r>
              <a:rPr lang="cs-CZ" sz="1400"/>
              <a:t>Regulace dovozu a vývozu (cla, licence, kvóty, atd.)</a:t>
            </a:r>
          </a:p>
          <a:p>
            <a:pPr>
              <a:lnSpc>
                <a:spcPct val="90000"/>
              </a:lnSpc>
            </a:pPr>
            <a:r>
              <a:rPr lang="cs-CZ" sz="1400"/>
              <a:t>Záchranná síť </a:t>
            </a:r>
          </a:p>
          <a:p>
            <a:pPr lvl="1">
              <a:lnSpc>
                <a:spcPct val="90000"/>
              </a:lnSpc>
            </a:pPr>
            <a:r>
              <a:rPr lang="cs-CZ" sz="1400"/>
              <a:t>případy cenové krize a narušení trhů </a:t>
            </a:r>
          </a:p>
          <a:p>
            <a:pPr lvl="1">
              <a:lnSpc>
                <a:spcPct val="90000"/>
              </a:lnSpc>
            </a:pPr>
            <a:r>
              <a:rPr lang="cs-CZ" sz="1400"/>
              <a:t>ustanovení o mimořádných ochranných opatřeních</a:t>
            </a:r>
          </a:p>
          <a:p>
            <a:pPr lvl="1">
              <a:lnSpc>
                <a:spcPct val="90000"/>
              </a:lnSpc>
            </a:pPr>
            <a:r>
              <a:rPr lang="cs-CZ" sz="1400"/>
              <a:t>nová rezerva pro případ krize (vazba na finanční kázeň)</a:t>
            </a:r>
          </a:p>
          <a:p>
            <a:pPr>
              <a:lnSpc>
                <a:spcPct val="90000"/>
              </a:lnSpc>
            </a:pPr>
            <a:r>
              <a:rPr lang="cs-CZ" sz="1400"/>
              <a:t>Pravidla pro organizace producentů a sdružení  a mezioborové organizace</a:t>
            </a:r>
          </a:p>
          <a:p>
            <a:pPr>
              <a:lnSpc>
                <a:spcPct val="90000"/>
              </a:lnSpc>
            </a:pPr>
            <a:r>
              <a:rPr lang="cs-CZ" sz="1400"/>
              <a:t>Pravidla hospodářské soutěže </a:t>
            </a:r>
          </a:p>
          <a:p>
            <a:pPr lvl="2">
              <a:lnSpc>
                <a:spcPct val="90000"/>
              </a:lnSpc>
            </a:pPr>
            <a:endParaRPr lang="cs-CZ"/>
          </a:p>
        </p:txBody>
      </p:sp>
    </p:spTree>
    <p:extLst>
      <p:ext uri="{BB962C8B-B14F-4D97-AF65-F5344CB8AC3E}">
        <p14:creationId xmlns:p14="http://schemas.microsoft.com/office/powerpoint/2010/main" val="346732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373062" y="624110"/>
            <a:ext cx="8131550" cy="1280890"/>
          </a:xfrm>
        </p:spPr>
        <p:txBody>
          <a:bodyPr>
            <a:normAutofit/>
          </a:bodyPr>
          <a:lstStyle/>
          <a:p>
            <a:r>
              <a:rPr lang="cs-CZ"/>
              <a:t>Společná zemědělská politika EU</a:t>
            </a:r>
          </a:p>
        </p:txBody>
      </p:sp>
      <p:sp>
        <p:nvSpPr>
          <p:cNvPr id="36" name="Rectangle 35">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39"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0"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1"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2"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3"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4"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5"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6"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7"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8"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9"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0"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2" name="Group 51">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3"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4"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5"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6"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7"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8"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9"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0"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1"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2"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3"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4"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6"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symbol pro obsah 2"/>
          <p:cNvSpPr>
            <a:spLocks noGrp="1"/>
          </p:cNvSpPr>
          <p:nvPr>
            <p:ph idx="1"/>
          </p:nvPr>
        </p:nvSpPr>
        <p:spPr>
          <a:xfrm>
            <a:off x="3373062" y="2133600"/>
            <a:ext cx="8131550" cy="3777622"/>
          </a:xfrm>
        </p:spPr>
        <p:txBody>
          <a:bodyPr>
            <a:normAutofit/>
          </a:bodyPr>
          <a:lstStyle/>
          <a:p>
            <a:r>
              <a:rPr lang="cs-CZ" dirty="0"/>
              <a:t>Právní základ</a:t>
            </a:r>
          </a:p>
          <a:p>
            <a:r>
              <a:rPr lang="cs-CZ" dirty="0"/>
              <a:t>Cíle</a:t>
            </a:r>
          </a:p>
          <a:p>
            <a:r>
              <a:rPr lang="cs-CZ" dirty="0"/>
              <a:t>Principy</a:t>
            </a:r>
          </a:p>
          <a:p>
            <a:r>
              <a:rPr lang="cs-CZ" dirty="0"/>
              <a:t>Nástroje</a:t>
            </a:r>
          </a:p>
          <a:p>
            <a:pPr lvl="1"/>
            <a:r>
              <a:rPr lang="cs-CZ" dirty="0"/>
              <a:t>Společná organizace zemědělských trhů</a:t>
            </a:r>
          </a:p>
          <a:p>
            <a:pPr lvl="1"/>
            <a:r>
              <a:rPr lang="cs-CZ" dirty="0"/>
              <a:t>Systém jednotných plateb</a:t>
            </a:r>
          </a:p>
          <a:p>
            <a:pPr lvl="1"/>
            <a:r>
              <a:rPr lang="cs-CZ" dirty="0"/>
              <a:t>Politika rozvoje venkova</a:t>
            </a:r>
          </a:p>
        </p:txBody>
      </p:sp>
    </p:spTree>
    <p:extLst>
      <p:ext uri="{BB962C8B-B14F-4D97-AF65-F5344CB8AC3E}">
        <p14:creationId xmlns:p14="http://schemas.microsoft.com/office/powerpoint/2010/main" val="39720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373062" y="624110"/>
            <a:ext cx="8131550" cy="1280890"/>
          </a:xfrm>
        </p:spPr>
        <p:txBody>
          <a:bodyPr>
            <a:normAutofit/>
          </a:bodyPr>
          <a:lstStyle/>
          <a:p>
            <a:r>
              <a:rPr lang="cs-CZ" dirty="0"/>
              <a:t>Přímé platby</a:t>
            </a:r>
            <a:endParaRPr lang="en-GB" dirty="0"/>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Zástupný symbol pro obsah 3"/>
          <p:cNvSpPr>
            <a:spLocks noGrp="1"/>
          </p:cNvSpPr>
          <p:nvPr>
            <p:ph idx="1"/>
          </p:nvPr>
        </p:nvSpPr>
        <p:spPr>
          <a:xfrm>
            <a:off x="3373062" y="2133600"/>
            <a:ext cx="8131550" cy="3777622"/>
          </a:xfrm>
        </p:spPr>
        <p:txBody>
          <a:bodyPr>
            <a:normAutofit lnSpcReduction="10000"/>
          </a:bodyPr>
          <a:lstStyle/>
          <a:p>
            <a:pPr>
              <a:lnSpc>
                <a:spcPct val="90000"/>
              </a:lnSpc>
            </a:pPr>
            <a:r>
              <a:rPr lang="cs-CZ" sz="1400" dirty="0"/>
              <a:t>Vícesložkový/multifunkční systém – oddělení od produkce, vazba na cíle</a:t>
            </a:r>
          </a:p>
          <a:p>
            <a:pPr lvl="2">
              <a:lnSpc>
                <a:spcPct val="90000"/>
              </a:lnSpc>
            </a:pPr>
            <a:endParaRPr lang="cs-CZ" dirty="0"/>
          </a:p>
          <a:p>
            <a:pPr lvl="2">
              <a:lnSpc>
                <a:spcPct val="90000"/>
              </a:lnSpc>
            </a:pPr>
            <a:r>
              <a:rPr lang="cs-CZ" dirty="0"/>
              <a:t>Povinné </a:t>
            </a:r>
          </a:p>
          <a:p>
            <a:pPr lvl="1">
              <a:lnSpc>
                <a:spcPct val="90000"/>
              </a:lnSpc>
            </a:pPr>
            <a:r>
              <a:rPr lang="cs-CZ" sz="1400" dirty="0"/>
              <a:t>Základní platba/Jednotná platba na plochu(až 70 %)</a:t>
            </a:r>
          </a:p>
          <a:p>
            <a:pPr lvl="1">
              <a:lnSpc>
                <a:spcPct val="90000"/>
              </a:lnSpc>
            </a:pPr>
            <a:r>
              <a:rPr lang="cs-CZ" sz="1400" dirty="0"/>
              <a:t>Platba na zemědělské postupy příznivé pro klima a životní prostředí, tzv. </a:t>
            </a:r>
            <a:r>
              <a:rPr lang="cs-CZ" sz="1400" dirty="0" err="1"/>
              <a:t>Greening</a:t>
            </a:r>
            <a:r>
              <a:rPr lang="cs-CZ" sz="1400" dirty="0"/>
              <a:t> (30 </a:t>
            </a:r>
            <a:r>
              <a:rPr lang="cs-CZ" sz="1400" dirty="0" smtClean="0"/>
              <a:t>%)</a:t>
            </a:r>
            <a:endParaRPr lang="cs-CZ" sz="1400" dirty="0"/>
          </a:p>
          <a:p>
            <a:pPr lvl="1">
              <a:lnSpc>
                <a:spcPct val="90000"/>
              </a:lnSpc>
            </a:pPr>
            <a:r>
              <a:rPr lang="cs-CZ" sz="1400" dirty="0"/>
              <a:t>Platba pro mladé zemědělce (do 2 %)</a:t>
            </a:r>
          </a:p>
          <a:p>
            <a:pPr lvl="2">
              <a:lnSpc>
                <a:spcPct val="90000"/>
              </a:lnSpc>
            </a:pPr>
            <a:endParaRPr lang="cs-CZ" dirty="0"/>
          </a:p>
          <a:p>
            <a:pPr lvl="2">
              <a:lnSpc>
                <a:spcPct val="90000"/>
              </a:lnSpc>
            </a:pPr>
            <a:r>
              <a:rPr lang="cs-CZ" dirty="0"/>
              <a:t>Volitelné </a:t>
            </a:r>
          </a:p>
          <a:p>
            <a:pPr lvl="1">
              <a:lnSpc>
                <a:spcPct val="90000"/>
              </a:lnSpc>
            </a:pPr>
            <a:r>
              <a:rPr lang="cs-CZ" sz="1400" dirty="0" err="1"/>
              <a:t>Redistributivní</a:t>
            </a:r>
            <a:r>
              <a:rPr lang="cs-CZ" sz="1400" dirty="0"/>
              <a:t> platba (až 30 %)</a:t>
            </a:r>
          </a:p>
          <a:p>
            <a:pPr lvl="1">
              <a:lnSpc>
                <a:spcPct val="90000"/>
              </a:lnSpc>
            </a:pPr>
            <a:r>
              <a:rPr lang="cs-CZ" sz="1400" dirty="0"/>
              <a:t>Platba na oblasti s přírodními omezeními  (až 5 %)</a:t>
            </a:r>
          </a:p>
          <a:p>
            <a:pPr lvl="1">
              <a:lnSpc>
                <a:spcPct val="90000"/>
              </a:lnSpc>
            </a:pPr>
            <a:r>
              <a:rPr lang="cs-CZ" sz="1400" dirty="0"/>
              <a:t>Dobrovolná podpora vázaná na produkci (až 10 – 15 %)</a:t>
            </a:r>
          </a:p>
          <a:p>
            <a:pPr lvl="1">
              <a:lnSpc>
                <a:spcPct val="90000"/>
              </a:lnSpc>
            </a:pPr>
            <a:r>
              <a:rPr lang="cs-CZ" sz="1400" dirty="0"/>
              <a:t>Režim pro mladé zemědělce (až 10 %)</a:t>
            </a:r>
          </a:p>
          <a:p>
            <a:pPr lvl="1">
              <a:lnSpc>
                <a:spcPct val="90000"/>
              </a:lnSpc>
            </a:pPr>
            <a:endParaRPr lang="cs-CZ" sz="1400" dirty="0"/>
          </a:p>
        </p:txBody>
      </p:sp>
    </p:spTree>
    <p:extLst>
      <p:ext uri="{BB962C8B-B14F-4D97-AF65-F5344CB8AC3E}">
        <p14:creationId xmlns:p14="http://schemas.microsoft.com/office/powerpoint/2010/main" val="362511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239437" y="0"/>
            <a:ext cx="7618076" cy="6858000"/>
          </a:xfrm>
          <a:prstGeom prst="rect">
            <a:avLst/>
          </a:prstGeom>
        </p:spPr>
      </p:pic>
    </p:spTree>
    <p:extLst>
      <p:ext uri="{BB962C8B-B14F-4D97-AF65-F5344CB8AC3E}">
        <p14:creationId xmlns:p14="http://schemas.microsoft.com/office/powerpoint/2010/main" val="293045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9FE820-5B36-46C1-B2B4-DE91C7C288F3}"/>
              </a:ext>
            </a:extLst>
          </p:cNvPr>
          <p:cNvSpPr>
            <a:spLocks noGrp="1"/>
          </p:cNvSpPr>
          <p:nvPr>
            <p:ph type="title"/>
          </p:nvPr>
        </p:nvSpPr>
        <p:spPr>
          <a:xfrm>
            <a:off x="3373062" y="624110"/>
            <a:ext cx="8131550" cy="1280890"/>
          </a:xfrm>
        </p:spPr>
        <p:txBody>
          <a:bodyPr>
            <a:normAutofit/>
          </a:bodyPr>
          <a:lstStyle/>
          <a:p>
            <a:r>
              <a:rPr lang="cs-CZ" dirty="0">
                <a:hlinkClick r:id="rId2"/>
              </a:rPr>
              <a:t>Přímé platby</a:t>
            </a:r>
            <a:endParaRPr lang="cs-CZ"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83E1316E-7F92-4634-A031-A8085403D173}"/>
              </a:ext>
            </a:extLst>
          </p:cNvPr>
          <p:cNvSpPr>
            <a:spLocks noGrp="1"/>
          </p:cNvSpPr>
          <p:nvPr>
            <p:ph idx="1"/>
          </p:nvPr>
        </p:nvSpPr>
        <p:spPr>
          <a:xfrm>
            <a:off x="3373062" y="2133600"/>
            <a:ext cx="8131550" cy="3777622"/>
          </a:xfrm>
        </p:spPr>
        <p:txBody>
          <a:bodyPr>
            <a:normAutofit/>
          </a:bodyPr>
          <a:lstStyle/>
          <a:p>
            <a:pPr>
              <a:lnSpc>
                <a:spcPct val="90000"/>
              </a:lnSpc>
            </a:pPr>
            <a:r>
              <a:rPr lang="cs-CZ" dirty="0"/>
              <a:t>Základní/jednotná platba </a:t>
            </a:r>
          </a:p>
          <a:p>
            <a:pPr lvl="1">
              <a:lnSpc>
                <a:spcPct val="90000"/>
              </a:lnSpc>
            </a:pPr>
            <a:r>
              <a:rPr lang="cs-CZ" dirty="0"/>
              <a:t>Základní platba</a:t>
            </a:r>
          </a:p>
          <a:p>
            <a:pPr lvl="2">
              <a:lnSpc>
                <a:spcPct val="90000"/>
              </a:lnSpc>
            </a:pPr>
            <a:r>
              <a:rPr lang="cs-CZ" sz="1600" dirty="0"/>
              <a:t>Platební nároky</a:t>
            </a:r>
          </a:p>
          <a:p>
            <a:pPr lvl="1">
              <a:lnSpc>
                <a:spcPct val="90000"/>
              </a:lnSpc>
            </a:pPr>
            <a:r>
              <a:rPr lang="cs-CZ" dirty="0"/>
              <a:t>Jednotná platba na plochu (do roku 2020 u vybraných členských států, vč. ČR)</a:t>
            </a:r>
          </a:p>
          <a:p>
            <a:pPr lvl="2">
              <a:lnSpc>
                <a:spcPct val="90000"/>
              </a:lnSpc>
            </a:pPr>
            <a:r>
              <a:rPr lang="cs-CZ" sz="1600" dirty="0">
                <a:hlinkClick r:id="rId3"/>
              </a:rPr>
              <a:t>+ volitelně Přechodné vnitrostátní podpory </a:t>
            </a:r>
            <a:r>
              <a:rPr lang="cs-CZ" sz="1600" dirty="0"/>
              <a:t>(Top-Up platba)</a:t>
            </a:r>
          </a:p>
          <a:p>
            <a:pPr lvl="1">
              <a:lnSpc>
                <a:spcPct val="90000"/>
              </a:lnSpc>
            </a:pPr>
            <a:r>
              <a:rPr lang="cs-CZ" dirty="0" err="1"/>
              <a:t>Degresivita</a:t>
            </a:r>
            <a:r>
              <a:rPr lang="cs-CZ" dirty="0"/>
              <a:t> 5 % nad 150 tis. EUR ve prospěch programu rozvoje venkova</a:t>
            </a:r>
          </a:p>
          <a:p>
            <a:pPr>
              <a:lnSpc>
                <a:spcPct val="90000"/>
              </a:lnSpc>
            </a:pPr>
            <a:r>
              <a:rPr lang="cs-CZ" dirty="0"/>
              <a:t>Platba pro mladé zemědělce </a:t>
            </a:r>
          </a:p>
          <a:p>
            <a:pPr lvl="1">
              <a:lnSpc>
                <a:spcPct val="90000"/>
              </a:lnSpc>
            </a:pPr>
            <a:r>
              <a:rPr lang="cs-CZ" dirty="0"/>
              <a:t>Pro zemědělce do 40 let, kteří zřídili zemědělský podnik nejvýše pět let před žádostí o podporu</a:t>
            </a:r>
          </a:p>
          <a:p>
            <a:pPr lvl="1">
              <a:lnSpc>
                <a:spcPct val="90000"/>
              </a:lnSpc>
            </a:pPr>
            <a:r>
              <a:rPr lang="cs-CZ" dirty="0"/>
              <a:t>Na maximální výměru ve výši 90 ha po dobu nejvýše 5 let</a:t>
            </a:r>
          </a:p>
        </p:txBody>
      </p:sp>
    </p:spTree>
    <p:extLst>
      <p:ext uri="{BB962C8B-B14F-4D97-AF65-F5344CB8AC3E}">
        <p14:creationId xmlns:p14="http://schemas.microsoft.com/office/powerpoint/2010/main" val="3186113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A2F507-BC86-43D1-979E-E117CA8FDDB1}"/>
              </a:ext>
            </a:extLst>
          </p:cNvPr>
          <p:cNvSpPr>
            <a:spLocks noGrp="1"/>
          </p:cNvSpPr>
          <p:nvPr>
            <p:ph type="title"/>
          </p:nvPr>
        </p:nvSpPr>
        <p:spPr/>
        <p:txBody>
          <a:bodyPr/>
          <a:lstStyle/>
          <a:p>
            <a:r>
              <a:rPr lang="cs-CZ" dirty="0">
                <a:hlinkClick r:id="rId2"/>
              </a:rPr>
              <a:t>Přímé platby</a:t>
            </a:r>
            <a:endParaRPr lang="cs-CZ" dirty="0"/>
          </a:p>
        </p:txBody>
      </p:sp>
      <p:sp>
        <p:nvSpPr>
          <p:cNvPr id="3" name="Zástupný obsah 2">
            <a:extLst>
              <a:ext uri="{FF2B5EF4-FFF2-40B4-BE49-F238E27FC236}">
                <a16:creationId xmlns:a16="http://schemas.microsoft.com/office/drawing/2014/main" id="{5F360424-C2CE-4B5C-90E2-AA92B0D63E21}"/>
              </a:ext>
            </a:extLst>
          </p:cNvPr>
          <p:cNvSpPr>
            <a:spLocks noGrp="1"/>
          </p:cNvSpPr>
          <p:nvPr>
            <p:ph idx="1"/>
          </p:nvPr>
        </p:nvSpPr>
        <p:spPr/>
        <p:txBody>
          <a:bodyPr/>
          <a:lstStyle/>
          <a:p>
            <a:pPr>
              <a:lnSpc>
                <a:spcPct val="90000"/>
              </a:lnSpc>
            </a:pPr>
            <a:r>
              <a:rPr lang="cs-CZ" dirty="0"/>
              <a:t>Platba na zemědělské postupy příznivé pro klima a životní prostředí </a:t>
            </a:r>
            <a:endParaRPr lang="cs-CZ" sz="2000" dirty="0"/>
          </a:p>
          <a:p>
            <a:pPr lvl="2">
              <a:lnSpc>
                <a:spcPct val="90000"/>
              </a:lnSpc>
            </a:pPr>
            <a:r>
              <a:rPr lang="cs-CZ" dirty="0"/>
              <a:t>diverzifikace plodin</a:t>
            </a:r>
          </a:p>
          <a:p>
            <a:pPr lvl="3">
              <a:lnSpc>
                <a:spcPct val="90000"/>
              </a:lnSpc>
            </a:pPr>
            <a:r>
              <a:rPr lang="cs-CZ" dirty="0"/>
              <a:t>limity pro zastoupení jednotlivých plodin dle velikosti podniku</a:t>
            </a:r>
          </a:p>
          <a:p>
            <a:pPr lvl="2">
              <a:lnSpc>
                <a:spcPct val="90000"/>
              </a:lnSpc>
            </a:pPr>
            <a:r>
              <a:rPr lang="cs-CZ" dirty="0"/>
              <a:t>zachování stávajících trvalých travních porostů</a:t>
            </a:r>
          </a:p>
          <a:p>
            <a:pPr lvl="3">
              <a:lnSpc>
                <a:spcPct val="90000"/>
              </a:lnSpc>
            </a:pPr>
            <a:r>
              <a:rPr lang="cs-CZ" dirty="0"/>
              <a:t>udržení poměru TTP vůči zemědělské ploše</a:t>
            </a:r>
          </a:p>
          <a:p>
            <a:pPr lvl="2">
              <a:lnSpc>
                <a:spcPct val="90000"/>
              </a:lnSpc>
            </a:pPr>
            <a:r>
              <a:rPr lang="cs-CZ" dirty="0"/>
              <a:t>vyhrazení plochy využívané v ekologickém zájmu v rámci zemědělských ploch</a:t>
            </a:r>
          </a:p>
          <a:p>
            <a:pPr lvl="3">
              <a:lnSpc>
                <a:spcPct val="90000"/>
              </a:lnSpc>
            </a:pPr>
            <a:r>
              <a:rPr lang="cs-CZ" dirty="0"/>
              <a:t>Např. úhor, krajinný prvek, ochranný pás, zalesněná plocha,…</a:t>
            </a:r>
          </a:p>
          <a:p>
            <a:pPr lvl="1">
              <a:lnSpc>
                <a:spcPct val="90000"/>
              </a:lnSpc>
            </a:pPr>
            <a:r>
              <a:rPr lang="cs-CZ" dirty="0"/>
              <a:t>Povinné dodržování postupů provázané se základní/jednotnou platbou</a:t>
            </a:r>
          </a:p>
          <a:p>
            <a:pPr lvl="2">
              <a:lnSpc>
                <a:spcPct val="90000"/>
              </a:lnSpc>
            </a:pPr>
            <a:r>
              <a:rPr lang="cs-CZ" dirty="0"/>
              <a:t>Výjimka pro ekologické zemědělství</a:t>
            </a:r>
          </a:p>
        </p:txBody>
      </p:sp>
    </p:spTree>
    <p:extLst>
      <p:ext uri="{BB962C8B-B14F-4D97-AF65-F5344CB8AC3E}">
        <p14:creationId xmlns:p14="http://schemas.microsoft.com/office/powerpoint/2010/main" val="2402866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765826" y="321734"/>
            <a:ext cx="4809515" cy="2905170"/>
          </a:xfrm>
          <a:prstGeom prst="rect">
            <a:avLst/>
          </a:prstGeom>
        </p:spPr>
      </p:pic>
      <p:pic>
        <p:nvPicPr>
          <p:cNvPr id="7" name="Obrázek 6"/>
          <p:cNvPicPr>
            <a:picLocks noChangeAspect="1"/>
          </p:cNvPicPr>
          <p:nvPr/>
        </p:nvPicPr>
        <p:blipFill>
          <a:blip r:embed="rId3"/>
          <a:stretch>
            <a:fillRect/>
          </a:stretch>
        </p:blipFill>
        <p:spPr>
          <a:xfrm>
            <a:off x="883016" y="3631096"/>
            <a:ext cx="4575134" cy="2760560"/>
          </a:xfrm>
          <a:prstGeom prst="rect">
            <a:avLst/>
          </a:prstGeom>
        </p:spPr>
      </p:pic>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p:cNvPicPr>
            <a:picLocks noChangeAspect="1"/>
          </p:cNvPicPr>
          <p:nvPr/>
        </p:nvPicPr>
        <p:blipFill>
          <a:blip r:embed="rId4"/>
          <a:stretch>
            <a:fillRect/>
          </a:stretch>
        </p:blipFill>
        <p:spPr>
          <a:xfrm>
            <a:off x="6308034" y="459023"/>
            <a:ext cx="5426764" cy="5795344"/>
          </a:xfrm>
          <a:prstGeom prst="rect">
            <a:avLst/>
          </a:prstGeom>
        </p:spPr>
      </p:pic>
      <p:sp>
        <p:nvSpPr>
          <p:cNvPr id="13" name="TextovéPole 12">
            <a:extLst>
              <a:ext uri="{FF2B5EF4-FFF2-40B4-BE49-F238E27FC236}">
                <a16:creationId xmlns:a16="http://schemas.microsoft.com/office/drawing/2014/main" id="{04A2F204-BD12-40D9-9CDF-D66A09C08EEF}"/>
              </a:ext>
            </a:extLst>
          </p:cNvPr>
          <p:cNvSpPr txBox="1"/>
          <p:nvPr/>
        </p:nvSpPr>
        <p:spPr>
          <a:xfrm>
            <a:off x="7370618" y="6391656"/>
            <a:ext cx="4821382" cy="400110"/>
          </a:xfrm>
          <a:prstGeom prst="rect">
            <a:avLst/>
          </a:prstGeom>
          <a:noFill/>
        </p:spPr>
        <p:txBody>
          <a:bodyPr wrap="square" rtlCol="0">
            <a:spAutoFit/>
          </a:bodyPr>
          <a:lstStyle/>
          <a:p>
            <a:r>
              <a:rPr lang="cs-CZ" sz="1000" dirty="0">
                <a:hlinkClick r:id="rId5"/>
              </a:rPr>
              <a:t>https://ec.europa.eu/agriculture/sites/agriculture/files/direct-support/direct-payments/docs/simplementation-decisions-ms-2016_en.pdf</a:t>
            </a:r>
            <a:r>
              <a:rPr lang="cs-CZ" sz="1000" dirty="0"/>
              <a:t> </a:t>
            </a:r>
          </a:p>
        </p:txBody>
      </p:sp>
    </p:spTree>
    <p:extLst>
      <p:ext uri="{BB962C8B-B14F-4D97-AF65-F5344CB8AC3E}">
        <p14:creationId xmlns:p14="http://schemas.microsoft.com/office/powerpoint/2010/main" val="4258361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974823" y="211138"/>
            <a:ext cx="11090251" cy="6485601"/>
          </a:xfrm>
          <a:prstGeom prst="rect">
            <a:avLst/>
          </a:prstGeom>
        </p:spPr>
      </p:pic>
    </p:spTree>
    <p:extLst>
      <p:ext uri="{BB962C8B-B14F-4D97-AF65-F5344CB8AC3E}">
        <p14:creationId xmlns:p14="http://schemas.microsoft.com/office/powerpoint/2010/main" val="107436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862A8CE-C83D-4A87-AF36-CE382E9BE842}"/>
              </a:ext>
            </a:extLst>
          </p:cNvPr>
          <p:cNvSpPr>
            <a:spLocks noGrp="1"/>
          </p:cNvSpPr>
          <p:nvPr>
            <p:ph type="title"/>
          </p:nvPr>
        </p:nvSpPr>
        <p:spPr/>
        <p:txBody>
          <a:bodyPr/>
          <a:lstStyle/>
          <a:p>
            <a:r>
              <a:rPr lang="cs-CZ" dirty="0"/>
              <a:t>Další přímé platby (dobrovolné)</a:t>
            </a:r>
          </a:p>
        </p:txBody>
      </p:sp>
      <p:sp>
        <p:nvSpPr>
          <p:cNvPr id="3" name="Zástupný obsah 2">
            <a:extLst>
              <a:ext uri="{FF2B5EF4-FFF2-40B4-BE49-F238E27FC236}">
                <a16:creationId xmlns:a16="http://schemas.microsoft.com/office/drawing/2014/main" id="{D0853FC1-E301-4A76-9F61-882C3F771B6F}"/>
              </a:ext>
            </a:extLst>
          </p:cNvPr>
          <p:cNvSpPr>
            <a:spLocks noGrp="1"/>
          </p:cNvSpPr>
          <p:nvPr>
            <p:ph idx="1"/>
          </p:nvPr>
        </p:nvSpPr>
        <p:spPr/>
        <p:txBody>
          <a:bodyPr>
            <a:normAutofit fontScale="77500" lnSpcReduction="20000"/>
          </a:bodyPr>
          <a:lstStyle/>
          <a:p>
            <a:r>
              <a:rPr lang="cs-CZ" dirty="0" err="1"/>
              <a:t>Redistributivní</a:t>
            </a:r>
            <a:r>
              <a:rPr lang="cs-CZ" dirty="0"/>
              <a:t> platba</a:t>
            </a:r>
            <a:endParaRPr lang="cs-CZ" sz="1500" dirty="0"/>
          </a:p>
          <a:p>
            <a:pPr lvl="1"/>
            <a:r>
              <a:rPr lang="cs-CZ" dirty="0"/>
              <a:t>Dodatečná podpora na první hektary podniku</a:t>
            </a:r>
          </a:p>
          <a:p>
            <a:r>
              <a:rPr lang="cs-CZ" dirty="0"/>
              <a:t>Podpora vázaná na produkci</a:t>
            </a:r>
            <a:endParaRPr lang="cs-CZ" sz="1300" dirty="0"/>
          </a:p>
          <a:p>
            <a:pPr lvl="1"/>
            <a:r>
              <a:rPr lang="cs-CZ" dirty="0">
                <a:hlinkClick r:id="rId2"/>
              </a:rPr>
              <a:t>Dobrovolná podpora vázaná na produkci</a:t>
            </a:r>
            <a:endParaRPr lang="cs-CZ" dirty="0"/>
          </a:p>
          <a:p>
            <a:pPr lvl="2"/>
            <a:r>
              <a:rPr lang="cs-CZ" dirty="0"/>
              <a:t>Dle odvětví a plodin</a:t>
            </a:r>
          </a:p>
          <a:p>
            <a:pPr lvl="2"/>
            <a:r>
              <a:rPr lang="cs-CZ" dirty="0"/>
              <a:t>Tam kde zvláštní druhy země­dělské činnosti nebo zvláštní zemědělská odvětví, které jsou obzvláště důležité z hospodářských, sociálních nebo environmentálních důvodů, čelí určitým obtížím</a:t>
            </a:r>
          </a:p>
          <a:p>
            <a:pPr lvl="1"/>
            <a:r>
              <a:rPr lang="cs-CZ" dirty="0"/>
              <a:t>Zvláštní podpora pro bavlnu</a:t>
            </a:r>
          </a:p>
          <a:p>
            <a:r>
              <a:rPr lang="cs-CZ" dirty="0"/>
              <a:t>Platba pro malé zemědělce </a:t>
            </a:r>
          </a:p>
          <a:p>
            <a:pPr lvl="1"/>
            <a:r>
              <a:rPr lang="cs-CZ" dirty="0"/>
              <a:t>Zjednodušený režim pro platby do 1250 EUR</a:t>
            </a:r>
          </a:p>
          <a:p>
            <a:pPr lvl="2"/>
            <a:r>
              <a:rPr lang="cs-CZ" dirty="0"/>
              <a:t>Osvobození od povinností </a:t>
            </a:r>
            <a:r>
              <a:rPr lang="cs-CZ" dirty="0" err="1"/>
              <a:t>greeningu</a:t>
            </a:r>
            <a:endParaRPr lang="cs-CZ" dirty="0"/>
          </a:p>
          <a:p>
            <a:pPr lvl="1"/>
            <a:r>
              <a:rPr lang="cs-CZ" dirty="0"/>
              <a:t>Nahrazuje ostatní přímé platby</a:t>
            </a:r>
          </a:p>
          <a:p>
            <a:r>
              <a:rPr lang="cs-CZ" dirty="0"/>
              <a:t>Platba pro oblasti s přírodním znevýhodněním </a:t>
            </a:r>
            <a:endParaRPr lang="cs-CZ" sz="1500" dirty="0"/>
          </a:p>
          <a:p>
            <a:pPr lvl="1"/>
            <a:r>
              <a:rPr lang="cs-CZ" dirty="0"/>
              <a:t>Vazba na opatření politiky rozvoje venkov</a:t>
            </a:r>
          </a:p>
          <a:p>
            <a:endParaRPr lang="cs-CZ" dirty="0"/>
          </a:p>
        </p:txBody>
      </p:sp>
    </p:spTree>
    <p:extLst>
      <p:ext uri="{BB962C8B-B14F-4D97-AF65-F5344CB8AC3E}">
        <p14:creationId xmlns:p14="http://schemas.microsoft.com/office/powerpoint/2010/main" val="2501088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593034" y="0"/>
            <a:ext cx="5764326" cy="6880818"/>
          </a:xfrm>
          <a:prstGeom prst="rect">
            <a:avLst/>
          </a:prstGeom>
        </p:spPr>
      </p:pic>
    </p:spTree>
    <p:extLst>
      <p:ext uri="{BB962C8B-B14F-4D97-AF65-F5344CB8AC3E}">
        <p14:creationId xmlns:p14="http://schemas.microsoft.com/office/powerpoint/2010/main" val="1599147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pro přímé platby</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77500" lnSpcReduction="20000"/>
          </a:bodyPr>
          <a:lstStyle/>
          <a:p>
            <a:r>
              <a:rPr lang="cs-CZ" dirty="0"/>
              <a:t>Vnitrostátní a čisté stropy</a:t>
            </a:r>
          </a:p>
          <a:p>
            <a:pPr lvl="1"/>
            <a:r>
              <a:rPr lang="cs-CZ" dirty="0"/>
              <a:t>Přidělené členským státům</a:t>
            </a:r>
          </a:p>
          <a:p>
            <a:r>
              <a:rPr lang="cs-CZ" dirty="0"/>
              <a:t>Finanční kázeň</a:t>
            </a:r>
          </a:p>
          <a:p>
            <a:pPr lvl="1"/>
            <a:r>
              <a:rPr lang="cs-CZ" dirty="0"/>
              <a:t>Snížení přímých plateb ve prospěch EZFRV</a:t>
            </a:r>
          </a:p>
          <a:p>
            <a:pPr lvl="1"/>
            <a:r>
              <a:rPr lang="cs-CZ" dirty="0"/>
              <a:t>Přesuny mezi pilíři SZP</a:t>
            </a:r>
          </a:p>
          <a:p>
            <a:r>
              <a:rPr lang="cs-CZ" dirty="0"/>
              <a:t>Aktivní zemědělec </a:t>
            </a:r>
            <a:r>
              <a:rPr lang="cs-CZ" sz="1200" dirty="0"/>
              <a:t>(od roku 2018 nepovinné)</a:t>
            </a:r>
          </a:p>
          <a:p>
            <a:pPr lvl="1"/>
            <a:r>
              <a:rPr lang="cs-CZ" dirty="0"/>
              <a:t>Podmínka ve většině členských států zrušena</a:t>
            </a:r>
          </a:p>
          <a:p>
            <a:r>
              <a:rPr lang="cs-CZ" dirty="0"/>
              <a:t>Pravidla pro výše plateb</a:t>
            </a:r>
          </a:p>
          <a:p>
            <a:pPr lvl="1"/>
            <a:r>
              <a:rPr lang="cs-CZ" dirty="0"/>
              <a:t>Minimální požadavky</a:t>
            </a:r>
          </a:p>
          <a:p>
            <a:pPr lvl="2"/>
            <a:r>
              <a:rPr lang="cs-CZ" dirty="0"/>
              <a:t>Min. 100 EUR, min. 1 ha</a:t>
            </a:r>
          </a:p>
          <a:p>
            <a:pPr lvl="1"/>
            <a:r>
              <a:rPr lang="cs-CZ" dirty="0"/>
              <a:t>Snížení plateb</a:t>
            </a:r>
            <a:r>
              <a:rPr lang="cs-CZ" i="1" dirty="0"/>
              <a:t>(</a:t>
            </a:r>
            <a:r>
              <a:rPr lang="cs-CZ" i="1" dirty="0" err="1"/>
              <a:t>capping</a:t>
            </a:r>
            <a:r>
              <a:rPr lang="cs-CZ" i="1" dirty="0"/>
              <a:t>)</a:t>
            </a:r>
          </a:p>
          <a:p>
            <a:pPr lvl="2"/>
            <a:r>
              <a:rPr lang="cs-CZ" dirty="0"/>
              <a:t>Min. 5 % nad 150.000 EUR</a:t>
            </a:r>
          </a:p>
        </p:txBody>
      </p:sp>
      <p:sp>
        <p:nvSpPr>
          <p:cNvPr id="4" name="Zástupný symbol pro obsah 3"/>
          <p:cNvSpPr>
            <a:spLocks noGrp="1"/>
          </p:cNvSpPr>
          <p:nvPr>
            <p:ph sz="half" idx="2"/>
          </p:nvPr>
        </p:nvSpPr>
        <p:spPr>
          <a:xfrm>
            <a:off x="7190747" y="2126222"/>
            <a:ext cx="4313864" cy="4100290"/>
          </a:xfrm>
        </p:spPr>
        <p:txBody>
          <a:bodyPr>
            <a:normAutofit fontScale="77500" lnSpcReduction="20000"/>
          </a:bodyPr>
          <a:lstStyle/>
          <a:p>
            <a:r>
              <a:rPr lang="cs-CZ" dirty="0"/>
              <a:t>Integrovaný systém</a:t>
            </a:r>
          </a:p>
          <a:p>
            <a:r>
              <a:rPr lang="cs-CZ" dirty="0"/>
              <a:t>Kontrola podmíněnosti</a:t>
            </a:r>
          </a:p>
          <a:p>
            <a:pPr lvl="1"/>
            <a:r>
              <a:rPr lang="cs-CZ" dirty="0"/>
              <a:t>Vazba přímých plateb na plnění požadavků dobrého zemědělského a  environmentálního stavu půdy a zákonných požadavků v oblasti ochrany veřejného zdraví, životního prostředí, zdraví a pohody zvířat a zdraví rostlin</a:t>
            </a:r>
          </a:p>
          <a:p>
            <a:r>
              <a:rPr lang="cs-CZ" dirty="0"/>
              <a:t>Způsobilé hektary</a:t>
            </a:r>
          </a:p>
          <a:p>
            <a:pPr lvl="1"/>
            <a:r>
              <a:rPr lang="cs-CZ" dirty="0"/>
              <a:t>Zemědělská plocha zemědělského podniku</a:t>
            </a:r>
          </a:p>
          <a:p>
            <a:pPr lvl="2"/>
            <a:r>
              <a:rPr lang="cs-CZ" dirty="0"/>
              <a:t>orná půda, TTP a stálé pastviny nebo trvalé kultury</a:t>
            </a:r>
          </a:p>
          <a:p>
            <a:r>
              <a:rPr lang="cs-CZ" dirty="0"/>
              <a:t>Kumulace žádostí</a:t>
            </a:r>
          </a:p>
          <a:p>
            <a:pPr lvl="1"/>
            <a:r>
              <a:rPr lang="cs-CZ" dirty="0"/>
              <a:t>Plocha, která odpovídá počtu způsobilých hektarů a na kterou země­dělec předložil žádost o základní, může být předmětem žádosti o jinou přímou platbu i o jinou podporu, na kterou se toto nařízení nevztahuje, nestanoví-li toto nařízení výslovně jinak.</a:t>
            </a:r>
          </a:p>
          <a:p>
            <a:endParaRPr lang="en-GB" dirty="0"/>
          </a:p>
        </p:txBody>
      </p:sp>
    </p:spTree>
    <p:extLst>
      <p:ext uri="{BB962C8B-B14F-4D97-AF65-F5344CB8AC3E}">
        <p14:creationId xmlns:p14="http://schemas.microsoft.com/office/powerpoint/2010/main" val="46112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Platební nároky</a:t>
            </a:r>
            <a:br>
              <a:rPr lang="cs-CZ" dirty="0"/>
            </a:br>
            <a:r>
              <a:rPr lang="cs-CZ" dirty="0"/>
              <a:t>C-470/08</a:t>
            </a:r>
            <a:endParaRPr lang="en-GB" dirty="0"/>
          </a:p>
        </p:txBody>
      </p:sp>
      <p:sp>
        <p:nvSpPr>
          <p:cNvPr id="3" name="Zástupný symbol pro obsah 2"/>
          <p:cNvSpPr>
            <a:spLocks noGrp="1"/>
          </p:cNvSpPr>
          <p:nvPr>
            <p:ph idx="1"/>
          </p:nvPr>
        </p:nvSpPr>
        <p:spPr>
          <a:xfrm>
            <a:off x="2589212" y="2133600"/>
            <a:ext cx="8915400" cy="4100290"/>
          </a:xfrm>
        </p:spPr>
        <p:txBody>
          <a:bodyPr>
            <a:normAutofit fontScale="85000" lnSpcReduction="10000"/>
          </a:bodyPr>
          <a:lstStyle/>
          <a:p>
            <a:r>
              <a:rPr lang="cs-CZ" i="1" dirty="0"/>
              <a:t>Podstatou tří otázek předkládajícího soudu, které je třeba posoudit společně, je, zda právo Společenství ukládá pachtýři povinnost, aby při uplynutí </a:t>
            </a:r>
            <a:r>
              <a:rPr lang="cs-CZ" i="1" dirty="0" err="1"/>
              <a:t>pachtovní</a:t>
            </a:r>
            <a:r>
              <a:rPr lang="cs-CZ" i="1" dirty="0"/>
              <a:t> smlouvy vrátil pronajímateli propachtovanou půdu spolu s platebními nároky, které ve vztahu k této půdě vznikly nebo které s ní souvisejí, anebo mu vyplatil náhradu.</a:t>
            </a:r>
          </a:p>
          <a:p>
            <a:r>
              <a:rPr lang="cs-CZ" i="1" dirty="0"/>
              <a:t>Soudní dvůr takový převod nároků při uplynutí </a:t>
            </a:r>
            <a:r>
              <a:rPr lang="cs-CZ" i="1" dirty="0" err="1"/>
              <a:t>pachtovní</a:t>
            </a:r>
            <a:r>
              <a:rPr lang="cs-CZ" i="1" dirty="0"/>
              <a:t> smlouvy zcela odmítnul, přičemž ihned zdůraznil, že se režim jednotné platby odlišuje od režimu mléčných kvót, který se řídí zásadou převodu kvót spolu se zemědělským podnikem. </a:t>
            </a:r>
          </a:p>
          <a:p>
            <a:r>
              <a:rPr lang="cs-CZ" i="1" dirty="0"/>
              <a:t>Dotčený režim podpor má za cíl zajistit zemědělskému obyvatelstvu přiměřenou životní úroveň, přičemž platební nároky přiznávané zemědělci z titulu režimu jednotné platby závisí na počtu hektarů, které měl k dispozici (tj. obstarával) v průběhu referenčního období, jakož i na platbách, které mu byly přiznány v rámci režimů podpory. Cílem tohoto spojení mezi platebními nároky a skutečně obstarávanými hektary, na něž lze poskytnout podporu, spočívá především v tom zabránit spekulativním převodům vedoucím ke kumulaci platebních nároků, které neodpovídají zemědělské skutečnosti. </a:t>
            </a:r>
          </a:p>
          <a:p>
            <a:r>
              <a:rPr lang="cs-CZ" i="1" dirty="0"/>
              <a:t>Naopak z dotčené unijní úpravy nevyplývá, že platební nároky jsou pouze vázány na určité pozemky, které měl zemědělec k dispozici v průběhu referenčního období a navíc tato úprava umožňuje pouze v restriktivní míře převést platební nároky.</a:t>
            </a:r>
            <a:endParaRPr lang="cs-CZ" b="1" i="1" dirty="0"/>
          </a:p>
          <a:p>
            <a:endParaRPr lang="en-GB" dirty="0"/>
          </a:p>
        </p:txBody>
      </p:sp>
    </p:spTree>
    <p:extLst>
      <p:ext uri="{BB962C8B-B14F-4D97-AF65-F5344CB8AC3E}">
        <p14:creationId xmlns:p14="http://schemas.microsoft.com/office/powerpoint/2010/main" val="153452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373062" y="624110"/>
            <a:ext cx="8131550" cy="1280890"/>
          </a:xfrm>
        </p:spPr>
        <p:txBody>
          <a:bodyPr>
            <a:normAutofit/>
          </a:bodyPr>
          <a:lstStyle/>
          <a:p>
            <a:r>
              <a:rPr lang="cs-CZ" dirty="0"/>
              <a:t>Společná zemědělská politika EU</a:t>
            </a:r>
          </a:p>
        </p:txBody>
      </p:sp>
      <p:sp>
        <p:nvSpPr>
          <p:cNvPr id="41"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symbol pro obsah 2"/>
          <p:cNvSpPr>
            <a:spLocks noGrp="1"/>
          </p:cNvSpPr>
          <p:nvPr>
            <p:ph idx="1"/>
          </p:nvPr>
        </p:nvSpPr>
        <p:spPr>
          <a:xfrm>
            <a:off x="3373062" y="2133600"/>
            <a:ext cx="8131550" cy="3777622"/>
          </a:xfrm>
        </p:spPr>
        <p:txBody>
          <a:bodyPr>
            <a:normAutofit/>
          </a:bodyPr>
          <a:lstStyle/>
          <a:p>
            <a:r>
              <a:rPr lang="cs-CZ"/>
              <a:t>Hlava III (čl. 38 - 44) Smlouvy o fungování EU</a:t>
            </a:r>
          </a:p>
          <a:p>
            <a:pPr lvl="1"/>
            <a:r>
              <a:rPr lang="cs-CZ"/>
              <a:t>Sdílená pravomoc EU a členských států</a:t>
            </a:r>
          </a:p>
          <a:p>
            <a:pPr lvl="1"/>
            <a:r>
              <a:rPr lang="cs-CZ"/>
              <a:t>Vnitřní trh se zemědělskými produkty</a:t>
            </a:r>
          </a:p>
          <a:p>
            <a:r>
              <a:rPr lang="cs-CZ"/>
              <a:t>Cíle (rovnocenné, ale protikladné)</a:t>
            </a:r>
          </a:p>
          <a:p>
            <a:pPr lvl="1"/>
            <a:r>
              <a:rPr lang="cs-CZ"/>
              <a:t>Zvýšení produktivity zemědělství</a:t>
            </a:r>
          </a:p>
          <a:p>
            <a:pPr lvl="1"/>
            <a:r>
              <a:rPr lang="cs-CZ"/>
              <a:t>Odpovídající životní úroveň zemědělců</a:t>
            </a:r>
          </a:p>
          <a:p>
            <a:pPr lvl="1"/>
            <a:r>
              <a:rPr lang="cs-CZ"/>
              <a:t>Stabilizace trhů</a:t>
            </a:r>
          </a:p>
          <a:p>
            <a:pPr lvl="1"/>
            <a:r>
              <a:rPr lang="cs-CZ"/>
              <a:t>Plynulé zásobování potravinami</a:t>
            </a:r>
          </a:p>
          <a:p>
            <a:pPr lvl="1"/>
            <a:r>
              <a:rPr lang="cs-CZ"/>
              <a:t>Rozumné ceny zemědělských produktů pro spotřebitele</a:t>
            </a:r>
          </a:p>
          <a:p>
            <a:endParaRPr lang="cs-CZ" dirty="0"/>
          </a:p>
        </p:txBody>
      </p:sp>
    </p:spTree>
    <p:extLst>
      <p:ext uri="{BB962C8B-B14F-4D97-AF65-F5344CB8AC3E}">
        <p14:creationId xmlns:p14="http://schemas.microsoft.com/office/powerpoint/2010/main" val="197677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Politika rozvoje venkova 2014 - 2020</a:t>
            </a:r>
            <a:endParaRPr lang="en-GB" dirty="0"/>
          </a:p>
        </p:txBody>
      </p:sp>
      <p:sp>
        <p:nvSpPr>
          <p:cNvPr id="9" name="Zástupný symbol pro obsah 8"/>
          <p:cNvSpPr>
            <a:spLocks noGrp="1"/>
          </p:cNvSpPr>
          <p:nvPr>
            <p:ph sz="half" idx="1"/>
          </p:nvPr>
        </p:nvSpPr>
        <p:spPr/>
        <p:txBody>
          <a:bodyPr>
            <a:normAutofit/>
          </a:bodyPr>
          <a:lstStyle/>
          <a:p>
            <a:r>
              <a:rPr lang="cs-CZ" dirty="0"/>
              <a:t>Součást politiky soudržnosti </a:t>
            </a:r>
          </a:p>
          <a:p>
            <a:pPr marL="0" indent="0">
              <a:buNone/>
            </a:pPr>
            <a:r>
              <a:rPr lang="cs-CZ" dirty="0">
                <a:latin typeface="Cambria Math"/>
                <a:ea typeface="Cambria Math"/>
              </a:rPr>
              <a:t>⟶</a:t>
            </a:r>
            <a:r>
              <a:rPr lang="cs-CZ" dirty="0"/>
              <a:t> samostatný II. pilíř SZP</a:t>
            </a:r>
          </a:p>
          <a:p>
            <a:r>
              <a:rPr lang="cs-CZ" dirty="0"/>
              <a:t>Podpora multifunkčního zemědělství a produkce veřejných statků</a:t>
            </a:r>
          </a:p>
          <a:p>
            <a:r>
              <a:rPr lang="cs-CZ" dirty="0"/>
              <a:t>Evropský zemědělský fond pro rozvoj venkova</a:t>
            </a:r>
          </a:p>
          <a:p>
            <a:pPr lvl="1"/>
            <a:r>
              <a:rPr lang="cs-CZ" dirty="0"/>
              <a:t>Od 1. 1. 2014 součást Evropských strukturálních a investičních fondů</a:t>
            </a:r>
          </a:p>
          <a:p>
            <a:pPr lvl="2"/>
            <a:r>
              <a:rPr lang="cs-CZ" dirty="0"/>
              <a:t>Strategie pro inteligentní a udržitelný růst podporující začlenění</a:t>
            </a:r>
          </a:p>
          <a:p>
            <a:endParaRPr lang="cs-CZ" dirty="0"/>
          </a:p>
        </p:txBody>
      </p:sp>
      <p:sp>
        <p:nvSpPr>
          <p:cNvPr id="2" name="Zástupný symbol pro obsah 1">
            <a:extLst>
              <a:ext uri="{FF2B5EF4-FFF2-40B4-BE49-F238E27FC236}">
                <a16:creationId xmlns:a16="http://schemas.microsoft.com/office/drawing/2014/main" id="{E424663E-1AD7-4D95-80BF-9A880F6BC392}"/>
              </a:ext>
            </a:extLst>
          </p:cNvPr>
          <p:cNvSpPr>
            <a:spLocks noGrp="1"/>
          </p:cNvSpPr>
          <p:nvPr>
            <p:ph sz="half" idx="2"/>
          </p:nvPr>
        </p:nvSpPr>
        <p:spPr/>
        <p:txBody>
          <a:bodyPr>
            <a:normAutofit/>
          </a:bodyPr>
          <a:lstStyle/>
          <a:p>
            <a:r>
              <a:rPr lang="cs-CZ" dirty="0">
                <a:hlinkClick r:id="rId2"/>
              </a:rPr>
              <a:t>Dohoda o partnerství</a:t>
            </a:r>
            <a:endParaRPr lang="cs-CZ" dirty="0"/>
          </a:p>
          <a:p>
            <a:pPr lvl="1"/>
            <a:r>
              <a:rPr lang="cs-CZ" dirty="0"/>
              <a:t>Definuje hlavní oblasti podpor a priority členského státu napříč všemi dotčenými fondy</a:t>
            </a:r>
          </a:p>
          <a:p>
            <a:r>
              <a:rPr lang="cs-CZ" dirty="0"/>
              <a:t>Spolufinancování </a:t>
            </a:r>
          </a:p>
        </p:txBody>
      </p:sp>
    </p:spTree>
    <p:extLst>
      <p:ext uri="{BB962C8B-B14F-4D97-AF65-F5344CB8AC3E}">
        <p14:creationId xmlns:p14="http://schemas.microsoft.com/office/powerpoint/2010/main" val="46355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Politika rozvoje venkova</a:t>
            </a:r>
            <a:endParaRPr lang="en-GB" dirty="0"/>
          </a:p>
        </p:txBody>
      </p:sp>
      <p:sp>
        <p:nvSpPr>
          <p:cNvPr id="8" name="Zástupný symbol pro obsah 7"/>
          <p:cNvSpPr>
            <a:spLocks noGrp="1"/>
          </p:cNvSpPr>
          <p:nvPr>
            <p:ph idx="1"/>
          </p:nvPr>
        </p:nvSpPr>
        <p:spPr>
          <a:xfrm>
            <a:off x="2589212" y="2133600"/>
            <a:ext cx="8915400" cy="4100290"/>
          </a:xfrm>
        </p:spPr>
        <p:txBody>
          <a:bodyPr>
            <a:normAutofit fontScale="92500" lnSpcReduction="20000"/>
          </a:bodyPr>
          <a:lstStyle/>
          <a:p>
            <a:r>
              <a:rPr lang="cs-CZ" dirty="0"/>
              <a:t>Obecné cíle</a:t>
            </a:r>
          </a:p>
          <a:p>
            <a:pPr lvl="1"/>
            <a:r>
              <a:rPr lang="cs-CZ" dirty="0"/>
              <a:t>Přispění ke konkurenceschopnosti zemědělství, udržitelnému řízení přírodních zdrojů, k opatřením v oblasti klimatu a k vyváženému územnímu rozvoji venkovských oblastí</a:t>
            </a:r>
          </a:p>
          <a:p>
            <a:r>
              <a:rPr lang="cs-CZ" dirty="0"/>
              <a:t>Priority</a:t>
            </a:r>
          </a:p>
          <a:p>
            <a:pPr lvl="1"/>
            <a:r>
              <a:rPr lang="cs-CZ" dirty="0"/>
              <a:t>Podpora </a:t>
            </a:r>
            <a:r>
              <a:rPr lang="cs-CZ" b="1" dirty="0"/>
              <a:t>předávání znalostí a inovací</a:t>
            </a:r>
          </a:p>
          <a:p>
            <a:pPr lvl="1"/>
            <a:r>
              <a:rPr lang="cs-CZ" dirty="0"/>
              <a:t>Zvýšení životaschopnosti zemědělských podniků a </a:t>
            </a:r>
            <a:r>
              <a:rPr lang="cs-CZ" b="1" dirty="0"/>
              <a:t>konkurenceschopnosti</a:t>
            </a:r>
            <a:r>
              <a:rPr lang="cs-CZ" dirty="0"/>
              <a:t> všech druhů </a:t>
            </a:r>
            <a:r>
              <a:rPr lang="cs-CZ" b="1" dirty="0"/>
              <a:t>zemědělské činnosti </a:t>
            </a:r>
            <a:r>
              <a:rPr lang="cs-CZ" dirty="0"/>
              <a:t>ve všech regionech a podpora inovativních zemědělských technologií a </a:t>
            </a:r>
            <a:r>
              <a:rPr lang="cs-CZ" b="1" dirty="0"/>
              <a:t>udržitelného obhospodařování lesů</a:t>
            </a:r>
            <a:endParaRPr lang="cs-CZ" dirty="0"/>
          </a:p>
          <a:p>
            <a:pPr lvl="1"/>
            <a:r>
              <a:rPr lang="cs-CZ" b="1" dirty="0"/>
              <a:t>Podpora organizace potravinového řetězce</a:t>
            </a:r>
            <a:r>
              <a:rPr lang="cs-CZ" dirty="0"/>
              <a:t>, včetně zpracovávání zemědělských produktů a jejich uvádění na trh, dobrých životních podmínek zvířat a řízení rizik v zemědělství</a:t>
            </a:r>
          </a:p>
          <a:p>
            <a:pPr lvl="1"/>
            <a:r>
              <a:rPr lang="cs-CZ" b="1" dirty="0"/>
              <a:t>Obnova, zachování a zlepšení ekosystémů</a:t>
            </a:r>
            <a:endParaRPr lang="cs-CZ" dirty="0"/>
          </a:p>
          <a:p>
            <a:pPr lvl="1"/>
            <a:r>
              <a:rPr lang="cs-CZ" b="1" dirty="0"/>
              <a:t>Podpora účinného využívání zdrojů</a:t>
            </a:r>
            <a:r>
              <a:rPr lang="cs-CZ" dirty="0"/>
              <a:t> a podpora přechodu na nízkouhlíkovou ekonomiku</a:t>
            </a:r>
          </a:p>
          <a:p>
            <a:pPr lvl="1"/>
            <a:r>
              <a:rPr lang="cs-CZ" dirty="0"/>
              <a:t>Podpora </a:t>
            </a:r>
            <a:r>
              <a:rPr lang="cs-CZ" b="1" dirty="0"/>
              <a:t>sociálního začleňování, snižování chudoby a hospodářského rozvoje ve venkovských oblastech</a:t>
            </a:r>
            <a:endParaRPr lang="cs-CZ" dirty="0"/>
          </a:p>
          <a:p>
            <a:endParaRPr lang="en-GB" dirty="0"/>
          </a:p>
        </p:txBody>
      </p:sp>
    </p:spTree>
    <p:extLst>
      <p:ext uri="{BB962C8B-B14F-4D97-AF65-F5344CB8AC3E}">
        <p14:creationId xmlns:p14="http://schemas.microsoft.com/office/powerpoint/2010/main" val="220758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Nástroje politiky rozvoje venkova</a:t>
            </a:r>
            <a:endParaRPr lang="en-GB" dirty="0"/>
          </a:p>
        </p:txBody>
      </p:sp>
      <p:sp>
        <p:nvSpPr>
          <p:cNvPr id="5" name="Zástupný symbol pro obsah 4"/>
          <p:cNvSpPr>
            <a:spLocks noGrp="1"/>
          </p:cNvSpPr>
          <p:nvPr>
            <p:ph sz="half" idx="1"/>
          </p:nvPr>
        </p:nvSpPr>
        <p:spPr/>
        <p:txBody>
          <a:bodyPr>
            <a:normAutofit fontScale="92500" lnSpcReduction="10000"/>
          </a:bodyPr>
          <a:lstStyle/>
          <a:p>
            <a:r>
              <a:rPr lang="cs-CZ" dirty="0">
                <a:hlinkClick r:id="rId2"/>
              </a:rPr>
              <a:t>Program rozvoje venkova </a:t>
            </a:r>
            <a:r>
              <a:rPr lang="cs-CZ" dirty="0"/>
              <a:t>na úrovni členského státu</a:t>
            </a:r>
          </a:p>
          <a:p>
            <a:pPr lvl="1"/>
            <a:r>
              <a:rPr lang="cs-CZ" dirty="0"/>
              <a:t>soubor opatření k provádění politiky podpory zemědělství v oblastech méně příznivých pro zemědělství, podpory rozvoje navazujících odvětví a podpory rozvoje venkova</a:t>
            </a:r>
          </a:p>
          <a:p>
            <a:pPr lvl="1"/>
            <a:r>
              <a:rPr lang="cs-CZ" dirty="0"/>
              <a:t>zjištění potřeb – stanovení cílů – volba opatření k dosažení cílů</a:t>
            </a:r>
          </a:p>
          <a:p>
            <a:pPr lvl="2"/>
            <a:r>
              <a:rPr lang="cs-CZ" dirty="0"/>
              <a:t>stanovený rámcový obsah</a:t>
            </a:r>
          </a:p>
          <a:p>
            <a:pPr lvl="2"/>
            <a:r>
              <a:rPr lang="cs-CZ" dirty="0"/>
              <a:t>individualizovaná strategie</a:t>
            </a:r>
          </a:p>
          <a:p>
            <a:pPr lvl="3"/>
            <a:r>
              <a:rPr lang="cs-CZ" dirty="0"/>
              <a:t>zvláštní potřeby členských států</a:t>
            </a:r>
          </a:p>
          <a:p>
            <a:pPr lvl="3"/>
            <a:r>
              <a:rPr lang="cs-CZ" dirty="0"/>
              <a:t>realizace priorit</a:t>
            </a:r>
          </a:p>
          <a:p>
            <a:pPr lvl="1"/>
            <a:r>
              <a:rPr lang="cs-CZ" dirty="0"/>
              <a:t>Vláda ČR </a:t>
            </a:r>
            <a:r>
              <a:rPr lang="cs-CZ" dirty="0">
                <a:latin typeface="Calibri" panose="020F0502020204030204" pitchFamily="34" charset="0"/>
                <a:cs typeface="Calibri" panose="020F0502020204030204" pitchFamily="34" charset="0"/>
              </a:rPr>
              <a:t>→ </a:t>
            </a:r>
            <a:r>
              <a:rPr lang="cs-CZ" dirty="0">
                <a:cs typeface="Calibri" panose="020F0502020204030204" pitchFamily="34" charset="0"/>
              </a:rPr>
              <a:t>Evropská k</a:t>
            </a:r>
            <a:r>
              <a:rPr lang="cs-CZ" dirty="0"/>
              <a:t>omise</a:t>
            </a:r>
          </a:p>
          <a:p>
            <a:endParaRPr lang="en-GB" dirty="0"/>
          </a:p>
        </p:txBody>
      </p:sp>
      <p:sp>
        <p:nvSpPr>
          <p:cNvPr id="3" name="Zástupný symbol pro obsah 2">
            <a:extLst>
              <a:ext uri="{FF2B5EF4-FFF2-40B4-BE49-F238E27FC236}">
                <a16:creationId xmlns:a16="http://schemas.microsoft.com/office/drawing/2014/main" id="{85C1EBFF-E87A-4BD4-8A70-23DD9905C821}"/>
              </a:ext>
            </a:extLst>
          </p:cNvPr>
          <p:cNvSpPr>
            <a:spLocks noGrp="1"/>
          </p:cNvSpPr>
          <p:nvPr>
            <p:ph sz="half" idx="2"/>
          </p:nvPr>
        </p:nvSpPr>
        <p:spPr/>
        <p:txBody>
          <a:bodyPr>
            <a:normAutofit fontScale="92500" lnSpcReduction="10000"/>
          </a:bodyPr>
          <a:lstStyle/>
          <a:p>
            <a:r>
              <a:rPr lang="cs-CZ" dirty="0">
                <a:hlinkClick r:id="rId3"/>
              </a:rPr>
              <a:t>Opatření</a:t>
            </a:r>
            <a:endParaRPr lang="cs-CZ" dirty="0"/>
          </a:p>
          <a:p>
            <a:pPr lvl="1"/>
            <a:r>
              <a:rPr lang="cs-CZ" dirty="0"/>
              <a:t>Široká škála – ekonomická, environmentální, sociální </a:t>
            </a:r>
          </a:p>
          <a:p>
            <a:pPr lvl="1"/>
            <a:r>
              <a:rPr lang="cs-CZ" dirty="0"/>
              <a:t>Pravidla financování</a:t>
            </a:r>
          </a:p>
          <a:p>
            <a:pPr lvl="2"/>
            <a:r>
              <a:rPr lang="cs-CZ" dirty="0"/>
              <a:t>Jednotná sazba, maximální výše</a:t>
            </a:r>
          </a:p>
          <a:p>
            <a:pPr lvl="2"/>
            <a:r>
              <a:rPr lang="cs-CZ" dirty="0"/>
              <a:t>30 % pro environmentální opatření</a:t>
            </a:r>
          </a:p>
          <a:p>
            <a:pPr lvl="2"/>
            <a:r>
              <a:rPr lang="cs-CZ" dirty="0"/>
              <a:t>5 % pro iniciativu LEADER</a:t>
            </a:r>
          </a:p>
          <a:p>
            <a:pPr lvl="2"/>
            <a:r>
              <a:rPr lang="cs-CZ" dirty="0"/>
              <a:t>Předběžné podmínky a výkonnostní rezerva</a:t>
            </a:r>
          </a:p>
          <a:p>
            <a:endParaRPr lang="cs-CZ" dirty="0"/>
          </a:p>
        </p:txBody>
      </p:sp>
    </p:spTree>
    <p:extLst>
      <p:ext uri="{BB962C8B-B14F-4D97-AF65-F5344CB8AC3E}">
        <p14:creationId xmlns:p14="http://schemas.microsoft.com/office/powerpoint/2010/main" val="2935974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politiky rozvoje venkova</a:t>
            </a:r>
            <a:endParaRPr lang="en-GB" dirty="0"/>
          </a:p>
        </p:txBody>
      </p:sp>
      <p:sp>
        <p:nvSpPr>
          <p:cNvPr id="3" name="Zástupný symbol pro obsah 2"/>
          <p:cNvSpPr>
            <a:spLocks noGrp="1"/>
          </p:cNvSpPr>
          <p:nvPr>
            <p:ph sz="half" idx="1"/>
          </p:nvPr>
        </p:nvSpPr>
        <p:spPr/>
        <p:txBody>
          <a:bodyPr>
            <a:normAutofit/>
          </a:bodyPr>
          <a:lstStyle/>
          <a:p>
            <a:r>
              <a:rPr lang="cs-CZ" dirty="0"/>
              <a:t>Technická pomoc a vytváření sítí</a:t>
            </a:r>
          </a:p>
          <a:p>
            <a:pPr lvl="1"/>
            <a:r>
              <a:rPr lang="cs-CZ" dirty="0"/>
              <a:t>Evropská síť pro rozvoj venkova</a:t>
            </a:r>
          </a:p>
          <a:p>
            <a:pPr lvl="1"/>
            <a:r>
              <a:rPr lang="cs-CZ" dirty="0"/>
              <a:t>Síť evropského inovačního partnerství EIP</a:t>
            </a:r>
          </a:p>
          <a:p>
            <a:pPr lvl="2"/>
            <a:r>
              <a:rPr lang="cs-CZ" dirty="0"/>
              <a:t>Operační skupiny</a:t>
            </a:r>
          </a:p>
          <a:p>
            <a:pPr lvl="1"/>
            <a:r>
              <a:rPr lang="cs-CZ" dirty="0"/>
              <a:t>Celostátní síť pro venkov</a:t>
            </a:r>
          </a:p>
          <a:p>
            <a:endParaRPr lang="en-GB" dirty="0"/>
          </a:p>
        </p:txBody>
      </p:sp>
      <p:sp>
        <p:nvSpPr>
          <p:cNvPr id="4" name="Zástupný symbol pro obsah 3">
            <a:extLst>
              <a:ext uri="{FF2B5EF4-FFF2-40B4-BE49-F238E27FC236}">
                <a16:creationId xmlns:a16="http://schemas.microsoft.com/office/drawing/2014/main" id="{5888FCA2-3E5B-4C78-AB79-F85079C26012}"/>
              </a:ext>
            </a:extLst>
          </p:cNvPr>
          <p:cNvSpPr>
            <a:spLocks noGrp="1"/>
          </p:cNvSpPr>
          <p:nvPr>
            <p:ph sz="half" idx="2"/>
          </p:nvPr>
        </p:nvSpPr>
        <p:spPr/>
        <p:txBody>
          <a:bodyPr>
            <a:normAutofit/>
          </a:bodyPr>
          <a:lstStyle/>
          <a:p>
            <a:r>
              <a:rPr lang="cs-CZ" dirty="0"/>
              <a:t>Řízení a kontrola</a:t>
            </a:r>
          </a:p>
          <a:p>
            <a:pPr lvl="1"/>
            <a:r>
              <a:rPr lang="cs-CZ" dirty="0"/>
              <a:t>Řídící orgán – Ministerstvo zemědělství</a:t>
            </a:r>
          </a:p>
          <a:p>
            <a:pPr lvl="1"/>
            <a:r>
              <a:rPr lang="cs-CZ" dirty="0"/>
              <a:t>Platební agentura – SZIF </a:t>
            </a:r>
          </a:p>
          <a:p>
            <a:pPr lvl="1"/>
            <a:r>
              <a:rPr lang="cs-CZ" dirty="0"/>
              <a:t>Monitorovací výbor</a:t>
            </a:r>
          </a:p>
          <a:p>
            <a:pPr lvl="2"/>
            <a:r>
              <a:rPr lang="cs-CZ" dirty="0"/>
              <a:t>Ustaven Ministerstvem zemědělství</a:t>
            </a:r>
          </a:p>
          <a:p>
            <a:pPr lvl="2"/>
            <a:r>
              <a:rPr lang="cs-CZ" dirty="0"/>
              <a:t>Vládní a nevládní subjekty</a:t>
            </a:r>
          </a:p>
          <a:p>
            <a:pPr lvl="1"/>
            <a:r>
              <a:rPr lang="cs-CZ" dirty="0"/>
              <a:t>Výroční zpráva o provádění</a:t>
            </a:r>
          </a:p>
          <a:p>
            <a:endParaRPr lang="cs-CZ" dirty="0"/>
          </a:p>
        </p:txBody>
      </p:sp>
    </p:spTree>
    <p:extLst>
      <p:ext uri="{BB962C8B-B14F-4D97-AF65-F5344CB8AC3E}">
        <p14:creationId xmlns:p14="http://schemas.microsoft.com/office/powerpoint/2010/main" val="2238171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f PRV 2014-2020">
            <a:extLst>
              <a:ext uri="{FF2B5EF4-FFF2-40B4-BE49-F238E27FC236}">
                <a16:creationId xmlns:a16="http://schemas.microsoft.com/office/drawing/2014/main" id="{D0C8B45A-82B5-4801-9996-4BBF74A46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944" y="1329711"/>
            <a:ext cx="8319604" cy="420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27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Evropský model zemědělství</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85000" lnSpcReduction="10000"/>
          </a:bodyPr>
          <a:lstStyle/>
          <a:p>
            <a:r>
              <a:rPr lang="cs-CZ" dirty="0"/>
              <a:t>Multifunkční zemědělství, konkurenceschopné, šetrné k životnímu prostředí</a:t>
            </a:r>
          </a:p>
          <a:p>
            <a:pPr lvl="1"/>
            <a:r>
              <a:rPr lang="cs-CZ" dirty="0"/>
              <a:t>Komoditní i nekomoditní výstupy</a:t>
            </a:r>
          </a:p>
          <a:p>
            <a:r>
              <a:rPr lang="cs-CZ" dirty="0"/>
              <a:t>Zemědělství založené na malém a středním podnikání rodinného typu</a:t>
            </a:r>
          </a:p>
          <a:p>
            <a:r>
              <a:rPr lang="cs-CZ" dirty="0"/>
              <a:t>Provázání s rozvojem venkova</a:t>
            </a:r>
          </a:p>
          <a:p>
            <a:r>
              <a:rPr lang="cs-CZ" dirty="0"/>
              <a:t>Produkce kvalitních bezpečných potravin </a:t>
            </a:r>
          </a:p>
          <a:p>
            <a:endParaRPr lang="en-GB" dirty="0"/>
          </a:p>
        </p:txBody>
      </p:sp>
      <p:sp>
        <p:nvSpPr>
          <p:cNvPr id="4" name="Zástupný symbol pro obsah 3"/>
          <p:cNvSpPr>
            <a:spLocks noGrp="1"/>
          </p:cNvSpPr>
          <p:nvPr>
            <p:ph sz="half" idx="2"/>
          </p:nvPr>
        </p:nvSpPr>
        <p:spPr>
          <a:xfrm>
            <a:off x="7190747" y="2126222"/>
            <a:ext cx="4313864" cy="4107668"/>
          </a:xfrm>
        </p:spPr>
        <p:txBody>
          <a:bodyPr>
            <a:normAutofit fontScale="85000" lnSpcReduction="10000"/>
          </a:bodyPr>
          <a:lstStyle/>
          <a:p>
            <a:r>
              <a:rPr lang="cs-CZ" dirty="0"/>
              <a:t>„Český model zemědělství“</a:t>
            </a:r>
          </a:p>
          <a:p>
            <a:pPr lvl="1"/>
            <a:r>
              <a:rPr lang="cs-CZ" dirty="0"/>
              <a:t>Vysoká koncentrace výrobních zdrojů</a:t>
            </a:r>
          </a:p>
          <a:p>
            <a:pPr lvl="1"/>
            <a:r>
              <a:rPr lang="cs-CZ" dirty="0"/>
              <a:t>Rozpor mezi vlastnictvím a užíváním půdy</a:t>
            </a:r>
          </a:p>
          <a:p>
            <a:pPr lvl="1"/>
            <a:r>
              <a:rPr lang="cs-CZ" dirty="0"/>
              <a:t>Polarizace ve výkonnosti podniků, nízká přidaná hodnota</a:t>
            </a:r>
          </a:p>
          <a:p>
            <a:pPr lvl="1"/>
            <a:r>
              <a:rPr lang="cs-CZ" dirty="0"/>
              <a:t>Struktura využití půdy a alokace výroby neodpovídá přírodním a klimatickým podmínkám</a:t>
            </a:r>
          </a:p>
          <a:p>
            <a:pPr lvl="2"/>
            <a:r>
              <a:rPr lang="cs-CZ" dirty="0"/>
              <a:t>Vysoký podíl orné půdy</a:t>
            </a:r>
          </a:p>
          <a:p>
            <a:pPr lvl="1"/>
            <a:r>
              <a:rPr lang="cs-CZ" dirty="0"/>
              <a:t>Závislost na dotacích, nevhodné cílení</a:t>
            </a:r>
          </a:p>
          <a:p>
            <a:pPr lvl="1"/>
            <a:r>
              <a:rPr lang="cs-CZ" dirty="0"/>
              <a:t>Neudržitelné hospodaření s přírodními zdroji</a:t>
            </a:r>
          </a:p>
          <a:p>
            <a:r>
              <a:rPr lang="cs-CZ" sz="1300" dirty="0">
                <a:hlinkClick r:id="rId2"/>
              </a:rPr>
              <a:t>https://ec.europa.eu/info/sites/info/files/food-farming-fisheries/by_country/documents/cap-in-your-country-cz_cs.pdf</a:t>
            </a:r>
            <a:r>
              <a:rPr lang="cs-CZ" sz="1300" dirty="0"/>
              <a:t> </a:t>
            </a:r>
          </a:p>
          <a:p>
            <a:endParaRPr lang="cs-CZ" dirty="0"/>
          </a:p>
        </p:txBody>
      </p:sp>
    </p:spTree>
    <p:extLst>
      <p:ext uri="{BB962C8B-B14F-4D97-AF65-F5344CB8AC3E}">
        <p14:creationId xmlns:p14="http://schemas.microsoft.com/office/powerpoint/2010/main" val="118050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59C671B-1B22-4141-A9C0-2E7941FDA7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1D56A4CE-A3F4-4CFF-9A65-C029AC17B7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71B30B18-D920-4E3E-B931-1F310244C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6" name="Rectangle 45">
            <a:extLst>
              <a:ext uri="{FF2B5EF4-FFF2-40B4-BE49-F238E27FC236}">
                <a16:creationId xmlns:a16="http://schemas.microsoft.com/office/drawing/2014/main" id="{A2F47212-081A-4E41-8623-C5BD41ADDC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BD44A087-8800-4A1A-A149-BAA46E9A9E6A}"/>
              </a:ext>
            </a:extLst>
          </p:cNvPr>
          <p:cNvPicPr>
            <a:picLocks noChangeAspect="1"/>
          </p:cNvPicPr>
          <p:nvPr/>
        </p:nvPicPr>
        <p:blipFill>
          <a:blip r:embed="rId2"/>
          <a:stretch>
            <a:fillRect/>
          </a:stretch>
        </p:blipFill>
        <p:spPr>
          <a:xfrm>
            <a:off x="3589715" y="968023"/>
            <a:ext cx="6962062" cy="4924777"/>
          </a:xfrm>
          <a:prstGeom prst="rect">
            <a:avLst/>
          </a:prstGeom>
        </p:spPr>
      </p:pic>
      <p:sp>
        <p:nvSpPr>
          <p:cNvPr id="5" name="TextovéPole 4">
            <a:extLst>
              <a:ext uri="{FF2B5EF4-FFF2-40B4-BE49-F238E27FC236}">
                <a16:creationId xmlns:a16="http://schemas.microsoft.com/office/drawing/2014/main" id="{94F46EEC-DEFC-4516-879C-83555338CB89}"/>
              </a:ext>
            </a:extLst>
          </p:cNvPr>
          <p:cNvSpPr txBox="1"/>
          <p:nvPr/>
        </p:nvSpPr>
        <p:spPr>
          <a:xfrm>
            <a:off x="6687914" y="6322522"/>
            <a:ext cx="5403435" cy="276999"/>
          </a:xfrm>
          <a:prstGeom prst="rect">
            <a:avLst/>
          </a:prstGeom>
          <a:noFill/>
        </p:spPr>
        <p:txBody>
          <a:bodyPr wrap="square" rtlCol="0">
            <a:spAutoFit/>
          </a:bodyPr>
          <a:lstStyle/>
          <a:p>
            <a:r>
              <a:rPr lang="cs-CZ" sz="1200" dirty="0"/>
              <a:t>Budoucnost potravinářství a zemědělství COM(2017) 713 </a:t>
            </a:r>
            <a:r>
              <a:rPr lang="cs-CZ" sz="1200" dirty="0" err="1"/>
              <a:t>final</a:t>
            </a:r>
            <a:endParaRPr lang="cs-CZ" sz="1200" dirty="0"/>
          </a:p>
        </p:txBody>
      </p:sp>
    </p:spTree>
    <p:extLst>
      <p:ext uri="{BB962C8B-B14F-4D97-AF65-F5344CB8AC3E}">
        <p14:creationId xmlns:p14="http://schemas.microsoft.com/office/powerpoint/2010/main" val="2755607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64E8F8-2458-4109-803C-3838F81B37E8}"/>
              </a:ext>
            </a:extLst>
          </p:cNvPr>
          <p:cNvSpPr>
            <a:spLocks noGrp="1"/>
          </p:cNvSpPr>
          <p:nvPr>
            <p:ph type="title"/>
          </p:nvPr>
        </p:nvSpPr>
        <p:spPr>
          <a:xfrm>
            <a:off x="649224" y="645106"/>
            <a:ext cx="5122652" cy="1259894"/>
          </a:xfrm>
        </p:spPr>
        <p:txBody>
          <a:bodyPr>
            <a:normAutofit/>
          </a:bodyPr>
          <a:lstStyle/>
          <a:p>
            <a:pPr>
              <a:lnSpc>
                <a:spcPct val="90000"/>
              </a:lnSpc>
            </a:pPr>
            <a:r>
              <a:rPr lang="cs-CZ" sz="2800" dirty="0">
                <a:hlinkClick r:id="rId2"/>
              </a:rPr>
              <a:t>SZP po roce 2020</a:t>
            </a:r>
            <a:r>
              <a:rPr lang="cs-CZ" sz="2800" dirty="0"/>
              <a:t/>
            </a:r>
            <a:br>
              <a:rPr lang="cs-CZ" sz="2800" dirty="0"/>
            </a:br>
            <a:r>
              <a:rPr lang="cs-CZ" sz="2800" dirty="0">
                <a:hlinkClick r:id="rId3"/>
              </a:rPr>
              <a:t>COM (2017)713 </a:t>
            </a:r>
            <a:r>
              <a:rPr lang="cs-CZ" sz="2800" dirty="0" err="1">
                <a:hlinkClick r:id="rId3"/>
              </a:rPr>
              <a:t>final</a:t>
            </a:r>
            <a:r>
              <a:rPr lang="cs-CZ" sz="2800" dirty="0"/>
              <a:t/>
            </a:r>
            <a:br>
              <a:rPr lang="cs-CZ" sz="2800" dirty="0"/>
            </a:br>
            <a:endParaRPr lang="cs-CZ" sz="2800" dirty="0"/>
          </a:p>
        </p:txBody>
      </p:sp>
      <p:sp>
        <p:nvSpPr>
          <p:cNvPr id="73" name="Rectangle 72">
            <a:extLst>
              <a:ext uri="{FF2B5EF4-FFF2-40B4-BE49-F238E27FC236}">
                <a16:creationId xmlns:a16="http://schemas.microsoft.com/office/drawing/2014/main"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symbol pro obsah 2">
            <a:extLst>
              <a:ext uri="{FF2B5EF4-FFF2-40B4-BE49-F238E27FC236}">
                <a16:creationId xmlns:a16="http://schemas.microsoft.com/office/drawing/2014/main" id="{21B43490-C7B0-4D57-A2D4-5668D7A48946}"/>
              </a:ext>
            </a:extLst>
          </p:cNvPr>
          <p:cNvSpPr>
            <a:spLocks noGrp="1"/>
          </p:cNvSpPr>
          <p:nvPr>
            <p:ph idx="1"/>
          </p:nvPr>
        </p:nvSpPr>
        <p:spPr>
          <a:xfrm>
            <a:off x="649225" y="2133600"/>
            <a:ext cx="5122652" cy="3759253"/>
          </a:xfrm>
        </p:spPr>
        <p:txBody>
          <a:bodyPr>
            <a:normAutofit lnSpcReduction="10000"/>
          </a:bodyPr>
          <a:lstStyle/>
          <a:p>
            <a:pPr>
              <a:lnSpc>
                <a:spcPct val="90000"/>
              </a:lnSpc>
            </a:pPr>
            <a:r>
              <a:rPr lang="cs-CZ" sz="1700" dirty="0"/>
              <a:t>Inteligentní, moderní a udržitelná</a:t>
            </a:r>
          </a:p>
          <a:p>
            <a:pPr>
              <a:lnSpc>
                <a:spcPct val="90000"/>
              </a:lnSpc>
            </a:pPr>
            <a:r>
              <a:rPr lang="cs-CZ" sz="1700" dirty="0"/>
              <a:t>Cíle</a:t>
            </a:r>
          </a:p>
          <a:p>
            <a:pPr lvl="1">
              <a:lnSpc>
                <a:spcPct val="90000"/>
              </a:lnSpc>
            </a:pPr>
            <a:r>
              <a:rPr lang="cs-CZ" sz="1700" dirty="0"/>
              <a:t>podporovat inteligentní a odolné zemědělské odvětví</a:t>
            </a:r>
          </a:p>
          <a:p>
            <a:pPr lvl="1">
              <a:lnSpc>
                <a:spcPct val="90000"/>
              </a:lnSpc>
            </a:pPr>
            <a:r>
              <a:rPr lang="cs-CZ" sz="1700" dirty="0"/>
              <a:t>zintenzivnit ochranu životního prostředí a opatření v oblasti klimatu a přispět k plnění cílů EU týkajících se životního prostředí a klimatu </a:t>
            </a:r>
          </a:p>
          <a:p>
            <a:pPr lvl="1">
              <a:lnSpc>
                <a:spcPct val="90000"/>
              </a:lnSpc>
            </a:pPr>
            <a:r>
              <a:rPr lang="cs-CZ" sz="1700" dirty="0"/>
              <a:t>posílit sociálně-ekonomickou strukturu venkovských oblastí</a:t>
            </a:r>
          </a:p>
          <a:p>
            <a:pPr>
              <a:lnSpc>
                <a:spcPct val="90000"/>
              </a:lnSpc>
            </a:pPr>
            <a:r>
              <a:rPr lang="cs-CZ" sz="1700" dirty="0"/>
              <a:t>Jinými slovy</a:t>
            </a:r>
          </a:p>
          <a:p>
            <a:pPr lvl="1">
              <a:lnSpc>
                <a:spcPct val="90000"/>
              </a:lnSpc>
            </a:pPr>
            <a:r>
              <a:rPr lang="cs-CZ" sz="1700" dirty="0"/>
              <a:t>Zjednodušení, ozelenění, mládí, preciznost, spravedlivá nákladnost </a:t>
            </a:r>
          </a:p>
          <a:p>
            <a:pPr lvl="1">
              <a:lnSpc>
                <a:spcPct val="90000"/>
              </a:lnSpc>
            </a:pPr>
            <a:endParaRPr lang="cs-CZ" sz="1700" dirty="0"/>
          </a:p>
          <a:p>
            <a:pPr lvl="1">
              <a:lnSpc>
                <a:spcPct val="90000"/>
              </a:lnSpc>
            </a:pPr>
            <a:endParaRPr lang="cs-CZ" sz="1700" dirty="0"/>
          </a:p>
        </p:txBody>
      </p:sp>
      <p:pic>
        <p:nvPicPr>
          <p:cNvPr id="1026" name="Picture 2" descr="The CAP 9 objectives">
            <a:extLst>
              <a:ext uri="{FF2B5EF4-FFF2-40B4-BE49-F238E27FC236}">
                <a16:creationId xmlns:a16="http://schemas.microsoft.com/office/drawing/2014/main" id="{79BC901F-0CC0-47D9-BC7A-FD1653B79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916" y="1224619"/>
            <a:ext cx="5451627" cy="408872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4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3CBF7B-AA34-4A52-AA14-96938385BB5A}"/>
              </a:ext>
            </a:extLst>
          </p:cNvPr>
          <p:cNvSpPr>
            <a:spLocks noGrp="1"/>
          </p:cNvSpPr>
          <p:nvPr>
            <p:ph type="title"/>
          </p:nvPr>
        </p:nvSpPr>
        <p:spPr/>
        <p:txBody>
          <a:bodyPr>
            <a:normAutofit/>
          </a:bodyPr>
          <a:lstStyle/>
          <a:p>
            <a:r>
              <a:rPr lang="cs-CZ" dirty="0"/>
              <a:t>SZP po roce 2020 (návrhy)</a:t>
            </a:r>
            <a:br>
              <a:rPr lang="cs-CZ" dirty="0"/>
            </a:br>
            <a:r>
              <a:rPr lang="cs-CZ" sz="1600" dirty="0">
                <a:hlinkClick r:id="rId2"/>
              </a:rPr>
              <a:t>https://ec.europa.eu/czech-republic/news/180601_spolecna_zemedelska_politika_cs</a:t>
            </a:r>
            <a:endParaRPr lang="cs-CZ" dirty="0"/>
          </a:p>
        </p:txBody>
      </p:sp>
      <p:sp>
        <p:nvSpPr>
          <p:cNvPr id="3" name="Zástupný obsah 2">
            <a:extLst>
              <a:ext uri="{FF2B5EF4-FFF2-40B4-BE49-F238E27FC236}">
                <a16:creationId xmlns:a16="http://schemas.microsoft.com/office/drawing/2014/main" id="{08B854E6-E2D3-453D-BA5A-872A3D4898C9}"/>
              </a:ext>
            </a:extLst>
          </p:cNvPr>
          <p:cNvSpPr>
            <a:spLocks noGrp="1"/>
          </p:cNvSpPr>
          <p:nvPr>
            <p:ph idx="1"/>
          </p:nvPr>
        </p:nvSpPr>
        <p:spPr>
          <a:xfrm>
            <a:off x="2589212" y="2133600"/>
            <a:ext cx="8915400" cy="4362450"/>
          </a:xfrm>
        </p:spPr>
        <p:txBody>
          <a:bodyPr>
            <a:normAutofit fontScale="70000" lnSpcReduction="20000"/>
          </a:bodyPr>
          <a:lstStyle/>
          <a:p>
            <a:r>
              <a:rPr lang="cs-CZ" b="1" dirty="0"/>
              <a:t>1. Nový způsob práce:</a:t>
            </a:r>
            <a:r>
              <a:rPr lang="cs-CZ" dirty="0"/>
              <a:t> </a:t>
            </a:r>
          </a:p>
          <a:p>
            <a:pPr lvl="1"/>
            <a:r>
              <a:rPr lang="cs-CZ" dirty="0"/>
              <a:t>Více flexibility při využívání přidělených prostředků</a:t>
            </a:r>
          </a:p>
          <a:p>
            <a:pPr lvl="1"/>
            <a:r>
              <a:rPr lang="cs-CZ" dirty="0"/>
              <a:t>Strategické plány </a:t>
            </a:r>
          </a:p>
          <a:p>
            <a:pPr lvl="2"/>
            <a:r>
              <a:rPr lang="cs-CZ" dirty="0"/>
              <a:t>Rozdělení finančních prostředků dle potřeb státu ke splnění cílů EU</a:t>
            </a:r>
          </a:p>
          <a:p>
            <a:pPr lvl="2"/>
            <a:r>
              <a:rPr lang="cs-CZ" dirty="0"/>
              <a:t>Schválení Komisí</a:t>
            </a:r>
          </a:p>
          <a:p>
            <a:r>
              <a:rPr lang="cs-CZ" b="1" dirty="0"/>
              <a:t>2. Spravedlivější zacházení díky lépe zaměřené podpoře: </a:t>
            </a:r>
          </a:p>
          <a:p>
            <a:pPr lvl="1"/>
            <a:r>
              <a:rPr lang="cs-CZ" dirty="0"/>
              <a:t>Přímé platby ANO, vnější konvergence </a:t>
            </a:r>
          </a:p>
          <a:p>
            <a:pPr lvl="1"/>
            <a:r>
              <a:rPr lang="cs-CZ" dirty="0" err="1"/>
              <a:t>Degresivita</a:t>
            </a:r>
            <a:r>
              <a:rPr lang="cs-CZ" dirty="0"/>
              <a:t> a </a:t>
            </a:r>
            <a:r>
              <a:rPr lang="cs-CZ" dirty="0" err="1"/>
              <a:t>zastropování</a:t>
            </a:r>
            <a:r>
              <a:rPr lang="cs-CZ" dirty="0"/>
              <a:t> přímých plateb</a:t>
            </a:r>
          </a:p>
          <a:p>
            <a:pPr lvl="1"/>
            <a:r>
              <a:rPr lang="cs-CZ" dirty="0"/>
              <a:t>Vyšší podpora malých a středních farem a pomoc mladým zemědělcům</a:t>
            </a:r>
          </a:p>
          <a:p>
            <a:r>
              <a:rPr lang="cs-CZ" b="1" dirty="0"/>
              <a:t>3. Větší ambice v oblasti životního prostředí a klimatu: </a:t>
            </a:r>
          </a:p>
          <a:p>
            <a:pPr lvl="1"/>
            <a:r>
              <a:rPr lang="cs-CZ" dirty="0"/>
              <a:t>Podmínkou pro vyplacení přímých plateb bude splnění požadavků v oblasti životního prostředí a klimatu.</a:t>
            </a:r>
          </a:p>
          <a:p>
            <a:pPr lvl="1"/>
            <a:r>
              <a:rPr lang="cs-CZ" dirty="0"/>
              <a:t>Každý členský stát bude povinen nabídnout ekologizační režimy, kterými by podněcoval zemědělce, aby nezůstali jen u povinných požadavků. K financování těchto režimů se v každé zemi použije část prostředků přidělených na přímé platby.</a:t>
            </a:r>
          </a:p>
          <a:p>
            <a:r>
              <a:rPr lang="cs-CZ" b="1" dirty="0"/>
              <a:t>4. Větší využívání znalostí a inovací:</a:t>
            </a:r>
            <a:endParaRPr lang="cs-CZ" dirty="0"/>
          </a:p>
          <a:p>
            <a:pPr lvl="1"/>
            <a:r>
              <a:rPr lang="cs-CZ" dirty="0"/>
              <a:t>10 miliard eur na výzkum a inovace v odvětví potravinářství, zemědělství, rozvoje venkova a biohospodářství v rámci programu EU Horizont Evropa</a:t>
            </a:r>
          </a:p>
          <a:p>
            <a:pPr lvl="1"/>
            <a:r>
              <a:rPr lang="cs-CZ" dirty="0"/>
              <a:t>Větší digitalizaci venkova</a:t>
            </a:r>
          </a:p>
          <a:p>
            <a:endParaRPr lang="cs-CZ" dirty="0"/>
          </a:p>
          <a:p>
            <a:endParaRPr lang="cs-CZ" dirty="0"/>
          </a:p>
        </p:txBody>
      </p:sp>
    </p:spTree>
    <p:extLst>
      <p:ext uri="{BB962C8B-B14F-4D97-AF65-F5344CB8AC3E}">
        <p14:creationId xmlns:p14="http://schemas.microsoft.com/office/powerpoint/2010/main" val="322430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44B085-4F76-4893-B59E-03E485A612F2}"/>
              </a:ext>
            </a:extLst>
          </p:cNvPr>
          <p:cNvSpPr>
            <a:spLocks noGrp="1"/>
          </p:cNvSpPr>
          <p:nvPr>
            <p:ph type="title"/>
          </p:nvPr>
        </p:nvSpPr>
        <p:spPr/>
        <p:txBody>
          <a:bodyPr/>
          <a:lstStyle/>
          <a:p>
            <a:r>
              <a:rPr lang="cs-CZ" dirty="0"/>
              <a:t>Nový legislativní rámec - návrhy</a:t>
            </a:r>
          </a:p>
        </p:txBody>
      </p:sp>
      <p:sp>
        <p:nvSpPr>
          <p:cNvPr id="3" name="Zástupný obsah 2">
            <a:extLst>
              <a:ext uri="{FF2B5EF4-FFF2-40B4-BE49-F238E27FC236}">
                <a16:creationId xmlns:a16="http://schemas.microsoft.com/office/drawing/2014/main" id="{07D303FF-7029-440E-A09C-D01D09DC6678}"/>
              </a:ext>
            </a:extLst>
          </p:cNvPr>
          <p:cNvSpPr>
            <a:spLocks noGrp="1"/>
          </p:cNvSpPr>
          <p:nvPr>
            <p:ph idx="1"/>
          </p:nvPr>
        </p:nvSpPr>
        <p:spPr/>
        <p:txBody>
          <a:bodyPr>
            <a:normAutofit fontScale="92500" lnSpcReduction="10000"/>
          </a:bodyPr>
          <a:lstStyle/>
          <a:p>
            <a:r>
              <a:rPr lang="cs-CZ" dirty="0">
                <a:hlinkClick r:id="rId2"/>
              </a:rPr>
              <a:t>Návrh nařízení o </a:t>
            </a:r>
            <a:r>
              <a:rPr lang="cs-CZ" b="1" dirty="0">
                <a:hlinkClick r:id="rId2"/>
              </a:rPr>
              <a:t>strategických plánech SZP</a:t>
            </a:r>
            <a:r>
              <a:rPr lang="cs-CZ" dirty="0">
                <a:hlinkClick r:id="rId2"/>
              </a:rPr>
              <a:t> </a:t>
            </a:r>
            <a:endParaRPr lang="cs-CZ" dirty="0"/>
          </a:p>
          <a:p>
            <a:r>
              <a:rPr lang="cs-CZ" dirty="0">
                <a:hlinkClick r:id="rId3"/>
              </a:rPr>
              <a:t>Návrh nařízení o </a:t>
            </a:r>
            <a:r>
              <a:rPr lang="cs-CZ" b="1" dirty="0">
                <a:hlinkClick r:id="rId3"/>
              </a:rPr>
              <a:t>financování</a:t>
            </a:r>
            <a:r>
              <a:rPr lang="cs-CZ" dirty="0">
                <a:hlinkClick r:id="rId3"/>
              </a:rPr>
              <a:t>, </a:t>
            </a:r>
            <a:r>
              <a:rPr lang="cs-CZ" b="1" dirty="0">
                <a:hlinkClick r:id="rId3"/>
              </a:rPr>
              <a:t>řízení</a:t>
            </a:r>
            <a:r>
              <a:rPr lang="cs-CZ" dirty="0">
                <a:hlinkClick r:id="rId3"/>
              </a:rPr>
              <a:t> a </a:t>
            </a:r>
            <a:r>
              <a:rPr lang="cs-CZ" b="1" dirty="0">
                <a:hlinkClick r:id="rId3"/>
              </a:rPr>
              <a:t>sledování SZP</a:t>
            </a:r>
            <a:endParaRPr lang="cs-CZ" b="1" dirty="0"/>
          </a:p>
          <a:p>
            <a:r>
              <a:rPr lang="cs-CZ" dirty="0">
                <a:hlinkClick r:id="rId4"/>
              </a:rPr>
              <a:t>Návrh</a:t>
            </a:r>
            <a:r>
              <a:rPr lang="cs-CZ" b="1" dirty="0">
                <a:hlinkClick r:id="rId4"/>
              </a:rPr>
              <a:t> </a:t>
            </a:r>
            <a:r>
              <a:rPr lang="cs-CZ" dirty="0">
                <a:hlinkClick r:id="rId4"/>
              </a:rPr>
              <a:t>nařízení o </a:t>
            </a:r>
            <a:r>
              <a:rPr lang="cs-CZ" b="1" dirty="0">
                <a:hlinkClick r:id="rId4"/>
              </a:rPr>
              <a:t>společné organizaci trhů se zemědělskými produkty</a:t>
            </a:r>
            <a:endParaRPr lang="cs-CZ" b="1" dirty="0"/>
          </a:p>
          <a:p>
            <a:pPr marL="0" indent="0">
              <a:buNone/>
            </a:pPr>
            <a:endParaRPr lang="cs-CZ" dirty="0"/>
          </a:p>
          <a:p>
            <a:r>
              <a:rPr lang="cs-CZ" sz="1300" dirty="0">
                <a:hlinkClick r:id="rId5"/>
              </a:rPr>
              <a:t>Informace z Ministerstva zemědělství</a:t>
            </a:r>
            <a:endParaRPr lang="cs-CZ" sz="1300" dirty="0"/>
          </a:p>
          <a:p>
            <a:pPr lvl="1"/>
            <a:r>
              <a:rPr lang="cs-CZ" sz="1200" dirty="0">
                <a:hlinkClick r:id="rId6"/>
              </a:rPr>
              <a:t>https://www.zscr.cz/media/upload/1529649384_szp-po-roce-2020-belinova.pdf</a:t>
            </a:r>
            <a:endParaRPr lang="cs-CZ" sz="1200" dirty="0"/>
          </a:p>
          <a:p>
            <a:r>
              <a:rPr lang="cs-CZ" sz="1300" dirty="0">
                <a:hlinkClick r:id="rId7"/>
              </a:rPr>
              <a:t>Informace z Evropské komise</a:t>
            </a:r>
            <a:endParaRPr lang="cs-CZ" sz="1300" dirty="0"/>
          </a:p>
          <a:p>
            <a:pPr lvl="1"/>
            <a:r>
              <a:rPr lang="cs-CZ" sz="1200" dirty="0">
                <a:hlinkClick r:id="rId8"/>
              </a:rPr>
              <a:t>https://ec.europa.eu/info/sites/info/files/food-farming-fisheries/key_policies/documents/cap-post-2020-environ-benefits-simplification_en.pdf</a:t>
            </a:r>
            <a:endParaRPr lang="cs-CZ" sz="1200" dirty="0"/>
          </a:p>
          <a:p>
            <a:r>
              <a:rPr lang="cs-CZ" sz="1300" dirty="0">
                <a:hlinkClick r:id="rId9"/>
              </a:rPr>
              <a:t>Informace z Rady EU</a:t>
            </a:r>
            <a:endParaRPr lang="cs-CZ" sz="1300" dirty="0"/>
          </a:p>
          <a:p>
            <a:r>
              <a:rPr lang="cs-CZ" sz="1300" dirty="0">
                <a:hlinkClick r:id="rId10"/>
              </a:rPr>
              <a:t>Informace z </a:t>
            </a:r>
            <a:r>
              <a:rPr lang="cs-CZ" sz="1300" dirty="0" err="1">
                <a:hlinkClick r:id="rId10"/>
              </a:rPr>
              <a:t>EURactiv</a:t>
            </a:r>
            <a:endParaRPr lang="cs-CZ" sz="1300" dirty="0"/>
          </a:p>
          <a:p>
            <a:pPr lvl="1"/>
            <a:r>
              <a:rPr lang="cs-CZ" sz="1200" dirty="0">
                <a:hlinkClick r:id="rId11"/>
              </a:rPr>
              <a:t>https://www.cema-agri.org/images/publications/brochures/CAP_2021-2027_Study_2019_12.pdf</a:t>
            </a:r>
            <a:endParaRPr lang="cs-CZ" sz="1200" dirty="0"/>
          </a:p>
          <a:p>
            <a:pPr lvl="1"/>
            <a:endParaRPr lang="cs-CZ" dirty="0"/>
          </a:p>
          <a:p>
            <a:endParaRPr lang="cs-CZ" dirty="0"/>
          </a:p>
        </p:txBody>
      </p:sp>
    </p:spTree>
    <p:extLst>
      <p:ext uri="{BB962C8B-B14F-4D97-AF65-F5344CB8AC3E}">
        <p14:creationId xmlns:p14="http://schemas.microsoft.com/office/powerpoint/2010/main" val="147094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5/67 a 5/73</a:t>
            </a:r>
            <a:endParaRPr lang="en-GB" dirty="0"/>
          </a:p>
        </p:txBody>
      </p:sp>
      <p:sp>
        <p:nvSpPr>
          <p:cNvPr id="3" name="Zástupný symbol pro obsah 2"/>
          <p:cNvSpPr>
            <a:spLocks noGrp="1"/>
          </p:cNvSpPr>
          <p:nvPr>
            <p:ph idx="1"/>
          </p:nvPr>
        </p:nvSpPr>
        <p:spPr/>
        <p:txBody>
          <a:bodyPr>
            <a:normAutofit fontScale="92500" lnSpcReduction="20000"/>
          </a:bodyPr>
          <a:lstStyle/>
          <a:p>
            <a:r>
              <a:rPr lang="en-US" i="1" dirty="0"/>
              <a:t>THE OBJECTIVES SET OUT IN ARTICLE 39 OF THE EEC TREATY, WHICH ARE INTENDED TO SAFEGUARD THE INTERESTS OF FARMERS AND CONSUMERS, MAY NOT ALL BE SIMULTANEOUSLY AND FULLY ATTAINED .</a:t>
            </a:r>
          </a:p>
          <a:p>
            <a:r>
              <a:rPr lang="en-US" i="1" dirty="0"/>
              <a:t>THE COMMUNITY INSTITUTIONS MUST HARMONIZE THE VARIOUS OBJECTIVES OF THE COMMON AGRICULTURAL POLICY WHICH, TAKEN SEPARATELY, APPEAR TO CONFLICT WITH ONE ANOTHER AND, WHERE NECESSARY, ALLOW TEMPORARY PRIORITY TO ONE OF THEM IN ACCORDANCE WITH THE DEMANDS OF THOSE ECONOMIC FACTORS OR CONDITIONS IN VIEW OF WHICH THEIR DECISIONS ARE MADE.</a:t>
            </a:r>
            <a:endParaRPr lang="cs-CZ" i="1" dirty="0"/>
          </a:p>
          <a:p>
            <a:r>
              <a:rPr lang="cs-CZ" i="1" dirty="0"/>
              <a:t>C-131/86</a:t>
            </a:r>
          </a:p>
          <a:p>
            <a:pPr lvl="1"/>
            <a:r>
              <a:rPr lang="en-US" i="1" dirty="0"/>
              <a:t>Efforts to achieve objectives of the common agricultural policy, in particular under</a:t>
            </a:r>
            <a:r>
              <a:rPr lang="cs-CZ" i="1" dirty="0"/>
              <a:t> </a:t>
            </a:r>
            <a:r>
              <a:rPr lang="en-US" i="1" dirty="0"/>
              <a:t>common organizations of the markets, cannot disregard requirements relating to</a:t>
            </a:r>
            <a:r>
              <a:rPr lang="cs-CZ" i="1" dirty="0"/>
              <a:t> </a:t>
            </a:r>
            <a:r>
              <a:rPr lang="en-US" i="1" dirty="0"/>
              <a:t>the public interest such as the protection of consumers or the protection of the</a:t>
            </a:r>
            <a:r>
              <a:rPr lang="cs-CZ" i="1" dirty="0"/>
              <a:t> </a:t>
            </a:r>
            <a:r>
              <a:rPr lang="en-US" i="1" dirty="0"/>
              <a:t>health and life of humans and animals, requirements which the Community</a:t>
            </a:r>
            <a:r>
              <a:rPr lang="cs-CZ" i="1" dirty="0"/>
              <a:t> </a:t>
            </a:r>
            <a:r>
              <a:rPr lang="en-US" i="1" dirty="0"/>
              <a:t>institutions must take into account in exercising their powers.</a:t>
            </a:r>
          </a:p>
          <a:p>
            <a:endParaRPr lang="en-GB" dirty="0"/>
          </a:p>
        </p:txBody>
      </p:sp>
    </p:spTree>
    <p:extLst>
      <p:ext uri="{BB962C8B-B14F-4D97-AF65-F5344CB8AC3E}">
        <p14:creationId xmlns:p14="http://schemas.microsoft.com/office/powerpoint/2010/main" val="250948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4FF07DBB-049C-48FE-9B62-E48DFDFDB2F0}"/>
              </a:ext>
            </a:extLst>
          </p:cNvPr>
          <p:cNvSpPr>
            <a:spLocks noGrp="1"/>
          </p:cNvSpPr>
          <p:nvPr>
            <p:ph type="title"/>
          </p:nvPr>
        </p:nvSpPr>
        <p:spPr>
          <a:xfrm>
            <a:off x="3373062" y="624110"/>
            <a:ext cx="8131550" cy="1280890"/>
          </a:xfrm>
        </p:spPr>
        <p:txBody>
          <a:bodyPr>
            <a:normAutofit/>
          </a:bodyPr>
          <a:lstStyle/>
          <a:p>
            <a:r>
              <a:rPr lang="cs-CZ" dirty="0"/>
              <a:t>Faktory a jejich úskalí</a:t>
            </a:r>
            <a:br>
              <a:rPr lang="cs-CZ" dirty="0"/>
            </a:br>
            <a:endParaRPr lang="cs-CZ" dirty="0"/>
          </a:p>
        </p:txBody>
      </p:sp>
      <p:sp>
        <p:nvSpPr>
          <p:cNvPr id="35" name="Rectangle 34">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38"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9"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0"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1"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2"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3"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4"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5"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6"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7"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8"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9"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1" name="Group 50">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2"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3"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4"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5"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6"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7"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8"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9"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0"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1"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2"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3"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5"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82794340-A602-48CF-8712-A3CDE61CD547}"/>
              </a:ext>
            </a:extLst>
          </p:cNvPr>
          <p:cNvSpPr>
            <a:spLocks noGrp="1"/>
          </p:cNvSpPr>
          <p:nvPr>
            <p:ph idx="1"/>
          </p:nvPr>
        </p:nvSpPr>
        <p:spPr>
          <a:xfrm>
            <a:off x="3373062" y="2133600"/>
            <a:ext cx="8131550" cy="3777622"/>
          </a:xfrm>
        </p:spPr>
        <p:txBody>
          <a:bodyPr>
            <a:normAutofit/>
          </a:bodyPr>
          <a:lstStyle/>
          <a:p>
            <a:pPr lvl="1"/>
            <a:r>
              <a:rPr lang="cs-CZ" dirty="0"/>
              <a:t>Politicko-ekonomické</a:t>
            </a:r>
          </a:p>
          <a:p>
            <a:pPr lvl="2"/>
            <a:r>
              <a:rPr lang="cs-CZ" dirty="0"/>
              <a:t>Přebytky produkce a tržní nerovnováha</a:t>
            </a:r>
          </a:p>
          <a:p>
            <a:pPr lvl="1"/>
            <a:r>
              <a:rPr lang="cs-CZ" dirty="0"/>
              <a:t>Socio-politické</a:t>
            </a:r>
          </a:p>
          <a:p>
            <a:pPr lvl="2"/>
            <a:r>
              <a:rPr lang="cs-CZ" dirty="0"/>
              <a:t>Ochrana domácí výroby, lobbystické skupiny </a:t>
            </a:r>
          </a:p>
          <a:p>
            <a:pPr lvl="1"/>
            <a:r>
              <a:rPr lang="cs-CZ" dirty="0"/>
              <a:t>Socio-ekonomické </a:t>
            </a:r>
          </a:p>
          <a:p>
            <a:pPr lvl="2"/>
            <a:r>
              <a:rPr lang="cs-CZ" dirty="0"/>
              <a:t>Pokles počtu zemědělců a vylidňování venkova</a:t>
            </a:r>
          </a:p>
          <a:p>
            <a:pPr lvl="2"/>
            <a:r>
              <a:rPr lang="cs-CZ" dirty="0"/>
              <a:t>Zvýšení cen zemědělských produktů pro spotřebitele</a:t>
            </a:r>
          </a:p>
        </p:txBody>
      </p:sp>
    </p:spTree>
    <p:extLst>
      <p:ext uri="{BB962C8B-B14F-4D97-AF65-F5344CB8AC3E}">
        <p14:creationId xmlns:p14="http://schemas.microsoft.com/office/powerpoint/2010/main" val="89671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Společná zemědělská politika (SZP/CAP) od roku 1962</a:t>
            </a:r>
            <a:endParaRPr lang="en-GB" dirty="0"/>
          </a:p>
        </p:txBody>
      </p:sp>
      <p:sp>
        <p:nvSpPr>
          <p:cNvPr id="3" name="Zástupný symbol pro obsah 2"/>
          <p:cNvSpPr>
            <a:spLocks noGrp="1"/>
          </p:cNvSpPr>
          <p:nvPr>
            <p:ph sz="half" idx="1"/>
          </p:nvPr>
        </p:nvSpPr>
        <p:spPr/>
        <p:txBody>
          <a:bodyPr>
            <a:normAutofit/>
          </a:bodyPr>
          <a:lstStyle/>
          <a:p>
            <a:r>
              <a:rPr lang="cs-CZ" dirty="0"/>
              <a:t>Východiska</a:t>
            </a:r>
          </a:p>
          <a:p>
            <a:pPr lvl="1"/>
            <a:r>
              <a:rPr lang="cs-CZ" dirty="0"/>
              <a:t>Nízká úroveň samozásobení</a:t>
            </a:r>
          </a:p>
          <a:p>
            <a:pPr lvl="1"/>
            <a:r>
              <a:rPr lang="cs-CZ" dirty="0"/>
              <a:t>Množství malých rodinných farem</a:t>
            </a:r>
          </a:p>
          <a:p>
            <a:pPr lvl="1"/>
            <a:r>
              <a:rPr lang="cs-CZ" dirty="0"/>
              <a:t>Nerozvinutá dopravní infrastruktura</a:t>
            </a:r>
          </a:p>
          <a:p>
            <a:pPr lvl="1"/>
            <a:r>
              <a:rPr lang="cs-CZ" dirty="0"/>
              <a:t>Absence záchranné sociální sítě </a:t>
            </a:r>
          </a:p>
          <a:p>
            <a:pPr lvl="1"/>
            <a:r>
              <a:rPr lang="cs-CZ" dirty="0"/>
              <a:t>Ekonomická nemožnost přímé finanční podpory</a:t>
            </a:r>
          </a:p>
          <a:p>
            <a:pPr lvl="1"/>
            <a:r>
              <a:rPr lang="cs-CZ" dirty="0"/>
              <a:t>Hlavní nástroj</a:t>
            </a:r>
          </a:p>
          <a:p>
            <a:pPr lvl="2"/>
            <a:r>
              <a:rPr lang="cs-CZ" dirty="0"/>
              <a:t>Společné cenové systémy a finanční režim</a:t>
            </a:r>
          </a:p>
          <a:p>
            <a:pPr lvl="2"/>
            <a:endParaRPr lang="cs-CZ" dirty="0"/>
          </a:p>
          <a:p>
            <a:pPr lvl="1"/>
            <a:endParaRPr lang="cs-CZ" dirty="0"/>
          </a:p>
        </p:txBody>
      </p:sp>
      <p:sp>
        <p:nvSpPr>
          <p:cNvPr id="4" name="Zástupný symbol pro obsah 3"/>
          <p:cNvSpPr>
            <a:spLocks noGrp="1"/>
          </p:cNvSpPr>
          <p:nvPr>
            <p:ph sz="half" idx="2"/>
          </p:nvPr>
        </p:nvSpPr>
        <p:spPr/>
        <p:txBody>
          <a:bodyPr>
            <a:normAutofit/>
          </a:bodyPr>
          <a:lstStyle/>
          <a:p>
            <a:r>
              <a:rPr lang="cs-CZ" dirty="0"/>
              <a:t>Důsledky</a:t>
            </a:r>
          </a:p>
          <a:p>
            <a:pPr lvl="1"/>
            <a:r>
              <a:rPr lang="cs-CZ" dirty="0"/>
              <a:t>Růst přebytků, zahlcení intervenčních skladů, rostoucí finanční náklady</a:t>
            </a:r>
          </a:p>
          <a:p>
            <a:pPr lvl="1"/>
            <a:r>
              <a:rPr lang="cs-CZ" dirty="0"/>
              <a:t>Intenzifikace zemědělství, nekonkurenceschopnost, nízká výkonnost</a:t>
            </a:r>
          </a:p>
          <a:p>
            <a:pPr lvl="1"/>
            <a:r>
              <a:rPr lang="cs-CZ" dirty="0"/>
              <a:t>Nespravedlivá a nerovnoměrná distribuce finanční podpory mezi zemědělce a členské státy</a:t>
            </a:r>
          </a:p>
          <a:p>
            <a:endParaRPr lang="cs-CZ" dirty="0"/>
          </a:p>
        </p:txBody>
      </p:sp>
    </p:spTree>
    <p:extLst>
      <p:ext uri="{BB962C8B-B14F-4D97-AF65-F5344CB8AC3E}">
        <p14:creationId xmlns:p14="http://schemas.microsoft.com/office/powerpoint/2010/main" val="311859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Reformy CAP</a:t>
            </a:r>
            <a:endParaRPr lang="en-GB" dirty="0"/>
          </a:p>
        </p:txBody>
      </p:sp>
      <p:sp>
        <p:nvSpPr>
          <p:cNvPr id="3" name="Zástupný symbol pro obsah 2"/>
          <p:cNvSpPr>
            <a:spLocks noGrp="1"/>
          </p:cNvSpPr>
          <p:nvPr>
            <p:ph sz="half" idx="1"/>
          </p:nvPr>
        </p:nvSpPr>
        <p:spPr>
          <a:xfrm>
            <a:off x="2589212" y="2133600"/>
            <a:ext cx="4313864" cy="4100290"/>
          </a:xfrm>
        </p:spPr>
        <p:txBody>
          <a:bodyPr>
            <a:normAutofit fontScale="70000" lnSpcReduction="20000"/>
          </a:bodyPr>
          <a:lstStyle/>
          <a:p>
            <a:r>
              <a:rPr lang="cs-CZ" dirty="0"/>
              <a:t>60. – 80. léta 20. století</a:t>
            </a:r>
          </a:p>
          <a:p>
            <a:pPr lvl="1"/>
            <a:r>
              <a:rPr lang="cs-CZ" dirty="0"/>
              <a:t>„Oběť vlastního úspěchu“</a:t>
            </a:r>
          </a:p>
          <a:p>
            <a:pPr lvl="2"/>
            <a:r>
              <a:rPr lang="cs-CZ" dirty="0"/>
              <a:t>Krize nadvýroby „hory másla, jezera vína“</a:t>
            </a:r>
          </a:p>
          <a:p>
            <a:pPr lvl="2"/>
            <a:r>
              <a:rPr lang="cs-CZ" dirty="0"/>
              <a:t>Dumping na světových trzích, pokles světových cen, mezinárodní tlak</a:t>
            </a:r>
          </a:p>
          <a:p>
            <a:pPr lvl="1"/>
            <a:r>
              <a:rPr lang="cs-CZ" dirty="0" err="1"/>
              <a:t>Mansholtův</a:t>
            </a:r>
            <a:r>
              <a:rPr lang="cs-CZ" dirty="0"/>
              <a:t> plán (1968)</a:t>
            </a:r>
          </a:p>
          <a:p>
            <a:pPr lvl="2"/>
            <a:r>
              <a:rPr lang="cs-CZ" dirty="0"/>
              <a:t>Návrh podpory vzdání se zemědělské výroby, snížení cenové hladiny</a:t>
            </a:r>
          </a:p>
          <a:p>
            <a:pPr lvl="1"/>
            <a:r>
              <a:rPr lang="cs-CZ" dirty="0"/>
              <a:t>Reformy 80. let</a:t>
            </a:r>
          </a:p>
          <a:p>
            <a:pPr lvl="2"/>
            <a:r>
              <a:rPr lang="cs-CZ" dirty="0"/>
              <a:t>Produkční kvóty a limity cenového systému</a:t>
            </a:r>
          </a:p>
          <a:p>
            <a:pPr marL="342900" lvl="1">
              <a:buClr>
                <a:schemeClr val="accent1"/>
              </a:buClr>
            </a:pPr>
            <a:r>
              <a:rPr lang="cs-CZ" dirty="0" err="1"/>
              <a:t>MacSharryho</a:t>
            </a:r>
            <a:r>
              <a:rPr lang="cs-CZ" dirty="0"/>
              <a:t> reforma (1992)</a:t>
            </a:r>
          </a:p>
          <a:p>
            <a:pPr lvl="2"/>
            <a:r>
              <a:rPr lang="cs-CZ" dirty="0"/>
              <a:t>Od podpory trhu k podpoře producentů</a:t>
            </a:r>
          </a:p>
          <a:p>
            <a:pPr lvl="2"/>
            <a:r>
              <a:rPr lang="cs-CZ" dirty="0"/>
              <a:t>Snižování intervenčních cen, uvádění půdy do klidu a využívání zemědělské půdy pro jiné účely</a:t>
            </a:r>
          </a:p>
          <a:p>
            <a:pPr lvl="2"/>
            <a:r>
              <a:rPr lang="cs-CZ" dirty="0"/>
              <a:t>Kompenzační platby</a:t>
            </a:r>
          </a:p>
          <a:p>
            <a:pPr lvl="2"/>
            <a:r>
              <a:rPr lang="cs-CZ" dirty="0"/>
              <a:t>Od plošně vyplácených podpor k přímým platbám</a:t>
            </a:r>
          </a:p>
          <a:p>
            <a:endParaRPr lang="cs-CZ" dirty="0"/>
          </a:p>
          <a:p>
            <a:pPr lvl="2"/>
            <a:endParaRPr lang="cs-CZ" dirty="0"/>
          </a:p>
        </p:txBody>
      </p:sp>
      <p:sp>
        <p:nvSpPr>
          <p:cNvPr id="4" name="Zástupný symbol pro obsah 3"/>
          <p:cNvSpPr>
            <a:spLocks noGrp="1"/>
          </p:cNvSpPr>
          <p:nvPr>
            <p:ph sz="half" idx="2"/>
          </p:nvPr>
        </p:nvSpPr>
        <p:spPr>
          <a:xfrm>
            <a:off x="7190747" y="2126222"/>
            <a:ext cx="4313864" cy="4107668"/>
          </a:xfrm>
        </p:spPr>
        <p:txBody>
          <a:bodyPr>
            <a:normAutofit fontScale="70000" lnSpcReduction="20000"/>
          </a:bodyPr>
          <a:lstStyle/>
          <a:p>
            <a:r>
              <a:rPr lang="cs-CZ" sz="2300" dirty="0"/>
              <a:t>Agenda 2000</a:t>
            </a:r>
          </a:p>
          <a:p>
            <a:pPr lvl="1"/>
            <a:r>
              <a:rPr lang="cs-CZ" sz="2000" dirty="0"/>
              <a:t>Od strukturální k regionální politice</a:t>
            </a:r>
          </a:p>
          <a:p>
            <a:pPr lvl="1"/>
            <a:r>
              <a:rPr lang="cs-CZ" sz="2000" b="1" dirty="0"/>
              <a:t>OD PODPORY PRODUKČNÍHO K PODPOŘE MULTIFUNKČNÍHO MODELU ZEMĚDĚLSTVÍ</a:t>
            </a:r>
          </a:p>
          <a:p>
            <a:r>
              <a:rPr lang="en-US" sz="2300" dirty="0" err="1"/>
              <a:t>Hlavními</a:t>
            </a:r>
            <a:r>
              <a:rPr lang="en-US" sz="2300" dirty="0"/>
              <a:t> </a:t>
            </a:r>
            <a:r>
              <a:rPr lang="en-US" sz="2300" dirty="0" err="1"/>
              <a:t>prvky</a:t>
            </a:r>
            <a:r>
              <a:rPr lang="en-US" sz="2300" dirty="0"/>
              <a:t> </a:t>
            </a:r>
            <a:r>
              <a:rPr lang="en-US" sz="2300" dirty="0" err="1"/>
              <a:t>reformy</a:t>
            </a:r>
            <a:endParaRPr lang="cs-CZ" sz="2300" dirty="0"/>
          </a:p>
          <a:p>
            <a:pPr lvl="1" algn="just"/>
            <a:r>
              <a:rPr lang="cs-CZ" sz="2000" dirty="0"/>
              <a:t>S</a:t>
            </a:r>
            <a:r>
              <a:rPr lang="en-US" sz="2000" dirty="0" err="1"/>
              <a:t>nižování</a:t>
            </a:r>
            <a:r>
              <a:rPr lang="en-US" sz="2000" dirty="0"/>
              <a:t> </a:t>
            </a:r>
            <a:r>
              <a:rPr lang="en-US" sz="2000" dirty="0" err="1"/>
              <a:t>intervenčních</a:t>
            </a:r>
            <a:r>
              <a:rPr lang="en-US" sz="2000" dirty="0"/>
              <a:t> </a:t>
            </a:r>
            <a:r>
              <a:rPr lang="en-US" sz="2000" dirty="0" err="1"/>
              <a:t>cen</a:t>
            </a:r>
            <a:r>
              <a:rPr lang="en-US" sz="2000" dirty="0"/>
              <a:t> u </a:t>
            </a:r>
            <a:r>
              <a:rPr lang="en-US" sz="2000" dirty="0" err="1"/>
              <a:t>významných</a:t>
            </a:r>
            <a:r>
              <a:rPr lang="en-US" sz="2000" dirty="0"/>
              <a:t> </a:t>
            </a:r>
            <a:r>
              <a:rPr lang="en-US" sz="2000" dirty="0" err="1"/>
              <a:t>komodit</a:t>
            </a:r>
            <a:r>
              <a:rPr lang="en-US" sz="2000" dirty="0"/>
              <a:t> (o 15 % u </a:t>
            </a:r>
            <a:r>
              <a:rPr lang="en-US" sz="2000" dirty="0" err="1"/>
              <a:t>obilí</a:t>
            </a:r>
            <a:r>
              <a:rPr lang="en-US" sz="2000" dirty="0"/>
              <a:t>, 20 % u </a:t>
            </a:r>
            <a:r>
              <a:rPr lang="en-US" sz="2000" dirty="0" err="1"/>
              <a:t>hovězího</a:t>
            </a:r>
            <a:r>
              <a:rPr lang="en-US" sz="2000" dirty="0"/>
              <a:t> masa a od </a:t>
            </a:r>
            <a:r>
              <a:rPr lang="en-US" sz="2000" dirty="0" err="1"/>
              <a:t>roku</a:t>
            </a:r>
            <a:r>
              <a:rPr lang="en-US" sz="2000" dirty="0"/>
              <a:t> 2005 u </a:t>
            </a:r>
            <a:r>
              <a:rPr lang="en-US" sz="2000" dirty="0" err="1"/>
              <a:t>mléka</a:t>
            </a:r>
            <a:r>
              <a:rPr lang="en-US" sz="2000" dirty="0"/>
              <a:t> o 15 %)</a:t>
            </a:r>
            <a:endParaRPr lang="cs-CZ" sz="2000" dirty="0"/>
          </a:p>
          <a:p>
            <a:pPr lvl="1" algn="just"/>
            <a:r>
              <a:rPr lang="cs-CZ" sz="2000" dirty="0"/>
              <a:t>Kompenzace </a:t>
            </a:r>
            <a:r>
              <a:rPr lang="en-US" sz="2000" dirty="0" err="1"/>
              <a:t>vyššími</a:t>
            </a:r>
            <a:r>
              <a:rPr lang="en-US" sz="2000" dirty="0"/>
              <a:t> </a:t>
            </a:r>
            <a:r>
              <a:rPr lang="en-US" sz="2000" dirty="0" err="1"/>
              <a:t>přímými</a:t>
            </a:r>
            <a:r>
              <a:rPr lang="en-US" sz="2000" dirty="0"/>
              <a:t> </a:t>
            </a:r>
            <a:r>
              <a:rPr lang="en-US" sz="2000" dirty="0" err="1"/>
              <a:t>platbami</a:t>
            </a:r>
            <a:endParaRPr lang="cs-CZ" sz="2000" dirty="0"/>
          </a:p>
          <a:p>
            <a:pPr lvl="1" algn="just"/>
            <a:r>
              <a:rPr lang="cs-CZ" sz="2000" dirty="0"/>
              <a:t>P</a:t>
            </a:r>
            <a:r>
              <a:rPr lang="en-US" sz="2000" dirty="0" err="1"/>
              <a:t>odpora</a:t>
            </a:r>
            <a:r>
              <a:rPr lang="en-US" sz="2000" dirty="0"/>
              <a:t> </a:t>
            </a:r>
            <a:r>
              <a:rPr lang="en-US" sz="2000" dirty="0" err="1"/>
              <a:t>tržního</a:t>
            </a:r>
            <a:r>
              <a:rPr lang="en-US" sz="2000" dirty="0"/>
              <a:t> </a:t>
            </a:r>
            <a:r>
              <a:rPr lang="en-US" sz="2000" dirty="0" err="1"/>
              <a:t>chování</a:t>
            </a:r>
            <a:r>
              <a:rPr lang="en-US" sz="2000" dirty="0"/>
              <a:t> </a:t>
            </a:r>
            <a:r>
              <a:rPr lang="en-US" sz="2000" dirty="0" err="1"/>
              <a:t>zemědělců</a:t>
            </a:r>
            <a:endParaRPr lang="cs-CZ" sz="2000" dirty="0"/>
          </a:p>
          <a:p>
            <a:pPr lvl="1" algn="just"/>
            <a:r>
              <a:rPr lang="cs-CZ" sz="2000" dirty="0"/>
              <a:t>Bezpečnost potravin a animal </a:t>
            </a:r>
            <a:r>
              <a:rPr lang="cs-CZ" sz="2000" dirty="0" err="1"/>
              <a:t>welfare</a:t>
            </a:r>
            <a:endParaRPr lang="cs-CZ" sz="2000" dirty="0"/>
          </a:p>
          <a:p>
            <a:pPr lvl="1" algn="just"/>
            <a:r>
              <a:rPr lang="cs-CZ" sz="2000" dirty="0" err="1"/>
              <a:t>Agroenvironmentální</a:t>
            </a:r>
            <a:r>
              <a:rPr lang="cs-CZ" sz="2000" dirty="0"/>
              <a:t> otázky a problematika venkov</a:t>
            </a:r>
          </a:p>
          <a:p>
            <a:pPr lvl="1"/>
            <a:endParaRPr lang="cs-CZ" dirty="0"/>
          </a:p>
          <a:p>
            <a:endParaRPr lang="cs-CZ" dirty="0"/>
          </a:p>
        </p:txBody>
      </p:sp>
    </p:spTree>
    <p:extLst>
      <p:ext uri="{BB962C8B-B14F-4D97-AF65-F5344CB8AC3E}">
        <p14:creationId xmlns:p14="http://schemas.microsoft.com/office/powerpoint/2010/main" val="266854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Mid</a:t>
            </a:r>
            <a:r>
              <a:rPr lang="cs-CZ" dirty="0"/>
              <a:t>-term </a:t>
            </a:r>
            <a:r>
              <a:rPr lang="cs-CZ" dirty="0" err="1"/>
              <a:t>Review</a:t>
            </a:r>
            <a:r>
              <a:rPr lang="cs-CZ" dirty="0"/>
              <a:t> 2003 (</a:t>
            </a:r>
            <a:r>
              <a:rPr lang="cs-CZ" dirty="0" err="1"/>
              <a:t>Fischlerova</a:t>
            </a:r>
            <a:r>
              <a:rPr lang="cs-CZ" dirty="0"/>
              <a:t> reforma)</a:t>
            </a:r>
            <a:endParaRPr lang="en-GB" dirty="0"/>
          </a:p>
        </p:txBody>
      </p:sp>
      <p:sp>
        <p:nvSpPr>
          <p:cNvPr id="3" name="Zástupný symbol pro obsah 2"/>
          <p:cNvSpPr>
            <a:spLocks noGrp="1"/>
          </p:cNvSpPr>
          <p:nvPr>
            <p:ph sz="half" idx="1"/>
          </p:nvPr>
        </p:nvSpPr>
        <p:spPr>
          <a:xfrm>
            <a:off x="2592924" y="1905000"/>
            <a:ext cx="4131726" cy="4328889"/>
          </a:xfrm>
        </p:spPr>
        <p:txBody>
          <a:bodyPr>
            <a:normAutofit fontScale="77500" lnSpcReduction="20000"/>
          </a:bodyPr>
          <a:lstStyle/>
          <a:p>
            <a:r>
              <a:rPr lang="cs-CZ" b="1" dirty="0"/>
              <a:t>DECOUPLING = ODDĚLENÍ PLATEB OD PRODUKCE</a:t>
            </a:r>
          </a:p>
          <a:p>
            <a:pPr lvl="1"/>
            <a:r>
              <a:rPr lang="cs-CZ" dirty="0"/>
              <a:t>Jednotná platba na farmu (SPS)</a:t>
            </a:r>
          </a:p>
          <a:p>
            <a:pPr lvl="1"/>
            <a:r>
              <a:rPr lang="cs-CZ" dirty="0"/>
              <a:t>Jednotná platba na plochu (SAPS)</a:t>
            </a:r>
          </a:p>
          <a:p>
            <a:pPr lvl="2"/>
            <a:r>
              <a:rPr lang="cs-CZ" dirty="0"/>
              <a:t>(pro nové členské státy)</a:t>
            </a:r>
          </a:p>
          <a:p>
            <a:r>
              <a:rPr lang="cs-CZ" b="1" dirty="0"/>
              <a:t>CROSS COMPLIANCE </a:t>
            </a:r>
          </a:p>
          <a:p>
            <a:pPr lvl="1"/>
            <a:r>
              <a:rPr lang="cs-CZ" dirty="0"/>
              <a:t>Závislost výplaty plateb na plnění environmentálních požadavků</a:t>
            </a:r>
          </a:p>
          <a:p>
            <a:r>
              <a:rPr lang="cs-CZ" dirty="0"/>
              <a:t>Modulace</a:t>
            </a:r>
          </a:p>
          <a:p>
            <a:pPr lvl="1"/>
            <a:r>
              <a:rPr lang="cs-CZ" dirty="0"/>
              <a:t>Zvyšování objemu finančních prostředků na rozvoj venkova</a:t>
            </a:r>
          </a:p>
          <a:p>
            <a:pPr lvl="1"/>
            <a:r>
              <a:rPr lang="cs-CZ" dirty="0"/>
              <a:t>Snižování přímých plateb velkým farmám</a:t>
            </a:r>
          </a:p>
          <a:p>
            <a:r>
              <a:rPr lang="cs-CZ" dirty="0" err="1"/>
              <a:t>Degresivita</a:t>
            </a:r>
            <a:r>
              <a:rPr lang="cs-CZ" dirty="0"/>
              <a:t> (finanční disciplína)</a:t>
            </a:r>
          </a:p>
          <a:p>
            <a:pPr lvl="1"/>
            <a:r>
              <a:rPr lang="cs-CZ" dirty="0"/>
              <a:t>Roční stropy a lineární snižování přímých plateb</a:t>
            </a:r>
          </a:p>
          <a:p>
            <a:r>
              <a:rPr lang="cs-CZ" dirty="0"/>
              <a:t>Set </a:t>
            </a:r>
            <a:r>
              <a:rPr lang="cs-CZ" dirty="0" err="1"/>
              <a:t>aside</a:t>
            </a:r>
            <a:r>
              <a:rPr lang="cs-CZ" dirty="0"/>
              <a:t> opatření</a:t>
            </a:r>
          </a:p>
          <a:p>
            <a:pPr lvl="1"/>
            <a:r>
              <a:rPr lang="cs-CZ" dirty="0"/>
              <a:t>Ukládání půdy do klidu</a:t>
            </a:r>
          </a:p>
          <a:p>
            <a:pPr lvl="1"/>
            <a:endParaRPr lang="cs-CZ" dirty="0"/>
          </a:p>
          <a:p>
            <a:pPr lvl="2"/>
            <a:endParaRPr lang="cs-CZ" dirty="0"/>
          </a:p>
          <a:p>
            <a:pPr lvl="1"/>
            <a:endParaRPr lang="en-GB" dirty="0"/>
          </a:p>
        </p:txBody>
      </p:sp>
      <p:sp>
        <p:nvSpPr>
          <p:cNvPr id="4" name="Zástupný symbol pro obsah 3"/>
          <p:cNvSpPr>
            <a:spLocks noGrp="1"/>
          </p:cNvSpPr>
          <p:nvPr>
            <p:ph sz="half" idx="2"/>
          </p:nvPr>
        </p:nvSpPr>
        <p:spPr>
          <a:xfrm>
            <a:off x="7190747" y="1905000"/>
            <a:ext cx="4313864" cy="4328888"/>
          </a:xfrm>
        </p:spPr>
        <p:txBody>
          <a:bodyPr>
            <a:normAutofit fontScale="77500" lnSpcReduction="20000"/>
          </a:bodyPr>
          <a:lstStyle/>
          <a:p>
            <a:r>
              <a:rPr lang="cs-CZ" dirty="0"/>
              <a:t>Rozvoj venkova</a:t>
            </a:r>
          </a:p>
          <a:p>
            <a:r>
              <a:rPr lang="cs-CZ" dirty="0"/>
              <a:t>Poradenský systém pro zemědělce (audity farem)</a:t>
            </a:r>
          </a:p>
          <a:p>
            <a:r>
              <a:rPr lang="en-US" dirty="0" err="1"/>
              <a:t>Rozdělení</a:t>
            </a:r>
            <a:r>
              <a:rPr lang="en-US" dirty="0"/>
              <a:t> </a:t>
            </a:r>
            <a:r>
              <a:rPr lang="en-US" dirty="0" err="1"/>
              <a:t>Evropského</a:t>
            </a:r>
            <a:r>
              <a:rPr lang="en-US" dirty="0"/>
              <a:t> </a:t>
            </a:r>
            <a:r>
              <a:rPr lang="en-US" dirty="0" err="1"/>
              <a:t>zemědělského</a:t>
            </a:r>
            <a:r>
              <a:rPr lang="en-US" dirty="0"/>
              <a:t> </a:t>
            </a:r>
            <a:r>
              <a:rPr lang="en-US" dirty="0" err="1"/>
              <a:t>orientačního</a:t>
            </a:r>
            <a:r>
              <a:rPr lang="en-US" dirty="0"/>
              <a:t> a </a:t>
            </a:r>
            <a:r>
              <a:rPr lang="en-US" dirty="0" err="1"/>
              <a:t>záručního</a:t>
            </a:r>
            <a:r>
              <a:rPr lang="en-US" dirty="0"/>
              <a:t> </a:t>
            </a:r>
            <a:r>
              <a:rPr lang="en-US" dirty="0" err="1"/>
              <a:t>fondu</a:t>
            </a:r>
            <a:r>
              <a:rPr lang="en-US" dirty="0"/>
              <a:t> pro </a:t>
            </a:r>
            <a:r>
              <a:rPr lang="en-US" dirty="0" err="1"/>
              <a:t>zemědělství</a:t>
            </a:r>
            <a:r>
              <a:rPr lang="en-US" dirty="0"/>
              <a:t> (EAGGF)</a:t>
            </a:r>
            <a:r>
              <a:rPr lang="cs-CZ" dirty="0"/>
              <a:t> na</a:t>
            </a:r>
          </a:p>
          <a:p>
            <a:pPr lvl="1"/>
            <a:r>
              <a:rPr lang="en-US" dirty="0" err="1"/>
              <a:t>Evropský</a:t>
            </a:r>
            <a:r>
              <a:rPr lang="en-US" dirty="0"/>
              <a:t> </a:t>
            </a:r>
            <a:r>
              <a:rPr lang="en-US" dirty="0" err="1"/>
              <a:t>zemědělský</a:t>
            </a:r>
            <a:r>
              <a:rPr lang="en-US" dirty="0"/>
              <a:t> </a:t>
            </a:r>
            <a:r>
              <a:rPr lang="en-US" dirty="0" err="1"/>
              <a:t>záruční</a:t>
            </a:r>
            <a:r>
              <a:rPr lang="en-US" dirty="0"/>
              <a:t> fond (EAGRD - pro </a:t>
            </a:r>
            <a:r>
              <a:rPr lang="en-US" dirty="0" err="1"/>
              <a:t>přímé</a:t>
            </a:r>
            <a:r>
              <a:rPr lang="en-US" dirty="0"/>
              <a:t> </a:t>
            </a:r>
            <a:r>
              <a:rPr lang="en-US" dirty="0" err="1"/>
              <a:t>platby</a:t>
            </a:r>
            <a:r>
              <a:rPr lang="en-US" dirty="0"/>
              <a:t>) </a:t>
            </a:r>
            <a:endParaRPr lang="cs-CZ" dirty="0"/>
          </a:p>
          <a:p>
            <a:pPr lvl="1"/>
            <a:r>
              <a:rPr lang="en-US" dirty="0" err="1"/>
              <a:t>Evropský</a:t>
            </a:r>
            <a:r>
              <a:rPr lang="en-US" dirty="0"/>
              <a:t> </a:t>
            </a:r>
            <a:r>
              <a:rPr lang="en-US" dirty="0" err="1"/>
              <a:t>zemědělský</a:t>
            </a:r>
            <a:r>
              <a:rPr lang="en-US" dirty="0"/>
              <a:t> fond pro </a:t>
            </a:r>
            <a:r>
              <a:rPr lang="en-US" dirty="0" err="1"/>
              <a:t>rozvoj</a:t>
            </a:r>
            <a:r>
              <a:rPr lang="en-US" dirty="0"/>
              <a:t> </a:t>
            </a:r>
            <a:r>
              <a:rPr lang="en-US" dirty="0" err="1"/>
              <a:t>venkova</a:t>
            </a:r>
            <a:r>
              <a:rPr lang="en-US" dirty="0"/>
              <a:t> (EAFRD)</a:t>
            </a:r>
            <a:endParaRPr lang="cs-CZ" dirty="0"/>
          </a:p>
          <a:p>
            <a:r>
              <a:rPr lang="cs-CZ" dirty="0"/>
              <a:t>Flexibilita </a:t>
            </a:r>
          </a:p>
          <a:p>
            <a:r>
              <a:rPr lang="cs-CZ" dirty="0"/>
              <a:t>Jednotná společná organizace zemědělských trhů</a:t>
            </a:r>
          </a:p>
          <a:p>
            <a:pPr lvl="1"/>
            <a:r>
              <a:rPr lang="cs-CZ" dirty="0"/>
              <a:t>Snížení intervenčních cen, příp. zrušení intervenčních nákupů</a:t>
            </a:r>
          </a:p>
          <a:p>
            <a:endParaRPr lang="cs-CZ" dirty="0"/>
          </a:p>
        </p:txBody>
      </p:sp>
    </p:spTree>
    <p:extLst>
      <p:ext uri="{BB962C8B-B14F-4D97-AF65-F5344CB8AC3E}">
        <p14:creationId xmlns:p14="http://schemas.microsoft.com/office/powerpoint/2010/main" val="155076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0B2F87-9E71-46BB-9958-628557E3C578}"/>
              </a:ext>
            </a:extLst>
          </p:cNvPr>
          <p:cNvSpPr>
            <a:spLocks noGrp="1"/>
          </p:cNvSpPr>
          <p:nvPr>
            <p:ph type="title"/>
          </p:nvPr>
        </p:nvSpPr>
        <p:spPr/>
        <p:txBody>
          <a:bodyPr/>
          <a:lstStyle/>
          <a:p>
            <a:r>
              <a:rPr lang="cs-CZ" dirty="0" err="1"/>
              <a:t>Health</a:t>
            </a:r>
            <a:r>
              <a:rPr lang="cs-CZ" dirty="0"/>
              <a:t> </a:t>
            </a:r>
            <a:r>
              <a:rPr lang="cs-CZ" dirty="0" err="1"/>
              <a:t>Check</a:t>
            </a:r>
            <a:r>
              <a:rPr lang="cs-CZ" dirty="0"/>
              <a:t> 2008 </a:t>
            </a:r>
            <a:br>
              <a:rPr lang="cs-CZ" dirty="0"/>
            </a:br>
            <a:r>
              <a:rPr lang="cs-CZ" sz="3200" dirty="0"/>
              <a:t>(kontrola funkčnosti)</a:t>
            </a:r>
            <a:endParaRPr lang="cs-CZ" dirty="0"/>
          </a:p>
        </p:txBody>
      </p:sp>
      <p:sp>
        <p:nvSpPr>
          <p:cNvPr id="3" name="Zástupný symbol pro obsah 2">
            <a:extLst>
              <a:ext uri="{FF2B5EF4-FFF2-40B4-BE49-F238E27FC236}">
                <a16:creationId xmlns:a16="http://schemas.microsoft.com/office/drawing/2014/main" id="{AA733A0D-38B2-45F8-990E-EB3BD24B1673}"/>
              </a:ext>
            </a:extLst>
          </p:cNvPr>
          <p:cNvSpPr>
            <a:spLocks noGrp="1"/>
          </p:cNvSpPr>
          <p:nvPr>
            <p:ph idx="1"/>
          </p:nvPr>
        </p:nvSpPr>
        <p:spPr>
          <a:xfrm>
            <a:off x="2589212" y="2133600"/>
            <a:ext cx="8915400" cy="4100290"/>
          </a:xfrm>
        </p:spPr>
        <p:txBody>
          <a:bodyPr>
            <a:normAutofit/>
          </a:bodyPr>
          <a:lstStyle/>
          <a:p>
            <a:pPr lvl="1"/>
            <a:r>
              <a:rPr lang="cs-CZ" dirty="0"/>
              <a:t>Úprava stávajících mechanismů</a:t>
            </a:r>
          </a:p>
          <a:p>
            <a:pPr lvl="2"/>
            <a:r>
              <a:rPr lang="cs-CZ" dirty="0"/>
              <a:t>Zvýšení povinné modulace</a:t>
            </a:r>
          </a:p>
          <a:p>
            <a:pPr lvl="3"/>
            <a:r>
              <a:rPr lang="cs-CZ" dirty="0"/>
              <a:t>Vazba na výzvy</a:t>
            </a:r>
          </a:p>
          <a:p>
            <a:pPr lvl="2"/>
            <a:r>
              <a:rPr lang="cs-CZ" dirty="0"/>
              <a:t>Pokračování v </a:t>
            </a:r>
            <a:r>
              <a:rPr lang="cs-CZ" dirty="0" err="1"/>
              <a:t>decoupling</a:t>
            </a:r>
            <a:endParaRPr lang="cs-CZ" dirty="0"/>
          </a:p>
          <a:p>
            <a:pPr lvl="2"/>
            <a:r>
              <a:rPr lang="cs-CZ" dirty="0"/>
              <a:t>Změny v systému mléčných kvót</a:t>
            </a:r>
          </a:p>
          <a:p>
            <a:pPr lvl="2"/>
            <a:r>
              <a:rPr lang="cs-CZ" dirty="0"/>
              <a:t>Zrušení povinného vyjímání části půdy z produkce (set-</a:t>
            </a:r>
            <a:r>
              <a:rPr lang="cs-CZ" dirty="0" err="1"/>
              <a:t>aside</a:t>
            </a:r>
            <a:r>
              <a:rPr lang="cs-CZ" dirty="0"/>
              <a:t> opatření)</a:t>
            </a:r>
          </a:p>
          <a:p>
            <a:pPr lvl="2"/>
            <a:r>
              <a:rPr lang="cs-CZ" dirty="0"/>
              <a:t>Zrušení hektarové podpory pěstování energetických plodin</a:t>
            </a:r>
          </a:p>
          <a:p>
            <a:pPr lvl="1"/>
            <a:r>
              <a:rPr lang="cs-CZ" dirty="0"/>
              <a:t>Nové výzvy v rámci programu rozvoje venkova</a:t>
            </a:r>
          </a:p>
          <a:p>
            <a:pPr lvl="2"/>
            <a:r>
              <a:rPr lang="cs-CZ" dirty="0"/>
              <a:t>Řízení rizik, Změny klimatu, Biopaliva, Voda, Biologická rozmanitost</a:t>
            </a:r>
          </a:p>
          <a:p>
            <a:endParaRPr lang="cs-CZ" dirty="0"/>
          </a:p>
        </p:txBody>
      </p:sp>
    </p:spTree>
    <p:extLst>
      <p:ext uri="{BB962C8B-B14F-4D97-AF65-F5344CB8AC3E}">
        <p14:creationId xmlns:p14="http://schemas.microsoft.com/office/powerpoint/2010/main" val="2473947323"/>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1624</TotalTime>
  <Words>2815</Words>
  <Application>Microsoft Office PowerPoint</Application>
  <PresentationFormat>Širokoúhlá obrazovka</PresentationFormat>
  <Paragraphs>399</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Cambria Math</vt:lpstr>
      <vt:lpstr>Century Gothic</vt:lpstr>
      <vt:lpstr>Wingdings 3</vt:lpstr>
      <vt:lpstr>Stébla</vt:lpstr>
      <vt:lpstr>Společná zemědělská politika EU – právní základ, cíle, nástroje. </vt:lpstr>
      <vt:lpstr>Společná zemědělská politika EU</vt:lpstr>
      <vt:lpstr>Společná zemědělská politika EU</vt:lpstr>
      <vt:lpstr>Case 5/67 a 5/73</vt:lpstr>
      <vt:lpstr>Faktory a jejich úskalí </vt:lpstr>
      <vt:lpstr>Společná zemědělská politika (SZP/CAP) od roku 1962</vt:lpstr>
      <vt:lpstr>Reformy CAP</vt:lpstr>
      <vt:lpstr>Mid-term Review 2003 (Fischlerova reforma)</vt:lpstr>
      <vt:lpstr>Health Check 2008  (kontrola funkčnosti)</vt:lpstr>
      <vt:lpstr>Reformy CAP</vt:lpstr>
      <vt:lpstr>OMNIBUS regulation </vt:lpstr>
      <vt:lpstr>Schéma SZP 2014 - 2020</vt:lpstr>
      <vt:lpstr>Prezentace aplikace PowerPoint</vt:lpstr>
      <vt:lpstr>Financování, řízení a sledování společné zemědělské politiky </vt:lpstr>
      <vt:lpstr>Vnitrostátní nástroje </vt:lpstr>
      <vt:lpstr>Zemědělský poradenský systém v ČR</vt:lpstr>
      <vt:lpstr>Integrovaný systém</vt:lpstr>
      <vt:lpstr>Prvky integrovaného systému </vt:lpstr>
      <vt:lpstr>Společná organizace trhů mléko, cukr, ovoce, zelenina, olivy, bavlna, víno, maso, vejce,…</vt:lpstr>
      <vt:lpstr>Přímé platby</vt:lpstr>
      <vt:lpstr>Prezentace aplikace PowerPoint</vt:lpstr>
      <vt:lpstr>Přímé platby</vt:lpstr>
      <vt:lpstr>Přímé platby</vt:lpstr>
      <vt:lpstr>Prezentace aplikace PowerPoint</vt:lpstr>
      <vt:lpstr>Prezentace aplikace PowerPoint</vt:lpstr>
      <vt:lpstr>Další přímé platby (dobrovolné)</vt:lpstr>
      <vt:lpstr>Prezentace aplikace PowerPoint</vt:lpstr>
      <vt:lpstr>Podmínky pro přímé platby</vt:lpstr>
      <vt:lpstr>Platební nároky C-470/08</vt:lpstr>
      <vt:lpstr>Politika rozvoje venkova 2014 - 2020</vt:lpstr>
      <vt:lpstr>Politika rozvoje venkova</vt:lpstr>
      <vt:lpstr>Nástroje politiky rozvoje venkova</vt:lpstr>
      <vt:lpstr>Nástroje politiky rozvoje venkova</vt:lpstr>
      <vt:lpstr>Prezentace aplikace PowerPoint</vt:lpstr>
      <vt:lpstr>Evropský model zemědělství</vt:lpstr>
      <vt:lpstr>Prezentace aplikace PowerPoint</vt:lpstr>
      <vt:lpstr>SZP po roce 2020 COM (2017)713 final </vt:lpstr>
      <vt:lpstr>SZP po roce 2020 (návrhy) https://ec.europa.eu/czech-republic/news/180601_spolecna_zemedelska_politika_cs</vt:lpstr>
      <vt:lpstr>Nový legislativní rámec - návrhy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Společná zemědělská politika EU – právní základ, cíle, principy. Nástroje společné zemědělské politiky EU a jejich uplatňování. </dc:title>
  <dc:creator>Jana</dc:creator>
  <cp:lastModifiedBy>Jana Tkáčiková</cp:lastModifiedBy>
  <cp:revision>44</cp:revision>
  <dcterms:created xsi:type="dcterms:W3CDTF">2019-02-24T15:33:55Z</dcterms:created>
  <dcterms:modified xsi:type="dcterms:W3CDTF">2020-03-02T10:10:20Z</dcterms:modified>
</cp:coreProperties>
</file>