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3"/>
  </p:notesMasterIdLst>
  <p:handoutMasterIdLst>
    <p:handoutMasterId r:id="rId34"/>
  </p:handoutMasterIdLst>
  <p:sldIdLst>
    <p:sldId id="256" r:id="rId3"/>
    <p:sldId id="257" r:id="rId4"/>
    <p:sldId id="258" r:id="rId5"/>
    <p:sldId id="261" r:id="rId6"/>
    <p:sldId id="262" r:id="rId7"/>
    <p:sldId id="264" r:id="rId8"/>
    <p:sldId id="259" r:id="rId9"/>
    <p:sldId id="265" r:id="rId10"/>
    <p:sldId id="263" r:id="rId11"/>
    <p:sldId id="260" r:id="rId12"/>
    <p:sldId id="266" r:id="rId13"/>
    <p:sldId id="289" r:id="rId14"/>
    <p:sldId id="300" r:id="rId15"/>
    <p:sldId id="301" r:id="rId16"/>
    <p:sldId id="305" r:id="rId17"/>
    <p:sldId id="306" r:id="rId18"/>
    <p:sldId id="302" r:id="rId19"/>
    <p:sldId id="304" r:id="rId20"/>
    <p:sldId id="303" r:id="rId21"/>
    <p:sldId id="290" r:id="rId22"/>
    <p:sldId id="291" r:id="rId23"/>
    <p:sldId id="292" r:id="rId24"/>
    <p:sldId id="294" r:id="rId25"/>
    <p:sldId id="296" r:id="rId26"/>
    <p:sldId id="299" r:id="rId27"/>
    <p:sldId id="295" r:id="rId28"/>
    <p:sldId id="287" r:id="rId29"/>
    <p:sldId id="282" r:id="rId30"/>
    <p:sldId id="285" r:id="rId31"/>
    <p:sldId id="286"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culík Petr" initials="VP" lastIdx="1" clrIdx="0">
    <p:extLst>
      <p:ext uri="{19B8F6BF-5375-455C-9EA6-DF929625EA0E}">
        <p15:presenceInfo xmlns:p15="http://schemas.microsoft.com/office/powerpoint/2012/main" userId="S::60076@ukzuz.cz::6e5a1c6c-4599-4d57-801c-9b1bb4cde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04" d="100"/>
          <a:sy n="104" d="100"/>
        </p:scale>
        <p:origin x="12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30T15:08:19.659"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78CB8-5581-4F90-909D-8A85558E67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7D0060-334C-4A6A-8D29-6553849BD749}">
      <dgm:prSet/>
      <dgm:spPr/>
      <dgm:t>
        <a:bodyPr/>
        <a:lstStyle/>
        <a:p>
          <a:r>
            <a:rPr lang="cs-CZ"/>
            <a:t>Réva</a:t>
          </a:r>
          <a:endParaRPr lang="en-US"/>
        </a:p>
      </dgm:t>
    </dgm:pt>
    <dgm:pt modelId="{8AA43F80-41B0-474D-9A71-1B7C68958E8C}" type="parTrans" cxnId="{B1430B66-D183-4CFB-8B5E-8F9427935B3E}">
      <dgm:prSet/>
      <dgm:spPr/>
      <dgm:t>
        <a:bodyPr/>
        <a:lstStyle/>
        <a:p>
          <a:endParaRPr lang="en-US"/>
        </a:p>
      </dgm:t>
    </dgm:pt>
    <dgm:pt modelId="{424DB084-EB89-42EF-8B73-C8B7B7ABC05A}" type="sibTrans" cxnId="{B1430B66-D183-4CFB-8B5E-8F9427935B3E}">
      <dgm:prSet/>
      <dgm:spPr/>
      <dgm:t>
        <a:bodyPr/>
        <a:lstStyle/>
        <a:p>
          <a:endParaRPr lang="en-US"/>
        </a:p>
      </dgm:t>
    </dgm:pt>
    <dgm:pt modelId="{16464917-06AC-4322-AE0C-D387D1BBF747}">
      <dgm:prSet/>
      <dgm:spPr/>
      <dgm:t>
        <a:bodyPr/>
        <a:lstStyle/>
        <a:p>
          <a:r>
            <a:rPr lang="cs-CZ"/>
            <a:t>Rostlina rodu Vitis L.</a:t>
          </a:r>
          <a:endParaRPr lang="en-US"/>
        </a:p>
      </dgm:t>
    </dgm:pt>
    <dgm:pt modelId="{817291CA-2D4A-427A-B077-26011F7D7AA6}" type="parTrans" cxnId="{20054DFC-1EA1-473A-96FB-C2F09BABB7A0}">
      <dgm:prSet/>
      <dgm:spPr/>
      <dgm:t>
        <a:bodyPr/>
        <a:lstStyle/>
        <a:p>
          <a:endParaRPr lang="en-US"/>
        </a:p>
      </dgm:t>
    </dgm:pt>
    <dgm:pt modelId="{C9F8996A-9E45-413A-A442-CB25456D0F60}" type="sibTrans" cxnId="{20054DFC-1EA1-473A-96FB-C2F09BABB7A0}">
      <dgm:prSet/>
      <dgm:spPr/>
      <dgm:t>
        <a:bodyPr/>
        <a:lstStyle/>
        <a:p>
          <a:endParaRPr lang="en-US"/>
        </a:p>
      </dgm:t>
    </dgm:pt>
    <dgm:pt modelId="{704F55A8-EE1D-4E04-BF47-01465B0A39E7}">
      <dgm:prSet/>
      <dgm:spPr/>
      <dgm:t>
        <a:bodyPr/>
        <a:lstStyle/>
        <a:p>
          <a:r>
            <a:rPr lang="cs-CZ"/>
            <a:t>k produkci moštových nebo stolních odrůd vinných hroznů druh Vitis vinifera L. (ušlechtilá réva vinná)</a:t>
          </a:r>
          <a:endParaRPr lang="en-US"/>
        </a:p>
      </dgm:t>
    </dgm:pt>
    <dgm:pt modelId="{C63662AF-0AA5-4A2A-919E-486D435F5EAA}" type="parTrans" cxnId="{C0C5B203-A265-4D91-B6DB-D68D558B4353}">
      <dgm:prSet/>
      <dgm:spPr/>
      <dgm:t>
        <a:bodyPr/>
        <a:lstStyle/>
        <a:p>
          <a:endParaRPr lang="en-US"/>
        </a:p>
      </dgm:t>
    </dgm:pt>
    <dgm:pt modelId="{A6927F47-79E6-45D9-A5B6-8A45051E337F}" type="sibTrans" cxnId="{C0C5B203-A265-4D91-B6DB-D68D558B4353}">
      <dgm:prSet/>
      <dgm:spPr/>
      <dgm:t>
        <a:bodyPr/>
        <a:lstStyle/>
        <a:p>
          <a:endParaRPr lang="en-US"/>
        </a:p>
      </dgm:t>
    </dgm:pt>
    <dgm:pt modelId="{F3DACE7D-F232-4672-8184-4EE0DE1DE9BB}">
      <dgm:prSet/>
      <dgm:spPr/>
      <dgm:t>
        <a:bodyPr/>
        <a:lstStyle/>
        <a:p>
          <a:r>
            <a:rPr lang="cs-CZ"/>
            <a:t>Trvalá kultura</a:t>
          </a:r>
          <a:endParaRPr lang="en-US"/>
        </a:p>
      </dgm:t>
    </dgm:pt>
    <dgm:pt modelId="{CD358233-D2D5-4A8C-A160-BB1337E35C27}" type="parTrans" cxnId="{1AFE95ED-390E-43FF-8ACA-86E5EC510C99}">
      <dgm:prSet/>
      <dgm:spPr/>
      <dgm:t>
        <a:bodyPr/>
        <a:lstStyle/>
        <a:p>
          <a:endParaRPr lang="en-US"/>
        </a:p>
      </dgm:t>
    </dgm:pt>
    <dgm:pt modelId="{5E48208A-E2CB-42D6-B554-85B120C34950}" type="sibTrans" cxnId="{1AFE95ED-390E-43FF-8ACA-86E5EC510C99}">
      <dgm:prSet/>
      <dgm:spPr/>
      <dgm:t>
        <a:bodyPr/>
        <a:lstStyle/>
        <a:p>
          <a:endParaRPr lang="en-US"/>
        </a:p>
      </dgm:t>
    </dgm:pt>
    <dgm:pt modelId="{A7C76518-9632-4A6A-BE18-2F311E9214AA}">
      <dgm:prSet/>
      <dgm:spPr/>
      <dgm:t>
        <a:bodyPr/>
        <a:lstStyle/>
        <a:p>
          <a:r>
            <a:rPr lang="cs-CZ"/>
            <a:t>Vinohradnictví</a:t>
          </a:r>
          <a:endParaRPr lang="en-US"/>
        </a:p>
      </dgm:t>
    </dgm:pt>
    <dgm:pt modelId="{2B95758D-5BBD-4192-A5ED-0D5BDC8EDBAE}" type="parTrans" cxnId="{DD71DDAC-CDE6-47C7-AACF-EF06FE3C1C14}">
      <dgm:prSet/>
      <dgm:spPr/>
      <dgm:t>
        <a:bodyPr/>
        <a:lstStyle/>
        <a:p>
          <a:endParaRPr lang="en-US"/>
        </a:p>
      </dgm:t>
    </dgm:pt>
    <dgm:pt modelId="{CF87C355-88C1-4861-8DB3-95DE9D77E0A6}" type="sibTrans" cxnId="{DD71DDAC-CDE6-47C7-AACF-EF06FE3C1C14}">
      <dgm:prSet/>
      <dgm:spPr/>
      <dgm:t>
        <a:bodyPr/>
        <a:lstStyle/>
        <a:p>
          <a:endParaRPr lang="en-US"/>
        </a:p>
      </dgm:t>
    </dgm:pt>
    <dgm:pt modelId="{74382CE6-F257-45F8-9B3D-2E0AC4ABDADA}">
      <dgm:prSet/>
      <dgm:spPr/>
      <dgm:t>
        <a:bodyPr/>
        <a:lstStyle/>
        <a:p>
          <a:r>
            <a:rPr lang="cs-CZ"/>
            <a:t>1. výsadba a pěstování révy na vinici za účelem produkce vinných hroznů, případně révových roubů</a:t>
          </a:r>
          <a:endParaRPr lang="en-US"/>
        </a:p>
      </dgm:t>
    </dgm:pt>
    <dgm:pt modelId="{3AE8944C-E99A-46EB-B000-EC782DF0D7C8}" type="parTrans" cxnId="{50534E60-E791-40D8-8913-EB81CCEB6A20}">
      <dgm:prSet/>
      <dgm:spPr/>
      <dgm:t>
        <a:bodyPr/>
        <a:lstStyle/>
        <a:p>
          <a:endParaRPr lang="en-US"/>
        </a:p>
      </dgm:t>
    </dgm:pt>
    <dgm:pt modelId="{EE7BB0AD-F4B9-475A-81AC-4A77B761AAB4}" type="sibTrans" cxnId="{50534E60-E791-40D8-8913-EB81CCEB6A20}">
      <dgm:prSet/>
      <dgm:spPr/>
      <dgm:t>
        <a:bodyPr/>
        <a:lstStyle/>
        <a:p>
          <a:endParaRPr lang="en-US"/>
        </a:p>
      </dgm:t>
    </dgm:pt>
    <dgm:pt modelId="{06FBDFB4-C034-4101-97BF-18C288800D3B}">
      <dgm:prSet/>
      <dgm:spPr/>
      <dgm:t>
        <a:bodyPr/>
        <a:lstStyle/>
        <a:p>
          <a:r>
            <a:rPr lang="cs-CZ" dirty="0"/>
            <a:t>2. sklizeň vinných hroznů nebo révových roubů</a:t>
          </a:r>
          <a:endParaRPr lang="en-US" dirty="0"/>
        </a:p>
      </dgm:t>
    </dgm:pt>
    <dgm:pt modelId="{EDAB4C48-4BE5-4391-8D3F-2EE363B4F983}" type="parTrans" cxnId="{4132906B-CF3D-4A82-8D70-47178CD48406}">
      <dgm:prSet/>
      <dgm:spPr/>
      <dgm:t>
        <a:bodyPr/>
        <a:lstStyle/>
        <a:p>
          <a:endParaRPr lang="en-US"/>
        </a:p>
      </dgm:t>
    </dgm:pt>
    <dgm:pt modelId="{F33BE8BA-B27C-452D-B03F-93A7DE9F2276}" type="sibTrans" cxnId="{4132906B-CF3D-4A82-8D70-47178CD48406}">
      <dgm:prSet/>
      <dgm:spPr/>
      <dgm:t>
        <a:bodyPr/>
        <a:lstStyle/>
        <a:p>
          <a:endParaRPr lang="en-US"/>
        </a:p>
      </dgm:t>
    </dgm:pt>
    <dgm:pt modelId="{E13E256A-A6E4-4E04-B9A2-A76A6C98FC5C}">
      <dgm:prSet/>
      <dgm:spPr/>
      <dgm:t>
        <a:bodyPr/>
        <a:lstStyle/>
        <a:p>
          <a:r>
            <a:rPr lang="cs-CZ"/>
            <a:t>3. výsadba a pěstování révy podnožové, za účelem produkce podnožových řízků</a:t>
          </a:r>
          <a:endParaRPr lang="en-US"/>
        </a:p>
      </dgm:t>
    </dgm:pt>
    <dgm:pt modelId="{176E04AE-B99C-44F3-AF57-CDBAAD370F1B}" type="parTrans" cxnId="{6F53D790-9C55-4D76-95FA-973DA407AC91}">
      <dgm:prSet/>
      <dgm:spPr/>
      <dgm:t>
        <a:bodyPr/>
        <a:lstStyle/>
        <a:p>
          <a:endParaRPr lang="en-US"/>
        </a:p>
      </dgm:t>
    </dgm:pt>
    <dgm:pt modelId="{99E67D90-E9AE-48B8-94E8-D5EC2EC5A43E}" type="sibTrans" cxnId="{6F53D790-9C55-4D76-95FA-973DA407AC91}">
      <dgm:prSet/>
      <dgm:spPr/>
      <dgm:t>
        <a:bodyPr/>
        <a:lstStyle/>
        <a:p>
          <a:endParaRPr lang="en-US"/>
        </a:p>
      </dgm:t>
    </dgm:pt>
    <dgm:pt modelId="{F0A70199-62EF-4507-B3E8-C942D48C84C5}">
      <dgm:prSet/>
      <dgm:spPr/>
      <dgm:t>
        <a:bodyPr/>
        <a:lstStyle/>
        <a:p>
          <a:r>
            <a:rPr lang="cs-CZ"/>
            <a:t>4. produkce révových sazenic</a:t>
          </a:r>
          <a:endParaRPr lang="en-US"/>
        </a:p>
      </dgm:t>
    </dgm:pt>
    <dgm:pt modelId="{1B3811FC-281E-4B0D-968E-312306B5605E}" type="parTrans" cxnId="{AACFBE85-9851-4F1C-911B-7B4285A6B0D9}">
      <dgm:prSet/>
      <dgm:spPr/>
      <dgm:t>
        <a:bodyPr/>
        <a:lstStyle/>
        <a:p>
          <a:endParaRPr lang="en-US"/>
        </a:p>
      </dgm:t>
    </dgm:pt>
    <dgm:pt modelId="{98982907-C4B1-4183-B23C-764AE6D348AC}" type="sibTrans" cxnId="{AACFBE85-9851-4F1C-911B-7B4285A6B0D9}">
      <dgm:prSet/>
      <dgm:spPr/>
      <dgm:t>
        <a:bodyPr/>
        <a:lstStyle/>
        <a:p>
          <a:endParaRPr lang="en-US"/>
        </a:p>
      </dgm:t>
    </dgm:pt>
    <dgm:pt modelId="{F69C0D16-311E-4A70-BFE6-56C3FFD3D61F}">
      <dgm:prSet/>
      <dgm:spPr/>
      <dgm:t>
        <a:bodyPr/>
        <a:lstStyle/>
        <a:p>
          <a:r>
            <a:rPr lang="cs-CZ"/>
            <a:t>Pěstitel </a:t>
          </a:r>
          <a:endParaRPr lang="en-US"/>
        </a:p>
      </dgm:t>
    </dgm:pt>
    <dgm:pt modelId="{DABEA2A7-484E-45D6-BE8B-94AF7B49C181}" type="parTrans" cxnId="{CBF94D7D-4E49-4127-B594-56360164A218}">
      <dgm:prSet/>
      <dgm:spPr/>
      <dgm:t>
        <a:bodyPr/>
        <a:lstStyle/>
        <a:p>
          <a:endParaRPr lang="en-US"/>
        </a:p>
      </dgm:t>
    </dgm:pt>
    <dgm:pt modelId="{E268E56F-2FC5-4306-BA4E-26374CDA16C5}" type="sibTrans" cxnId="{CBF94D7D-4E49-4127-B594-56360164A218}">
      <dgm:prSet/>
      <dgm:spPr/>
      <dgm:t>
        <a:bodyPr/>
        <a:lstStyle/>
        <a:p>
          <a:endParaRPr lang="en-US"/>
        </a:p>
      </dgm:t>
    </dgm:pt>
    <dgm:pt modelId="{5E8C407A-2998-4439-967B-7D493A968BC9}">
      <dgm:prSet/>
      <dgm:spPr/>
      <dgm:t>
        <a:bodyPr/>
        <a:lstStyle/>
        <a:p>
          <a:r>
            <a:rPr lang="cs-CZ"/>
            <a:t>Osoba provozující vinohradnictví na vinici</a:t>
          </a:r>
          <a:endParaRPr lang="en-US"/>
        </a:p>
      </dgm:t>
    </dgm:pt>
    <dgm:pt modelId="{90B8B20A-6F61-49B4-98B1-6223B08C8843}" type="parTrans" cxnId="{29EFF9BA-3350-4827-A446-A639953CC302}">
      <dgm:prSet/>
      <dgm:spPr/>
      <dgm:t>
        <a:bodyPr/>
        <a:lstStyle/>
        <a:p>
          <a:endParaRPr lang="en-US"/>
        </a:p>
      </dgm:t>
    </dgm:pt>
    <dgm:pt modelId="{2BB4B049-F5C1-4019-824C-BE276EA68C92}" type="sibTrans" cxnId="{29EFF9BA-3350-4827-A446-A639953CC302}">
      <dgm:prSet/>
      <dgm:spPr/>
      <dgm:t>
        <a:bodyPr/>
        <a:lstStyle/>
        <a:p>
          <a:endParaRPr lang="en-US"/>
        </a:p>
      </dgm:t>
    </dgm:pt>
    <dgm:pt modelId="{2CF7CD10-A088-48D5-9146-0A93702739B0}" type="pres">
      <dgm:prSet presAssocID="{DC878CB8-5581-4F90-909D-8A85558E6772}" presName="linear" presStyleCnt="0">
        <dgm:presLayoutVars>
          <dgm:animLvl val="lvl"/>
          <dgm:resizeHandles val="exact"/>
        </dgm:presLayoutVars>
      </dgm:prSet>
      <dgm:spPr/>
    </dgm:pt>
    <dgm:pt modelId="{8F7EB610-D18C-4D56-B7C3-F5FE97246B6A}" type="pres">
      <dgm:prSet presAssocID="{507D0060-334C-4A6A-8D29-6553849BD749}" presName="parentText" presStyleLbl="node1" presStyleIdx="0" presStyleCnt="3">
        <dgm:presLayoutVars>
          <dgm:chMax val="0"/>
          <dgm:bulletEnabled val="1"/>
        </dgm:presLayoutVars>
      </dgm:prSet>
      <dgm:spPr/>
    </dgm:pt>
    <dgm:pt modelId="{42F6794C-0666-464F-970D-4E7B65C79884}" type="pres">
      <dgm:prSet presAssocID="{507D0060-334C-4A6A-8D29-6553849BD749}" presName="childText" presStyleLbl="revTx" presStyleIdx="0" presStyleCnt="3">
        <dgm:presLayoutVars>
          <dgm:bulletEnabled val="1"/>
        </dgm:presLayoutVars>
      </dgm:prSet>
      <dgm:spPr/>
    </dgm:pt>
    <dgm:pt modelId="{93359E44-A1BA-40C0-BB48-591E3C5DE86C}" type="pres">
      <dgm:prSet presAssocID="{A7C76518-9632-4A6A-BE18-2F311E9214AA}" presName="parentText" presStyleLbl="node1" presStyleIdx="1" presStyleCnt="3">
        <dgm:presLayoutVars>
          <dgm:chMax val="0"/>
          <dgm:bulletEnabled val="1"/>
        </dgm:presLayoutVars>
      </dgm:prSet>
      <dgm:spPr/>
    </dgm:pt>
    <dgm:pt modelId="{B98462D9-40CA-4296-93C9-61F98BCC54FF}" type="pres">
      <dgm:prSet presAssocID="{A7C76518-9632-4A6A-BE18-2F311E9214AA}" presName="childText" presStyleLbl="revTx" presStyleIdx="1" presStyleCnt="3">
        <dgm:presLayoutVars>
          <dgm:bulletEnabled val="1"/>
        </dgm:presLayoutVars>
      </dgm:prSet>
      <dgm:spPr/>
    </dgm:pt>
    <dgm:pt modelId="{C82DF303-27AA-4EC8-8B67-16D261430439}" type="pres">
      <dgm:prSet presAssocID="{F69C0D16-311E-4A70-BFE6-56C3FFD3D61F}" presName="parentText" presStyleLbl="node1" presStyleIdx="2" presStyleCnt="3">
        <dgm:presLayoutVars>
          <dgm:chMax val="0"/>
          <dgm:bulletEnabled val="1"/>
        </dgm:presLayoutVars>
      </dgm:prSet>
      <dgm:spPr/>
    </dgm:pt>
    <dgm:pt modelId="{2917C62C-545A-490A-8B86-E8CA4FD79D8E}" type="pres">
      <dgm:prSet presAssocID="{F69C0D16-311E-4A70-BFE6-56C3FFD3D61F}" presName="childText" presStyleLbl="revTx" presStyleIdx="2" presStyleCnt="3">
        <dgm:presLayoutVars>
          <dgm:bulletEnabled val="1"/>
        </dgm:presLayoutVars>
      </dgm:prSet>
      <dgm:spPr/>
    </dgm:pt>
  </dgm:ptLst>
  <dgm:cxnLst>
    <dgm:cxn modelId="{C0C5B203-A265-4D91-B6DB-D68D558B4353}" srcId="{16464917-06AC-4322-AE0C-D387D1BBF747}" destId="{704F55A8-EE1D-4E04-BF47-01465B0A39E7}" srcOrd="0" destOrd="0" parTransId="{C63662AF-0AA5-4A2A-919E-486D435F5EAA}" sibTransId="{A6927F47-79E6-45D9-A5B6-8A45051E337F}"/>
    <dgm:cxn modelId="{CB4F4205-696D-425E-B837-8B40CA89CF64}" type="presOf" srcId="{16464917-06AC-4322-AE0C-D387D1BBF747}" destId="{42F6794C-0666-464F-970D-4E7B65C79884}" srcOrd="0" destOrd="0" presId="urn:microsoft.com/office/officeart/2005/8/layout/vList2"/>
    <dgm:cxn modelId="{ECE94119-14B0-46A3-9FD9-BBEC914A4842}" type="presOf" srcId="{507D0060-334C-4A6A-8D29-6553849BD749}" destId="{8F7EB610-D18C-4D56-B7C3-F5FE97246B6A}" srcOrd="0" destOrd="0" presId="urn:microsoft.com/office/officeart/2005/8/layout/vList2"/>
    <dgm:cxn modelId="{87BBEF1E-9285-4CC2-8AE8-472D576F926C}" type="presOf" srcId="{F3DACE7D-F232-4672-8184-4EE0DE1DE9BB}" destId="{42F6794C-0666-464F-970D-4E7B65C79884}" srcOrd="0" destOrd="2" presId="urn:microsoft.com/office/officeart/2005/8/layout/vList2"/>
    <dgm:cxn modelId="{25B01E28-3E3F-46C1-A17F-69B8F7333C9D}" type="presOf" srcId="{DC878CB8-5581-4F90-909D-8A85558E6772}" destId="{2CF7CD10-A088-48D5-9146-0A93702739B0}" srcOrd="0" destOrd="0" presId="urn:microsoft.com/office/officeart/2005/8/layout/vList2"/>
    <dgm:cxn modelId="{5DF3825C-6C3E-4938-8CF8-075D42AD97CA}" type="presOf" srcId="{5E8C407A-2998-4439-967B-7D493A968BC9}" destId="{2917C62C-545A-490A-8B86-E8CA4FD79D8E}" srcOrd="0" destOrd="0" presId="urn:microsoft.com/office/officeart/2005/8/layout/vList2"/>
    <dgm:cxn modelId="{50534E60-E791-40D8-8913-EB81CCEB6A20}" srcId="{A7C76518-9632-4A6A-BE18-2F311E9214AA}" destId="{74382CE6-F257-45F8-9B3D-2E0AC4ABDADA}" srcOrd="0" destOrd="0" parTransId="{3AE8944C-E99A-46EB-B000-EC782DF0D7C8}" sibTransId="{EE7BB0AD-F4B9-475A-81AC-4A77B761AAB4}"/>
    <dgm:cxn modelId="{B1430B66-D183-4CFB-8B5E-8F9427935B3E}" srcId="{DC878CB8-5581-4F90-909D-8A85558E6772}" destId="{507D0060-334C-4A6A-8D29-6553849BD749}" srcOrd="0" destOrd="0" parTransId="{8AA43F80-41B0-474D-9A71-1B7C68958E8C}" sibTransId="{424DB084-EB89-42EF-8B73-C8B7B7ABC05A}"/>
    <dgm:cxn modelId="{DC536A68-860A-4925-BA86-4A744E7F4C33}" type="presOf" srcId="{A7C76518-9632-4A6A-BE18-2F311E9214AA}" destId="{93359E44-A1BA-40C0-BB48-591E3C5DE86C}" srcOrd="0" destOrd="0" presId="urn:microsoft.com/office/officeart/2005/8/layout/vList2"/>
    <dgm:cxn modelId="{4132906B-CF3D-4A82-8D70-47178CD48406}" srcId="{A7C76518-9632-4A6A-BE18-2F311E9214AA}" destId="{06FBDFB4-C034-4101-97BF-18C288800D3B}" srcOrd="1" destOrd="0" parTransId="{EDAB4C48-4BE5-4391-8D3F-2EE363B4F983}" sibTransId="{F33BE8BA-B27C-452D-B03F-93A7DE9F2276}"/>
    <dgm:cxn modelId="{DD518052-D2B1-4B37-8CA7-86C15703F7FF}" type="presOf" srcId="{F69C0D16-311E-4A70-BFE6-56C3FFD3D61F}" destId="{C82DF303-27AA-4EC8-8B67-16D261430439}" srcOrd="0" destOrd="0" presId="urn:microsoft.com/office/officeart/2005/8/layout/vList2"/>
    <dgm:cxn modelId="{60635D53-3BAC-42C4-9B3B-0C059CBDB369}" type="presOf" srcId="{F0A70199-62EF-4507-B3E8-C942D48C84C5}" destId="{B98462D9-40CA-4296-93C9-61F98BCC54FF}" srcOrd="0" destOrd="3" presId="urn:microsoft.com/office/officeart/2005/8/layout/vList2"/>
    <dgm:cxn modelId="{67260D56-EA75-4243-9A5D-16CBEDF51497}" type="presOf" srcId="{06FBDFB4-C034-4101-97BF-18C288800D3B}" destId="{B98462D9-40CA-4296-93C9-61F98BCC54FF}" srcOrd="0" destOrd="1" presId="urn:microsoft.com/office/officeart/2005/8/layout/vList2"/>
    <dgm:cxn modelId="{CBF94D7D-4E49-4127-B594-56360164A218}" srcId="{DC878CB8-5581-4F90-909D-8A85558E6772}" destId="{F69C0D16-311E-4A70-BFE6-56C3FFD3D61F}" srcOrd="2" destOrd="0" parTransId="{DABEA2A7-484E-45D6-BE8B-94AF7B49C181}" sibTransId="{E268E56F-2FC5-4306-BA4E-26374CDA16C5}"/>
    <dgm:cxn modelId="{AACFBE85-9851-4F1C-911B-7B4285A6B0D9}" srcId="{A7C76518-9632-4A6A-BE18-2F311E9214AA}" destId="{F0A70199-62EF-4507-B3E8-C942D48C84C5}" srcOrd="3" destOrd="0" parTransId="{1B3811FC-281E-4B0D-968E-312306B5605E}" sibTransId="{98982907-C4B1-4183-B23C-764AE6D348AC}"/>
    <dgm:cxn modelId="{6F53D790-9C55-4D76-95FA-973DA407AC91}" srcId="{A7C76518-9632-4A6A-BE18-2F311E9214AA}" destId="{E13E256A-A6E4-4E04-B9A2-A76A6C98FC5C}" srcOrd="2" destOrd="0" parTransId="{176E04AE-B99C-44F3-AF57-CDBAAD370F1B}" sibTransId="{99E67D90-E9AE-48B8-94E8-D5EC2EC5A43E}"/>
    <dgm:cxn modelId="{DD71DDAC-CDE6-47C7-AACF-EF06FE3C1C14}" srcId="{DC878CB8-5581-4F90-909D-8A85558E6772}" destId="{A7C76518-9632-4A6A-BE18-2F311E9214AA}" srcOrd="1" destOrd="0" parTransId="{2B95758D-5BBD-4192-A5ED-0D5BDC8EDBAE}" sibTransId="{CF87C355-88C1-4861-8DB3-95DE9D77E0A6}"/>
    <dgm:cxn modelId="{29EFF9BA-3350-4827-A446-A639953CC302}" srcId="{F69C0D16-311E-4A70-BFE6-56C3FFD3D61F}" destId="{5E8C407A-2998-4439-967B-7D493A968BC9}" srcOrd="0" destOrd="0" parTransId="{90B8B20A-6F61-49B4-98B1-6223B08C8843}" sibTransId="{2BB4B049-F5C1-4019-824C-BE276EA68C92}"/>
    <dgm:cxn modelId="{6DF79FC5-C978-438D-8835-C09DCA17337A}" type="presOf" srcId="{74382CE6-F257-45F8-9B3D-2E0AC4ABDADA}" destId="{B98462D9-40CA-4296-93C9-61F98BCC54FF}" srcOrd="0" destOrd="0" presId="urn:microsoft.com/office/officeart/2005/8/layout/vList2"/>
    <dgm:cxn modelId="{1AFE95ED-390E-43FF-8ACA-86E5EC510C99}" srcId="{507D0060-334C-4A6A-8D29-6553849BD749}" destId="{F3DACE7D-F232-4672-8184-4EE0DE1DE9BB}" srcOrd="1" destOrd="0" parTransId="{CD358233-D2D5-4A8C-A160-BB1337E35C27}" sibTransId="{5E48208A-E2CB-42D6-B554-85B120C34950}"/>
    <dgm:cxn modelId="{BE348EF9-2926-408F-A181-18B6CDFF71ED}" type="presOf" srcId="{704F55A8-EE1D-4E04-BF47-01465B0A39E7}" destId="{42F6794C-0666-464F-970D-4E7B65C79884}" srcOrd="0" destOrd="1" presId="urn:microsoft.com/office/officeart/2005/8/layout/vList2"/>
    <dgm:cxn modelId="{CBE3AAFB-6D78-4706-935C-2ABB10AF5AB6}" type="presOf" srcId="{E13E256A-A6E4-4E04-B9A2-A76A6C98FC5C}" destId="{B98462D9-40CA-4296-93C9-61F98BCC54FF}" srcOrd="0" destOrd="2" presId="urn:microsoft.com/office/officeart/2005/8/layout/vList2"/>
    <dgm:cxn modelId="{20054DFC-1EA1-473A-96FB-C2F09BABB7A0}" srcId="{507D0060-334C-4A6A-8D29-6553849BD749}" destId="{16464917-06AC-4322-AE0C-D387D1BBF747}" srcOrd="0" destOrd="0" parTransId="{817291CA-2D4A-427A-B077-26011F7D7AA6}" sibTransId="{C9F8996A-9E45-413A-A442-CB25456D0F60}"/>
    <dgm:cxn modelId="{44A63314-BE86-49B1-9724-0F86BAA32D49}" type="presParOf" srcId="{2CF7CD10-A088-48D5-9146-0A93702739B0}" destId="{8F7EB610-D18C-4D56-B7C3-F5FE97246B6A}" srcOrd="0" destOrd="0" presId="urn:microsoft.com/office/officeart/2005/8/layout/vList2"/>
    <dgm:cxn modelId="{A6D3E195-4B46-4E17-BB4C-EBB6CF7CE595}" type="presParOf" srcId="{2CF7CD10-A088-48D5-9146-0A93702739B0}" destId="{42F6794C-0666-464F-970D-4E7B65C79884}" srcOrd="1" destOrd="0" presId="urn:microsoft.com/office/officeart/2005/8/layout/vList2"/>
    <dgm:cxn modelId="{9C9DFF82-8B98-43F4-8FE1-DFC95D35FB7C}" type="presParOf" srcId="{2CF7CD10-A088-48D5-9146-0A93702739B0}" destId="{93359E44-A1BA-40C0-BB48-591E3C5DE86C}" srcOrd="2" destOrd="0" presId="urn:microsoft.com/office/officeart/2005/8/layout/vList2"/>
    <dgm:cxn modelId="{DB65C8C0-4D29-4936-B12D-01C2B65D27A3}" type="presParOf" srcId="{2CF7CD10-A088-48D5-9146-0A93702739B0}" destId="{B98462D9-40CA-4296-93C9-61F98BCC54FF}" srcOrd="3" destOrd="0" presId="urn:microsoft.com/office/officeart/2005/8/layout/vList2"/>
    <dgm:cxn modelId="{7F8C7F07-CA2D-4F54-8B3D-C8C963797E41}" type="presParOf" srcId="{2CF7CD10-A088-48D5-9146-0A93702739B0}" destId="{C82DF303-27AA-4EC8-8B67-16D261430439}" srcOrd="4" destOrd="0" presId="urn:microsoft.com/office/officeart/2005/8/layout/vList2"/>
    <dgm:cxn modelId="{00928C54-73BE-4C72-80DF-1CC229373E82}" type="presParOf" srcId="{2CF7CD10-A088-48D5-9146-0A93702739B0}" destId="{2917C62C-545A-490A-8B86-E8CA4FD79D8E}"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2A8B8-0A0E-4C9F-9523-CD6269C6B37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A90F517-56FE-4904-B747-AFDADE1D4F98}">
      <dgm:prSet/>
      <dgm:spPr/>
      <dgm:t>
        <a:bodyPr/>
        <a:lstStyle/>
        <a:p>
          <a:pPr>
            <a:lnSpc>
              <a:spcPct val="100000"/>
            </a:lnSpc>
          </a:pPr>
          <a:r>
            <a:rPr lang="cs-CZ" dirty="0"/>
            <a:t>Převod výsadbového práva na povolení </a:t>
          </a:r>
          <a:endParaRPr lang="en-US" dirty="0"/>
        </a:p>
      </dgm:t>
    </dgm:pt>
    <dgm:pt modelId="{B7FC71B1-1ED3-45E8-B5D3-E809A1ECB921}" type="parTrans" cxnId="{28143C10-5157-4034-B591-036D1424E843}">
      <dgm:prSet/>
      <dgm:spPr/>
      <dgm:t>
        <a:bodyPr/>
        <a:lstStyle/>
        <a:p>
          <a:endParaRPr lang="en-US"/>
        </a:p>
      </dgm:t>
    </dgm:pt>
    <dgm:pt modelId="{A21CAB4E-88F4-4A28-8473-134E939C005A}" type="sibTrans" cxnId="{28143C10-5157-4034-B591-036D1424E843}">
      <dgm:prSet/>
      <dgm:spPr/>
      <dgm:t>
        <a:bodyPr/>
        <a:lstStyle/>
        <a:p>
          <a:endParaRPr lang="en-US"/>
        </a:p>
      </dgm:t>
    </dgm:pt>
    <dgm:pt modelId="{CE6A73B0-874B-473F-9A98-F548993A173A}">
      <dgm:prSet/>
      <dgm:spPr/>
      <dgm:t>
        <a:bodyPr/>
        <a:lstStyle/>
        <a:p>
          <a:pPr>
            <a:lnSpc>
              <a:spcPct val="100000"/>
            </a:lnSpc>
          </a:pPr>
          <a:r>
            <a:rPr lang="cs-CZ"/>
            <a:t>Povolení pro novou výsadbu révy § 8</a:t>
          </a:r>
          <a:endParaRPr lang="en-US"/>
        </a:p>
      </dgm:t>
    </dgm:pt>
    <dgm:pt modelId="{B582C91C-E4A3-48CA-875A-5184ED7EB320}" type="parTrans" cxnId="{EB6FDFB8-1C39-4786-890D-F7B835276F41}">
      <dgm:prSet/>
      <dgm:spPr/>
      <dgm:t>
        <a:bodyPr/>
        <a:lstStyle/>
        <a:p>
          <a:endParaRPr lang="en-US"/>
        </a:p>
      </dgm:t>
    </dgm:pt>
    <dgm:pt modelId="{024AAA5D-48FD-46EB-8D33-2FEC36E65650}" type="sibTrans" cxnId="{EB6FDFB8-1C39-4786-890D-F7B835276F41}">
      <dgm:prSet/>
      <dgm:spPr/>
      <dgm:t>
        <a:bodyPr/>
        <a:lstStyle/>
        <a:p>
          <a:endParaRPr lang="en-US"/>
        </a:p>
      </dgm:t>
    </dgm:pt>
    <dgm:pt modelId="{39D099D1-6575-40F4-9E5F-817BCF1C2AE2}">
      <dgm:prSet/>
      <dgm:spPr/>
      <dgm:t>
        <a:bodyPr/>
        <a:lstStyle/>
        <a:p>
          <a:pPr>
            <a:lnSpc>
              <a:spcPct val="100000"/>
            </a:lnSpc>
          </a:pPr>
          <a:r>
            <a:rPr lang="cs-CZ"/>
            <a:t>Omezený rozsah – ochranný mechanismus </a:t>
          </a:r>
          <a:endParaRPr lang="en-US"/>
        </a:p>
      </dgm:t>
    </dgm:pt>
    <dgm:pt modelId="{DE305456-A257-4113-83FB-1F75E3DDBFCC}" type="parTrans" cxnId="{6B0B6A66-273B-4101-8EA4-14C204604F7B}">
      <dgm:prSet/>
      <dgm:spPr/>
      <dgm:t>
        <a:bodyPr/>
        <a:lstStyle/>
        <a:p>
          <a:endParaRPr lang="en-US"/>
        </a:p>
      </dgm:t>
    </dgm:pt>
    <dgm:pt modelId="{595399A2-07E4-48CC-BAB8-CED9EE71B618}" type="sibTrans" cxnId="{6B0B6A66-273B-4101-8EA4-14C204604F7B}">
      <dgm:prSet/>
      <dgm:spPr/>
      <dgm:t>
        <a:bodyPr/>
        <a:lstStyle/>
        <a:p>
          <a:endParaRPr lang="en-US"/>
        </a:p>
      </dgm:t>
    </dgm:pt>
    <dgm:pt modelId="{0B9E8085-D25A-4338-9E92-160473891F2F}">
      <dgm:prSet/>
      <dgm:spPr/>
      <dgm:t>
        <a:bodyPr/>
        <a:lstStyle/>
        <a:p>
          <a:pPr>
            <a:lnSpc>
              <a:spcPct val="100000"/>
            </a:lnSpc>
          </a:pPr>
          <a:r>
            <a:rPr lang="cs-CZ"/>
            <a:t>Pouze na výsadbu vinic v oblastech způsobilých pro produkci vín s chráněným označením původu nebo chráněným zeměpisným označením</a:t>
          </a:r>
          <a:endParaRPr lang="en-US"/>
        </a:p>
      </dgm:t>
    </dgm:pt>
    <dgm:pt modelId="{6B005254-ADB5-4C94-8C0D-2AD2737492D1}" type="parTrans" cxnId="{E73267CE-03CA-4A67-BF78-DE8A642317D9}">
      <dgm:prSet/>
      <dgm:spPr/>
      <dgm:t>
        <a:bodyPr/>
        <a:lstStyle/>
        <a:p>
          <a:endParaRPr lang="en-US"/>
        </a:p>
      </dgm:t>
    </dgm:pt>
    <dgm:pt modelId="{D5FABEFA-1EC9-4ABE-9951-27F0AF3B8ABF}" type="sibTrans" cxnId="{E73267CE-03CA-4A67-BF78-DE8A642317D9}">
      <dgm:prSet/>
      <dgm:spPr/>
      <dgm:t>
        <a:bodyPr/>
        <a:lstStyle/>
        <a:p>
          <a:endParaRPr lang="en-US"/>
        </a:p>
      </dgm:t>
    </dgm:pt>
    <dgm:pt modelId="{D27F66B4-DCAF-4DF3-85EE-8F26E976499A}">
      <dgm:prSet/>
      <dgm:spPr/>
      <dgm:t>
        <a:bodyPr/>
        <a:lstStyle/>
        <a:p>
          <a:pPr>
            <a:lnSpc>
              <a:spcPct val="100000"/>
            </a:lnSpc>
          </a:pPr>
          <a:r>
            <a:rPr lang="cs-CZ"/>
            <a:t>Přednostní udělení povolení</a:t>
          </a:r>
          <a:endParaRPr lang="en-US"/>
        </a:p>
      </dgm:t>
    </dgm:pt>
    <dgm:pt modelId="{C28734AE-E459-4DB1-AAAD-F9ECDE3CE66F}" type="parTrans" cxnId="{01F0A4B6-6BD9-421D-9E1E-380BBBE6B462}">
      <dgm:prSet/>
      <dgm:spPr/>
      <dgm:t>
        <a:bodyPr/>
        <a:lstStyle/>
        <a:p>
          <a:endParaRPr lang="en-US"/>
        </a:p>
      </dgm:t>
    </dgm:pt>
    <dgm:pt modelId="{F455D2AC-7676-4ABE-A934-4F1E0981D26B}" type="sibTrans" cxnId="{01F0A4B6-6BD9-421D-9E1E-380BBBE6B462}">
      <dgm:prSet/>
      <dgm:spPr/>
      <dgm:t>
        <a:bodyPr/>
        <a:lstStyle/>
        <a:p>
          <a:endParaRPr lang="en-US"/>
        </a:p>
      </dgm:t>
    </dgm:pt>
    <dgm:pt modelId="{194F04A5-14FF-4859-8774-38F3408E84AD}">
      <dgm:prSet/>
      <dgm:spPr/>
      <dgm:t>
        <a:bodyPr/>
        <a:lstStyle/>
        <a:p>
          <a:r>
            <a:rPr lang="cs-CZ" dirty="0"/>
            <a:t>Skončení období pokusů nebo produkce roubů</a:t>
          </a:r>
          <a:endParaRPr lang="en-US" dirty="0"/>
        </a:p>
      </dgm:t>
    </dgm:pt>
    <dgm:pt modelId="{D01E3579-E34D-4211-AC9D-8A3E3FC18EEE}" type="parTrans" cxnId="{506043A1-51A3-42C3-B746-AEB39ADD5456}">
      <dgm:prSet/>
      <dgm:spPr/>
      <dgm:t>
        <a:bodyPr/>
        <a:lstStyle/>
        <a:p>
          <a:endParaRPr lang="en-US"/>
        </a:p>
      </dgm:t>
    </dgm:pt>
    <dgm:pt modelId="{9B90F2A4-BE47-436B-970D-34A725C75758}" type="sibTrans" cxnId="{506043A1-51A3-42C3-B746-AEB39ADD5456}">
      <dgm:prSet/>
      <dgm:spPr/>
      <dgm:t>
        <a:bodyPr/>
        <a:lstStyle/>
        <a:p>
          <a:endParaRPr lang="en-US"/>
        </a:p>
      </dgm:t>
    </dgm:pt>
    <dgm:pt modelId="{2DD86E8E-BA7B-4828-AC1C-E0A0EC70A0F9}">
      <dgm:prSet/>
      <dgm:spPr/>
      <dgm:t>
        <a:bodyPr/>
        <a:lstStyle/>
        <a:p>
          <a:r>
            <a:rPr lang="cs-CZ"/>
            <a:t>Pozemky součástí viniční tratě</a:t>
          </a:r>
          <a:endParaRPr lang="en-US"/>
        </a:p>
      </dgm:t>
    </dgm:pt>
    <dgm:pt modelId="{A4B4A8CB-0D16-44A9-A0F3-93280C6053C1}" type="parTrans" cxnId="{282252FA-1D1C-4DAD-B094-4C1FCCEA995F}">
      <dgm:prSet/>
      <dgm:spPr/>
      <dgm:t>
        <a:bodyPr/>
        <a:lstStyle/>
        <a:p>
          <a:endParaRPr lang="en-US"/>
        </a:p>
      </dgm:t>
    </dgm:pt>
    <dgm:pt modelId="{3D193E58-F64C-4540-B7BD-EFD2556EDFAB}" type="sibTrans" cxnId="{282252FA-1D1C-4DAD-B094-4C1FCCEA995F}">
      <dgm:prSet/>
      <dgm:spPr/>
      <dgm:t>
        <a:bodyPr/>
        <a:lstStyle/>
        <a:p>
          <a:endParaRPr lang="en-US"/>
        </a:p>
      </dgm:t>
    </dgm:pt>
    <dgm:pt modelId="{6AE46E76-0899-4FA8-B86D-291BCDFC7B43}">
      <dgm:prSet/>
      <dgm:spPr/>
      <dgm:t>
        <a:bodyPr/>
        <a:lstStyle/>
        <a:p>
          <a:r>
            <a:rPr lang="cs-CZ"/>
            <a:t>Pozemky mimo viniční tratě</a:t>
          </a:r>
          <a:endParaRPr lang="en-US"/>
        </a:p>
      </dgm:t>
    </dgm:pt>
    <dgm:pt modelId="{6EBEB3EB-78D3-4EA0-820C-E3FFEAD48DEC}" type="parTrans" cxnId="{5D0B0924-6A22-461B-A213-C482501A23E6}">
      <dgm:prSet/>
      <dgm:spPr/>
      <dgm:t>
        <a:bodyPr/>
        <a:lstStyle/>
        <a:p>
          <a:endParaRPr lang="en-US"/>
        </a:p>
      </dgm:t>
    </dgm:pt>
    <dgm:pt modelId="{8C3F52A6-BBA8-4105-94F1-866B1AE52137}" type="sibTrans" cxnId="{5D0B0924-6A22-461B-A213-C482501A23E6}">
      <dgm:prSet/>
      <dgm:spPr/>
      <dgm:t>
        <a:bodyPr/>
        <a:lstStyle/>
        <a:p>
          <a:endParaRPr lang="en-US"/>
        </a:p>
      </dgm:t>
    </dgm:pt>
    <dgm:pt modelId="{803EB7C0-18D0-4513-9149-120D56E56454}">
      <dgm:prSet/>
      <dgm:spPr/>
      <dgm:t>
        <a:bodyPr/>
        <a:lstStyle/>
        <a:p>
          <a:pPr>
            <a:lnSpc>
              <a:spcPct val="100000"/>
            </a:lnSpc>
          </a:pPr>
          <a:r>
            <a:rPr lang="cs-CZ"/>
            <a:t>Povolení pro opětovnou výsadbu révy § 9</a:t>
          </a:r>
          <a:endParaRPr lang="en-US"/>
        </a:p>
      </dgm:t>
    </dgm:pt>
    <dgm:pt modelId="{5319EECC-2E6A-4BBE-9679-80A2F7898A8A}" type="parTrans" cxnId="{D4F33A03-144B-43AF-8C5A-A8C525931FE3}">
      <dgm:prSet/>
      <dgm:spPr/>
      <dgm:t>
        <a:bodyPr/>
        <a:lstStyle/>
        <a:p>
          <a:endParaRPr lang="en-US"/>
        </a:p>
      </dgm:t>
    </dgm:pt>
    <dgm:pt modelId="{EF7807D7-BD79-49EE-9814-30FCBCB8E26D}" type="sibTrans" cxnId="{D4F33A03-144B-43AF-8C5A-A8C525931FE3}">
      <dgm:prSet/>
      <dgm:spPr/>
      <dgm:t>
        <a:bodyPr/>
        <a:lstStyle/>
        <a:p>
          <a:endParaRPr lang="en-US"/>
        </a:p>
      </dgm:t>
    </dgm:pt>
    <dgm:pt modelId="{BDB1D072-3443-417D-A540-7B3968235A29}">
      <dgm:prSet/>
      <dgm:spPr/>
      <dgm:t>
        <a:bodyPr/>
        <a:lstStyle/>
        <a:p>
          <a:pPr>
            <a:lnSpc>
              <a:spcPct val="100000"/>
            </a:lnSpc>
          </a:pPr>
          <a:r>
            <a:rPr lang="cs-CZ"/>
            <a:t>Žádost ve výměře, jako je osázená plocha vinice, která byla/bude vyklučena</a:t>
          </a:r>
          <a:endParaRPr lang="en-US"/>
        </a:p>
      </dgm:t>
    </dgm:pt>
    <dgm:pt modelId="{9EBA7CED-136C-40C1-94B5-B1067947A821}" type="parTrans" cxnId="{30360B7D-52F5-4D65-884D-85B0D2102B29}">
      <dgm:prSet/>
      <dgm:spPr/>
      <dgm:t>
        <a:bodyPr/>
        <a:lstStyle/>
        <a:p>
          <a:endParaRPr lang="en-US"/>
        </a:p>
      </dgm:t>
    </dgm:pt>
    <dgm:pt modelId="{639E3FAB-9467-4142-B327-A23A921E2577}" type="sibTrans" cxnId="{30360B7D-52F5-4D65-884D-85B0D2102B29}">
      <dgm:prSet/>
      <dgm:spPr/>
      <dgm:t>
        <a:bodyPr/>
        <a:lstStyle/>
        <a:p>
          <a:endParaRPr lang="en-US"/>
        </a:p>
      </dgm:t>
    </dgm:pt>
    <dgm:pt modelId="{9FA615B5-3418-4E38-A2E4-BF9704E9E263}">
      <dgm:prSet/>
      <dgm:spPr/>
      <dgm:t>
        <a:bodyPr/>
        <a:lstStyle/>
        <a:p>
          <a:r>
            <a:rPr lang="cs-CZ"/>
            <a:t>Povinnost oznámit klučení – kontrola osázené plochy</a:t>
          </a:r>
          <a:endParaRPr lang="en-US"/>
        </a:p>
      </dgm:t>
    </dgm:pt>
    <dgm:pt modelId="{9E73D5D5-C8C3-41C5-ABEB-4F174A2D6055}" type="parTrans" cxnId="{5373B007-5516-4675-BADD-430E81126403}">
      <dgm:prSet/>
      <dgm:spPr/>
      <dgm:t>
        <a:bodyPr/>
        <a:lstStyle/>
        <a:p>
          <a:endParaRPr lang="en-US"/>
        </a:p>
      </dgm:t>
    </dgm:pt>
    <dgm:pt modelId="{43C28DE2-122E-48B7-A6B9-467BC7E5EFC0}" type="sibTrans" cxnId="{5373B007-5516-4675-BADD-430E81126403}">
      <dgm:prSet/>
      <dgm:spPr/>
      <dgm:t>
        <a:bodyPr/>
        <a:lstStyle/>
        <a:p>
          <a:endParaRPr lang="en-US"/>
        </a:p>
      </dgm:t>
    </dgm:pt>
    <dgm:pt modelId="{523542E0-09C5-4CF9-BEDC-A802FC8E2315}">
      <dgm:prSet/>
      <dgm:spPr/>
      <dgm:t>
        <a:bodyPr/>
        <a:lstStyle/>
        <a:p>
          <a:r>
            <a:rPr lang="cs-CZ"/>
            <a:t>Povinnost provést klučení – rozhodnutí </a:t>
          </a:r>
          <a:endParaRPr lang="en-US"/>
        </a:p>
      </dgm:t>
    </dgm:pt>
    <dgm:pt modelId="{37EBDAF0-BC06-40F2-886B-4C57358E90F6}" type="parTrans" cxnId="{4BA76EDE-E081-4E64-83AD-6E8599C69BCA}">
      <dgm:prSet/>
      <dgm:spPr/>
      <dgm:t>
        <a:bodyPr/>
        <a:lstStyle/>
        <a:p>
          <a:endParaRPr lang="en-US"/>
        </a:p>
      </dgm:t>
    </dgm:pt>
    <dgm:pt modelId="{8D834A15-0C61-4E91-9726-7773302E3986}" type="sibTrans" cxnId="{4BA76EDE-E081-4E64-83AD-6E8599C69BCA}">
      <dgm:prSet/>
      <dgm:spPr/>
      <dgm:t>
        <a:bodyPr/>
        <a:lstStyle/>
        <a:p>
          <a:endParaRPr lang="en-US"/>
        </a:p>
      </dgm:t>
    </dgm:pt>
    <dgm:pt modelId="{FF29740A-3364-4963-A671-CD6E50E741E8}" type="pres">
      <dgm:prSet presAssocID="{0402A8B8-0A0E-4C9F-9523-CD6269C6B374}" presName="linear" presStyleCnt="0">
        <dgm:presLayoutVars>
          <dgm:animLvl val="lvl"/>
          <dgm:resizeHandles val="exact"/>
        </dgm:presLayoutVars>
      </dgm:prSet>
      <dgm:spPr/>
    </dgm:pt>
    <dgm:pt modelId="{F01367F1-E888-4D67-9815-AF9538E2E1A5}" type="pres">
      <dgm:prSet presAssocID="{4A90F517-56FE-4904-B747-AFDADE1D4F98}" presName="parentText" presStyleLbl="node1" presStyleIdx="0" presStyleCnt="3">
        <dgm:presLayoutVars>
          <dgm:chMax val="0"/>
          <dgm:bulletEnabled val="1"/>
        </dgm:presLayoutVars>
      </dgm:prSet>
      <dgm:spPr/>
    </dgm:pt>
    <dgm:pt modelId="{6203CC12-9262-4E72-A80D-698C79B50597}" type="pres">
      <dgm:prSet presAssocID="{A21CAB4E-88F4-4A28-8473-134E939C005A}" presName="spacer" presStyleCnt="0"/>
      <dgm:spPr/>
    </dgm:pt>
    <dgm:pt modelId="{1ED9133A-B32A-4D7F-B410-80A2534B6895}" type="pres">
      <dgm:prSet presAssocID="{CE6A73B0-874B-473F-9A98-F548993A173A}" presName="parentText" presStyleLbl="node1" presStyleIdx="1" presStyleCnt="3">
        <dgm:presLayoutVars>
          <dgm:chMax val="0"/>
          <dgm:bulletEnabled val="1"/>
        </dgm:presLayoutVars>
      </dgm:prSet>
      <dgm:spPr/>
    </dgm:pt>
    <dgm:pt modelId="{FEDBC762-DAEF-4F64-959B-3AD7D215D357}" type="pres">
      <dgm:prSet presAssocID="{CE6A73B0-874B-473F-9A98-F548993A173A}" presName="childText" presStyleLbl="revTx" presStyleIdx="0" presStyleCnt="2">
        <dgm:presLayoutVars>
          <dgm:bulletEnabled val="1"/>
        </dgm:presLayoutVars>
      </dgm:prSet>
      <dgm:spPr/>
    </dgm:pt>
    <dgm:pt modelId="{6AEDF22C-A73D-478E-A41D-EF57276F8639}" type="pres">
      <dgm:prSet presAssocID="{803EB7C0-18D0-4513-9149-120D56E56454}" presName="parentText" presStyleLbl="node1" presStyleIdx="2" presStyleCnt="3">
        <dgm:presLayoutVars>
          <dgm:chMax val="0"/>
          <dgm:bulletEnabled val="1"/>
        </dgm:presLayoutVars>
      </dgm:prSet>
      <dgm:spPr/>
    </dgm:pt>
    <dgm:pt modelId="{8645FEE9-2871-45BB-9EE4-2F4DB58C8D92}" type="pres">
      <dgm:prSet presAssocID="{803EB7C0-18D0-4513-9149-120D56E56454}" presName="childText" presStyleLbl="revTx" presStyleIdx="1" presStyleCnt="2">
        <dgm:presLayoutVars>
          <dgm:bulletEnabled val="1"/>
        </dgm:presLayoutVars>
      </dgm:prSet>
      <dgm:spPr/>
    </dgm:pt>
  </dgm:ptLst>
  <dgm:cxnLst>
    <dgm:cxn modelId="{D4F33A03-144B-43AF-8C5A-A8C525931FE3}" srcId="{0402A8B8-0A0E-4C9F-9523-CD6269C6B374}" destId="{803EB7C0-18D0-4513-9149-120D56E56454}" srcOrd="2" destOrd="0" parTransId="{5319EECC-2E6A-4BBE-9679-80A2F7898A8A}" sibTransId="{EF7807D7-BD79-49EE-9814-30FCBCB8E26D}"/>
    <dgm:cxn modelId="{5373B007-5516-4675-BADD-430E81126403}" srcId="{BDB1D072-3443-417D-A540-7B3968235A29}" destId="{9FA615B5-3418-4E38-A2E4-BF9704E9E263}" srcOrd="0" destOrd="0" parTransId="{9E73D5D5-C8C3-41C5-ABEB-4F174A2D6055}" sibTransId="{43C28DE2-122E-48B7-A6B9-467BC7E5EFC0}"/>
    <dgm:cxn modelId="{28143C10-5157-4034-B591-036D1424E843}" srcId="{0402A8B8-0A0E-4C9F-9523-CD6269C6B374}" destId="{4A90F517-56FE-4904-B747-AFDADE1D4F98}" srcOrd="0" destOrd="0" parTransId="{B7FC71B1-1ED3-45E8-B5D3-E809A1ECB921}" sibTransId="{A21CAB4E-88F4-4A28-8473-134E939C005A}"/>
    <dgm:cxn modelId="{9A50B218-3EB6-4D4B-A437-ADE8F772F7DD}" type="presOf" srcId="{39D099D1-6575-40F4-9E5F-817BCF1C2AE2}" destId="{FEDBC762-DAEF-4F64-959B-3AD7D215D357}" srcOrd="0" destOrd="0" presId="urn:microsoft.com/office/officeart/2005/8/layout/vList2"/>
    <dgm:cxn modelId="{1750181C-60CF-4A90-B665-47D3874067AA}" type="presOf" srcId="{BDB1D072-3443-417D-A540-7B3968235A29}" destId="{8645FEE9-2871-45BB-9EE4-2F4DB58C8D92}" srcOrd="0" destOrd="0" presId="urn:microsoft.com/office/officeart/2005/8/layout/vList2"/>
    <dgm:cxn modelId="{10294D21-CCA7-454E-8B7B-918AD4064C67}" type="presOf" srcId="{523542E0-09C5-4CF9-BEDC-A802FC8E2315}" destId="{8645FEE9-2871-45BB-9EE4-2F4DB58C8D92}" srcOrd="0" destOrd="2" presId="urn:microsoft.com/office/officeart/2005/8/layout/vList2"/>
    <dgm:cxn modelId="{5D0B0924-6A22-461B-A213-C482501A23E6}" srcId="{D27F66B4-DCAF-4DF3-85EE-8F26E976499A}" destId="{6AE46E76-0899-4FA8-B86D-291BCDFC7B43}" srcOrd="2" destOrd="0" parTransId="{6EBEB3EB-78D3-4EA0-820C-E3FFEAD48DEC}" sibTransId="{8C3F52A6-BBA8-4105-94F1-866B1AE52137}"/>
    <dgm:cxn modelId="{A1014145-05DB-474A-B040-7BF420CFFE3B}" type="presOf" srcId="{0B9E8085-D25A-4338-9E92-160473891F2F}" destId="{FEDBC762-DAEF-4F64-959B-3AD7D215D357}" srcOrd="0" destOrd="1" presId="urn:microsoft.com/office/officeart/2005/8/layout/vList2"/>
    <dgm:cxn modelId="{6B0B6A66-273B-4101-8EA4-14C204604F7B}" srcId="{CE6A73B0-874B-473F-9A98-F548993A173A}" destId="{39D099D1-6575-40F4-9E5F-817BCF1C2AE2}" srcOrd="0" destOrd="0" parTransId="{DE305456-A257-4113-83FB-1F75E3DDBFCC}" sibTransId="{595399A2-07E4-48CC-BAB8-CED9EE71B618}"/>
    <dgm:cxn modelId="{30360B7D-52F5-4D65-884D-85B0D2102B29}" srcId="{803EB7C0-18D0-4513-9149-120D56E56454}" destId="{BDB1D072-3443-417D-A540-7B3968235A29}" srcOrd="0" destOrd="0" parTransId="{9EBA7CED-136C-40C1-94B5-B1067947A821}" sibTransId="{639E3FAB-9467-4142-B327-A23A921E2577}"/>
    <dgm:cxn modelId="{8265BF82-E302-4431-AB07-339D923E69B3}" type="presOf" srcId="{6AE46E76-0899-4FA8-B86D-291BCDFC7B43}" destId="{FEDBC762-DAEF-4F64-959B-3AD7D215D357}" srcOrd="0" destOrd="5" presId="urn:microsoft.com/office/officeart/2005/8/layout/vList2"/>
    <dgm:cxn modelId="{506043A1-51A3-42C3-B746-AEB39ADD5456}" srcId="{D27F66B4-DCAF-4DF3-85EE-8F26E976499A}" destId="{194F04A5-14FF-4859-8774-38F3408E84AD}" srcOrd="0" destOrd="0" parTransId="{D01E3579-E34D-4211-AC9D-8A3E3FC18EEE}" sibTransId="{9B90F2A4-BE47-436B-970D-34A725C75758}"/>
    <dgm:cxn modelId="{D5AD84B4-FB2E-4A1D-8CF4-CB4B36793F69}" type="presOf" srcId="{803EB7C0-18D0-4513-9149-120D56E56454}" destId="{6AEDF22C-A73D-478E-A41D-EF57276F8639}" srcOrd="0" destOrd="0" presId="urn:microsoft.com/office/officeart/2005/8/layout/vList2"/>
    <dgm:cxn modelId="{01F0A4B6-6BD9-421D-9E1E-380BBBE6B462}" srcId="{CE6A73B0-874B-473F-9A98-F548993A173A}" destId="{D27F66B4-DCAF-4DF3-85EE-8F26E976499A}" srcOrd="2" destOrd="0" parTransId="{C28734AE-E459-4DB1-AAAD-F9ECDE3CE66F}" sibTransId="{F455D2AC-7676-4ABE-A934-4F1E0981D26B}"/>
    <dgm:cxn modelId="{9D8789B8-9246-469D-8A24-A69290763669}" type="presOf" srcId="{9FA615B5-3418-4E38-A2E4-BF9704E9E263}" destId="{8645FEE9-2871-45BB-9EE4-2F4DB58C8D92}" srcOrd="0" destOrd="1" presId="urn:microsoft.com/office/officeart/2005/8/layout/vList2"/>
    <dgm:cxn modelId="{EB6FDFB8-1C39-4786-890D-F7B835276F41}" srcId="{0402A8B8-0A0E-4C9F-9523-CD6269C6B374}" destId="{CE6A73B0-874B-473F-9A98-F548993A173A}" srcOrd="1" destOrd="0" parTransId="{B582C91C-E4A3-48CA-875A-5184ED7EB320}" sibTransId="{024AAA5D-48FD-46EB-8D33-2FEC36E65650}"/>
    <dgm:cxn modelId="{83BCF5C4-1248-46FC-AF31-B6A70A22A206}" type="presOf" srcId="{CE6A73B0-874B-473F-9A98-F548993A173A}" destId="{1ED9133A-B32A-4D7F-B410-80A2534B6895}" srcOrd="0" destOrd="0" presId="urn:microsoft.com/office/officeart/2005/8/layout/vList2"/>
    <dgm:cxn modelId="{E73267CE-03CA-4A67-BF78-DE8A642317D9}" srcId="{CE6A73B0-874B-473F-9A98-F548993A173A}" destId="{0B9E8085-D25A-4338-9E92-160473891F2F}" srcOrd="1" destOrd="0" parTransId="{6B005254-ADB5-4C94-8C0D-2AD2737492D1}" sibTransId="{D5FABEFA-1EC9-4ABE-9951-27F0AF3B8ABF}"/>
    <dgm:cxn modelId="{1EFA6ACF-4F75-4714-B579-D975E9FEFC57}" type="presOf" srcId="{D27F66B4-DCAF-4DF3-85EE-8F26E976499A}" destId="{FEDBC762-DAEF-4F64-959B-3AD7D215D357}" srcOrd="0" destOrd="2" presId="urn:microsoft.com/office/officeart/2005/8/layout/vList2"/>
    <dgm:cxn modelId="{A8ACF1D5-1957-42D1-B23E-4D5E115E225D}" type="presOf" srcId="{0402A8B8-0A0E-4C9F-9523-CD6269C6B374}" destId="{FF29740A-3364-4963-A671-CD6E50E741E8}" srcOrd="0" destOrd="0" presId="urn:microsoft.com/office/officeart/2005/8/layout/vList2"/>
    <dgm:cxn modelId="{565FBCD9-5F7C-4F6F-88A6-2D3FFE9DD503}" type="presOf" srcId="{4A90F517-56FE-4904-B747-AFDADE1D4F98}" destId="{F01367F1-E888-4D67-9815-AF9538E2E1A5}" srcOrd="0" destOrd="0" presId="urn:microsoft.com/office/officeart/2005/8/layout/vList2"/>
    <dgm:cxn modelId="{4BA76EDE-E081-4E64-83AD-6E8599C69BCA}" srcId="{BDB1D072-3443-417D-A540-7B3968235A29}" destId="{523542E0-09C5-4CF9-BEDC-A802FC8E2315}" srcOrd="1" destOrd="0" parTransId="{37EBDAF0-BC06-40F2-886B-4C57358E90F6}" sibTransId="{8D834A15-0C61-4E91-9726-7773302E3986}"/>
    <dgm:cxn modelId="{20AA0AED-FA88-416C-8810-1F66C3E30D5F}" type="presOf" srcId="{2DD86E8E-BA7B-4828-AC1C-E0A0EC70A0F9}" destId="{FEDBC762-DAEF-4F64-959B-3AD7D215D357}" srcOrd="0" destOrd="4" presId="urn:microsoft.com/office/officeart/2005/8/layout/vList2"/>
    <dgm:cxn modelId="{A0651BF4-EC69-455A-80E8-29057A5C9265}" type="presOf" srcId="{194F04A5-14FF-4859-8774-38F3408E84AD}" destId="{FEDBC762-DAEF-4F64-959B-3AD7D215D357}" srcOrd="0" destOrd="3" presId="urn:microsoft.com/office/officeart/2005/8/layout/vList2"/>
    <dgm:cxn modelId="{282252FA-1D1C-4DAD-B094-4C1FCCEA995F}" srcId="{D27F66B4-DCAF-4DF3-85EE-8F26E976499A}" destId="{2DD86E8E-BA7B-4828-AC1C-E0A0EC70A0F9}" srcOrd="1" destOrd="0" parTransId="{A4B4A8CB-0D16-44A9-A0F3-93280C6053C1}" sibTransId="{3D193E58-F64C-4540-B7BD-EFD2556EDFAB}"/>
    <dgm:cxn modelId="{FC0045D1-2301-4F83-AAA6-395D484CEB60}" type="presParOf" srcId="{FF29740A-3364-4963-A671-CD6E50E741E8}" destId="{F01367F1-E888-4D67-9815-AF9538E2E1A5}" srcOrd="0" destOrd="0" presId="urn:microsoft.com/office/officeart/2005/8/layout/vList2"/>
    <dgm:cxn modelId="{AFEA592C-8745-4212-8659-DADA52C43B76}" type="presParOf" srcId="{FF29740A-3364-4963-A671-CD6E50E741E8}" destId="{6203CC12-9262-4E72-A80D-698C79B50597}" srcOrd="1" destOrd="0" presId="urn:microsoft.com/office/officeart/2005/8/layout/vList2"/>
    <dgm:cxn modelId="{7D66C851-B0D3-4C6A-85A5-D5DF8098779E}" type="presParOf" srcId="{FF29740A-3364-4963-A671-CD6E50E741E8}" destId="{1ED9133A-B32A-4D7F-B410-80A2534B6895}" srcOrd="2" destOrd="0" presId="urn:microsoft.com/office/officeart/2005/8/layout/vList2"/>
    <dgm:cxn modelId="{9AFAA7DA-0CC4-41AD-840B-D6B92D68CD45}" type="presParOf" srcId="{FF29740A-3364-4963-A671-CD6E50E741E8}" destId="{FEDBC762-DAEF-4F64-959B-3AD7D215D357}" srcOrd="3" destOrd="0" presId="urn:microsoft.com/office/officeart/2005/8/layout/vList2"/>
    <dgm:cxn modelId="{2BD542DE-13E3-4B3D-943F-331D4465B894}" type="presParOf" srcId="{FF29740A-3364-4963-A671-CD6E50E741E8}" destId="{6AEDF22C-A73D-478E-A41D-EF57276F8639}" srcOrd="4" destOrd="0" presId="urn:microsoft.com/office/officeart/2005/8/layout/vList2"/>
    <dgm:cxn modelId="{867EB047-5BDC-4854-96D5-7CE17F0383A9}" type="presParOf" srcId="{FF29740A-3364-4963-A671-CD6E50E741E8}" destId="{8645FEE9-2871-45BB-9EE4-2F4DB58C8D9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B3C0BD-A920-45E1-8ACA-7A3F41DA5B96}"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9328B25-0800-4B4B-B785-A47934106D31}">
      <dgm:prSet/>
      <dgm:spPr/>
      <dgm:t>
        <a:bodyPr/>
        <a:lstStyle/>
        <a:p>
          <a:r>
            <a:rPr lang="cs-CZ"/>
            <a:t>Změna druhu pozemku</a:t>
          </a:r>
          <a:endParaRPr lang="en-US"/>
        </a:p>
      </dgm:t>
    </dgm:pt>
    <dgm:pt modelId="{3415CDF6-31D4-412E-8A25-63D5822F8C3C}" type="parTrans" cxnId="{333A925A-339E-434D-9DA7-7DAF60275389}">
      <dgm:prSet/>
      <dgm:spPr/>
      <dgm:t>
        <a:bodyPr/>
        <a:lstStyle/>
        <a:p>
          <a:endParaRPr lang="en-US"/>
        </a:p>
      </dgm:t>
    </dgm:pt>
    <dgm:pt modelId="{65B897A9-748E-437C-905D-264E8D51142C}" type="sibTrans" cxnId="{333A925A-339E-434D-9DA7-7DAF60275389}">
      <dgm:prSet/>
      <dgm:spPr/>
      <dgm:t>
        <a:bodyPr/>
        <a:lstStyle/>
        <a:p>
          <a:endParaRPr lang="en-US"/>
        </a:p>
      </dgm:t>
    </dgm:pt>
    <dgm:pt modelId="{F4C1BF2B-810A-4C74-BDF5-36906E48C4AE}">
      <dgm:prSet/>
      <dgm:spPr/>
      <dgm:t>
        <a:bodyPr/>
        <a:lstStyle/>
        <a:p>
          <a:r>
            <a:rPr lang="cs-CZ"/>
            <a:t>Soulad s územně plánovací dokumentací</a:t>
          </a:r>
          <a:endParaRPr lang="en-US"/>
        </a:p>
      </dgm:t>
    </dgm:pt>
    <dgm:pt modelId="{7E816DF7-D77A-45CC-BE4A-F54C67BB8869}" type="parTrans" cxnId="{A65F181C-1C92-44D9-88F6-4B61FE38C191}">
      <dgm:prSet/>
      <dgm:spPr/>
      <dgm:t>
        <a:bodyPr/>
        <a:lstStyle/>
        <a:p>
          <a:endParaRPr lang="en-US"/>
        </a:p>
      </dgm:t>
    </dgm:pt>
    <dgm:pt modelId="{DF7CB11B-CF05-4BBA-98BA-FD5EAA9C4A71}" type="sibTrans" cxnId="{A65F181C-1C92-44D9-88F6-4B61FE38C191}">
      <dgm:prSet/>
      <dgm:spPr/>
      <dgm:t>
        <a:bodyPr/>
        <a:lstStyle/>
        <a:p>
          <a:endParaRPr lang="en-US"/>
        </a:p>
      </dgm:t>
    </dgm:pt>
    <dgm:pt modelId="{C25C0761-913F-456D-9764-E3AD476C873D}">
      <dgm:prSet/>
      <dgm:spPr/>
      <dgm:t>
        <a:bodyPr/>
        <a:lstStyle/>
        <a:p>
          <a:r>
            <a:rPr lang="cs-CZ"/>
            <a:t>Územní rozhodnutí o změně využití území </a:t>
          </a:r>
          <a:endParaRPr lang="en-US"/>
        </a:p>
      </dgm:t>
    </dgm:pt>
    <dgm:pt modelId="{66F05FF1-2F69-4A4E-80F8-CAE7C9ADBF61}" type="parTrans" cxnId="{4B842EE0-554B-4481-9FA8-0EA4CD811B65}">
      <dgm:prSet/>
      <dgm:spPr/>
      <dgm:t>
        <a:bodyPr/>
        <a:lstStyle/>
        <a:p>
          <a:endParaRPr lang="en-US"/>
        </a:p>
      </dgm:t>
    </dgm:pt>
    <dgm:pt modelId="{F02D2766-E211-4910-8034-5201C42BDAFB}" type="sibTrans" cxnId="{4B842EE0-554B-4481-9FA8-0EA4CD811B65}">
      <dgm:prSet/>
      <dgm:spPr/>
      <dgm:t>
        <a:bodyPr/>
        <a:lstStyle/>
        <a:p>
          <a:endParaRPr lang="en-US"/>
        </a:p>
      </dgm:t>
    </dgm:pt>
    <dgm:pt modelId="{57DBA3E6-6139-43E4-B7FE-CDB42CFFE917}">
      <dgm:prSet/>
      <dgm:spPr/>
      <dgm:t>
        <a:bodyPr/>
        <a:lstStyle/>
        <a:p>
          <a:r>
            <a:rPr lang="cs-CZ"/>
            <a:t>Příp. územní rozhodnutí o umístění stavby</a:t>
          </a:r>
          <a:endParaRPr lang="en-US"/>
        </a:p>
      </dgm:t>
    </dgm:pt>
    <dgm:pt modelId="{14157B33-2287-4D41-ABF8-9A40950CF210}" type="parTrans" cxnId="{BA005089-3ACA-47EB-BE1A-FECC0182B764}">
      <dgm:prSet/>
      <dgm:spPr/>
      <dgm:t>
        <a:bodyPr/>
        <a:lstStyle/>
        <a:p>
          <a:endParaRPr lang="en-US"/>
        </a:p>
      </dgm:t>
    </dgm:pt>
    <dgm:pt modelId="{0D013AC8-DEA6-4A9C-8FA5-0B9E871D264D}" type="sibTrans" cxnId="{BA005089-3ACA-47EB-BE1A-FECC0182B764}">
      <dgm:prSet/>
      <dgm:spPr/>
      <dgm:t>
        <a:bodyPr/>
        <a:lstStyle/>
        <a:p>
          <a:endParaRPr lang="en-US"/>
        </a:p>
      </dgm:t>
    </dgm:pt>
    <dgm:pt modelId="{94AA7FED-AEF1-4FA5-BADB-F7AF8EB20D91}">
      <dgm:prSet/>
      <dgm:spPr/>
      <dgm:t>
        <a:bodyPr/>
        <a:lstStyle/>
        <a:p>
          <a:r>
            <a:rPr lang="cs-CZ"/>
            <a:t>Pro konstrukci vinice a oplocení pozemků</a:t>
          </a:r>
          <a:endParaRPr lang="en-US"/>
        </a:p>
      </dgm:t>
    </dgm:pt>
    <dgm:pt modelId="{EED21229-F356-4612-85AF-40F9988E9609}" type="parTrans" cxnId="{D80E5B60-786D-4341-B02D-B6D8D753B548}">
      <dgm:prSet/>
      <dgm:spPr/>
      <dgm:t>
        <a:bodyPr/>
        <a:lstStyle/>
        <a:p>
          <a:endParaRPr lang="en-US"/>
        </a:p>
      </dgm:t>
    </dgm:pt>
    <dgm:pt modelId="{FD151654-A563-447C-8892-E4895AEFF518}" type="sibTrans" cxnId="{D80E5B60-786D-4341-B02D-B6D8D753B548}">
      <dgm:prSet/>
      <dgm:spPr/>
      <dgm:t>
        <a:bodyPr/>
        <a:lstStyle/>
        <a:p>
          <a:endParaRPr lang="en-US"/>
        </a:p>
      </dgm:t>
    </dgm:pt>
    <dgm:pt modelId="{3CD8661D-9FAC-4203-AD25-4B2137F68638}">
      <dgm:prSet/>
      <dgm:spPr/>
      <dgm:t>
        <a:bodyPr/>
        <a:lstStyle/>
        <a:p>
          <a:r>
            <a:rPr lang="cs-CZ"/>
            <a:t>Registrace vinice – registrační číslo</a:t>
          </a:r>
          <a:endParaRPr lang="en-US"/>
        </a:p>
      </dgm:t>
    </dgm:pt>
    <dgm:pt modelId="{04714D1F-B982-48FF-AAC5-CFCECD8AEF94}" type="parTrans" cxnId="{F64FD1FC-9704-435F-AAB8-09F69F49AF7B}">
      <dgm:prSet/>
      <dgm:spPr/>
      <dgm:t>
        <a:bodyPr/>
        <a:lstStyle/>
        <a:p>
          <a:endParaRPr lang="en-US"/>
        </a:p>
      </dgm:t>
    </dgm:pt>
    <dgm:pt modelId="{2541C9EA-D2BD-4156-8D0E-8BB01D043028}" type="sibTrans" cxnId="{F64FD1FC-9704-435F-AAB8-09F69F49AF7B}">
      <dgm:prSet/>
      <dgm:spPr/>
      <dgm:t>
        <a:bodyPr/>
        <a:lstStyle/>
        <a:p>
          <a:endParaRPr lang="en-US"/>
        </a:p>
      </dgm:t>
    </dgm:pt>
    <dgm:pt modelId="{03BD1AF7-AFD4-4F2E-95DF-5B4CFBE0429A}">
      <dgm:prSet/>
      <dgm:spPr/>
      <dgm:t>
        <a:bodyPr/>
        <a:lstStyle/>
        <a:p>
          <a:r>
            <a:rPr lang="cs-CZ"/>
            <a:t>Obligatorní = Výměra větší než 10 arů</a:t>
          </a:r>
          <a:endParaRPr lang="en-US"/>
        </a:p>
      </dgm:t>
    </dgm:pt>
    <dgm:pt modelId="{2B5DE5AF-9BBE-4918-B8F1-8C1920109FED}" type="parTrans" cxnId="{6B987AA6-2664-413A-94B0-252026A37423}">
      <dgm:prSet/>
      <dgm:spPr/>
      <dgm:t>
        <a:bodyPr/>
        <a:lstStyle/>
        <a:p>
          <a:endParaRPr lang="en-US"/>
        </a:p>
      </dgm:t>
    </dgm:pt>
    <dgm:pt modelId="{EB7FC66B-19A1-4FAB-BF80-3E2C362D5972}" type="sibTrans" cxnId="{6B987AA6-2664-413A-94B0-252026A37423}">
      <dgm:prSet/>
      <dgm:spPr/>
      <dgm:t>
        <a:bodyPr/>
        <a:lstStyle/>
        <a:p>
          <a:endParaRPr lang="en-US"/>
        </a:p>
      </dgm:t>
    </dgm:pt>
    <dgm:pt modelId="{E9B3B557-2A89-477F-920B-75FDD47E0F88}">
      <dgm:prSet/>
      <dgm:spPr/>
      <dgm:t>
        <a:bodyPr/>
        <a:lstStyle/>
        <a:p>
          <a:r>
            <a:rPr lang="cs-CZ"/>
            <a:t>Fakultativní = Výměra menší než 10 arů</a:t>
          </a:r>
          <a:endParaRPr lang="en-US"/>
        </a:p>
      </dgm:t>
    </dgm:pt>
    <dgm:pt modelId="{7D8D7274-1235-4553-9298-19055E631731}" type="parTrans" cxnId="{3153CDFB-A51A-47A8-8C74-30E02F7896E3}">
      <dgm:prSet/>
      <dgm:spPr/>
      <dgm:t>
        <a:bodyPr/>
        <a:lstStyle/>
        <a:p>
          <a:endParaRPr lang="en-US"/>
        </a:p>
      </dgm:t>
    </dgm:pt>
    <dgm:pt modelId="{24810A61-C30E-400C-BF18-8275609ABB2A}" type="sibTrans" cxnId="{3153CDFB-A51A-47A8-8C74-30E02F7896E3}">
      <dgm:prSet/>
      <dgm:spPr/>
      <dgm:t>
        <a:bodyPr/>
        <a:lstStyle/>
        <a:p>
          <a:endParaRPr lang="en-US"/>
        </a:p>
      </dgm:t>
    </dgm:pt>
    <dgm:pt modelId="{F5BE9141-DC61-4D93-8E69-C46B04C9FF5B}">
      <dgm:prSet/>
      <dgm:spPr/>
      <dgm:t>
        <a:bodyPr/>
        <a:lstStyle/>
        <a:p>
          <a:r>
            <a:rPr lang="cs-CZ"/>
            <a:t>Povinnost požádat o registraci do 30 dnů od výsadby vinice</a:t>
          </a:r>
          <a:endParaRPr lang="en-US"/>
        </a:p>
      </dgm:t>
    </dgm:pt>
    <dgm:pt modelId="{E16B1AC8-A68B-41B6-B1C3-7488879F72AE}" type="parTrans" cxnId="{4CF17573-8715-4F0D-A396-11DFAC9F9DAB}">
      <dgm:prSet/>
      <dgm:spPr/>
      <dgm:t>
        <a:bodyPr/>
        <a:lstStyle/>
        <a:p>
          <a:endParaRPr lang="en-US"/>
        </a:p>
      </dgm:t>
    </dgm:pt>
    <dgm:pt modelId="{5C5E8C6F-2470-424B-AAF7-43FA5F68E039}" type="sibTrans" cxnId="{4CF17573-8715-4F0D-A396-11DFAC9F9DAB}">
      <dgm:prSet/>
      <dgm:spPr/>
      <dgm:t>
        <a:bodyPr/>
        <a:lstStyle/>
        <a:p>
          <a:endParaRPr lang="en-US"/>
        </a:p>
      </dgm:t>
    </dgm:pt>
    <dgm:pt modelId="{CA8743D3-B5B5-4BB7-A026-FED2AE7E756D}">
      <dgm:prSet/>
      <dgm:spPr/>
      <dgm:t>
        <a:bodyPr/>
        <a:lstStyle/>
        <a:p>
          <a:r>
            <a:rPr lang="cs-CZ"/>
            <a:t>Povinnost doložit právní titul k užívání pozemku</a:t>
          </a:r>
          <a:endParaRPr lang="en-US"/>
        </a:p>
      </dgm:t>
    </dgm:pt>
    <dgm:pt modelId="{E2B1BA89-5A3F-4F3B-BF83-9243A1686D77}" type="parTrans" cxnId="{15496BAD-137C-4A8D-AF2C-7F49E66314AB}">
      <dgm:prSet/>
      <dgm:spPr/>
      <dgm:t>
        <a:bodyPr/>
        <a:lstStyle/>
        <a:p>
          <a:endParaRPr lang="en-US"/>
        </a:p>
      </dgm:t>
    </dgm:pt>
    <dgm:pt modelId="{0D90165B-DF94-4F7D-A30E-7263E024D22A}" type="sibTrans" cxnId="{15496BAD-137C-4A8D-AF2C-7F49E66314AB}">
      <dgm:prSet/>
      <dgm:spPr/>
      <dgm:t>
        <a:bodyPr/>
        <a:lstStyle/>
        <a:p>
          <a:endParaRPr lang="en-US"/>
        </a:p>
      </dgm:t>
    </dgm:pt>
    <dgm:pt modelId="{A6981B20-EBDF-49BD-A30D-723EFD53A579}">
      <dgm:prSet/>
      <dgm:spPr/>
      <dgm:t>
        <a:bodyPr/>
        <a:lstStyle/>
        <a:p>
          <a:r>
            <a:rPr lang="cs-CZ"/>
            <a:t>Výsadba vinice na pozemku neznámého vlastníka § 9 odst. 4</a:t>
          </a:r>
          <a:endParaRPr lang="en-US"/>
        </a:p>
      </dgm:t>
    </dgm:pt>
    <dgm:pt modelId="{5FE4E33C-EF4D-4031-A621-0C1E72BE59C6}" type="parTrans" cxnId="{8BE2707B-36C5-467D-997B-248E43E88B5A}">
      <dgm:prSet/>
      <dgm:spPr/>
      <dgm:t>
        <a:bodyPr/>
        <a:lstStyle/>
        <a:p>
          <a:endParaRPr lang="en-US"/>
        </a:p>
      </dgm:t>
    </dgm:pt>
    <dgm:pt modelId="{C0DA0062-326D-4624-A458-6F933635F899}" type="sibTrans" cxnId="{8BE2707B-36C5-467D-997B-248E43E88B5A}">
      <dgm:prSet/>
      <dgm:spPr/>
      <dgm:t>
        <a:bodyPr/>
        <a:lstStyle/>
        <a:p>
          <a:endParaRPr lang="en-US"/>
        </a:p>
      </dgm:t>
    </dgm:pt>
    <dgm:pt modelId="{BF7FF307-E590-46FF-B31C-9927AA60EA00}">
      <dgm:prSet/>
      <dgm:spPr/>
      <dgm:t>
        <a:bodyPr/>
        <a:lstStyle/>
        <a:p>
          <a:r>
            <a:rPr lang="cs-CZ"/>
            <a:t>Registr vinic (neveřejný)</a:t>
          </a:r>
          <a:endParaRPr lang="en-US"/>
        </a:p>
      </dgm:t>
    </dgm:pt>
    <dgm:pt modelId="{1FDF07EA-A4DE-40C6-97AB-2254408465AD}" type="parTrans" cxnId="{FF3D68E5-A006-4924-8626-87307DEFBD73}">
      <dgm:prSet/>
      <dgm:spPr/>
      <dgm:t>
        <a:bodyPr/>
        <a:lstStyle/>
        <a:p>
          <a:endParaRPr lang="en-US"/>
        </a:p>
      </dgm:t>
    </dgm:pt>
    <dgm:pt modelId="{23347C0F-647D-4C21-B06F-50BCBE774C5E}" type="sibTrans" cxnId="{FF3D68E5-A006-4924-8626-87307DEFBD73}">
      <dgm:prSet/>
      <dgm:spPr/>
      <dgm:t>
        <a:bodyPr/>
        <a:lstStyle/>
        <a:p>
          <a:endParaRPr lang="en-US"/>
        </a:p>
      </dgm:t>
    </dgm:pt>
    <dgm:pt modelId="{877D8784-74A5-4897-B0A4-CBBCD3FACF8A}">
      <dgm:prSet/>
      <dgm:spPr/>
      <dgm:t>
        <a:bodyPr/>
        <a:lstStyle/>
        <a:p>
          <a:r>
            <a:rPr lang="cs-CZ"/>
            <a:t>Vede ÚKZÚZ</a:t>
          </a:r>
          <a:endParaRPr lang="en-US"/>
        </a:p>
      </dgm:t>
    </dgm:pt>
    <dgm:pt modelId="{1BFBE229-E8EB-49E7-8F55-6B1202F4D38C}" type="parTrans" cxnId="{AC904FDE-B475-49BD-8DB6-17B202A2D23F}">
      <dgm:prSet/>
      <dgm:spPr/>
      <dgm:t>
        <a:bodyPr/>
        <a:lstStyle/>
        <a:p>
          <a:endParaRPr lang="en-US"/>
        </a:p>
      </dgm:t>
    </dgm:pt>
    <dgm:pt modelId="{DFB66B62-4A6D-4244-96F9-BE6CF797A0D9}" type="sibTrans" cxnId="{AC904FDE-B475-49BD-8DB6-17B202A2D23F}">
      <dgm:prSet/>
      <dgm:spPr/>
      <dgm:t>
        <a:bodyPr/>
        <a:lstStyle/>
        <a:p>
          <a:endParaRPr lang="en-US"/>
        </a:p>
      </dgm:t>
    </dgm:pt>
    <dgm:pt modelId="{0974F25B-2442-48D8-92EB-9510380DB900}" type="pres">
      <dgm:prSet presAssocID="{EEB3C0BD-A920-45E1-8ACA-7A3F41DA5B96}" presName="linear" presStyleCnt="0">
        <dgm:presLayoutVars>
          <dgm:dir/>
          <dgm:animLvl val="lvl"/>
          <dgm:resizeHandles val="exact"/>
        </dgm:presLayoutVars>
      </dgm:prSet>
      <dgm:spPr/>
    </dgm:pt>
    <dgm:pt modelId="{E6389744-CF57-4310-8186-2E8BE41AFF79}" type="pres">
      <dgm:prSet presAssocID="{99328B25-0800-4B4B-B785-A47934106D31}" presName="parentLin" presStyleCnt="0"/>
      <dgm:spPr/>
    </dgm:pt>
    <dgm:pt modelId="{423FCE7D-3FA2-4285-AF68-5E5572DCC212}" type="pres">
      <dgm:prSet presAssocID="{99328B25-0800-4B4B-B785-A47934106D31}" presName="parentLeftMargin" presStyleLbl="node1" presStyleIdx="0" presStyleCnt="3"/>
      <dgm:spPr/>
    </dgm:pt>
    <dgm:pt modelId="{348569B7-A264-4420-BDC4-EAE16802A0C5}" type="pres">
      <dgm:prSet presAssocID="{99328B25-0800-4B4B-B785-A47934106D31}" presName="parentText" presStyleLbl="node1" presStyleIdx="0" presStyleCnt="3">
        <dgm:presLayoutVars>
          <dgm:chMax val="0"/>
          <dgm:bulletEnabled val="1"/>
        </dgm:presLayoutVars>
      </dgm:prSet>
      <dgm:spPr/>
    </dgm:pt>
    <dgm:pt modelId="{144D6857-3208-4FD8-B1B8-7D43EDBF1DDB}" type="pres">
      <dgm:prSet presAssocID="{99328B25-0800-4B4B-B785-A47934106D31}" presName="negativeSpace" presStyleCnt="0"/>
      <dgm:spPr/>
    </dgm:pt>
    <dgm:pt modelId="{6465F6A0-2910-46A4-85DF-51822A885E41}" type="pres">
      <dgm:prSet presAssocID="{99328B25-0800-4B4B-B785-A47934106D31}" presName="childText" presStyleLbl="conFgAcc1" presStyleIdx="0" presStyleCnt="3">
        <dgm:presLayoutVars>
          <dgm:bulletEnabled val="1"/>
        </dgm:presLayoutVars>
      </dgm:prSet>
      <dgm:spPr/>
    </dgm:pt>
    <dgm:pt modelId="{7F470FB5-2AC7-4047-A782-3FF0CC80AC7C}" type="pres">
      <dgm:prSet presAssocID="{65B897A9-748E-437C-905D-264E8D51142C}" presName="spaceBetweenRectangles" presStyleCnt="0"/>
      <dgm:spPr/>
    </dgm:pt>
    <dgm:pt modelId="{A634EE5C-0A49-428E-B280-5F76283EF180}" type="pres">
      <dgm:prSet presAssocID="{3CD8661D-9FAC-4203-AD25-4B2137F68638}" presName="parentLin" presStyleCnt="0"/>
      <dgm:spPr/>
    </dgm:pt>
    <dgm:pt modelId="{C37E2684-C148-49C5-B048-0F644A337247}" type="pres">
      <dgm:prSet presAssocID="{3CD8661D-9FAC-4203-AD25-4B2137F68638}" presName="parentLeftMargin" presStyleLbl="node1" presStyleIdx="0" presStyleCnt="3"/>
      <dgm:spPr/>
    </dgm:pt>
    <dgm:pt modelId="{90E56FE5-51CC-4324-BA0A-F11AF7953239}" type="pres">
      <dgm:prSet presAssocID="{3CD8661D-9FAC-4203-AD25-4B2137F68638}" presName="parentText" presStyleLbl="node1" presStyleIdx="1" presStyleCnt="3">
        <dgm:presLayoutVars>
          <dgm:chMax val="0"/>
          <dgm:bulletEnabled val="1"/>
        </dgm:presLayoutVars>
      </dgm:prSet>
      <dgm:spPr/>
    </dgm:pt>
    <dgm:pt modelId="{959ABC9B-5356-4CD9-835A-47A3470C945D}" type="pres">
      <dgm:prSet presAssocID="{3CD8661D-9FAC-4203-AD25-4B2137F68638}" presName="negativeSpace" presStyleCnt="0"/>
      <dgm:spPr/>
    </dgm:pt>
    <dgm:pt modelId="{1FD3E16C-2345-4EBE-9A11-0DD6A1757127}" type="pres">
      <dgm:prSet presAssocID="{3CD8661D-9FAC-4203-AD25-4B2137F68638}" presName="childText" presStyleLbl="conFgAcc1" presStyleIdx="1" presStyleCnt="3">
        <dgm:presLayoutVars>
          <dgm:bulletEnabled val="1"/>
        </dgm:presLayoutVars>
      </dgm:prSet>
      <dgm:spPr/>
    </dgm:pt>
    <dgm:pt modelId="{ACB3B7A7-EB87-4402-B174-4B48D8F316B5}" type="pres">
      <dgm:prSet presAssocID="{2541C9EA-D2BD-4156-8D0E-8BB01D043028}" presName="spaceBetweenRectangles" presStyleCnt="0"/>
      <dgm:spPr/>
    </dgm:pt>
    <dgm:pt modelId="{2F51812E-04E9-402E-B641-8FD4B8D0510B}" type="pres">
      <dgm:prSet presAssocID="{BF7FF307-E590-46FF-B31C-9927AA60EA00}" presName="parentLin" presStyleCnt="0"/>
      <dgm:spPr/>
    </dgm:pt>
    <dgm:pt modelId="{9E466EEF-239E-494D-B80B-4DF1D59F80DD}" type="pres">
      <dgm:prSet presAssocID="{BF7FF307-E590-46FF-B31C-9927AA60EA00}" presName="parentLeftMargin" presStyleLbl="node1" presStyleIdx="1" presStyleCnt="3"/>
      <dgm:spPr/>
    </dgm:pt>
    <dgm:pt modelId="{8D5704E0-A7BA-4A13-94F8-B50F9BD17805}" type="pres">
      <dgm:prSet presAssocID="{BF7FF307-E590-46FF-B31C-9927AA60EA00}" presName="parentText" presStyleLbl="node1" presStyleIdx="2" presStyleCnt="3">
        <dgm:presLayoutVars>
          <dgm:chMax val="0"/>
          <dgm:bulletEnabled val="1"/>
        </dgm:presLayoutVars>
      </dgm:prSet>
      <dgm:spPr/>
    </dgm:pt>
    <dgm:pt modelId="{476C8E62-6A8D-4696-BE63-8EEA94606E4A}" type="pres">
      <dgm:prSet presAssocID="{BF7FF307-E590-46FF-B31C-9927AA60EA00}" presName="negativeSpace" presStyleCnt="0"/>
      <dgm:spPr/>
    </dgm:pt>
    <dgm:pt modelId="{87000C33-5223-4E25-A788-E31B7D09D6CA}" type="pres">
      <dgm:prSet presAssocID="{BF7FF307-E590-46FF-B31C-9927AA60EA00}" presName="childText" presStyleLbl="conFgAcc1" presStyleIdx="2" presStyleCnt="3">
        <dgm:presLayoutVars>
          <dgm:bulletEnabled val="1"/>
        </dgm:presLayoutVars>
      </dgm:prSet>
      <dgm:spPr/>
    </dgm:pt>
  </dgm:ptLst>
  <dgm:cxnLst>
    <dgm:cxn modelId="{56377404-319A-4671-9ED3-6BDE4C482A98}" type="presOf" srcId="{3CD8661D-9FAC-4203-AD25-4B2137F68638}" destId="{90E56FE5-51CC-4324-BA0A-F11AF7953239}" srcOrd="1" destOrd="0" presId="urn:microsoft.com/office/officeart/2005/8/layout/list1"/>
    <dgm:cxn modelId="{BB18F30A-671E-4E1F-AC83-EBEB4E52A2E7}" type="presOf" srcId="{F5BE9141-DC61-4D93-8E69-C46B04C9FF5B}" destId="{1FD3E16C-2345-4EBE-9A11-0DD6A1757127}" srcOrd="0" destOrd="2" presId="urn:microsoft.com/office/officeart/2005/8/layout/list1"/>
    <dgm:cxn modelId="{A65F181C-1C92-44D9-88F6-4B61FE38C191}" srcId="{99328B25-0800-4B4B-B785-A47934106D31}" destId="{F4C1BF2B-810A-4C74-BDF5-36906E48C4AE}" srcOrd="0" destOrd="0" parTransId="{7E816DF7-D77A-45CC-BE4A-F54C67BB8869}" sibTransId="{DF7CB11B-CF05-4BBA-98BA-FD5EAA9C4A71}"/>
    <dgm:cxn modelId="{D4FBE033-2501-4702-B10C-1B77BF8066DB}" type="presOf" srcId="{C25C0761-913F-456D-9764-E3AD476C873D}" destId="{6465F6A0-2910-46A4-85DF-51822A885E41}" srcOrd="0" destOrd="1" presId="urn:microsoft.com/office/officeart/2005/8/layout/list1"/>
    <dgm:cxn modelId="{D80E5B60-786D-4341-B02D-B6D8D753B548}" srcId="{57DBA3E6-6139-43E4-B7FE-CDB42CFFE917}" destId="{94AA7FED-AEF1-4FA5-BADB-F7AF8EB20D91}" srcOrd="0" destOrd="0" parTransId="{EED21229-F356-4612-85AF-40F9988E9609}" sibTransId="{FD151654-A563-447C-8892-E4895AEFF518}"/>
    <dgm:cxn modelId="{4DC7A64B-460C-43CB-826C-45AD47DB58A4}" type="presOf" srcId="{E9B3B557-2A89-477F-920B-75FDD47E0F88}" destId="{1FD3E16C-2345-4EBE-9A11-0DD6A1757127}" srcOrd="0" destOrd="1" presId="urn:microsoft.com/office/officeart/2005/8/layout/list1"/>
    <dgm:cxn modelId="{5836C16F-25ED-4D7F-911D-B4B464526583}" type="presOf" srcId="{F4C1BF2B-810A-4C74-BDF5-36906E48C4AE}" destId="{6465F6A0-2910-46A4-85DF-51822A885E41}" srcOrd="0" destOrd="0" presId="urn:microsoft.com/office/officeart/2005/8/layout/list1"/>
    <dgm:cxn modelId="{4CF17573-8715-4F0D-A396-11DFAC9F9DAB}" srcId="{3CD8661D-9FAC-4203-AD25-4B2137F68638}" destId="{F5BE9141-DC61-4D93-8E69-C46B04C9FF5B}" srcOrd="2" destOrd="0" parTransId="{E16B1AC8-A68B-41B6-B1C3-7488879F72AE}" sibTransId="{5C5E8C6F-2470-424B-AAF7-43FA5F68E039}"/>
    <dgm:cxn modelId="{87102055-13F5-479E-9915-FA63C4475C3A}" type="presOf" srcId="{94AA7FED-AEF1-4FA5-BADB-F7AF8EB20D91}" destId="{6465F6A0-2910-46A4-85DF-51822A885E41}" srcOrd="0" destOrd="3" presId="urn:microsoft.com/office/officeart/2005/8/layout/list1"/>
    <dgm:cxn modelId="{333A925A-339E-434D-9DA7-7DAF60275389}" srcId="{EEB3C0BD-A920-45E1-8ACA-7A3F41DA5B96}" destId="{99328B25-0800-4B4B-B785-A47934106D31}" srcOrd="0" destOrd="0" parTransId="{3415CDF6-31D4-412E-8A25-63D5822F8C3C}" sibTransId="{65B897A9-748E-437C-905D-264E8D51142C}"/>
    <dgm:cxn modelId="{8BE2707B-36C5-467D-997B-248E43E88B5A}" srcId="{F5BE9141-DC61-4D93-8E69-C46B04C9FF5B}" destId="{A6981B20-EBDF-49BD-A30D-723EFD53A579}" srcOrd="1" destOrd="0" parTransId="{5FE4E33C-EF4D-4031-A621-0C1E72BE59C6}" sibTransId="{C0DA0062-326D-4624-A458-6F933635F899}"/>
    <dgm:cxn modelId="{9EA93E7D-C6FA-4CDB-9288-5F8256695696}" type="presOf" srcId="{99328B25-0800-4B4B-B785-A47934106D31}" destId="{348569B7-A264-4420-BDC4-EAE16802A0C5}" srcOrd="1" destOrd="0" presId="urn:microsoft.com/office/officeart/2005/8/layout/list1"/>
    <dgm:cxn modelId="{A8871D7F-A9EA-4C97-90F1-F397EA09ACD7}" type="presOf" srcId="{EEB3C0BD-A920-45E1-8ACA-7A3F41DA5B96}" destId="{0974F25B-2442-48D8-92EB-9510380DB900}" srcOrd="0" destOrd="0" presId="urn:microsoft.com/office/officeart/2005/8/layout/list1"/>
    <dgm:cxn modelId="{BA005089-3ACA-47EB-BE1A-FECC0182B764}" srcId="{C25C0761-913F-456D-9764-E3AD476C873D}" destId="{57DBA3E6-6139-43E4-B7FE-CDB42CFFE917}" srcOrd="0" destOrd="0" parTransId="{14157B33-2287-4D41-ABF8-9A40950CF210}" sibTransId="{0D013AC8-DEA6-4A9C-8FA5-0B9E871D264D}"/>
    <dgm:cxn modelId="{FBCA50A5-6533-469E-B0BA-655968D3B3CE}" type="presOf" srcId="{3CD8661D-9FAC-4203-AD25-4B2137F68638}" destId="{C37E2684-C148-49C5-B048-0F644A337247}" srcOrd="0" destOrd="0" presId="urn:microsoft.com/office/officeart/2005/8/layout/list1"/>
    <dgm:cxn modelId="{6B987AA6-2664-413A-94B0-252026A37423}" srcId="{3CD8661D-9FAC-4203-AD25-4B2137F68638}" destId="{03BD1AF7-AFD4-4F2E-95DF-5B4CFBE0429A}" srcOrd="0" destOrd="0" parTransId="{2B5DE5AF-9BBE-4918-B8F1-8C1920109FED}" sibTransId="{EB7FC66B-19A1-4FAB-BF80-3E2C362D5972}"/>
    <dgm:cxn modelId="{15496BAD-137C-4A8D-AF2C-7F49E66314AB}" srcId="{F5BE9141-DC61-4D93-8E69-C46B04C9FF5B}" destId="{CA8743D3-B5B5-4BB7-A026-FED2AE7E756D}" srcOrd="0" destOrd="0" parTransId="{E2B1BA89-5A3F-4F3B-BF83-9243A1686D77}" sibTransId="{0D90165B-DF94-4F7D-A30E-7263E024D22A}"/>
    <dgm:cxn modelId="{8D4628AE-0E5C-4759-AC27-3B8D2861DC1D}" type="presOf" srcId="{03BD1AF7-AFD4-4F2E-95DF-5B4CFBE0429A}" destId="{1FD3E16C-2345-4EBE-9A11-0DD6A1757127}" srcOrd="0" destOrd="0" presId="urn:microsoft.com/office/officeart/2005/8/layout/list1"/>
    <dgm:cxn modelId="{792669B7-EBCE-4BD4-830D-0B24487A6F4E}" type="presOf" srcId="{A6981B20-EBDF-49BD-A30D-723EFD53A579}" destId="{1FD3E16C-2345-4EBE-9A11-0DD6A1757127}" srcOrd="0" destOrd="4" presId="urn:microsoft.com/office/officeart/2005/8/layout/list1"/>
    <dgm:cxn modelId="{A52AABB8-317D-4835-9ADE-9C92A089E533}" type="presOf" srcId="{BF7FF307-E590-46FF-B31C-9927AA60EA00}" destId="{9E466EEF-239E-494D-B80B-4DF1D59F80DD}" srcOrd="0" destOrd="0" presId="urn:microsoft.com/office/officeart/2005/8/layout/list1"/>
    <dgm:cxn modelId="{5EF2EEBD-8CBC-4729-A599-EEB5BAEC0167}" type="presOf" srcId="{57DBA3E6-6139-43E4-B7FE-CDB42CFFE917}" destId="{6465F6A0-2910-46A4-85DF-51822A885E41}" srcOrd="0" destOrd="2" presId="urn:microsoft.com/office/officeart/2005/8/layout/list1"/>
    <dgm:cxn modelId="{213747C8-5AC7-4FB0-9CD2-A040798BA7C9}" type="presOf" srcId="{BF7FF307-E590-46FF-B31C-9927AA60EA00}" destId="{8D5704E0-A7BA-4A13-94F8-B50F9BD17805}" srcOrd="1" destOrd="0" presId="urn:microsoft.com/office/officeart/2005/8/layout/list1"/>
    <dgm:cxn modelId="{C7137BD5-B5CF-4801-BFD1-EF26F3D434D8}" type="presOf" srcId="{CA8743D3-B5B5-4BB7-A026-FED2AE7E756D}" destId="{1FD3E16C-2345-4EBE-9A11-0DD6A1757127}" srcOrd="0" destOrd="3" presId="urn:microsoft.com/office/officeart/2005/8/layout/list1"/>
    <dgm:cxn modelId="{AC904FDE-B475-49BD-8DB6-17B202A2D23F}" srcId="{BF7FF307-E590-46FF-B31C-9927AA60EA00}" destId="{877D8784-74A5-4897-B0A4-CBBCD3FACF8A}" srcOrd="0" destOrd="0" parTransId="{1BFBE229-E8EB-49E7-8F55-6B1202F4D38C}" sibTransId="{DFB66B62-4A6D-4244-96F9-BE6CF797A0D9}"/>
    <dgm:cxn modelId="{4B842EE0-554B-4481-9FA8-0EA4CD811B65}" srcId="{99328B25-0800-4B4B-B785-A47934106D31}" destId="{C25C0761-913F-456D-9764-E3AD476C873D}" srcOrd="1" destOrd="0" parTransId="{66F05FF1-2F69-4A4E-80F8-CAE7C9ADBF61}" sibTransId="{F02D2766-E211-4910-8034-5201C42BDAFB}"/>
    <dgm:cxn modelId="{FF3D68E5-A006-4924-8626-87307DEFBD73}" srcId="{EEB3C0BD-A920-45E1-8ACA-7A3F41DA5B96}" destId="{BF7FF307-E590-46FF-B31C-9927AA60EA00}" srcOrd="2" destOrd="0" parTransId="{1FDF07EA-A4DE-40C6-97AB-2254408465AD}" sibTransId="{23347C0F-647D-4C21-B06F-50BCBE774C5E}"/>
    <dgm:cxn modelId="{235101EF-3E0E-4E84-A17C-066AED97F104}" type="presOf" srcId="{99328B25-0800-4B4B-B785-A47934106D31}" destId="{423FCE7D-3FA2-4285-AF68-5E5572DCC212}" srcOrd="0" destOrd="0" presId="urn:microsoft.com/office/officeart/2005/8/layout/list1"/>
    <dgm:cxn modelId="{03A6B3F0-ED09-4457-9DAB-EB5CCEB106BE}" type="presOf" srcId="{877D8784-74A5-4897-B0A4-CBBCD3FACF8A}" destId="{87000C33-5223-4E25-A788-E31B7D09D6CA}" srcOrd="0" destOrd="0" presId="urn:microsoft.com/office/officeart/2005/8/layout/list1"/>
    <dgm:cxn modelId="{3153CDFB-A51A-47A8-8C74-30E02F7896E3}" srcId="{3CD8661D-9FAC-4203-AD25-4B2137F68638}" destId="{E9B3B557-2A89-477F-920B-75FDD47E0F88}" srcOrd="1" destOrd="0" parTransId="{7D8D7274-1235-4553-9298-19055E631731}" sibTransId="{24810A61-C30E-400C-BF18-8275609ABB2A}"/>
    <dgm:cxn modelId="{F64FD1FC-9704-435F-AAB8-09F69F49AF7B}" srcId="{EEB3C0BD-A920-45E1-8ACA-7A3F41DA5B96}" destId="{3CD8661D-9FAC-4203-AD25-4B2137F68638}" srcOrd="1" destOrd="0" parTransId="{04714D1F-B982-48FF-AAC5-CFCECD8AEF94}" sibTransId="{2541C9EA-D2BD-4156-8D0E-8BB01D043028}"/>
    <dgm:cxn modelId="{FC5C1EFB-A6E9-4CA4-9679-EF7955CD43E7}" type="presParOf" srcId="{0974F25B-2442-48D8-92EB-9510380DB900}" destId="{E6389744-CF57-4310-8186-2E8BE41AFF79}" srcOrd="0" destOrd="0" presId="urn:microsoft.com/office/officeart/2005/8/layout/list1"/>
    <dgm:cxn modelId="{A57716E1-4E73-4419-887F-E1ACF2CE562C}" type="presParOf" srcId="{E6389744-CF57-4310-8186-2E8BE41AFF79}" destId="{423FCE7D-3FA2-4285-AF68-5E5572DCC212}" srcOrd="0" destOrd="0" presId="urn:microsoft.com/office/officeart/2005/8/layout/list1"/>
    <dgm:cxn modelId="{EE0187F6-F5E3-42CC-A5AE-FC37CEB884FF}" type="presParOf" srcId="{E6389744-CF57-4310-8186-2E8BE41AFF79}" destId="{348569B7-A264-4420-BDC4-EAE16802A0C5}" srcOrd="1" destOrd="0" presId="urn:microsoft.com/office/officeart/2005/8/layout/list1"/>
    <dgm:cxn modelId="{1DAAEA03-47B9-40C5-A2DE-A36EDFAEBE9B}" type="presParOf" srcId="{0974F25B-2442-48D8-92EB-9510380DB900}" destId="{144D6857-3208-4FD8-B1B8-7D43EDBF1DDB}" srcOrd="1" destOrd="0" presId="urn:microsoft.com/office/officeart/2005/8/layout/list1"/>
    <dgm:cxn modelId="{567D36B6-E70B-4603-A4A7-5075E5868E8C}" type="presParOf" srcId="{0974F25B-2442-48D8-92EB-9510380DB900}" destId="{6465F6A0-2910-46A4-85DF-51822A885E41}" srcOrd="2" destOrd="0" presId="urn:microsoft.com/office/officeart/2005/8/layout/list1"/>
    <dgm:cxn modelId="{345F982B-CC96-474C-B3E6-E615B4397B52}" type="presParOf" srcId="{0974F25B-2442-48D8-92EB-9510380DB900}" destId="{7F470FB5-2AC7-4047-A782-3FF0CC80AC7C}" srcOrd="3" destOrd="0" presId="urn:microsoft.com/office/officeart/2005/8/layout/list1"/>
    <dgm:cxn modelId="{4DECE7BB-0C2E-48F9-BCA8-E656DA2771E0}" type="presParOf" srcId="{0974F25B-2442-48D8-92EB-9510380DB900}" destId="{A634EE5C-0A49-428E-B280-5F76283EF180}" srcOrd="4" destOrd="0" presId="urn:microsoft.com/office/officeart/2005/8/layout/list1"/>
    <dgm:cxn modelId="{12DF8000-6B9D-4C80-AC4E-050824C8DEA1}" type="presParOf" srcId="{A634EE5C-0A49-428E-B280-5F76283EF180}" destId="{C37E2684-C148-49C5-B048-0F644A337247}" srcOrd="0" destOrd="0" presId="urn:microsoft.com/office/officeart/2005/8/layout/list1"/>
    <dgm:cxn modelId="{5139A156-6ABB-4957-8FAC-ED6659588411}" type="presParOf" srcId="{A634EE5C-0A49-428E-B280-5F76283EF180}" destId="{90E56FE5-51CC-4324-BA0A-F11AF7953239}" srcOrd="1" destOrd="0" presId="urn:microsoft.com/office/officeart/2005/8/layout/list1"/>
    <dgm:cxn modelId="{568C833E-F768-459A-9DE7-97BB84E20810}" type="presParOf" srcId="{0974F25B-2442-48D8-92EB-9510380DB900}" destId="{959ABC9B-5356-4CD9-835A-47A3470C945D}" srcOrd="5" destOrd="0" presId="urn:microsoft.com/office/officeart/2005/8/layout/list1"/>
    <dgm:cxn modelId="{6E93E1D8-543F-4759-9A8D-E7FEDFA5D6C6}" type="presParOf" srcId="{0974F25B-2442-48D8-92EB-9510380DB900}" destId="{1FD3E16C-2345-4EBE-9A11-0DD6A1757127}" srcOrd="6" destOrd="0" presId="urn:microsoft.com/office/officeart/2005/8/layout/list1"/>
    <dgm:cxn modelId="{69601183-0509-4A56-9CD0-E8D19309C17B}" type="presParOf" srcId="{0974F25B-2442-48D8-92EB-9510380DB900}" destId="{ACB3B7A7-EB87-4402-B174-4B48D8F316B5}" srcOrd="7" destOrd="0" presId="urn:microsoft.com/office/officeart/2005/8/layout/list1"/>
    <dgm:cxn modelId="{9E2E14DF-F5AE-42BD-8787-3635B416A03C}" type="presParOf" srcId="{0974F25B-2442-48D8-92EB-9510380DB900}" destId="{2F51812E-04E9-402E-B641-8FD4B8D0510B}" srcOrd="8" destOrd="0" presId="urn:microsoft.com/office/officeart/2005/8/layout/list1"/>
    <dgm:cxn modelId="{AC9ED255-F830-4FE0-9122-D9A14C43FC7E}" type="presParOf" srcId="{2F51812E-04E9-402E-B641-8FD4B8D0510B}" destId="{9E466EEF-239E-494D-B80B-4DF1D59F80DD}" srcOrd="0" destOrd="0" presId="urn:microsoft.com/office/officeart/2005/8/layout/list1"/>
    <dgm:cxn modelId="{9C425C02-68A2-44F6-96D0-AB19F3C869E0}" type="presParOf" srcId="{2F51812E-04E9-402E-B641-8FD4B8D0510B}" destId="{8D5704E0-A7BA-4A13-94F8-B50F9BD17805}" srcOrd="1" destOrd="0" presId="urn:microsoft.com/office/officeart/2005/8/layout/list1"/>
    <dgm:cxn modelId="{2BE8AAFA-CFED-41C8-B23B-1A7A1A7B844F}" type="presParOf" srcId="{0974F25B-2442-48D8-92EB-9510380DB900}" destId="{476C8E62-6A8D-4696-BE63-8EEA94606E4A}" srcOrd="9" destOrd="0" presId="urn:microsoft.com/office/officeart/2005/8/layout/list1"/>
    <dgm:cxn modelId="{0FFD0C47-02BD-4566-BEE7-CEBD824BD6AB}" type="presParOf" srcId="{0974F25B-2442-48D8-92EB-9510380DB900}" destId="{87000C33-5223-4E25-A788-E31B7D09D6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B4973-CF64-4663-83DA-94E009EAE2B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9203936-7D55-4A10-A719-85B0F3F3A6C1}">
      <dgm:prSet/>
      <dgm:spPr/>
      <dgm:t>
        <a:bodyPr/>
        <a:lstStyle/>
        <a:p>
          <a:r>
            <a:rPr lang="cs-CZ" dirty="0"/>
            <a:t>Výsadba v rozporu s nařízením EU nebo zákonem</a:t>
          </a:r>
          <a:endParaRPr lang="en-US" dirty="0"/>
        </a:p>
      </dgm:t>
    </dgm:pt>
    <dgm:pt modelId="{940BCD37-5A31-48AB-8196-E210F2CC0271}" type="parTrans" cxnId="{8839B981-7CB3-4730-B248-E4A43A2B7473}">
      <dgm:prSet/>
      <dgm:spPr/>
      <dgm:t>
        <a:bodyPr/>
        <a:lstStyle/>
        <a:p>
          <a:endParaRPr lang="en-US"/>
        </a:p>
      </dgm:t>
    </dgm:pt>
    <dgm:pt modelId="{D3BAB577-1185-42A6-856E-1BD7295BDABB}" type="sibTrans" cxnId="{8839B981-7CB3-4730-B248-E4A43A2B7473}">
      <dgm:prSet/>
      <dgm:spPr/>
      <dgm:t>
        <a:bodyPr/>
        <a:lstStyle/>
        <a:p>
          <a:endParaRPr lang="en-US"/>
        </a:p>
      </dgm:t>
    </dgm:pt>
    <dgm:pt modelId="{E987C2C3-EA68-4681-A1FB-D5608EE5B3D2}">
      <dgm:prSet/>
      <dgm:spPr/>
      <dgm:t>
        <a:bodyPr/>
        <a:lstStyle/>
        <a:p>
          <a:r>
            <a:rPr lang="cs-CZ"/>
            <a:t>Nápravné opatření </a:t>
          </a:r>
          <a:endParaRPr lang="en-US"/>
        </a:p>
      </dgm:t>
    </dgm:pt>
    <dgm:pt modelId="{5261201B-3DC8-4AAF-A9B0-43B78EC688A8}" type="parTrans" cxnId="{6EBB41B5-74D7-422A-B1E1-1D57890CD675}">
      <dgm:prSet/>
      <dgm:spPr/>
      <dgm:t>
        <a:bodyPr/>
        <a:lstStyle/>
        <a:p>
          <a:endParaRPr lang="en-US"/>
        </a:p>
      </dgm:t>
    </dgm:pt>
    <dgm:pt modelId="{390A0907-C313-4FB7-9C8D-7FBDAB311B42}" type="sibTrans" cxnId="{6EBB41B5-74D7-422A-B1E1-1D57890CD675}">
      <dgm:prSet/>
      <dgm:spPr/>
      <dgm:t>
        <a:bodyPr/>
        <a:lstStyle/>
        <a:p>
          <a:endParaRPr lang="en-US"/>
        </a:p>
      </dgm:t>
    </dgm:pt>
    <dgm:pt modelId="{D4A2BE5C-C941-4494-80BB-8B7C2F6FC18E}">
      <dgm:prSet/>
      <dgm:spPr/>
      <dgm:t>
        <a:bodyPr/>
        <a:lstStyle/>
        <a:p>
          <a:r>
            <a:rPr lang="cs-CZ"/>
            <a:t>Povinnost vyklučit</a:t>
          </a:r>
          <a:endParaRPr lang="en-US"/>
        </a:p>
      </dgm:t>
    </dgm:pt>
    <dgm:pt modelId="{E3B5E348-CA37-451C-94C3-4D8AE64D9278}" type="parTrans" cxnId="{835FCC21-833D-4555-8F8E-2290AA19CB63}">
      <dgm:prSet/>
      <dgm:spPr/>
      <dgm:t>
        <a:bodyPr/>
        <a:lstStyle/>
        <a:p>
          <a:endParaRPr lang="en-US"/>
        </a:p>
      </dgm:t>
    </dgm:pt>
    <dgm:pt modelId="{DA31B745-7488-4F35-AE99-909637F7F1CC}" type="sibTrans" cxnId="{835FCC21-833D-4555-8F8E-2290AA19CB63}">
      <dgm:prSet/>
      <dgm:spPr/>
      <dgm:t>
        <a:bodyPr/>
        <a:lstStyle/>
        <a:p>
          <a:endParaRPr lang="en-US"/>
        </a:p>
      </dgm:t>
    </dgm:pt>
    <dgm:pt modelId="{0AD29EA4-898A-444F-BA13-7D56F83D3569}">
      <dgm:prSet/>
      <dgm:spPr/>
      <dgm:t>
        <a:bodyPr/>
        <a:lstStyle/>
        <a:p>
          <a:r>
            <a:rPr lang="cs-CZ"/>
            <a:t>Pokuta za přestupek</a:t>
          </a:r>
          <a:endParaRPr lang="en-US"/>
        </a:p>
      </dgm:t>
    </dgm:pt>
    <dgm:pt modelId="{8393CB1A-ECE9-4F98-B1CF-15AE6AE9DD2F}" type="parTrans" cxnId="{B4298B44-0667-4668-BF3D-2499898CC26C}">
      <dgm:prSet/>
      <dgm:spPr/>
      <dgm:t>
        <a:bodyPr/>
        <a:lstStyle/>
        <a:p>
          <a:endParaRPr lang="en-US"/>
        </a:p>
      </dgm:t>
    </dgm:pt>
    <dgm:pt modelId="{3ED04AB6-6209-47C8-A9F0-3359C652C8FB}" type="sibTrans" cxnId="{B4298B44-0667-4668-BF3D-2499898CC26C}">
      <dgm:prSet/>
      <dgm:spPr/>
      <dgm:t>
        <a:bodyPr/>
        <a:lstStyle/>
        <a:p>
          <a:endParaRPr lang="en-US"/>
        </a:p>
      </dgm:t>
    </dgm:pt>
    <dgm:pt modelId="{D90F3324-062E-48E6-83C0-F0F4CAA37055}">
      <dgm:prSet/>
      <dgm:spPr/>
      <dgm:t>
        <a:bodyPr/>
        <a:lstStyle/>
        <a:p>
          <a:r>
            <a:rPr lang="cs-CZ"/>
            <a:t>Za nepovolenou výsadbu</a:t>
          </a:r>
          <a:endParaRPr lang="en-US"/>
        </a:p>
      </dgm:t>
    </dgm:pt>
    <dgm:pt modelId="{9DDB11CF-11CE-46DA-988B-8DDA54488225}" type="parTrans" cxnId="{4295C4F6-931F-440D-9359-AE91FB0A2499}">
      <dgm:prSet/>
      <dgm:spPr/>
      <dgm:t>
        <a:bodyPr/>
        <a:lstStyle/>
        <a:p>
          <a:endParaRPr lang="en-US"/>
        </a:p>
      </dgm:t>
    </dgm:pt>
    <dgm:pt modelId="{82626C9D-493C-420B-BAAC-E3944D8D3C00}" type="sibTrans" cxnId="{4295C4F6-931F-440D-9359-AE91FB0A2499}">
      <dgm:prSet/>
      <dgm:spPr/>
      <dgm:t>
        <a:bodyPr/>
        <a:lstStyle/>
        <a:p>
          <a:endParaRPr lang="en-US"/>
        </a:p>
      </dgm:t>
    </dgm:pt>
    <dgm:pt modelId="{66DF029E-8DB9-4E1A-8AEC-D775BF342F13}">
      <dgm:prSet/>
      <dgm:spPr/>
      <dgm:t>
        <a:bodyPr/>
        <a:lstStyle/>
        <a:p>
          <a:r>
            <a:rPr lang="cs-CZ"/>
            <a:t>Sankce a náhrada nákladů za neprovedení klučení v důsledku nepovolené výsadby</a:t>
          </a:r>
          <a:endParaRPr lang="en-US"/>
        </a:p>
      </dgm:t>
    </dgm:pt>
    <dgm:pt modelId="{1A70E5D8-98DF-4556-846D-2B9484BE0B17}" type="parTrans" cxnId="{048D03DF-5302-4C37-A500-06BB8DBF6C5D}">
      <dgm:prSet/>
      <dgm:spPr/>
      <dgm:t>
        <a:bodyPr/>
        <a:lstStyle/>
        <a:p>
          <a:endParaRPr lang="en-US"/>
        </a:p>
      </dgm:t>
    </dgm:pt>
    <dgm:pt modelId="{2A947220-ECE3-4937-AAB2-A8E89F4051F8}" type="sibTrans" cxnId="{048D03DF-5302-4C37-A500-06BB8DBF6C5D}">
      <dgm:prSet/>
      <dgm:spPr/>
      <dgm:t>
        <a:bodyPr/>
        <a:lstStyle/>
        <a:p>
          <a:endParaRPr lang="en-US"/>
        </a:p>
      </dgm:t>
    </dgm:pt>
    <dgm:pt modelId="{0B74A765-7798-4B1F-823D-BCF06D67F2DE}">
      <dgm:prSet/>
      <dgm:spPr/>
      <dgm:t>
        <a:bodyPr/>
        <a:lstStyle/>
        <a:p>
          <a:r>
            <a:rPr lang="cs-CZ"/>
            <a:t>Nařízení EU 2018/273 čl. 46</a:t>
          </a:r>
          <a:endParaRPr lang="en-US"/>
        </a:p>
      </dgm:t>
    </dgm:pt>
    <dgm:pt modelId="{80833A0E-E039-4859-8DDA-9A9E9A729600}" type="parTrans" cxnId="{C82806DE-B930-4EC5-A435-81A5D5D4217D}">
      <dgm:prSet/>
      <dgm:spPr/>
      <dgm:t>
        <a:bodyPr/>
        <a:lstStyle/>
        <a:p>
          <a:endParaRPr lang="en-US"/>
        </a:p>
      </dgm:t>
    </dgm:pt>
    <dgm:pt modelId="{038C7335-5715-4BB3-B627-E48699AD85A4}" type="sibTrans" cxnId="{C82806DE-B930-4EC5-A435-81A5D5D4217D}">
      <dgm:prSet/>
      <dgm:spPr/>
      <dgm:t>
        <a:bodyPr/>
        <a:lstStyle/>
        <a:p>
          <a:endParaRPr lang="en-US"/>
        </a:p>
      </dgm:t>
    </dgm:pt>
    <dgm:pt modelId="{6B1403DF-52B1-4045-993B-86CD304F4367}">
      <dgm:prSet/>
      <dgm:spPr/>
      <dgm:t>
        <a:bodyPr/>
        <a:lstStyle/>
        <a:p>
          <a:r>
            <a:rPr lang="cs-CZ"/>
            <a:t>Nemožnost uplatnění podpory</a:t>
          </a:r>
          <a:endParaRPr lang="en-US"/>
        </a:p>
      </dgm:t>
    </dgm:pt>
    <dgm:pt modelId="{DA596150-B597-4381-9BED-F404EB853C58}" type="parTrans" cxnId="{068E0139-C743-4DC9-A049-5AAFA4E89F9E}">
      <dgm:prSet/>
      <dgm:spPr/>
      <dgm:t>
        <a:bodyPr/>
        <a:lstStyle/>
        <a:p>
          <a:endParaRPr lang="en-US"/>
        </a:p>
      </dgm:t>
    </dgm:pt>
    <dgm:pt modelId="{CE308400-89B0-4770-B5B5-2EA7CA55BDE7}" type="sibTrans" cxnId="{068E0139-C743-4DC9-A049-5AAFA4E89F9E}">
      <dgm:prSet/>
      <dgm:spPr/>
      <dgm:t>
        <a:bodyPr/>
        <a:lstStyle/>
        <a:p>
          <a:endParaRPr lang="en-US"/>
        </a:p>
      </dgm:t>
    </dgm:pt>
    <dgm:pt modelId="{F6B32E0E-5BAF-4570-8DC0-D99692602034}">
      <dgm:prSet/>
      <dgm:spPr/>
      <dgm:t>
        <a:bodyPr/>
        <a:lstStyle/>
        <a:p>
          <a:r>
            <a:rPr lang="cs-CZ" dirty="0"/>
            <a:t>Nevyužité povolení k nové výsadbě</a:t>
          </a:r>
          <a:endParaRPr lang="en-US" dirty="0"/>
        </a:p>
      </dgm:t>
    </dgm:pt>
    <dgm:pt modelId="{15E37AC6-908C-4880-A838-DD029EACE5DE}" type="parTrans" cxnId="{952731D8-4A8C-41BF-AFD1-B43886E21F1E}">
      <dgm:prSet/>
      <dgm:spPr/>
      <dgm:t>
        <a:bodyPr/>
        <a:lstStyle/>
        <a:p>
          <a:endParaRPr lang="en-US"/>
        </a:p>
      </dgm:t>
    </dgm:pt>
    <dgm:pt modelId="{0FBD2228-4252-4688-A0C4-4DF00F961940}" type="sibTrans" cxnId="{952731D8-4A8C-41BF-AFD1-B43886E21F1E}">
      <dgm:prSet/>
      <dgm:spPr/>
      <dgm:t>
        <a:bodyPr/>
        <a:lstStyle/>
        <a:p>
          <a:endParaRPr lang="en-US"/>
        </a:p>
      </dgm:t>
    </dgm:pt>
    <dgm:pt modelId="{23A50E9B-D5EC-41AA-89C8-3EE865FC9A56}">
      <dgm:prSet/>
      <dgm:spPr/>
      <dgm:t>
        <a:bodyPr/>
        <a:lstStyle/>
        <a:p>
          <a:r>
            <a:rPr lang="cs-CZ"/>
            <a:t>z méně než 90 % povolené rozlohy</a:t>
          </a:r>
          <a:endParaRPr lang="en-US"/>
        </a:p>
      </dgm:t>
    </dgm:pt>
    <dgm:pt modelId="{196F9215-D6F2-4949-8793-F2A9C5A34F8E}" type="parTrans" cxnId="{7D12582E-D783-4800-85F6-B4A8D5EEED24}">
      <dgm:prSet/>
      <dgm:spPr/>
      <dgm:t>
        <a:bodyPr/>
        <a:lstStyle/>
        <a:p>
          <a:endParaRPr lang="en-US"/>
        </a:p>
      </dgm:t>
    </dgm:pt>
    <dgm:pt modelId="{96944BBD-670B-44BD-8A5E-3E67F8A4C828}" type="sibTrans" cxnId="{7D12582E-D783-4800-85F6-B4A8D5EEED24}">
      <dgm:prSet/>
      <dgm:spPr/>
      <dgm:t>
        <a:bodyPr/>
        <a:lstStyle/>
        <a:p>
          <a:endParaRPr lang="en-US"/>
        </a:p>
      </dgm:t>
    </dgm:pt>
    <dgm:pt modelId="{49939B1F-30B3-487E-9389-8F1146652467}">
      <dgm:prSet/>
      <dgm:spPr/>
      <dgm:t>
        <a:bodyPr/>
        <a:lstStyle/>
        <a:p>
          <a:r>
            <a:rPr lang="pt-BR" dirty="0"/>
            <a:t>na nejméně 90 % povolené plochy</a:t>
          </a:r>
          <a:endParaRPr lang="en-US" dirty="0"/>
        </a:p>
      </dgm:t>
    </dgm:pt>
    <dgm:pt modelId="{2926C5FF-F078-4D35-9493-679CD780A0EF}" type="parTrans" cxnId="{139E9C38-0180-4ADA-A166-4C4C9128F478}">
      <dgm:prSet/>
      <dgm:spPr/>
      <dgm:t>
        <a:bodyPr/>
        <a:lstStyle/>
        <a:p>
          <a:endParaRPr lang="en-US"/>
        </a:p>
      </dgm:t>
    </dgm:pt>
    <dgm:pt modelId="{12F88BAD-D168-42AC-952A-7F8688CBD9E7}" type="sibTrans" cxnId="{139E9C38-0180-4ADA-A166-4C4C9128F478}">
      <dgm:prSet/>
      <dgm:spPr/>
      <dgm:t>
        <a:bodyPr/>
        <a:lstStyle/>
        <a:p>
          <a:endParaRPr lang="en-US"/>
        </a:p>
      </dgm:t>
    </dgm:pt>
    <dgm:pt modelId="{C5BBA3A0-6077-4C69-B129-567F4F079A3F}">
      <dgm:prSet/>
      <dgm:spPr/>
      <dgm:t>
        <a:bodyPr/>
        <a:lstStyle/>
        <a:p>
          <a:r>
            <a:rPr lang="cs-CZ" dirty="0"/>
            <a:t>pokuta </a:t>
          </a:r>
          <a:endParaRPr lang="en-US" dirty="0"/>
        </a:p>
      </dgm:t>
    </dgm:pt>
    <dgm:pt modelId="{9A0B4C22-4065-408D-BF4F-3742B697092D}" type="parTrans" cxnId="{9AD3F8AC-ADB2-4F59-BA0A-9BE1677EC9AA}">
      <dgm:prSet/>
      <dgm:spPr/>
      <dgm:t>
        <a:bodyPr/>
        <a:lstStyle/>
        <a:p>
          <a:endParaRPr lang="en-US"/>
        </a:p>
      </dgm:t>
    </dgm:pt>
    <dgm:pt modelId="{50477708-5081-4DFA-8DD6-02DAB01F32D3}" type="sibTrans" cxnId="{9AD3F8AC-ADB2-4F59-BA0A-9BE1677EC9AA}">
      <dgm:prSet/>
      <dgm:spPr/>
      <dgm:t>
        <a:bodyPr/>
        <a:lstStyle/>
        <a:p>
          <a:endParaRPr lang="en-US"/>
        </a:p>
      </dgm:t>
    </dgm:pt>
    <dgm:pt modelId="{39A03C93-7BEF-4974-B26A-D897F699C4B0}" type="pres">
      <dgm:prSet presAssocID="{6EEB4973-CF64-4663-83DA-94E009EAE2B9}" presName="Name0" presStyleCnt="0">
        <dgm:presLayoutVars>
          <dgm:dir/>
          <dgm:animLvl val="lvl"/>
          <dgm:resizeHandles val="exact"/>
        </dgm:presLayoutVars>
      </dgm:prSet>
      <dgm:spPr/>
    </dgm:pt>
    <dgm:pt modelId="{DAEAD820-9BE0-433A-89E1-23BE821D00C6}" type="pres">
      <dgm:prSet presAssocID="{89203936-7D55-4A10-A719-85B0F3F3A6C1}" presName="linNode" presStyleCnt="0"/>
      <dgm:spPr/>
    </dgm:pt>
    <dgm:pt modelId="{7712B243-B986-4735-AF62-8E29DB7B6317}" type="pres">
      <dgm:prSet presAssocID="{89203936-7D55-4A10-A719-85B0F3F3A6C1}" presName="parentText" presStyleLbl="node1" presStyleIdx="0" presStyleCnt="2">
        <dgm:presLayoutVars>
          <dgm:chMax val="1"/>
          <dgm:bulletEnabled val="1"/>
        </dgm:presLayoutVars>
      </dgm:prSet>
      <dgm:spPr/>
    </dgm:pt>
    <dgm:pt modelId="{EAC95783-3C5E-4897-A404-EAAC94508A72}" type="pres">
      <dgm:prSet presAssocID="{89203936-7D55-4A10-A719-85B0F3F3A6C1}" presName="descendantText" presStyleLbl="alignAccFollowNode1" presStyleIdx="0" presStyleCnt="2">
        <dgm:presLayoutVars>
          <dgm:bulletEnabled val="1"/>
        </dgm:presLayoutVars>
      </dgm:prSet>
      <dgm:spPr/>
    </dgm:pt>
    <dgm:pt modelId="{30B3B7CD-961C-456F-8C11-9D905BA9B3E1}" type="pres">
      <dgm:prSet presAssocID="{D3BAB577-1185-42A6-856E-1BD7295BDABB}" presName="sp" presStyleCnt="0"/>
      <dgm:spPr/>
    </dgm:pt>
    <dgm:pt modelId="{AE9F8AD4-304C-4783-A488-AEEF3DA9A7AB}" type="pres">
      <dgm:prSet presAssocID="{F6B32E0E-5BAF-4570-8DC0-D99692602034}" presName="linNode" presStyleCnt="0"/>
      <dgm:spPr/>
    </dgm:pt>
    <dgm:pt modelId="{15A4A994-F7F4-4AFC-AAB2-AB46258FB215}" type="pres">
      <dgm:prSet presAssocID="{F6B32E0E-5BAF-4570-8DC0-D99692602034}" presName="parentText" presStyleLbl="node1" presStyleIdx="1" presStyleCnt="2">
        <dgm:presLayoutVars>
          <dgm:chMax val="1"/>
          <dgm:bulletEnabled val="1"/>
        </dgm:presLayoutVars>
      </dgm:prSet>
      <dgm:spPr/>
    </dgm:pt>
    <dgm:pt modelId="{77EBF4C1-CAE7-4CA8-A55D-3228E5C51970}" type="pres">
      <dgm:prSet presAssocID="{F6B32E0E-5BAF-4570-8DC0-D99692602034}" presName="descendantText" presStyleLbl="alignAccFollowNode1" presStyleIdx="1" presStyleCnt="2">
        <dgm:presLayoutVars>
          <dgm:bulletEnabled val="1"/>
        </dgm:presLayoutVars>
      </dgm:prSet>
      <dgm:spPr/>
    </dgm:pt>
  </dgm:ptLst>
  <dgm:cxnLst>
    <dgm:cxn modelId="{9E366D01-1171-4037-9A00-35941A55C38C}" type="presOf" srcId="{66DF029E-8DB9-4E1A-8AEC-D775BF342F13}" destId="{EAC95783-3C5E-4897-A404-EAAC94508A72}" srcOrd="0" destOrd="4" presId="urn:microsoft.com/office/officeart/2005/8/layout/vList5"/>
    <dgm:cxn modelId="{835FCC21-833D-4555-8F8E-2290AA19CB63}" srcId="{E987C2C3-EA68-4681-A1FB-D5608EE5B3D2}" destId="{D4A2BE5C-C941-4494-80BB-8B7C2F6FC18E}" srcOrd="0" destOrd="0" parTransId="{E3B5E348-CA37-451C-94C3-4D8AE64D9278}" sibTransId="{DA31B745-7488-4F35-AE99-909637F7F1CC}"/>
    <dgm:cxn modelId="{7D12582E-D783-4800-85F6-B4A8D5EEED24}" srcId="{F6B32E0E-5BAF-4570-8DC0-D99692602034}" destId="{23A50E9B-D5EC-41AA-89C8-3EE865FC9A56}" srcOrd="0" destOrd="0" parTransId="{196F9215-D6F2-4949-8793-F2A9C5A34F8E}" sibTransId="{96944BBD-670B-44BD-8A5E-3E67F8A4C828}"/>
    <dgm:cxn modelId="{139E9C38-0180-4ADA-A166-4C4C9128F478}" srcId="{F6B32E0E-5BAF-4570-8DC0-D99692602034}" destId="{49939B1F-30B3-487E-9389-8F1146652467}" srcOrd="1" destOrd="0" parTransId="{2926C5FF-F078-4D35-9493-679CD780A0EF}" sibTransId="{12F88BAD-D168-42AC-952A-7F8688CBD9E7}"/>
    <dgm:cxn modelId="{068E0139-C743-4DC9-A049-5AAFA4E89F9E}" srcId="{89203936-7D55-4A10-A719-85B0F3F3A6C1}" destId="{6B1403DF-52B1-4045-993B-86CD304F4367}" srcOrd="3" destOrd="0" parTransId="{DA596150-B597-4381-9BED-F404EB853C58}" sibTransId="{CE308400-89B0-4770-B5B5-2EA7CA55BDE7}"/>
    <dgm:cxn modelId="{F4FCC33A-F9F9-428F-AF1E-21FB3C821DEE}" type="presOf" srcId="{89203936-7D55-4A10-A719-85B0F3F3A6C1}" destId="{7712B243-B986-4735-AF62-8E29DB7B6317}" srcOrd="0" destOrd="0" presId="urn:microsoft.com/office/officeart/2005/8/layout/vList5"/>
    <dgm:cxn modelId="{B4298B44-0667-4668-BF3D-2499898CC26C}" srcId="{89203936-7D55-4A10-A719-85B0F3F3A6C1}" destId="{0AD29EA4-898A-444F-BA13-7D56F83D3569}" srcOrd="1" destOrd="0" parTransId="{8393CB1A-ECE9-4F98-B1CF-15AE6AE9DD2F}" sibTransId="{3ED04AB6-6209-47C8-A9F0-3359C652C8FB}"/>
    <dgm:cxn modelId="{C65B6B69-5C08-4C6E-B8FE-473732C818CC}" type="presOf" srcId="{F6B32E0E-5BAF-4570-8DC0-D99692602034}" destId="{15A4A994-F7F4-4AFC-AAB2-AB46258FB215}" srcOrd="0" destOrd="0" presId="urn:microsoft.com/office/officeart/2005/8/layout/vList5"/>
    <dgm:cxn modelId="{B4AB8272-6A84-4E02-A4D8-63A42E2F233A}" type="presOf" srcId="{D4A2BE5C-C941-4494-80BB-8B7C2F6FC18E}" destId="{EAC95783-3C5E-4897-A404-EAAC94508A72}" srcOrd="0" destOrd="1" presId="urn:microsoft.com/office/officeart/2005/8/layout/vList5"/>
    <dgm:cxn modelId="{8839B981-7CB3-4730-B248-E4A43A2B7473}" srcId="{6EEB4973-CF64-4663-83DA-94E009EAE2B9}" destId="{89203936-7D55-4A10-A719-85B0F3F3A6C1}" srcOrd="0" destOrd="0" parTransId="{940BCD37-5A31-48AB-8196-E210F2CC0271}" sibTransId="{D3BAB577-1185-42A6-856E-1BD7295BDABB}"/>
    <dgm:cxn modelId="{DE8F4593-8967-44C8-8DF6-0B838072069D}" type="presOf" srcId="{23A50E9B-D5EC-41AA-89C8-3EE865FC9A56}" destId="{77EBF4C1-CAE7-4CA8-A55D-3228E5C51970}" srcOrd="0" destOrd="0" presId="urn:microsoft.com/office/officeart/2005/8/layout/vList5"/>
    <dgm:cxn modelId="{B6CA4F9B-6C49-4E20-BF6D-32BC635DB19B}" type="presOf" srcId="{C5BBA3A0-6077-4C69-B129-567F4F079A3F}" destId="{77EBF4C1-CAE7-4CA8-A55D-3228E5C51970}" srcOrd="0" destOrd="2" presId="urn:microsoft.com/office/officeart/2005/8/layout/vList5"/>
    <dgm:cxn modelId="{822591A3-9F37-438D-91A1-940A6F183784}" type="presOf" srcId="{E987C2C3-EA68-4681-A1FB-D5608EE5B3D2}" destId="{EAC95783-3C5E-4897-A404-EAAC94508A72}" srcOrd="0" destOrd="0" presId="urn:microsoft.com/office/officeart/2005/8/layout/vList5"/>
    <dgm:cxn modelId="{9AD3F8AC-ADB2-4F59-BA0A-9BE1677EC9AA}" srcId="{49939B1F-30B3-487E-9389-8F1146652467}" destId="{C5BBA3A0-6077-4C69-B129-567F4F079A3F}" srcOrd="0" destOrd="0" parTransId="{9A0B4C22-4065-408D-BF4F-3742B697092D}" sibTransId="{50477708-5081-4DFA-8DD6-02DAB01F32D3}"/>
    <dgm:cxn modelId="{6EBB41B5-74D7-422A-B1E1-1D57890CD675}" srcId="{89203936-7D55-4A10-A719-85B0F3F3A6C1}" destId="{E987C2C3-EA68-4681-A1FB-D5608EE5B3D2}" srcOrd="0" destOrd="0" parTransId="{5261201B-3DC8-4AAF-A9B0-43B78EC688A8}" sibTransId="{390A0907-C313-4FB7-9C8D-7FBDAB311B42}"/>
    <dgm:cxn modelId="{2FDE68B8-718D-42A1-B6D5-B21665B6A778}" type="presOf" srcId="{0AD29EA4-898A-444F-BA13-7D56F83D3569}" destId="{EAC95783-3C5E-4897-A404-EAAC94508A72}" srcOrd="0" destOrd="2" presId="urn:microsoft.com/office/officeart/2005/8/layout/vList5"/>
    <dgm:cxn modelId="{F0AE2BCD-8A86-4BE6-B337-95DA35B37A97}" type="presOf" srcId="{D90F3324-062E-48E6-83C0-F0F4CAA37055}" destId="{EAC95783-3C5E-4897-A404-EAAC94508A72}" srcOrd="0" destOrd="3" presId="urn:microsoft.com/office/officeart/2005/8/layout/vList5"/>
    <dgm:cxn modelId="{952731D8-4A8C-41BF-AFD1-B43886E21F1E}" srcId="{6EEB4973-CF64-4663-83DA-94E009EAE2B9}" destId="{F6B32E0E-5BAF-4570-8DC0-D99692602034}" srcOrd="1" destOrd="0" parTransId="{15E37AC6-908C-4880-A838-DD029EACE5DE}" sibTransId="{0FBD2228-4252-4688-A0C4-4DF00F961940}"/>
    <dgm:cxn modelId="{4DFF69D8-A25B-4BD1-B96E-92E3C68694B5}" type="presOf" srcId="{6EEB4973-CF64-4663-83DA-94E009EAE2B9}" destId="{39A03C93-7BEF-4974-B26A-D897F699C4B0}" srcOrd="0" destOrd="0" presId="urn:microsoft.com/office/officeart/2005/8/layout/vList5"/>
    <dgm:cxn modelId="{C82806DE-B930-4EC5-A435-81A5D5D4217D}" srcId="{66DF029E-8DB9-4E1A-8AEC-D775BF342F13}" destId="{0B74A765-7798-4B1F-823D-BCF06D67F2DE}" srcOrd="0" destOrd="0" parTransId="{80833A0E-E039-4859-8DDA-9A9E9A729600}" sibTransId="{038C7335-5715-4BB3-B627-E48699AD85A4}"/>
    <dgm:cxn modelId="{048D03DF-5302-4C37-A500-06BB8DBF6C5D}" srcId="{89203936-7D55-4A10-A719-85B0F3F3A6C1}" destId="{66DF029E-8DB9-4E1A-8AEC-D775BF342F13}" srcOrd="2" destOrd="0" parTransId="{1A70E5D8-98DF-4556-846D-2B9484BE0B17}" sibTransId="{2A947220-ECE3-4937-AAB2-A8E89F4051F8}"/>
    <dgm:cxn modelId="{D63E38EB-A165-457E-9344-FF6056CE9D49}" type="presOf" srcId="{6B1403DF-52B1-4045-993B-86CD304F4367}" destId="{EAC95783-3C5E-4897-A404-EAAC94508A72}" srcOrd="0" destOrd="6" presId="urn:microsoft.com/office/officeart/2005/8/layout/vList5"/>
    <dgm:cxn modelId="{A7794BEC-F721-4D01-B0AC-422CBACB6EFE}" type="presOf" srcId="{49939B1F-30B3-487E-9389-8F1146652467}" destId="{77EBF4C1-CAE7-4CA8-A55D-3228E5C51970}" srcOrd="0" destOrd="1" presId="urn:microsoft.com/office/officeart/2005/8/layout/vList5"/>
    <dgm:cxn modelId="{B9244EEE-1EAF-4007-9BEB-5F70AD83302E}" type="presOf" srcId="{0B74A765-7798-4B1F-823D-BCF06D67F2DE}" destId="{EAC95783-3C5E-4897-A404-EAAC94508A72}" srcOrd="0" destOrd="5" presId="urn:microsoft.com/office/officeart/2005/8/layout/vList5"/>
    <dgm:cxn modelId="{4295C4F6-931F-440D-9359-AE91FB0A2499}" srcId="{0AD29EA4-898A-444F-BA13-7D56F83D3569}" destId="{D90F3324-062E-48E6-83C0-F0F4CAA37055}" srcOrd="0" destOrd="0" parTransId="{9DDB11CF-11CE-46DA-988B-8DDA54488225}" sibTransId="{82626C9D-493C-420B-BAAC-E3944D8D3C00}"/>
    <dgm:cxn modelId="{330D3A1B-E400-40B5-9607-BB3F5E5FD2E1}" type="presParOf" srcId="{39A03C93-7BEF-4974-B26A-D897F699C4B0}" destId="{DAEAD820-9BE0-433A-89E1-23BE821D00C6}" srcOrd="0" destOrd="0" presId="urn:microsoft.com/office/officeart/2005/8/layout/vList5"/>
    <dgm:cxn modelId="{C7A766DD-E07B-4C88-B6AE-43CB27DE5913}" type="presParOf" srcId="{DAEAD820-9BE0-433A-89E1-23BE821D00C6}" destId="{7712B243-B986-4735-AF62-8E29DB7B6317}" srcOrd="0" destOrd="0" presId="urn:microsoft.com/office/officeart/2005/8/layout/vList5"/>
    <dgm:cxn modelId="{0DFE4B4B-22A9-4D4D-9A7F-00795DAB8B24}" type="presParOf" srcId="{DAEAD820-9BE0-433A-89E1-23BE821D00C6}" destId="{EAC95783-3C5E-4897-A404-EAAC94508A72}" srcOrd="1" destOrd="0" presId="urn:microsoft.com/office/officeart/2005/8/layout/vList5"/>
    <dgm:cxn modelId="{7E7E5922-8BA6-4B81-B915-84E4A91E9E8D}" type="presParOf" srcId="{39A03C93-7BEF-4974-B26A-D897F699C4B0}" destId="{30B3B7CD-961C-456F-8C11-9D905BA9B3E1}" srcOrd="1" destOrd="0" presId="urn:microsoft.com/office/officeart/2005/8/layout/vList5"/>
    <dgm:cxn modelId="{91E86FA8-E4DE-4B25-9D06-529FB36C46FC}" type="presParOf" srcId="{39A03C93-7BEF-4974-B26A-D897F699C4B0}" destId="{AE9F8AD4-304C-4783-A488-AEEF3DA9A7AB}" srcOrd="2" destOrd="0" presId="urn:microsoft.com/office/officeart/2005/8/layout/vList5"/>
    <dgm:cxn modelId="{3DA9FAFF-55C2-4ACA-8783-BD066B53049F}" type="presParOf" srcId="{AE9F8AD4-304C-4783-A488-AEEF3DA9A7AB}" destId="{15A4A994-F7F4-4AFC-AAB2-AB46258FB215}" srcOrd="0" destOrd="0" presId="urn:microsoft.com/office/officeart/2005/8/layout/vList5"/>
    <dgm:cxn modelId="{D258DA2E-AF3D-43FE-A61C-FCBD18BD5BF2}" type="presParOf" srcId="{AE9F8AD4-304C-4783-A488-AEEF3DA9A7AB}" destId="{77EBF4C1-CAE7-4CA8-A55D-3228E5C519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EB610-D18C-4D56-B7C3-F5FE97246B6A}">
      <dsp:nvSpPr>
        <dsp:cNvPr id="0" name=""/>
        <dsp:cNvSpPr/>
      </dsp:nvSpPr>
      <dsp:spPr>
        <a:xfrm>
          <a:off x="0" y="122658"/>
          <a:ext cx="5115491"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Réva</a:t>
          </a:r>
          <a:endParaRPr lang="en-US" sz="2200" kern="1200"/>
        </a:p>
      </dsp:txBody>
      <dsp:txXfrm>
        <a:off x="25759" y="148417"/>
        <a:ext cx="5063973" cy="476152"/>
      </dsp:txXfrm>
    </dsp:sp>
    <dsp:sp modelId="{42F6794C-0666-464F-970D-4E7B65C79884}">
      <dsp:nvSpPr>
        <dsp:cNvPr id="0" name=""/>
        <dsp:cNvSpPr/>
      </dsp:nvSpPr>
      <dsp:spPr>
        <a:xfrm>
          <a:off x="0" y="650328"/>
          <a:ext cx="5115491"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Rostlina rodu Vitis L.</a:t>
          </a:r>
          <a:endParaRPr lang="en-US" sz="1700" kern="1200"/>
        </a:p>
        <a:p>
          <a:pPr marL="342900" lvl="2" indent="-171450" algn="l" defTabSz="755650">
            <a:lnSpc>
              <a:spcPct val="90000"/>
            </a:lnSpc>
            <a:spcBef>
              <a:spcPct val="0"/>
            </a:spcBef>
            <a:spcAft>
              <a:spcPct val="20000"/>
            </a:spcAft>
            <a:buChar char="•"/>
          </a:pPr>
          <a:r>
            <a:rPr lang="cs-CZ" sz="1700" kern="1200"/>
            <a:t>k produkci moštových nebo stolních odrůd vinných hroznů druh Vitis vinifera L. (ušlechtilá réva vinná)</a:t>
          </a:r>
          <a:endParaRPr lang="en-US" sz="1700" kern="1200"/>
        </a:p>
        <a:p>
          <a:pPr marL="171450" lvl="1" indent="-171450" algn="l" defTabSz="755650">
            <a:lnSpc>
              <a:spcPct val="90000"/>
            </a:lnSpc>
            <a:spcBef>
              <a:spcPct val="0"/>
            </a:spcBef>
            <a:spcAft>
              <a:spcPct val="20000"/>
            </a:spcAft>
            <a:buChar char="•"/>
          </a:pPr>
          <a:r>
            <a:rPr lang="cs-CZ" sz="1700" kern="1200"/>
            <a:t>Trvalá kultura</a:t>
          </a:r>
          <a:endParaRPr lang="en-US" sz="1700" kern="1200"/>
        </a:p>
      </dsp:txBody>
      <dsp:txXfrm>
        <a:off x="0" y="650328"/>
        <a:ext cx="5115491" cy="1115730"/>
      </dsp:txXfrm>
    </dsp:sp>
    <dsp:sp modelId="{93359E44-A1BA-40C0-BB48-591E3C5DE86C}">
      <dsp:nvSpPr>
        <dsp:cNvPr id="0" name=""/>
        <dsp:cNvSpPr/>
      </dsp:nvSpPr>
      <dsp:spPr>
        <a:xfrm>
          <a:off x="0" y="1766058"/>
          <a:ext cx="5115491" cy="52767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Vinohradnictví</a:t>
          </a:r>
          <a:endParaRPr lang="en-US" sz="2200" kern="1200"/>
        </a:p>
      </dsp:txBody>
      <dsp:txXfrm>
        <a:off x="25759" y="1791817"/>
        <a:ext cx="5063973" cy="476152"/>
      </dsp:txXfrm>
    </dsp:sp>
    <dsp:sp modelId="{B98462D9-40CA-4296-93C9-61F98BCC54FF}">
      <dsp:nvSpPr>
        <dsp:cNvPr id="0" name=""/>
        <dsp:cNvSpPr/>
      </dsp:nvSpPr>
      <dsp:spPr>
        <a:xfrm>
          <a:off x="0" y="2293729"/>
          <a:ext cx="5115491"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1. výsadba a pěstování révy na vinici za účelem produkce vinných hroznů, případně révových roubů</a:t>
          </a:r>
          <a:endParaRPr lang="en-US" sz="1700" kern="1200"/>
        </a:p>
        <a:p>
          <a:pPr marL="171450" lvl="1" indent="-171450" algn="l" defTabSz="755650">
            <a:lnSpc>
              <a:spcPct val="90000"/>
            </a:lnSpc>
            <a:spcBef>
              <a:spcPct val="0"/>
            </a:spcBef>
            <a:spcAft>
              <a:spcPct val="20000"/>
            </a:spcAft>
            <a:buChar char="•"/>
          </a:pPr>
          <a:r>
            <a:rPr lang="cs-CZ" sz="1700" kern="1200" dirty="0"/>
            <a:t>2. sklizeň vinných hroznů nebo révových roubů</a:t>
          </a:r>
          <a:endParaRPr lang="en-US" sz="1700" kern="1200" dirty="0"/>
        </a:p>
        <a:p>
          <a:pPr marL="171450" lvl="1" indent="-171450" algn="l" defTabSz="755650">
            <a:lnSpc>
              <a:spcPct val="90000"/>
            </a:lnSpc>
            <a:spcBef>
              <a:spcPct val="0"/>
            </a:spcBef>
            <a:spcAft>
              <a:spcPct val="20000"/>
            </a:spcAft>
            <a:buChar char="•"/>
          </a:pPr>
          <a:r>
            <a:rPr lang="cs-CZ" sz="1700" kern="1200"/>
            <a:t>3. výsadba a pěstování révy podnožové, za účelem produkce podnožových řízků</a:t>
          </a:r>
          <a:endParaRPr lang="en-US" sz="1700" kern="1200"/>
        </a:p>
        <a:p>
          <a:pPr marL="171450" lvl="1" indent="-171450" algn="l" defTabSz="755650">
            <a:lnSpc>
              <a:spcPct val="90000"/>
            </a:lnSpc>
            <a:spcBef>
              <a:spcPct val="0"/>
            </a:spcBef>
            <a:spcAft>
              <a:spcPct val="20000"/>
            </a:spcAft>
            <a:buChar char="•"/>
          </a:pPr>
          <a:r>
            <a:rPr lang="cs-CZ" sz="1700" kern="1200"/>
            <a:t>4. produkce révových sazenic</a:t>
          </a:r>
          <a:endParaRPr lang="en-US" sz="1700" kern="1200"/>
        </a:p>
      </dsp:txBody>
      <dsp:txXfrm>
        <a:off x="0" y="2293729"/>
        <a:ext cx="5115491" cy="1639440"/>
      </dsp:txXfrm>
    </dsp:sp>
    <dsp:sp modelId="{C82DF303-27AA-4EC8-8B67-16D261430439}">
      <dsp:nvSpPr>
        <dsp:cNvPr id="0" name=""/>
        <dsp:cNvSpPr/>
      </dsp:nvSpPr>
      <dsp:spPr>
        <a:xfrm>
          <a:off x="0" y="3933169"/>
          <a:ext cx="5115491" cy="527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Pěstitel </a:t>
          </a:r>
          <a:endParaRPr lang="en-US" sz="2200" kern="1200"/>
        </a:p>
      </dsp:txBody>
      <dsp:txXfrm>
        <a:off x="25759" y="3958928"/>
        <a:ext cx="5063973" cy="476152"/>
      </dsp:txXfrm>
    </dsp:sp>
    <dsp:sp modelId="{2917C62C-545A-490A-8B86-E8CA4FD79D8E}">
      <dsp:nvSpPr>
        <dsp:cNvPr id="0" name=""/>
        <dsp:cNvSpPr/>
      </dsp:nvSpPr>
      <dsp:spPr>
        <a:xfrm>
          <a:off x="0" y="4460839"/>
          <a:ext cx="511549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Osoba provozující vinohradnictví na vinici</a:t>
          </a:r>
          <a:endParaRPr lang="en-US" sz="1700" kern="1200"/>
        </a:p>
      </dsp:txBody>
      <dsp:txXfrm>
        <a:off x="0" y="4460839"/>
        <a:ext cx="5115491" cy="36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367F1-E888-4D67-9815-AF9538E2E1A5}">
      <dsp:nvSpPr>
        <dsp:cNvPr id="0" name=""/>
        <dsp:cNvSpPr/>
      </dsp:nvSpPr>
      <dsp:spPr>
        <a:xfrm>
          <a:off x="0" y="71376"/>
          <a:ext cx="10515600" cy="463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cs-CZ" sz="1800" kern="1200" dirty="0"/>
            <a:t>Převod výsadbového práva na povolení </a:t>
          </a:r>
          <a:endParaRPr lang="en-US" sz="1800" kern="1200" dirty="0"/>
        </a:p>
      </dsp:txBody>
      <dsp:txXfrm>
        <a:off x="22617" y="93993"/>
        <a:ext cx="10470366" cy="418086"/>
      </dsp:txXfrm>
    </dsp:sp>
    <dsp:sp modelId="{1ED9133A-B32A-4D7F-B410-80A2534B6895}">
      <dsp:nvSpPr>
        <dsp:cNvPr id="0" name=""/>
        <dsp:cNvSpPr/>
      </dsp:nvSpPr>
      <dsp:spPr>
        <a:xfrm>
          <a:off x="0" y="586536"/>
          <a:ext cx="10515600" cy="463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cs-CZ" sz="1800" kern="1200"/>
            <a:t>Povolení pro novou výsadbu révy § 8</a:t>
          </a:r>
          <a:endParaRPr lang="en-US" sz="1800" kern="1200"/>
        </a:p>
      </dsp:txBody>
      <dsp:txXfrm>
        <a:off x="22617" y="609153"/>
        <a:ext cx="10470366" cy="418086"/>
      </dsp:txXfrm>
    </dsp:sp>
    <dsp:sp modelId="{FEDBC762-DAEF-4F64-959B-3AD7D215D357}">
      <dsp:nvSpPr>
        <dsp:cNvPr id="0" name=""/>
        <dsp:cNvSpPr/>
      </dsp:nvSpPr>
      <dsp:spPr>
        <a:xfrm>
          <a:off x="0" y="1049856"/>
          <a:ext cx="10515600"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100000"/>
            </a:lnSpc>
            <a:spcBef>
              <a:spcPct val="0"/>
            </a:spcBef>
            <a:spcAft>
              <a:spcPct val="20000"/>
            </a:spcAft>
            <a:buChar char="•"/>
          </a:pPr>
          <a:r>
            <a:rPr lang="cs-CZ" sz="1400" kern="1200"/>
            <a:t>Omezený rozsah – ochranný mechanismus </a:t>
          </a:r>
          <a:endParaRPr lang="en-US" sz="1400" kern="1200"/>
        </a:p>
        <a:p>
          <a:pPr marL="114300" lvl="1" indent="-114300" algn="l" defTabSz="622300">
            <a:lnSpc>
              <a:spcPct val="100000"/>
            </a:lnSpc>
            <a:spcBef>
              <a:spcPct val="0"/>
            </a:spcBef>
            <a:spcAft>
              <a:spcPct val="20000"/>
            </a:spcAft>
            <a:buChar char="•"/>
          </a:pPr>
          <a:r>
            <a:rPr lang="cs-CZ" sz="1400" kern="1200"/>
            <a:t>Pouze na výsadbu vinic v oblastech způsobilých pro produkci vín s chráněným označením původu nebo chráněným zeměpisným označením</a:t>
          </a:r>
          <a:endParaRPr lang="en-US" sz="1400" kern="1200"/>
        </a:p>
        <a:p>
          <a:pPr marL="114300" lvl="1" indent="-114300" algn="l" defTabSz="622300">
            <a:lnSpc>
              <a:spcPct val="100000"/>
            </a:lnSpc>
            <a:spcBef>
              <a:spcPct val="0"/>
            </a:spcBef>
            <a:spcAft>
              <a:spcPct val="20000"/>
            </a:spcAft>
            <a:buChar char="•"/>
          </a:pPr>
          <a:r>
            <a:rPr lang="cs-CZ" sz="1400" kern="1200"/>
            <a:t>Přednostní udělení povolení</a:t>
          </a:r>
          <a:endParaRPr lang="en-US" sz="1400" kern="1200"/>
        </a:p>
        <a:p>
          <a:pPr marL="228600" lvl="2" indent="-114300" algn="l" defTabSz="622300">
            <a:lnSpc>
              <a:spcPct val="90000"/>
            </a:lnSpc>
            <a:spcBef>
              <a:spcPct val="0"/>
            </a:spcBef>
            <a:spcAft>
              <a:spcPct val="20000"/>
            </a:spcAft>
            <a:buChar char="•"/>
          </a:pPr>
          <a:r>
            <a:rPr lang="cs-CZ" sz="1400" kern="1200" dirty="0"/>
            <a:t>Skončení období pokusů nebo produkce roubů</a:t>
          </a:r>
          <a:endParaRPr lang="en-US" sz="1400" kern="1200" dirty="0"/>
        </a:p>
        <a:p>
          <a:pPr marL="228600" lvl="2" indent="-114300" algn="l" defTabSz="622300">
            <a:lnSpc>
              <a:spcPct val="90000"/>
            </a:lnSpc>
            <a:spcBef>
              <a:spcPct val="0"/>
            </a:spcBef>
            <a:spcAft>
              <a:spcPct val="20000"/>
            </a:spcAft>
            <a:buChar char="•"/>
          </a:pPr>
          <a:r>
            <a:rPr lang="cs-CZ" sz="1400" kern="1200"/>
            <a:t>Pozemky součástí viniční tratě</a:t>
          </a:r>
          <a:endParaRPr lang="en-US" sz="1400" kern="1200"/>
        </a:p>
        <a:p>
          <a:pPr marL="228600" lvl="2" indent="-114300" algn="l" defTabSz="622300">
            <a:lnSpc>
              <a:spcPct val="90000"/>
            </a:lnSpc>
            <a:spcBef>
              <a:spcPct val="0"/>
            </a:spcBef>
            <a:spcAft>
              <a:spcPct val="20000"/>
            </a:spcAft>
            <a:buChar char="•"/>
          </a:pPr>
          <a:r>
            <a:rPr lang="cs-CZ" sz="1400" kern="1200"/>
            <a:t>Pozemky mimo viniční tratě</a:t>
          </a:r>
          <a:endParaRPr lang="en-US" sz="1400" kern="1200"/>
        </a:p>
      </dsp:txBody>
      <dsp:txXfrm>
        <a:off x="0" y="1049856"/>
        <a:ext cx="10515600" cy="1751220"/>
      </dsp:txXfrm>
    </dsp:sp>
    <dsp:sp modelId="{6AEDF22C-A73D-478E-A41D-EF57276F8639}">
      <dsp:nvSpPr>
        <dsp:cNvPr id="0" name=""/>
        <dsp:cNvSpPr/>
      </dsp:nvSpPr>
      <dsp:spPr>
        <a:xfrm>
          <a:off x="0" y="2801077"/>
          <a:ext cx="10515600" cy="463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cs-CZ" sz="1800" kern="1200"/>
            <a:t>Povolení pro opětovnou výsadbu révy § 9</a:t>
          </a:r>
          <a:endParaRPr lang="en-US" sz="1800" kern="1200"/>
        </a:p>
      </dsp:txBody>
      <dsp:txXfrm>
        <a:off x="22617" y="2823694"/>
        <a:ext cx="10470366" cy="418086"/>
      </dsp:txXfrm>
    </dsp:sp>
    <dsp:sp modelId="{8645FEE9-2871-45BB-9EE4-2F4DB58C8D92}">
      <dsp:nvSpPr>
        <dsp:cNvPr id="0" name=""/>
        <dsp:cNvSpPr/>
      </dsp:nvSpPr>
      <dsp:spPr>
        <a:xfrm>
          <a:off x="0" y="3264397"/>
          <a:ext cx="105156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100000"/>
            </a:lnSpc>
            <a:spcBef>
              <a:spcPct val="0"/>
            </a:spcBef>
            <a:spcAft>
              <a:spcPct val="20000"/>
            </a:spcAft>
            <a:buChar char="•"/>
          </a:pPr>
          <a:r>
            <a:rPr lang="cs-CZ" sz="1400" kern="1200"/>
            <a:t>Žádost ve výměře, jako je osázená plocha vinice, která byla/bude vyklučena</a:t>
          </a:r>
          <a:endParaRPr lang="en-US" sz="1400" kern="1200"/>
        </a:p>
        <a:p>
          <a:pPr marL="228600" lvl="2" indent="-114300" algn="l" defTabSz="622300">
            <a:lnSpc>
              <a:spcPct val="90000"/>
            </a:lnSpc>
            <a:spcBef>
              <a:spcPct val="0"/>
            </a:spcBef>
            <a:spcAft>
              <a:spcPct val="20000"/>
            </a:spcAft>
            <a:buChar char="•"/>
          </a:pPr>
          <a:r>
            <a:rPr lang="cs-CZ" sz="1400" kern="1200"/>
            <a:t>Povinnost oznámit klučení – kontrola osázené plochy</a:t>
          </a:r>
          <a:endParaRPr lang="en-US" sz="1400" kern="1200"/>
        </a:p>
        <a:p>
          <a:pPr marL="228600" lvl="2" indent="-114300" algn="l" defTabSz="622300">
            <a:lnSpc>
              <a:spcPct val="90000"/>
            </a:lnSpc>
            <a:spcBef>
              <a:spcPct val="0"/>
            </a:spcBef>
            <a:spcAft>
              <a:spcPct val="20000"/>
            </a:spcAft>
            <a:buChar char="•"/>
          </a:pPr>
          <a:r>
            <a:rPr lang="cs-CZ" sz="1400" kern="1200"/>
            <a:t>Povinnost provést klučení – rozhodnutí </a:t>
          </a:r>
          <a:endParaRPr lang="en-US" sz="1400" kern="1200"/>
        </a:p>
      </dsp:txBody>
      <dsp:txXfrm>
        <a:off x="0" y="3264397"/>
        <a:ext cx="10515600" cy="74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F6A0-2910-46A4-85DF-51822A885E41}">
      <dsp:nvSpPr>
        <dsp:cNvPr id="0" name=""/>
        <dsp:cNvSpPr/>
      </dsp:nvSpPr>
      <dsp:spPr>
        <a:xfrm>
          <a:off x="0" y="288747"/>
          <a:ext cx="6513603" cy="1644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74904" rIns="5055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Soulad s územně plánovací dokumentací</a:t>
          </a:r>
          <a:endParaRPr lang="en-US" sz="1800" kern="1200"/>
        </a:p>
        <a:p>
          <a:pPr marL="171450" lvl="1" indent="-171450" algn="l" defTabSz="800100">
            <a:lnSpc>
              <a:spcPct val="90000"/>
            </a:lnSpc>
            <a:spcBef>
              <a:spcPct val="0"/>
            </a:spcBef>
            <a:spcAft>
              <a:spcPct val="15000"/>
            </a:spcAft>
            <a:buChar char="•"/>
          </a:pPr>
          <a:r>
            <a:rPr lang="cs-CZ" sz="1800" kern="1200"/>
            <a:t>Územní rozhodnutí o změně využití území </a:t>
          </a:r>
          <a:endParaRPr lang="en-US" sz="1800" kern="1200"/>
        </a:p>
        <a:p>
          <a:pPr marL="342900" lvl="2" indent="-171450" algn="l" defTabSz="800100">
            <a:lnSpc>
              <a:spcPct val="90000"/>
            </a:lnSpc>
            <a:spcBef>
              <a:spcPct val="0"/>
            </a:spcBef>
            <a:spcAft>
              <a:spcPct val="15000"/>
            </a:spcAft>
            <a:buChar char="•"/>
          </a:pPr>
          <a:r>
            <a:rPr lang="cs-CZ" sz="1800" kern="1200"/>
            <a:t>Příp. územní rozhodnutí o umístění stavby</a:t>
          </a:r>
          <a:endParaRPr lang="en-US" sz="1800" kern="1200"/>
        </a:p>
        <a:p>
          <a:pPr marL="514350" lvl="3" indent="-171450" algn="l" defTabSz="800100">
            <a:lnSpc>
              <a:spcPct val="90000"/>
            </a:lnSpc>
            <a:spcBef>
              <a:spcPct val="0"/>
            </a:spcBef>
            <a:spcAft>
              <a:spcPct val="15000"/>
            </a:spcAft>
            <a:buChar char="•"/>
          </a:pPr>
          <a:r>
            <a:rPr lang="cs-CZ" sz="1800" kern="1200"/>
            <a:t>Pro konstrukci vinice a oplocení pozemků</a:t>
          </a:r>
          <a:endParaRPr lang="en-US" sz="1800" kern="1200"/>
        </a:p>
      </dsp:txBody>
      <dsp:txXfrm>
        <a:off x="0" y="288747"/>
        <a:ext cx="6513603" cy="1644300"/>
      </dsp:txXfrm>
    </dsp:sp>
    <dsp:sp modelId="{348569B7-A264-4420-BDC4-EAE16802A0C5}">
      <dsp:nvSpPr>
        <dsp:cNvPr id="0" name=""/>
        <dsp:cNvSpPr/>
      </dsp:nvSpPr>
      <dsp:spPr>
        <a:xfrm>
          <a:off x="325680" y="23067"/>
          <a:ext cx="4559522"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00100">
            <a:lnSpc>
              <a:spcPct val="90000"/>
            </a:lnSpc>
            <a:spcBef>
              <a:spcPct val="0"/>
            </a:spcBef>
            <a:spcAft>
              <a:spcPct val="35000"/>
            </a:spcAft>
            <a:buNone/>
          </a:pPr>
          <a:r>
            <a:rPr lang="cs-CZ" sz="1800" kern="1200"/>
            <a:t>Změna druhu pozemku</a:t>
          </a:r>
          <a:endParaRPr lang="en-US" sz="1800" kern="1200"/>
        </a:p>
      </dsp:txBody>
      <dsp:txXfrm>
        <a:off x="351619" y="49006"/>
        <a:ext cx="4507644" cy="479482"/>
      </dsp:txXfrm>
    </dsp:sp>
    <dsp:sp modelId="{1FD3E16C-2345-4EBE-9A11-0DD6A1757127}">
      <dsp:nvSpPr>
        <dsp:cNvPr id="0" name=""/>
        <dsp:cNvSpPr/>
      </dsp:nvSpPr>
      <dsp:spPr>
        <a:xfrm>
          <a:off x="0" y="2295928"/>
          <a:ext cx="6513603" cy="24381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74904" rIns="5055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Obligatorní = Výměra větší než 10 arů</a:t>
          </a:r>
          <a:endParaRPr lang="en-US" sz="1800" kern="1200"/>
        </a:p>
        <a:p>
          <a:pPr marL="171450" lvl="1" indent="-171450" algn="l" defTabSz="800100">
            <a:lnSpc>
              <a:spcPct val="90000"/>
            </a:lnSpc>
            <a:spcBef>
              <a:spcPct val="0"/>
            </a:spcBef>
            <a:spcAft>
              <a:spcPct val="15000"/>
            </a:spcAft>
            <a:buChar char="•"/>
          </a:pPr>
          <a:r>
            <a:rPr lang="cs-CZ" sz="1800" kern="1200"/>
            <a:t>Fakultativní = Výměra menší než 10 arů</a:t>
          </a:r>
          <a:endParaRPr lang="en-US" sz="1800" kern="1200"/>
        </a:p>
        <a:p>
          <a:pPr marL="171450" lvl="1" indent="-171450" algn="l" defTabSz="800100">
            <a:lnSpc>
              <a:spcPct val="90000"/>
            </a:lnSpc>
            <a:spcBef>
              <a:spcPct val="0"/>
            </a:spcBef>
            <a:spcAft>
              <a:spcPct val="15000"/>
            </a:spcAft>
            <a:buChar char="•"/>
          </a:pPr>
          <a:r>
            <a:rPr lang="cs-CZ" sz="1800" kern="1200"/>
            <a:t>Povinnost požádat o registraci do 30 dnů od výsadby vinice</a:t>
          </a:r>
          <a:endParaRPr lang="en-US" sz="1800" kern="1200"/>
        </a:p>
        <a:p>
          <a:pPr marL="342900" lvl="2" indent="-171450" algn="l" defTabSz="800100">
            <a:lnSpc>
              <a:spcPct val="90000"/>
            </a:lnSpc>
            <a:spcBef>
              <a:spcPct val="0"/>
            </a:spcBef>
            <a:spcAft>
              <a:spcPct val="15000"/>
            </a:spcAft>
            <a:buChar char="•"/>
          </a:pPr>
          <a:r>
            <a:rPr lang="cs-CZ" sz="1800" kern="1200"/>
            <a:t>Povinnost doložit právní titul k užívání pozemku</a:t>
          </a:r>
          <a:endParaRPr lang="en-US" sz="1800" kern="1200"/>
        </a:p>
        <a:p>
          <a:pPr marL="342900" lvl="2" indent="-171450" algn="l" defTabSz="800100">
            <a:lnSpc>
              <a:spcPct val="90000"/>
            </a:lnSpc>
            <a:spcBef>
              <a:spcPct val="0"/>
            </a:spcBef>
            <a:spcAft>
              <a:spcPct val="15000"/>
            </a:spcAft>
            <a:buChar char="•"/>
          </a:pPr>
          <a:r>
            <a:rPr lang="cs-CZ" sz="1800" kern="1200"/>
            <a:t>Výsadba vinice na pozemku neznámého vlastníka § 9 odst. 4</a:t>
          </a:r>
          <a:endParaRPr lang="en-US" sz="1800" kern="1200"/>
        </a:p>
      </dsp:txBody>
      <dsp:txXfrm>
        <a:off x="0" y="2295928"/>
        <a:ext cx="6513603" cy="2438100"/>
      </dsp:txXfrm>
    </dsp:sp>
    <dsp:sp modelId="{90E56FE5-51CC-4324-BA0A-F11AF7953239}">
      <dsp:nvSpPr>
        <dsp:cNvPr id="0" name=""/>
        <dsp:cNvSpPr/>
      </dsp:nvSpPr>
      <dsp:spPr>
        <a:xfrm>
          <a:off x="325680" y="2030248"/>
          <a:ext cx="4559522" cy="531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00100">
            <a:lnSpc>
              <a:spcPct val="90000"/>
            </a:lnSpc>
            <a:spcBef>
              <a:spcPct val="0"/>
            </a:spcBef>
            <a:spcAft>
              <a:spcPct val="35000"/>
            </a:spcAft>
            <a:buNone/>
          </a:pPr>
          <a:r>
            <a:rPr lang="cs-CZ" sz="1800" kern="1200"/>
            <a:t>Registrace vinice – registrační číslo</a:t>
          </a:r>
          <a:endParaRPr lang="en-US" sz="1800" kern="1200"/>
        </a:p>
      </dsp:txBody>
      <dsp:txXfrm>
        <a:off x="351619" y="2056187"/>
        <a:ext cx="4507644" cy="479482"/>
      </dsp:txXfrm>
    </dsp:sp>
    <dsp:sp modelId="{87000C33-5223-4E25-A788-E31B7D09D6CA}">
      <dsp:nvSpPr>
        <dsp:cNvPr id="0" name=""/>
        <dsp:cNvSpPr/>
      </dsp:nvSpPr>
      <dsp:spPr>
        <a:xfrm>
          <a:off x="0" y="5096908"/>
          <a:ext cx="6513603" cy="7654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74904" rIns="5055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Vede ÚKZÚZ</a:t>
          </a:r>
          <a:endParaRPr lang="en-US" sz="1800" kern="1200"/>
        </a:p>
      </dsp:txBody>
      <dsp:txXfrm>
        <a:off x="0" y="5096908"/>
        <a:ext cx="6513603" cy="765450"/>
      </dsp:txXfrm>
    </dsp:sp>
    <dsp:sp modelId="{8D5704E0-A7BA-4A13-94F8-B50F9BD17805}">
      <dsp:nvSpPr>
        <dsp:cNvPr id="0" name=""/>
        <dsp:cNvSpPr/>
      </dsp:nvSpPr>
      <dsp:spPr>
        <a:xfrm>
          <a:off x="325680" y="4831228"/>
          <a:ext cx="4559522" cy="531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00100">
            <a:lnSpc>
              <a:spcPct val="90000"/>
            </a:lnSpc>
            <a:spcBef>
              <a:spcPct val="0"/>
            </a:spcBef>
            <a:spcAft>
              <a:spcPct val="35000"/>
            </a:spcAft>
            <a:buNone/>
          </a:pPr>
          <a:r>
            <a:rPr lang="cs-CZ" sz="1800" kern="1200"/>
            <a:t>Registr vinic (neveřejný)</a:t>
          </a:r>
          <a:endParaRPr lang="en-US" sz="1800" kern="1200"/>
        </a:p>
      </dsp:txBody>
      <dsp:txXfrm>
        <a:off x="351619" y="4857167"/>
        <a:ext cx="4507644"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5783-3C5E-4897-A404-EAAC94508A72}">
      <dsp:nvSpPr>
        <dsp:cNvPr id="0" name=""/>
        <dsp:cNvSpPr/>
      </dsp:nvSpPr>
      <dsp:spPr>
        <a:xfrm rot="5400000">
          <a:off x="3280902" y="-648846"/>
          <a:ext cx="2296695" cy="416870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a:t>Nápravné opatření </a:t>
          </a:r>
          <a:endParaRPr lang="en-US" sz="1600" kern="1200"/>
        </a:p>
        <a:p>
          <a:pPr marL="342900" lvl="2" indent="-171450" algn="l" defTabSz="711200">
            <a:lnSpc>
              <a:spcPct val="90000"/>
            </a:lnSpc>
            <a:spcBef>
              <a:spcPct val="0"/>
            </a:spcBef>
            <a:spcAft>
              <a:spcPct val="15000"/>
            </a:spcAft>
            <a:buChar char="•"/>
          </a:pPr>
          <a:r>
            <a:rPr lang="cs-CZ" sz="1600" kern="1200"/>
            <a:t>Povinnost vyklučit</a:t>
          </a:r>
          <a:endParaRPr lang="en-US" sz="1600" kern="1200"/>
        </a:p>
        <a:p>
          <a:pPr marL="171450" lvl="1" indent="-171450" algn="l" defTabSz="711200">
            <a:lnSpc>
              <a:spcPct val="90000"/>
            </a:lnSpc>
            <a:spcBef>
              <a:spcPct val="0"/>
            </a:spcBef>
            <a:spcAft>
              <a:spcPct val="15000"/>
            </a:spcAft>
            <a:buChar char="•"/>
          </a:pPr>
          <a:r>
            <a:rPr lang="cs-CZ" sz="1600" kern="1200"/>
            <a:t>Pokuta za přestupek</a:t>
          </a:r>
          <a:endParaRPr lang="en-US" sz="1600" kern="1200"/>
        </a:p>
        <a:p>
          <a:pPr marL="342900" lvl="2" indent="-171450" algn="l" defTabSz="711200">
            <a:lnSpc>
              <a:spcPct val="90000"/>
            </a:lnSpc>
            <a:spcBef>
              <a:spcPct val="0"/>
            </a:spcBef>
            <a:spcAft>
              <a:spcPct val="15000"/>
            </a:spcAft>
            <a:buChar char="•"/>
          </a:pPr>
          <a:r>
            <a:rPr lang="cs-CZ" sz="1600" kern="1200"/>
            <a:t>Za nepovolenou výsadbu</a:t>
          </a:r>
          <a:endParaRPr lang="en-US" sz="1600" kern="1200"/>
        </a:p>
        <a:p>
          <a:pPr marL="171450" lvl="1" indent="-171450" algn="l" defTabSz="711200">
            <a:lnSpc>
              <a:spcPct val="90000"/>
            </a:lnSpc>
            <a:spcBef>
              <a:spcPct val="0"/>
            </a:spcBef>
            <a:spcAft>
              <a:spcPct val="15000"/>
            </a:spcAft>
            <a:buChar char="•"/>
          </a:pPr>
          <a:r>
            <a:rPr lang="cs-CZ" sz="1600" kern="1200"/>
            <a:t>Sankce a náhrada nákladů za neprovedení klučení v důsledku nepovolené výsadby</a:t>
          </a:r>
          <a:endParaRPr lang="en-US" sz="1600" kern="1200"/>
        </a:p>
        <a:p>
          <a:pPr marL="342900" lvl="2" indent="-171450" algn="l" defTabSz="711200">
            <a:lnSpc>
              <a:spcPct val="90000"/>
            </a:lnSpc>
            <a:spcBef>
              <a:spcPct val="0"/>
            </a:spcBef>
            <a:spcAft>
              <a:spcPct val="15000"/>
            </a:spcAft>
            <a:buChar char="•"/>
          </a:pPr>
          <a:r>
            <a:rPr lang="cs-CZ" sz="1600" kern="1200"/>
            <a:t>Nařízení EU 2018/273 čl. 46</a:t>
          </a:r>
          <a:endParaRPr lang="en-US" sz="1600" kern="1200"/>
        </a:p>
        <a:p>
          <a:pPr marL="171450" lvl="1" indent="-171450" algn="l" defTabSz="711200">
            <a:lnSpc>
              <a:spcPct val="90000"/>
            </a:lnSpc>
            <a:spcBef>
              <a:spcPct val="0"/>
            </a:spcBef>
            <a:spcAft>
              <a:spcPct val="15000"/>
            </a:spcAft>
            <a:buChar char="•"/>
          </a:pPr>
          <a:r>
            <a:rPr lang="cs-CZ" sz="1600" kern="1200"/>
            <a:t>Nemožnost uplatnění podpory</a:t>
          </a:r>
          <a:endParaRPr lang="en-US" sz="1600" kern="1200"/>
        </a:p>
      </dsp:txBody>
      <dsp:txXfrm rot="-5400000">
        <a:off x="2344897" y="399274"/>
        <a:ext cx="4056591" cy="2072465"/>
      </dsp:txXfrm>
    </dsp:sp>
    <dsp:sp modelId="{7712B243-B986-4735-AF62-8E29DB7B6317}">
      <dsp:nvSpPr>
        <dsp:cNvPr id="0" name=""/>
        <dsp:cNvSpPr/>
      </dsp:nvSpPr>
      <dsp:spPr>
        <a:xfrm>
          <a:off x="0" y="71"/>
          <a:ext cx="2344897" cy="28708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cs-CZ" sz="3500" kern="1200" dirty="0"/>
            <a:t>Výsadba v rozporu s nařízením EU nebo zákonem</a:t>
          </a:r>
          <a:endParaRPr lang="en-US" sz="3500" kern="1200" dirty="0"/>
        </a:p>
      </dsp:txBody>
      <dsp:txXfrm>
        <a:off x="114468" y="114539"/>
        <a:ext cx="2115961" cy="2641933"/>
      </dsp:txXfrm>
    </dsp:sp>
    <dsp:sp modelId="{77EBF4C1-CAE7-4CA8-A55D-3228E5C51970}">
      <dsp:nvSpPr>
        <dsp:cNvPr id="0" name=""/>
        <dsp:cNvSpPr/>
      </dsp:nvSpPr>
      <dsp:spPr>
        <a:xfrm rot="5400000">
          <a:off x="3280902" y="2365566"/>
          <a:ext cx="2296695" cy="416870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a:t>z méně než 90 % povolené rozlohy</a:t>
          </a:r>
          <a:endParaRPr lang="en-US" sz="1600" kern="1200"/>
        </a:p>
        <a:p>
          <a:pPr marL="171450" lvl="1" indent="-171450" algn="l" defTabSz="711200">
            <a:lnSpc>
              <a:spcPct val="90000"/>
            </a:lnSpc>
            <a:spcBef>
              <a:spcPct val="0"/>
            </a:spcBef>
            <a:spcAft>
              <a:spcPct val="15000"/>
            </a:spcAft>
            <a:buChar char="•"/>
          </a:pPr>
          <a:r>
            <a:rPr lang="pt-BR" sz="1600" kern="1200" dirty="0"/>
            <a:t>na nejméně 90 % povolené plochy</a:t>
          </a:r>
          <a:endParaRPr lang="en-US" sz="1600" kern="1200" dirty="0"/>
        </a:p>
        <a:p>
          <a:pPr marL="342900" lvl="2" indent="-171450" algn="l" defTabSz="711200">
            <a:lnSpc>
              <a:spcPct val="90000"/>
            </a:lnSpc>
            <a:spcBef>
              <a:spcPct val="0"/>
            </a:spcBef>
            <a:spcAft>
              <a:spcPct val="15000"/>
            </a:spcAft>
            <a:buChar char="•"/>
          </a:pPr>
          <a:r>
            <a:rPr lang="cs-CZ" sz="1600" kern="1200" dirty="0"/>
            <a:t>pokuta </a:t>
          </a:r>
          <a:endParaRPr lang="en-US" sz="1600" kern="1200" dirty="0"/>
        </a:p>
      </dsp:txBody>
      <dsp:txXfrm rot="-5400000">
        <a:off x="2344897" y="3413687"/>
        <a:ext cx="4056591" cy="2072465"/>
      </dsp:txXfrm>
    </dsp:sp>
    <dsp:sp modelId="{15A4A994-F7F4-4AFC-AAB2-AB46258FB215}">
      <dsp:nvSpPr>
        <dsp:cNvPr id="0" name=""/>
        <dsp:cNvSpPr/>
      </dsp:nvSpPr>
      <dsp:spPr>
        <a:xfrm>
          <a:off x="0" y="3014484"/>
          <a:ext cx="2344897" cy="28708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cs-CZ" sz="3500" kern="1200" dirty="0"/>
            <a:t>Nevyužité povolení k nové výsadbě</a:t>
          </a:r>
          <a:endParaRPr lang="en-US" sz="3500" kern="1200" dirty="0"/>
        </a:p>
      </dsp:txBody>
      <dsp:txXfrm>
        <a:off x="114468" y="3128952"/>
        <a:ext cx="2115961" cy="26419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EF11D3-FA6E-4861-BA5F-E84EF0E2CA1E}" type="datetimeFigureOut">
              <a:rPr lang="cs-CZ" smtClean="0"/>
              <a:t>30.03.2020</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7F2D81-51D1-4151-B5E7-105D51C0FF5D}" type="slidenum">
              <a:rPr lang="cs-CZ" smtClean="0"/>
              <a:t>‹#›</a:t>
            </a:fld>
            <a:endParaRPr lang="cs-CZ"/>
          </a:p>
        </p:txBody>
      </p:sp>
    </p:spTree>
    <p:extLst>
      <p:ext uri="{BB962C8B-B14F-4D97-AF65-F5344CB8AC3E}">
        <p14:creationId xmlns:p14="http://schemas.microsoft.com/office/powerpoint/2010/main" val="111979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BE6D4-DD46-41F6-AF43-0D8292A57F94}" type="datetimeFigureOut">
              <a:rPr lang="cs-CZ" smtClean="0"/>
              <a:t>30.03.2020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5AE56-64E8-4B0B-A9BB-9CE29705A127}" type="slidenum">
              <a:rPr lang="cs-CZ" smtClean="0"/>
              <a:t>‹#›</a:t>
            </a:fld>
            <a:endParaRPr lang="cs-CZ"/>
          </a:p>
        </p:txBody>
      </p:sp>
    </p:spTree>
    <p:extLst>
      <p:ext uri="{BB962C8B-B14F-4D97-AF65-F5344CB8AC3E}">
        <p14:creationId xmlns:p14="http://schemas.microsoft.com/office/powerpoint/2010/main" val="7480074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zakonyprolidi.cz/cs/2004-321#f5998004" TargetMode="External"/><Relationship Id="rId7" Type="http://schemas.openxmlformats.org/officeDocument/2006/relationships/hyperlink" Target="https://www.zakonyprolidi.cz/cs/2004-321#f599800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zakonyprolidi.cz/cs/2004-321#f5998007" TargetMode="External"/><Relationship Id="rId5" Type="http://schemas.openxmlformats.org/officeDocument/2006/relationships/hyperlink" Target="https://www.zakonyprolidi.cz/cs/2004-321#f5998006" TargetMode="External"/><Relationship Id="rId4" Type="http://schemas.openxmlformats.org/officeDocument/2006/relationships/hyperlink" Target="https://www.zakonyprolidi.cz/cs/2004-321#f599800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agri.cz/public/web/vinarsky-zakon/vzory-formularu/vinohradnictvi/zadost-o-prevedeni-nevyuziteho-prava-na.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zakonyprolidi.cz/cs/2004-321#f599829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Nová výsadba révy</a:t>
            </a:r>
          </a:p>
          <a:p>
            <a:pPr algn="just"/>
            <a:r>
              <a:rPr lang="cs-CZ" sz="1000" b="1" dirty="0"/>
              <a:t>(1)</a:t>
            </a:r>
            <a:r>
              <a:rPr lang="cs-CZ" sz="1000" dirty="0"/>
              <a:t> Žádost o udělení povolení pro novou výsadbu révy podle předpisu Evropské unie</a:t>
            </a:r>
            <a:r>
              <a:rPr lang="cs-CZ" sz="1000" b="1" baseline="30000" dirty="0">
                <a:hlinkClick r:id="rId3"/>
              </a:rPr>
              <a:t>111</a:t>
            </a:r>
            <a:r>
              <a:rPr lang="cs-CZ" sz="1000" b="1" dirty="0">
                <a:hlinkClick r:id="rId3"/>
              </a:rPr>
              <a:t>)</a:t>
            </a:r>
            <a:r>
              <a:rPr lang="cs-CZ" sz="1000" dirty="0"/>
              <a:t> podá žadatel Ústavu v období od 1. ledna do 28. února příslušného kalendářního roku.</a:t>
            </a:r>
          </a:p>
          <a:p>
            <a:pPr algn="just"/>
            <a:r>
              <a:rPr lang="cs-CZ" sz="1000" b="1" dirty="0"/>
              <a:t>(2)</a:t>
            </a:r>
            <a:r>
              <a:rPr lang="cs-CZ" sz="1000" dirty="0"/>
              <a:t> Ústav udělí žadateli povolení pro novou výsadbu révy podle předpisu Evropské unie</a:t>
            </a:r>
            <a:r>
              <a:rPr lang="cs-CZ" sz="1000" b="1" baseline="30000" dirty="0">
                <a:hlinkClick r:id="rId4"/>
              </a:rPr>
              <a:t>112</a:t>
            </a:r>
            <a:r>
              <a:rPr lang="cs-CZ" sz="1000" b="1" dirty="0">
                <a:hlinkClick r:id="rId4"/>
              </a:rPr>
              <a:t>)</a:t>
            </a:r>
            <a:r>
              <a:rPr lang="cs-CZ" sz="1000" dirty="0"/>
              <a:t>, pokud celková rozloha deklarované plochy v žádostech podaných v příslušném kalendářním roce nepřesahuje plochu určenou pro novou výsadbu révy v tomto kalendářním roce.</a:t>
            </a:r>
          </a:p>
          <a:p>
            <a:pPr algn="just"/>
            <a:r>
              <a:rPr lang="cs-CZ" sz="1000" b="1" dirty="0"/>
              <a:t>(3)</a:t>
            </a:r>
            <a:r>
              <a:rPr lang="cs-CZ" sz="1000" dirty="0"/>
              <a:t> Ústav udělí žadateli povolení pro novou výsadbu révy podle poměrného rozdělení v souladu s předpisem Evropské unie</a:t>
            </a:r>
            <a:r>
              <a:rPr lang="cs-CZ" sz="1000" b="1" baseline="30000" dirty="0">
                <a:hlinkClick r:id="rId5"/>
              </a:rPr>
              <a:t>113</a:t>
            </a:r>
            <a:r>
              <a:rPr lang="cs-CZ" sz="1000" b="1" dirty="0">
                <a:hlinkClick r:id="rId5"/>
              </a:rPr>
              <a:t>)</a:t>
            </a:r>
            <a:r>
              <a:rPr lang="cs-CZ" sz="1000" dirty="0"/>
              <a:t>, pokud celková rozloha deklarované plochy v žádostech podaných v příslušném kalendářním roce přesahuje plochu určenou pro novou výsadbu révy v tomto kalendářním roce.</a:t>
            </a:r>
          </a:p>
          <a:p>
            <a:pPr algn="just"/>
            <a:r>
              <a:rPr lang="cs-CZ" sz="1000" b="1" dirty="0"/>
              <a:t>(4)</a:t>
            </a:r>
            <a:r>
              <a:rPr lang="cs-CZ" sz="1000" dirty="0"/>
              <a:t> Ústav udělí žadateli povolení pro novou výsadbu révy pouze na výsadbu vinic v oblastech způsobilých pro produkci vín s chráněným označením původu nebo chráněným zeměpisným označením</a:t>
            </a:r>
            <a:r>
              <a:rPr lang="cs-CZ" sz="1000" b="1" baseline="30000" dirty="0">
                <a:hlinkClick r:id="rId6"/>
              </a:rPr>
              <a:t>114</a:t>
            </a:r>
            <a:r>
              <a:rPr lang="cs-CZ" sz="1000" b="1" dirty="0">
                <a:hlinkClick r:id="rId6"/>
              </a:rPr>
              <a:t>)</a:t>
            </a:r>
            <a:r>
              <a:rPr lang="cs-CZ" sz="1000" dirty="0"/>
              <a:t>.</a:t>
            </a:r>
          </a:p>
          <a:p>
            <a:pPr algn="just"/>
            <a:r>
              <a:rPr lang="cs-CZ" sz="1000" b="1" dirty="0"/>
              <a:t>(5)</a:t>
            </a:r>
            <a:r>
              <a:rPr lang="cs-CZ" sz="1000" dirty="0"/>
              <a:t> Při postupu podle odstavce 3 Ústav udělí žadateli povolení pro novou výsadbu révy přednostně na výsadbu vinic, které byly Ústavem na dobu nejméně 7 let schváleny k pokusným účelům nebo za účelem produkce roubů a u nichž skončilo schválené období pokusu nebo produkce roubů.</a:t>
            </a:r>
          </a:p>
          <a:p>
            <a:pPr algn="just"/>
            <a:r>
              <a:rPr lang="cs-CZ" sz="1000" b="1" dirty="0"/>
              <a:t>(6)</a:t>
            </a:r>
            <a:r>
              <a:rPr lang="cs-CZ" sz="1000" dirty="0"/>
              <a:t> Není-li vyčerpána plocha určená pro novou výsadbu révy v příslušném kalendářním roce podle odstavce 5, Ústav přednostně udělí žadateli povolení pro novou výsadbu révy na rozlohu deklarované plochy v žádostech, která je součástí viniční tratě.</a:t>
            </a:r>
          </a:p>
          <a:p>
            <a:pPr algn="just"/>
            <a:r>
              <a:rPr lang="cs-CZ" sz="1000" b="1" dirty="0"/>
              <a:t>(7)</a:t>
            </a:r>
            <a:r>
              <a:rPr lang="cs-CZ" sz="1000" dirty="0"/>
              <a:t> Není-li vyčerpána plocha určená pro novou výsadbu révy v příslušném kalendářním roce podle odstavců 5 a 6, Ústav dále udělí žadateli povolení pro novou výsadbu révy na rozlohu deklarované plochy v žádostech, která není součástí viniční tratě.</a:t>
            </a:r>
          </a:p>
          <a:p>
            <a:pPr algn="just"/>
            <a:r>
              <a:rPr lang="cs-CZ" sz="1000" b="1" dirty="0"/>
              <a:t>(8)</a:t>
            </a:r>
            <a:r>
              <a:rPr lang="cs-CZ" sz="1000" dirty="0"/>
              <a:t> Odmítnutá plocha z plochy určené pro novou výsadbu révy v příslušném kalendářním roce se vyčlení v následujícím kalendářním roce jako navýšení nad 1 % celkové plochy osázené révou vinnou, kterou lze podle předpisu Evropské unie určit pro novou výsadbu révy</a:t>
            </a:r>
            <a:r>
              <a:rPr lang="cs-CZ" sz="1000" b="1" baseline="30000" dirty="0">
                <a:hlinkClick r:id="rId7"/>
              </a:rPr>
              <a:t>115</a:t>
            </a:r>
            <a:r>
              <a:rPr lang="cs-CZ" sz="1000" b="1" dirty="0">
                <a:hlinkClick r:id="rId7"/>
              </a:rPr>
              <a:t>)</a:t>
            </a:r>
            <a:r>
              <a:rPr lang="cs-CZ" sz="1000" dirty="0"/>
              <a:t>.</a:t>
            </a:r>
          </a:p>
          <a:p>
            <a:endParaRPr lang="cs-CZ" dirty="0"/>
          </a:p>
        </p:txBody>
      </p:sp>
    </p:spTree>
    <p:extLst>
      <p:ext uri="{BB962C8B-B14F-4D97-AF65-F5344CB8AC3E}">
        <p14:creationId xmlns:p14="http://schemas.microsoft.com/office/powerpoint/2010/main" val="158896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4100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10000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Převod výsadbového práva</a:t>
            </a:r>
          </a:p>
          <a:p>
            <a:r>
              <a:rPr lang="cs-CZ" dirty="0"/>
              <a:t>Toto právo je </a:t>
            </a:r>
            <a:r>
              <a:rPr lang="cs-CZ" b="1" dirty="0"/>
              <a:t>možné převést na povolení pro opětovnou výsadbu</a:t>
            </a:r>
            <a:r>
              <a:rPr lang="cs-CZ" dirty="0"/>
              <a:t> pomocí </a:t>
            </a:r>
            <a:r>
              <a:rPr lang="cs-CZ" u="sng" dirty="0">
                <a:hlinkClick r:id="rId3"/>
              </a:rPr>
              <a:t>žádosti o převod nevyužitého práva na povolení.</a:t>
            </a:r>
            <a:r>
              <a:rPr lang="cs-CZ" dirty="0"/>
              <a:t> Právo na výsadbu můžete převádět postupně.</a:t>
            </a:r>
          </a:p>
          <a:p>
            <a:r>
              <a:rPr lang="cs-CZ" dirty="0"/>
              <a:t>Platnost povolení bude stejná jako planost práva na opětovnou výsadbu. V případě nevyužití platných povolení pro opětovnou výsadbu bude udělena sankce.</a:t>
            </a:r>
          </a:p>
          <a:p>
            <a:endParaRPr lang="cs-CZ" dirty="0"/>
          </a:p>
          <a:p>
            <a:r>
              <a:rPr lang="cs-CZ" b="1" dirty="0"/>
              <a:t>Povolení pro novou výsadby  révy </a:t>
            </a:r>
          </a:p>
          <a:p>
            <a:r>
              <a:rPr lang="cs-CZ" dirty="0"/>
              <a:t>Pro rok 2020 je určena kvóta k povolení nové výsadby 181,4ha. O povolení je možno žádat do 29. 2. 2020.</a:t>
            </a:r>
          </a:p>
          <a:p>
            <a:endParaRPr lang="cs-CZ" dirty="0"/>
          </a:p>
        </p:txBody>
      </p:sp>
    </p:spTree>
    <p:extLst>
      <p:ext uri="{BB962C8B-B14F-4D97-AF65-F5344CB8AC3E}">
        <p14:creationId xmlns:p14="http://schemas.microsoft.com/office/powerpoint/2010/main" val="384310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a:p>
            <a:r>
              <a:rPr lang="cs-CZ" b="1" dirty="0"/>
              <a:t>Nevyužití povolení k nové výsadbě </a:t>
            </a:r>
          </a:p>
          <a:p>
            <a:r>
              <a:rPr lang="cs-CZ" i="1" dirty="0"/>
              <a:t>Zákon o vinohradnictví a </a:t>
            </a:r>
            <a:r>
              <a:rPr lang="cs-CZ" i="1" dirty="0" err="1"/>
              <a:t>vinařstvíč</a:t>
            </a:r>
            <a:r>
              <a:rPr lang="cs-CZ" i="1" dirty="0"/>
              <a:t> .321/2004  a o změně některých souvisejících zákonů</a:t>
            </a:r>
          </a:p>
          <a:p>
            <a:r>
              <a:rPr lang="cs-CZ" i="1" dirty="0"/>
              <a:t> </a:t>
            </a:r>
            <a:r>
              <a:rPr lang="cs-CZ" b="1" dirty="0"/>
              <a:t>§ 39a</a:t>
            </a:r>
          </a:p>
          <a:p>
            <a:r>
              <a:rPr lang="cs-CZ" b="1" dirty="0"/>
              <a:t>(1)</a:t>
            </a:r>
            <a:r>
              <a:rPr lang="cs-CZ" dirty="0"/>
              <a:t> Bylo-li povolení pro novou výsadbu révy využito v průběhu jeho platnosti z méně než 90 % povolené rozlohy, uloží Ústav pěstiteli zaplatit za podmínek stanovených v předpisu Evropské unie</a:t>
            </a:r>
            <a:r>
              <a:rPr lang="cs-CZ" b="1" baseline="30000" dirty="0">
                <a:hlinkClick r:id="rId3"/>
              </a:rPr>
              <a:t>135</a:t>
            </a:r>
            <a:r>
              <a:rPr lang="cs-CZ" b="1" dirty="0">
                <a:hlinkClick r:id="rId3"/>
              </a:rPr>
              <a:t>)</a:t>
            </a:r>
            <a:r>
              <a:rPr lang="cs-CZ" dirty="0"/>
              <a:t> pokutu ve výši</a:t>
            </a:r>
          </a:p>
          <a:p>
            <a:r>
              <a:rPr lang="cs-CZ" b="1" dirty="0"/>
              <a:t>a)</a:t>
            </a:r>
            <a:r>
              <a:rPr lang="cs-CZ" dirty="0"/>
              <a:t> do 10000 Kč za každý započatý hektar vinice nevysázené podle povolení v případě, že v daném kalendářním roce, ve kterém bylo povolení uděleno, bylo postupováno podle § 8 odst. 2, nebo</a:t>
            </a:r>
          </a:p>
          <a:p>
            <a:r>
              <a:rPr lang="cs-CZ" b="1" dirty="0"/>
              <a:t>b)</a:t>
            </a:r>
            <a:r>
              <a:rPr lang="cs-CZ" dirty="0"/>
              <a:t> do 100000 Kč za každý započatý hektar vinice nevysázené podle povolení v případě, že v daném kalendářním roce, ve kterém bylo povolení uděleno, byla překročena celková rozloha deklarované plochy v žádostech na novou výsadbu révy a bylo postupováno podle § 8 odst. 3.</a:t>
            </a:r>
          </a:p>
          <a:p>
            <a:endParaRPr lang="cs-CZ" dirty="0"/>
          </a:p>
        </p:txBody>
      </p:sp>
    </p:spTree>
    <p:extLst>
      <p:ext uri="{BB962C8B-B14F-4D97-AF65-F5344CB8AC3E}">
        <p14:creationId xmlns:p14="http://schemas.microsoft.com/office/powerpoint/2010/main" val="375142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08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0008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079156" y="365125"/>
            <a:ext cx="7493343"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1895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dirty="0"/>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29544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92037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085852" y="1825625"/>
            <a:ext cx="4933948"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825625"/>
            <a:ext cx="5545318"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9774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87394" y="365125"/>
            <a:ext cx="10495006" cy="1325563"/>
          </a:xfrm>
        </p:spPr>
        <p:txBody>
          <a:bodyPr/>
          <a:lstStyle/>
          <a:p>
            <a:r>
              <a:rPr lang="cs-CZ" dirty="0"/>
              <a:t>Kliknutím lze upravit styl.</a:t>
            </a:r>
          </a:p>
        </p:txBody>
      </p:sp>
      <p:sp>
        <p:nvSpPr>
          <p:cNvPr id="3" name="Zástupný symbol pro text 2"/>
          <p:cNvSpPr>
            <a:spLocks noGrp="1"/>
          </p:cNvSpPr>
          <p:nvPr>
            <p:ph type="body" idx="1"/>
          </p:nvPr>
        </p:nvSpPr>
        <p:spPr>
          <a:xfrm>
            <a:off x="1087395" y="1681163"/>
            <a:ext cx="49101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1087395" y="2505075"/>
            <a:ext cx="491018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Zástupný symbol pro obsah 5"/>
          <p:cNvSpPr>
            <a:spLocks noGrp="1"/>
          </p:cNvSpPr>
          <p:nvPr>
            <p:ph sz="quarter" idx="4"/>
          </p:nvPr>
        </p:nvSpPr>
        <p:spPr>
          <a:xfrm>
            <a:off x="6172200" y="2505075"/>
            <a:ext cx="541020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7230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838200" y="6356350"/>
            <a:ext cx="2743200" cy="365125"/>
          </a:xfrm>
          <a:prstGeom prst="rect">
            <a:avLst/>
          </a:prstGeom>
        </p:spPr>
        <p:txBody>
          <a:bodyPr/>
          <a:lstStyle/>
          <a:p>
            <a:endParaRPr lang="cs-CZ"/>
          </a:p>
        </p:txBody>
      </p:sp>
      <p:sp>
        <p:nvSpPr>
          <p:cNvPr id="4" name="Zástupný symbol pro zápatí 3"/>
          <p:cNvSpPr>
            <a:spLocks noGrp="1"/>
          </p:cNvSpPr>
          <p:nvPr>
            <p:ph type="ftr" sz="quarter" idx="11"/>
          </p:nvPr>
        </p:nvSpPr>
        <p:spPr>
          <a:xfrm>
            <a:off x="4038600" y="6356350"/>
            <a:ext cx="4114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610600" y="6356350"/>
            <a:ext cx="2743200" cy="365125"/>
          </a:xfrm>
          <a:prstGeom prst="rect">
            <a:avLst/>
          </a:prstGeom>
        </p:spPr>
        <p:txBody>
          <a:bodyPr/>
          <a:lstStyle/>
          <a:p>
            <a:fld id="{46B16E51-0E28-488D-8BB5-DF71A97FE4BD}" type="slidenum">
              <a:rPr lang="cs-CZ" smtClean="0"/>
              <a:t>‹#›</a:t>
            </a:fld>
            <a:endParaRPr lang="cs-CZ"/>
          </a:p>
        </p:txBody>
      </p:sp>
    </p:spTree>
    <p:extLst>
      <p:ext uri="{BB962C8B-B14F-4D97-AF65-F5344CB8AC3E}">
        <p14:creationId xmlns:p14="http://schemas.microsoft.com/office/powerpoint/2010/main" val="305041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838200" y="6356350"/>
            <a:ext cx="2743200" cy="365125"/>
          </a:xfrm>
          <a:prstGeom prst="rect">
            <a:avLst/>
          </a:prstGeom>
        </p:spPr>
        <p:txBody>
          <a:bodyPr/>
          <a:lstStyle/>
          <a:p>
            <a:endParaRPr lang="cs-CZ"/>
          </a:p>
        </p:txBody>
      </p:sp>
      <p:sp>
        <p:nvSpPr>
          <p:cNvPr id="3" name="Zástupný symbol pro zápatí 2"/>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610600" y="6356350"/>
            <a:ext cx="2743200" cy="365125"/>
          </a:xfrm>
          <a:prstGeom prst="rect">
            <a:avLst/>
          </a:prstGeom>
        </p:spPr>
        <p:txBody>
          <a:bodyPr/>
          <a:lstStyle/>
          <a:p>
            <a:fld id="{46B16E51-0E28-488D-8BB5-DF71A97FE4BD}" type="slidenum">
              <a:rPr lang="cs-CZ" smtClean="0"/>
              <a:t>‹#›</a:t>
            </a:fld>
            <a:endParaRPr lang="cs-CZ"/>
          </a:p>
        </p:txBody>
      </p:sp>
    </p:spTree>
    <p:extLst>
      <p:ext uri="{BB962C8B-B14F-4D97-AF65-F5344CB8AC3E}">
        <p14:creationId xmlns:p14="http://schemas.microsoft.com/office/powerpoint/2010/main" val="286282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59368" y="457200"/>
            <a:ext cx="3687943" cy="1600200"/>
          </a:xfrm>
        </p:spPr>
        <p:txBody>
          <a:bodyPr anchor="b"/>
          <a:lstStyle>
            <a:lvl1pPr>
              <a:defRPr sz="3200"/>
            </a:lvl1pPr>
          </a:lstStyle>
          <a:p>
            <a:r>
              <a:rPr lang="cs-CZ" dirty="0"/>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1059368" y="2057400"/>
            <a:ext cx="3687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7" name="Zástupný symbol pro číslo snímku 6"/>
          <p:cNvSpPr>
            <a:spLocks noGrp="1"/>
          </p:cNvSpPr>
          <p:nvPr>
            <p:ph type="sldNum" sz="quarter" idx="12"/>
          </p:nvPr>
        </p:nvSpPr>
        <p:spPr>
          <a:xfrm>
            <a:off x="8610600" y="6356350"/>
            <a:ext cx="2743200" cy="365125"/>
          </a:xfrm>
          <a:prstGeom prst="rect">
            <a:avLst/>
          </a:prstGeom>
        </p:spPr>
        <p:txBody>
          <a:bodyPr/>
          <a:lstStyle/>
          <a:p>
            <a:fld id="{46B16E51-0E28-488D-8BB5-DF71A97FE4BD}" type="slidenum">
              <a:rPr lang="cs-CZ" smtClean="0"/>
              <a:t>‹#›</a:t>
            </a:fld>
            <a:endParaRPr lang="cs-CZ"/>
          </a:p>
        </p:txBody>
      </p:sp>
    </p:spTree>
    <p:extLst>
      <p:ext uri="{BB962C8B-B14F-4D97-AF65-F5344CB8AC3E}">
        <p14:creationId xmlns:p14="http://schemas.microsoft.com/office/powerpoint/2010/main" val="265054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55802" y="457200"/>
            <a:ext cx="3716223"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055802" y="2057400"/>
            <a:ext cx="37162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3120293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6822514" y="4816824"/>
            <a:ext cx="1305808" cy="1305808"/>
          </a:xfrm>
          <a:prstGeom prst="rect">
            <a:avLst/>
          </a:prstGeom>
          <a:ln>
            <a:noFill/>
          </a:ln>
          <a:effectLst>
            <a:softEdge rad="112500"/>
          </a:effectLst>
        </p:spPr>
      </p:pic>
      <p:pic>
        <p:nvPicPr>
          <p:cNvPr id="12" name="Obráze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1041" y="4832507"/>
            <a:ext cx="1314788" cy="1314788"/>
          </a:xfrm>
          <a:prstGeom prst="rect">
            <a:avLst/>
          </a:prstGeom>
          <a:ln>
            <a:noFill/>
          </a:ln>
          <a:effectLst>
            <a:softEdge rad="112500"/>
          </a:effectLst>
        </p:spPr>
      </p:pic>
      <p:pic>
        <p:nvPicPr>
          <p:cNvPr id="13" name="Obrázek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9836" y="4817654"/>
            <a:ext cx="1344793" cy="1344793"/>
          </a:xfrm>
          <a:prstGeom prst="rect">
            <a:avLst/>
          </a:prstGeom>
          <a:ln>
            <a:noFill/>
          </a:ln>
          <a:effectLst>
            <a:softEdge rad="112500"/>
          </a:effectLst>
        </p:spPr>
      </p:pic>
      <p:pic>
        <p:nvPicPr>
          <p:cNvPr id="14" name="Obrázek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39777" y="4836496"/>
            <a:ext cx="1298564" cy="1298564"/>
          </a:xfrm>
          <a:prstGeom prst="rect">
            <a:avLst/>
          </a:prstGeom>
          <a:ln>
            <a:noFill/>
          </a:ln>
          <a:effectLst>
            <a:softEdge rad="112500"/>
          </a:effectLst>
        </p:spPr>
      </p:pic>
      <p:sp>
        <p:nvSpPr>
          <p:cNvPr id="15" name="Obdélník 14"/>
          <p:cNvSpPr/>
          <p:nvPr userDrawn="1"/>
        </p:nvSpPr>
        <p:spPr>
          <a:xfrm>
            <a:off x="532263" y="0"/>
            <a:ext cx="464970" cy="2320120"/>
          </a:xfrm>
          <a:prstGeom prst="rect">
            <a:avLst/>
          </a:prstGeom>
          <a:solidFill>
            <a:srgbClr val="156A3C"/>
          </a:solidFill>
          <a:ln>
            <a:solidFill>
              <a:srgbClr val="156A3C"/>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ichoběžník 15"/>
          <p:cNvSpPr/>
          <p:nvPr userDrawn="1"/>
        </p:nvSpPr>
        <p:spPr>
          <a:xfrm rot="19302709">
            <a:off x="2240081" y="1460760"/>
            <a:ext cx="1056321" cy="6442750"/>
          </a:xfrm>
          <a:prstGeom prst="trapezoid">
            <a:avLst>
              <a:gd name="adj" fmla="val 22535"/>
            </a:avLst>
          </a:prstGeom>
          <a:solidFill>
            <a:srgbClr val="156A3C"/>
          </a:solidFill>
          <a:ln>
            <a:solidFill>
              <a:srgbClr val="156A3C"/>
            </a:solidFill>
          </a:ln>
          <a:effectLst>
            <a:innerShdw blurRad="63500" dist="50800" dir="10800000">
              <a:prstClr val="black">
                <a:alpha val="50000"/>
              </a:prstClr>
            </a:inn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userDrawn="1"/>
        </p:nvSpPr>
        <p:spPr>
          <a:xfrm>
            <a:off x="1106905" y="0"/>
            <a:ext cx="348916" cy="1937084"/>
          </a:xfrm>
          <a:prstGeom prst="rect">
            <a:avLst/>
          </a:prstGeom>
          <a:solidFill>
            <a:srgbClr val="96C22B"/>
          </a:solidFill>
          <a:ln>
            <a:solidFill>
              <a:srgbClr val="96C22B"/>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Lichoběžník 17"/>
          <p:cNvSpPr/>
          <p:nvPr userDrawn="1"/>
        </p:nvSpPr>
        <p:spPr>
          <a:xfrm rot="19090079">
            <a:off x="3270535" y="832210"/>
            <a:ext cx="910286" cy="7328621"/>
          </a:xfrm>
          <a:prstGeom prst="trapezoid">
            <a:avLst>
              <a:gd name="adj" fmla="val 22535"/>
            </a:avLst>
          </a:prstGeom>
          <a:solidFill>
            <a:srgbClr val="96C22B"/>
          </a:solidFill>
          <a:ln>
            <a:solidFill>
              <a:srgbClr val="96C22B"/>
            </a:solidFill>
          </a:ln>
          <a:effectLst>
            <a:innerShdw blurRad="63500" dist="50800" dir="10800000">
              <a:prstClr val="black">
                <a:alpha val="50000"/>
              </a:prstClr>
            </a:inn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userDrawn="1"/>
        </p:nvSpPr>
        <p:spPr>
          <a:xfrm>
            <a:off x="3504015" y="6897087"/>
            <a:ext cx="3629025" cy="63328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6193602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85852" y="365125"/>
            <a:ext cx="10631666"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1085852" y="1825625"/>
            <a:ext cx="10631666" cy="464674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2" name="Obrázek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95222" y="5927347"/>
            <a:ext cx="664763" cy="739403"/>
          </a:xfrm>
          <a:prstGeom prst="rect">
            <a:avLst/>
          </a:prstGeom>
        </p:spPr>
      </p:pic>
      <p:sp>
        <p:nvSpPr>
          <p:cNvPr id="13" name="Obdélník 12"/>
          <p:cNvSpPr/>
          <p:nvPr userDrawn="1"/>
        </p:nvSpPr>
        <p:spPr>
          <a:xfrm>
            <a:off x="361393" y="6868170"/>
            <a:ext cx="4417997" cy="11574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6426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agri.cz/public/web/file/530280/Zasady_pro_rok_2017.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eagri.cz/public/web/mze/zemedelstvi/rostlinna-vyroba/rostlinne-komodity/reva-vinna-a-vino/situacni-a-vyhledove-zpravy/" TargetMode="External"/><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eagri.cz/public/web/mze/zatrideni-vina/registr-vini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hyperlink" Target="http://eagri.cz/public/web/ukzuz/portal"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vinarskyzakon.cz/"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zakonyprolidi.cz/cs/2014-30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kfgg.maps.arcgis.com/apps/webappviewer/index.html?id=03262a9470374dbd8ebeccce4d54c96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wineofczechrepublic.cz/cesty-za-vinem/vinarske-obce.html"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s.wikipedia.org/wiki/Odr%C5%AFdy_r%C3%A9vy_vinn%C3%A9" TargetMode="External"/><Relationship Id="rId2" Type="http://schemas.openxmlformats.org/officeDocument/2006/relationships/hyperlink" Target="http://eagri.cz/public/web/file/628171/_32019.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ovéPole 1"/>
          <p:cNvSpPr txBox="1"/>
          <p:nvPr/>
        </p:nvSpPr>
        <p:spPr>
          <a:xfrm>
            <a:off x="4485677" y="1833768"/>
            <a:ext cx="6343432" cy="1354217"/>
          </a:xfrm>
          <a:prstGeom prst="rect">
            <a:avLst/>
          </a:prstGeom>
          <a:noFill/>
        </p:spPr>
        <p:txBody>
          <a:bodyPr wrap="square" rtlCol="0">
            <a:spAutoFit/>
          </a:bodyPr>
          <a:lstStyle/>
          <a:p>
            <a:r>
              <a:rPr lang="cs-CZ" sz="2800" b="1" dirty="0">
                <a:solidFill>
                  <a:srgbClr val="595959"/>
                </a:solidFill>
              </a:rPr>
              <a:t>ÚSTŘEDNÍ KONTROLNÍ A ZKUŠEBNÍ ÚSTAV ZEMĚDĚLSKÝ</a:t>
            </a:r>
          </a:p>
          <a:p>
            <a:endParaRPr lang="cs-CZ" sz="2600" b="1" dirty="0">
              <a:solidFill>
                <a:schemeClr val="bg2">
                  <a:lumMod val="25000"/>
                </a:schemeClr>
              </a:solidFill>
            </a:endParaRPr>
          </a:p>
        </p:txBody>
      </p:sp>
      <p:sp>
        <p:nvSpPr>
          <p:cNvPr id="3" name="TextovéPole 2"/>
          <p:cNvSpPr txBox="1"/>
          <p:nvPr/>
        </p:nvSpPr>
        <p:spPr>
          <a:xfrm>
            <a:off x="4481382" y="3103182"/>
            <a:ext cx="1786243" cy="400110"/>
          </a:xfrm>
          <a:prstGeom prst="rect">
            <a:avLst/>
          </a:prstGeom>
          <a:noFill/>
        </p:spPr>
        <p:txBody>
          <a:bodyPr wrap="square" rtlCol="0">
            <a:spAutoFit/>
          </a:bodyPr>
          <a:lstStyle/>
          <a:p>
            <a:r>
              <a:rPr lang="cs-CZ" sz="2000" b="1" dirty="0">
                <a:solidFill>
                  <a:schemeClr val="bg2">
                    <a:lumMod val="25000"/>
                  </a:schemeClr>
                </a:solidFill>
              </a:rPr>
              <a:t>www.ukzuz.cz</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4015" y="1082251"/>
            <a:ext cx="1203468" cy="1338594"/>
          </a:xfrm>
          <a:prstGeom prst="rect">
            <a:avLst/>
          </a:prstGeom>
        </p:spPr>
      </p:pic>
      <p:sp>
        <p:nvSpPr>
          <p:cNvPr id="5" name="TextovéPole 4"/>
          <p:cNvSpPr txBox="1"/>
          <p:nvPr/>
        </p:nvSpPr>
        <p:spPr>
          <a:xfrm>
            <a:off x="4481382" y="2803030"/>
            <a:ext cx="2664296" cy="369332"/>
          </a:xfrm>
          <a:prstGeom prst="rect">
            <a:avLst/>
          </a:prstGeom>
          <a:noFill/>
        </p:spPr>
        <p:txBody>
          <a:bodyPr wrap="square" rtlCol="0">
            <a:spAutoFit/>
          </a:bodyPr>
          <a:lstStyle/>
          <a:p>
            <a:r>
              <a:rPr lang="cs-CZ" b="1" dirty="0">
                <a:solidFill>
                  <a:srgbClr val="006600"/>
                </a:solidFill>
              </a:rPr>
              <a:t>ISO 9001</a:t>
            </a:r>
            <a:r>
              <a:rPr lang="en-US" b="1" dirty="0">
                <a:solidFill>
                  <a:srgbClr val="006600"/>
                </a:solidFill>
              </a:rPr>
              <a:t>:20</a:t>
            </a:r>
            <a:r>
              <a:rPr lang="cs-CZ" b="1" dirty="0">
                <a:solidFill>
                  <a:srgbClr val="006600"/>
                </a:solidFill>
              </a:rPr>
              <a:t>15</a:t>
            </a:r>
            <a:endParaRPr lang="cs-CZ" dirty="0"/>
          </a:p>
        </p:txBody>
      </p:sp>
      <p:sp>
        <p:nvSpPr>
          <p:cNvPr id="7" name="TextovéPole 6"/>
          <p:cNvSpPr txBox="1"/>
          <p:nvPr/>
        </p:nvSpPr>
        <p:spPr>
          <a:xfrm>
            <a:off x="6471713" y="6248244"/>
            <a:ext cx="1813125" cy="369332"/>
          </a:xfrm>
          <a:prstGeom prst="rect">
            <a:avLst/>
          </a:prstGeom>
          <a:noFill/>
        </p:spPr>
        <p:txBody>
          <a:bodyPr wrap="none" rtlCol="0">
            <a:spAutoFit/>
          </a:bodyPr>
          <a:lstStyle/>
          <a:p>
            <a:r>
              <a:rPr lang="cs-CZ" dirty="0"/>
              <a:t>Mgr. Petr Vaculík.</a:t>
            </a:r>
          </a:p>
        </p:txBody>
      </p:sp>
      <p:sp>
        <p:nvSpPr>
          <p:cNvPr id="9" name="TextovéPole 8"/>
          <p:cNvSpPr txBox="1"/>
          <p:nvPr/>
        </p:nvSpPr>
        <p:spPr>
          <a:xfrm>
            <a:off x="11826240" y="6488668"/>
            <a:ext cx="365760" cy="369332"/>
          </a:xfrm>
          <a:prstGeom prst="rect">
            <a:avLst/>
          </a:prstGeom>
          <a:noFill/>
        </p:spPr>
        <p:txBody>
          <a:bodyPr wrap="square" rtlCol="0">
            <a:spAutoFit/>
          </a:bodyPr>
          <a:lstStyle/>
          <a:p>
            <a:fld id="{4E2D3CA9-E8BD-4441-B2E6-10A0B9098A7F}" type="slidenum">
              <a:rPr lang="cs-CZ" smtClean="0"/>
              <a:t>1</a:t>
            </a:fld>
            <a:endParaRPr lang="cs-CZ" dirty="0"/>
          </a:p>
        </p:txBody>
      </p:sp>
    </p:spTree>
    <p:extLst>
      <p:ext uri="{BB962C8B-B14F-4D97-AF65-F5344CB8AC3E}">
        <p14:creationId xmlns:p14="http://schemas.microsoft.com/office/powerpoint/2010/main" val="307502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6E4BF-B721-4830-9597-27BB270C9EBE}"/>
              </a:ext>
            </a:extLst>
          </p:cNvPr>
          <p:cNvSpPr>
            <a:spLocks noGrp="1"/>
          </p:cNvSpPr>
          <p:nvPr>
            <p:ph type="title"/>
          </p:nvPr>
        </p:nvSpPr>
        <p:spPr/>
        <p:txBody>
          <a:bodyPr/>
          <a:lstStyle/>
          <a:p>
            <a:r>
              <a:rPr lang="cs-CZ" dirty="0"/>
              <a:t>Finanční podpory </a:t>
            </a:r>
          </a:p>
        </p:txBody>
      </p:sp>
      <p:sp>
        <p:nvSpPr>
          <p:cNvPr id="5" name="Zástupný symbol pro text 4">
            <a:extLst>
              <a:ext uri="{FF2B5EF4-FFF2-40B4-BE49-F238E27FC236}">
                <a16:creationId xmlns:a16="http://schemas.microsoft.com/office/drawing/2014/main" id="{9BA1BC8A-D345-473E-AC9E-6B4AC60C43B7}"/>
              </a:ext>
            </a:extLst>
          </p:cNvPr>
          <p:cNvSpPr>
            <a:spLocks noGrp="1"/>
          </p:cNvSpPr>
          <p:nvPr>
            <p:ph type="body" idx="1"/>
          </p:nvPr>
        </p:nvSpPr>
        <p:spPr/>
        <p:txBody>
          <a:bodyPr/>
          <a:lstStyle/>
          <a:p>
            <a:r>
              <a:rPr lang="cs-CZ" dirty="0"/>
              <a:t>Národní</a:t>
            </a:r>
          </a:p>
        </p:txBody>
      </p:sp>
      <p:sp>
        <p:nvSpPr>
          <p:cNvPr id="6" name="Zástupný symbol pro obsah 5">
            <a:extLst>
              <a:ext uri="{FF2B5EF4-FFF2-40B4-BE49-F238E27FC236}">
                <a16:creationId xmlns:a16="http://schemas.microsoft.com/office/drawing/2014/main" id="{342E382E-6327-42CA-A3E6-C334AB1BA737}"/>
              </a:ext>
            </a:extLst>
          </p:cNvPr>
          <p:cNvSpPr>
            <a:spLocks noGrp="1"/>
          </p:cNvSpPr>
          <p:nvPr>
            <p:ph sz="half" idx="2"/>
          </p:nvPr>
        </p:nvSpPr>
        <p:spPr>
          <a:xfrm>
            <a:off x="2589212" y="2548966"/>
            <a:ext cx="4342893" cy="3801034"/>
          </a:xfrm>
        </p:spPr>
        <p:txBody>
          <a:bodyPr>
            <a:normAutofit fontScale="55000" lnSpcReduction="20000"/>
          </a:bodyPr>
          <a:lstStyle/>
          <a:p>
            <a:r>
              <a:rPr lang="cs-CZ" dirty="0">
                <a:hlinkClick r:id="rId2"/>
              </a:rPr>
              <a:t>Národní dotace vyplývající ze zákona o zemědělství </a:t>
            </a:r>
            <a:endParaRPr lang="cs-CZ" dirty="0"/>
          </a:p>
          <a:p>
            <a:pPr lvl="1"/>
            <a:r>
              <a:rPr lang="cs-CZ" dirty="0"/>
              <a:t>Dle rozpočtu </a:t>
            </a:r>
            <a:r>
              <a:rPr lang="cs-CZ" dirty="0" err="1"/>
              <a:t>Mze</a:t>
            </a:r>
            <a:endParaRPr lang="cs-CZ" dirty="0"/>
          </a:p>
          <a:p>
            <a:pPr lvl="2"/>
            <a:r>
              <a:rPr lang="cs-CZ" dirty="0"/>
              <a:t>Např. podpora vybudování kapkové závlahy, podpora ozdravování polních a speciálních plodin </a:t>
            </a:r>
          </a:p>
          <a:p>
            <a:r>
              <a:rPr lang="cs-CZ" dirty="0"/>
              <a:t>Podpory z prostředků Vinařského fondu </a:t>
            </a:r>
          </a:p>
          <a:p>
            <a:pPr lvl="1"/>
            <a:r>
              <a:rPr lang="cs-CZ" dirty="0"/>
              <a:t>Podpora propagace </a:t>
            </a:r>
          </a:p>
          <a:p>
            <a:r>
              <a:rPr lang="cs-CZ" dirty="0"/>
              <a:t>Podpory poskytované Podpůrným a garančním rolnickým a lesnickým fondem, a.s. </a:t>
            </a:r>
          </a:p>
          <a:p>
            <a:pPr lvl="1"/>
            <a:r>
              <a:rPr lang="cs-CZ" dirty="0"/>
              <a:t>Dotace části úroků z úvěrů</a:t>
            </a:r>
          </a:p>
          <a:p>
            <a:pPr lvl="2"/>
            <a:r>
              <a:rPr lang="cs-CZ" dirty="0"/>
              <a:t>Pro sadbový materiál révy vinné související s výsadbou nových vinic</a:t>
            </a:r>
          </a:p>
          <a:p>
            <a:pPr lvl="2"/>
            <a:r>
              <a:rPr lang="cs-CZ" dirty="0"/>
              <a:t>Pro nákup půdy</a:t>
            </a:r>
          </a:p>
          <a:p>
            <a:pPr lvl="1"/>
            <a:r>
              <a:rPr lang="cs-CZ" dirty="0"/>
              <a:t>Podpora pojištění plodin</a:t>
            </a:r>
          </a:p>
          <a:p>
            <a:pPr lvl="1"/>
            <a:r>
              <a:rPr lang="cs-CZ" dirty="0"/>
              <a:t>Úvěry, garance</a:t>
            </a:r>
          </a:p>
        </p:txBody>
      </p:sp>
      <p:sp>
        <p:nvSpPr>
          <p:cNvPr id="7" name="Zástupný symbol pro text 6">
            <a:extLst>
              <a:ext uri="{FF2B5EF4-FFF2-40B4-BE49-F238E27FC236}">
                <a16:creationId xmlns:a16="http://schemas.microsoft.com/office/drawing/2014/main" id="{640B94A4-EC68-4D35-80BD-A062506204A9}"/>
              </a:ext>
            </a:extLst>
          </p:cNvPr>
          <p:cNvSpPr>
            <a:spLocks noGrp="1"/>
          </p:cNvSpPr>
          <p:nvPr>
            <p:ph type="body" sz="quarter" idx="3"/>
          </p:nvPr>
        </p:nvSpPr>
        <p:spPr/>
        <p:txBody>
          <a:bodyPr/>
          <a:lstStyle/>
          <a:p>
            <a:r>
              <a:rPr lang="cs-CZ" dirty="0"/>
              <a:t>Unijní</a:t>
            </a:r>
          </a:p>
        </p:txBody>
      </p:sp>
      <p:sp>
        <p:nvSpPr>
          <p:cNvPr id="8" name="Zástupný symbol pro obsah 7">
            <a:extLst>
              <a:ext uri="{FF2B5EF4-FFF2-40B4-BE49-F238E27FC236}">
                <a16:creationId xmlns:a16="http://schemas.microsoft.com/office/drawing/2014/main" id="{4D927D4D-E2B3-4B32-8618-096742E844F7}"/>
              </a:ext>
            </a:extLst>
          </p:cNvPr>
          <p:cNvSpPr>
            <a:spLocks noGrp="1"/>
          </p:cNvSpPr>
          <p:nvPr>
            <p:ph sz="quarter" idx="4"/>
          </p:nvPr>
        </p:nvSpPr>
        <p:spPr>
          <a:xfrm>
            <a:off x="7166957" y="2545738"/>
            <a:ext cx="4338674" cy="3801034"/>
          </a:xfrm>
        </p:spPr>
        <p:txBody>
          <a:bodyPr>
            <a:normAutofit fontScale="55000" lnSpcReduction="20000"/>
          </a:bodyPr>
          <a:lstStyle/>
          <a:p>
            <a:r>
              <a:rPr lang="cs-CZ" dirty="0"/>
              <a:t>Podpory v rámci SOT s vínem </a:t>
            </a:r>
          </a:p>
          <a:p>
            <a:pPr lvl="1"/>
            <a:r>
              <a:rPr lang="cs-CZ" dirty="0"/>
              <a:t>Restrukturalizace a přeměna vinic</a:t>
            </a:r>
          </a:p>
          <a:p>
            <a:pPr lvl="2"/>
            <a:r>
              <a:rPr lang="cs-CZ" dirty="0"/>
              <a:t>změna odrůdové skladby vinice </a:t>
            </a:r>
          </a:p>
          <a:p>
            <a:pPr lvl="2"/>
            <a:r>
              <a:rPr lang="cs-CZ" dirty="0"/>
              <a:t>přesun vinice do svahu </a:t>
            </a:r>
          </a:p>
          <a:p>
            <a:pPr lvl="2"/>
            <a:r>
              <a:rPr lang="cs-CZ" dirty="0"/>
              <a:t>technika zlepšující obhospodařování vinic</a:t>
            </a:r>
          </a:p>
          <a:p>
            <a:pPr lvl="1"/>
            <a:r>
              <a:rPr lang="cs-CZ" dirty="0"/>
              <a:t>přednostně podporováni </a:t>
            </a:r>
          </a:p>
          <a:p>
            <a:pPr lvl="2"/>
            <a:r>
              <a:rPr lang="cs-CZ" dirty="0"/>
              <a:t>mladí vinohradníci a vinaři</a:t>
            </a:r>
          </a:p>
          <a:p>
            <a:pPr lvl="2"/>
            <a:r>
              <a:rPr lang="cs-CZ" dirty="0"/>
              <a:t>ekologicky a </a:t>
            </a:r>
            <a:r>
              <a:rPr lang="cs-CZ" dirty="0" err="1"/>
              <a:t>krajinotvorně</a:t>
            </a:r>
            <a:r>
              <a:rPr lang="cs-CZ" dirty="0"/>
              <a:t> významné pěstební lokality, které mají tradiční a historickou vazbu na výnosy českých králů v oblasti vinohradnictví</a:t>
            </a:r>
          </a:p>
          <a:p>
            <a:r>
              <a:rPr lang="cs-CZ" dirty="0"/>
              <a:t>Podpory v rámci SAPS </a:t>
            </a:r>
          </a:p>
          <a:p>
            <a:pPr lvl="1"/>
            <a:r>
              <a:rPr lang="cs-CZ" dirty="0"/>
              <a:t>V rámci jednotné žádosti</a:t>
            </a:r>
          </a:p>
          <a:p>
            <a:r>
              <a:rPr lang="pl-PL" dirty="0"/>
              <a:t>Podpory v rámci Programu rozvoje venkova</a:t>
            </a:r>
          </a:p>
          <a:p>
            <a:pPr lvl="1"/>
            <a:r>
              <a:rPr lang="cs-CZ" dirty="0"/>
              <a:t>Podpora </a:t>
            </a:r>
            <a:r>
              <a:rPr lang="cs-CZ" dirty="0" err="1"/>
              <a:t>agroenvironmentálně</a:t>
            </a:r>
            <a:r>
              <a:rPr lang="cs-CZ" dirty="0"/>
              <a:t>-klimatických opatření</a:t>
            </a:r>
          </a:p>
          <a:p>
            <a:pPr lvl="2"/>
            <a:r>
              <a:rPr lang="cs-CZ" dirty="0"/>
              <a:t>Integrovaná produkce révy vinné</a:t>
            </a:r>
          </a:p>
          <a:p>
            <a:pPr lvl="2"/>
            <a:r>
              <a:rPr lang="cs-CZ" dirty="0"/>
              <a:t>Ekologické zemědělství</a:t>
            </a:r>
          </a:p>
        </p:txBody>
      </p:sp>
    </p:spTree>
    <p:extLst>
      <p:ext uri="{BB962C8B-B14F-4D97-AF65-F5344CB8AC3E}">
        <p14:creationId xmlns:p14="http://schemas.microsoft.com/office/powerpoint/2010/main" val="406221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5C1527F-1FBA-447E-B84D-2B6DD7512172}"/>
              </a:ext>
            </a:extLst>
          </p:cNvPr>
          <p:cNvSpPr>
            <a:spLocks noGrp="1"/>
          </p:cNvSpPr>
          <p:nvPr>
            <p:ph type="title"/>
          </p:nvPr>
        </p:nvSpPr>
        <p:spPr>
          <a:xfrm>
            <a:off x="640079" y="2053641"/>
            <a:ext cx="3669161" cy="2760098"/>
          </a:xfrm>
        </p:spPr>
        <p:txBody>
          <a:bodyPr>
            <a:normAutofit/>
          </a:bodyPr>
          <a:lstStyle/>
          <a:p>
            <a:r>
              <a:rPr lang="cs-CZ">
                <a:solidFill>
                  <a:srgbClr val="FFFFFF"/>
                </a:solidFill>
              </a:rPr>
              <a:t>Produkce hroznů</a:t>
            </a:r>
          </a:p>
        </p:txBody>
      </p:sp>
      <p:sp>
        <p:nvSpPr>
          <p:cNvPr id="7" name="Zástupný obsah 6">
            <a:extLst>
              <a:ext uri="{FF2B5EF4-FFF2-40B4-BE49-F238E27FC236}">
                <a16:creationId xmlns:a16="http://schemas.microsoft.com/office/drawing/2014/main" id="{14721B07-466A-40CF-AAF3-A4274CF8001D}"/>
              </a:ext>
            </a:extLst>
          </p:cNvPr>
          <p:cNvSpPr>
            <a:spLocks noGrp="1"/>
          </p:cNvSpPr>
          <p:nvPr>
            <p:ph idx="1"/>
          </p:nvPr>
        </p:nvSpPr>
        <p:spPr>
          <a:xfrm>
            <a:off x="6090574" y="801866"/>
            <a:ext cx="5306084" cy="5230634"/>
          </a:xfrm>
        </p:spPr>
        <p:txBody>
          <a:bodyPr anchor="ctr">
            <a:normAutofit/>
          </a:bodyPr>
          <a:lstStyle/>
          <a:p>
            <a:r>
              <a:rPr lang="cs-CZ" sz="2400">
                <a:solidFill>
                  <a:srgbClr val="000000"/>
                </a:solidFill>
              </a:rPr>
              <a:t>Prohlášení o sklizni</a:t>
            </a:r>
          </a:p>
          <a:p>
            <a:pPr lvl="1"/>
            <a:r>
              <a:rPr lang="cs-CZ">
                <a:solidFill>
                  <a:srgbClr val="000000"/>
                </a:solidFill>
              </a:rPr>
              <a:t>Ten, kdo prodává moštové hrozny</a:t>
            </a:r>
          </a:p>
          <a:p>
            <a:r>
              <a:rPr lang="cs-CZ" sz="2400">
                <a:solidFill>
                  <a:srgbClr val="000000"/>
                </a:solidFill>
              </a:rPr>
              <a:t>Hektarový výnos</a:t>
            </a:r>
          </a:p>
          <a:p>
            <a:pPr lvl="1"/>
            <a:r>
              <a:rPr lang="cs-CZ">
                <a:solidFill>
                  <a:srgbClr val="000000"/>
                </a:solidFill>
              </a:rPr>
              <a:t>Pokud bude překročen hektarový výnos, lze hrozny révy vinné použít pouze pro výrobu vína bez označení odrůdy, ročníku, bez označení tradičním výrazem, bez chráněného označení původu nebo chráněného zeměpisného označení, nebo je takto uvést do oběhu.</a:t>
            </a:r>
          </a:p>
        </p:txBody>
      </p:sp>
    </p:spTree>
    <p:extLst>
      <p:ext uri="{BB962C8B-B14F-4D97-AF65-F5344CB8AC3E}">
        <p14:creationId xmlns:p14="http://schemas.microsoft.com/office/powerpoint/2010/main" val="201360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12</a:t>
            </a:fld>
            <a:endParaRPr lang="cs-CZ" dirty="0"/>
          </a:p>
        </p:txBody>
      </p:sp>
      <p:pic>
        <p:nvPicPr>
          <p:cNvPr id="9" name="Zástupný obsah 8">
            <a:extLst>
              <a:ext uri="{FF2B5EF4-FFF2-40B4-BE49-F238E27FC236}">
                <a16:creationId xmlns:a16="http://schemas.microsoft.com/office/drawing/2014/main" id="{0490C227-EF91-4FAC-AA61-473DA5A377F4}"/>
              </a:ext>
            </a:extLst>
          </p:cNvPr>
          <p:cNvPicPr>
            <a:picLocks noGrp="1" noChangeAspect="1"/>
          </p:cNvPicPr>
          <p:nvPr>
            <p:ph idx="1"/>
          </p:nvPr>
        </p:nvPicPr>
        <p:blipFill>
          <a:blip r:embed="rId2"/>
          <a:stretch>
            <a:fillRect/>
          </a:stretch>
        </p:blipFill>
        <p:spPr>
          <a:xfrm>
            <a:off x="0" y="0"/>
            <a:ext cx="11163598" cy="6790011"/>
          </a:xfrm>
          <a:prstGeom prst="rect">
            <a:avLst/>
          </a:prstGeom>
        </p:spPr>
      </p:pic>
    </p:spTree>
    <p:extLst>
      <p:ext uri="{BB962C8B-B14F-4D97-AF65-F5344CB8AC3E}">
        <p14:creationId xmlns:p14="http://schemas.microsoft.com/office/powerpoint/2010/main" val="400016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4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jpestovanejsi odrudy bilych vin">
            <a:extLst>
              <a:ext uri="{FF2B5EF4-FFF2-40B4-BE49-F238E27FC236}">
                <a16:creationId xmlns:a16="http://schemas.microsoft.com/office/drawing/2014/main" id="{AA5F5E7B-6217-48E8-B9FC-E0B29EF1B4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941" y="1474237"/>
            <a:ext cx="9904118" cy="4740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19C0AB57-5CD3-46E6-8433-63C430EA1BBE}"/>
              </a:ext>
            </a:extLst>
          </p:cNvPr>
          <p:cNvSpPr txBox="1"/>
          <p:nvPr/>
        </p:nvSpPr>
        <p:spPr>
          <a:xfrm>
            <a:off x="3934437" y="994177"/>
            <a:ext cx="5474425" cy="461665"/>
          </a:xfrm>
          <a:prstGeom prst="rect">
            <a:avLst/>
          </a:prstGeom>
          <a:noFill/>
        </p:spPr>
        <p:txBody>
          <a:bodyPr wrap="square" rtlCol="0">
            <a:spAutoFit/>
          </a:bodyPr>
          <a:lstStyle/>
          <a:p>
            <a:r>
              <a:rPr lang="cs-CZ" sz="2400" b="1" i="1" cap="all" dirty="0"/>
              <a:t>NEJPĚSTOVANĚJŠÍ BÍLÉ ODRŮDY V ČR</a:t>
            </a:r>
            <a:endParaRPr lang="cs-CZ" sz="2400" b="1" dirty="0"/>
          </a:p>
        </p:txBody>
      </p:sp>
    </p:spTree>
    <p:extLst>
      <p:ext uri="{BB962C8B-B14F-4D97-AF65-F5344CB8AC3E}">
        <p14:creationId xmlns:p14="http://schemas.microsoft.com/office/powerpoint/2010/main" val="325855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jpestovanejsi odrudy modrych vin">
            <a:extLst>
              <a:ext uri="{FF2B5EF4-FFF2-40B4-BE49-F238E27FC236}">
                <a16:creationId xmlns:a16="http://schemas.microsoft.com/office/drawing/2014/main" id="{FB3B168E-3C16-429E-BC0E-B7E9F9EC49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0815" y="2108717"/>
            <a:ext cx="10870370" cy="4105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34A6120-2185-4818-93D9-3A524CC77AD7}"/>
              </a:ext>
            </a:extLst>
          </p:cNvPr>
          <p:cNvSpPr txBox="1"/>
          <p:nvPr/>
        </p:nvSpPr>
        <p:spPr>
          <a:xfrm>
            <a:off x="3523376" y="1250302"/>
            <a:ext cx="5796793" cy="461665"/>
          </a:xfrm>
          <a:prstGeom prst="rect">
            <a:avLst/>
          </a:prstGeom>
          <a:noFill/>
        </p:spPr>
        <p:txBody>
          <a:bodyPr wrap="square" rtlCol="0">
            <a:spAutoFit/>
          </a:bodyPr>
          <a:lstStyle/>
          <a:p>
            <a:r>
              <a:rPr lang="cs-CZ" sz="2400" b="1" i="1" cap="all" dirty="0"/>
              <a:t>NEJPĚSTOVANĚJŠÍ MODRÉ ODRŮDY V ČR</a:t>
            </a:r>
            <a:endParaRPr lang="cs-CZ" sz="2400" b="1" dirty="0"/>
          </a:p>
        </p:txBody>
      </p:sp>
    </p:spTree>
    <p:extLst>
      <p:ext uri="{BB962C8B-B14F-4D97-AF65-F5344CB8AC3E}">
        <p14:creationId xmlns:p14="http://schemas.microsoft.com/office/powerpoint/2010/main" val="99621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D5F0EC05-C125-499D-8705-85E2DA823D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4522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EAEEE63-AAE5-4271-9EC4-2EAC827B610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Zatřiďování vína</a:t>
            </a:r>
          </a:p>
        </p:txBody>
      </p:sp>
      <p:pic>
        <p:nvPicPr>
          <p:cNvPr id="6146" name="Picture 2" descr="VÃ½sledek obrÃ¡zku pro 2. zatÅÃ­ÄovÃ¡nÃ­ vÃ­n podle kvality">
            <a:extLst>
              <a:ext uri="{FF2B5EF4-FFF2-40B4-BE49-F238E27FC236}">
                <a16:creationId xmlns:a16="http://schemas.microsoft.com/office/drawing/2014/main" id="{F36D88C1-7849-480A-B3DF-5473339577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284877"/>
            <a:ext cx="7188199" cy="428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2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C4D2ADD-0973-4B40-84BF-1157599C1F54}"/>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cs-CZ" sz="2800">
                <a:solidFill>
                  <a:schemeClr val="bg1"/>
                </a:solidFill>
              </a:rPr>
              <a:t>VOC</a:t>
            </a:r>
          </a:p>
        </p:txBody>
      </p:sp>
      <p:sp>
        <p:nvSpPr>
          <p:cNvPr id="3" name="Zástupný obsah 2">
            <a:extLst>
              <a:ext uri="{FF2B5EF4-FFF2-40B4-BE49-F238E27FC236}">
                <a16:creationId xmlns:a16="http://schemas.microsoft.com/office/drawing/2014/main" id="{A2D4490A-54A0-41A4-8681-04C117C53770}"/>
              </a:ext>
            </a:extLst>
          </p:cNvPr>
          <p:cNvSpPr>
            <a:spLocks noGrp="1"/>
          </p:cNvSpPr>
          <p:nvPr>
            <p:ph idx="1"/>
          </p:nvPr>
        </p:nvSpPr>
        <p:spPr>
          <a:xfrm>
            <a:off x="643468" y="2638044"/>
            <a:ext cx="3363974" cy="3415622"/>
          </a:xfrm>
        </p:spPr>
        <p:txBody>
          <a:bodyPr>
            <a:normAutofit/>
          </a:bodyPr>
          <a:lstStyle/>
          <a:p>
            <a:r>
              <a:rPr lang="cs-CZ" sz="1100" dirty="0">
                <a:solidFill>
                  <a:schemeClr val="bg1"/>
                </a:solidFill>
              </a:rPr>
              <a:t> VOC ZNOJMO, z. s. (od roku 2009)  </a:t>
            </a:r>
          </a:p>
          <a:p>
            <a:r>
              <a:rPr lang="cs-CZ" sz="1100" dirty="0">
                <a:solidFill>
                  <a:schemeClr val="bg1"/>
                </a:solidFill>
              </a:rPr>
              <a:t>V. O. C. MIKULOV, z. s. (od roku 2011)  </a:t>
            </a:r>
          </a:p>
          <a:p>
            <a:r>
              <a:rPr lang="cs-CZ" sz="1100" dirty="0">
                <a:solidFill>
                  <a:schemeClr val="bg1"/>
                </a:solidFill>
              </a:rPr>
              <a:t>VOC MODRÉ HORY, z. s. (od roku 2011)  </a:t>
            </a:r>
          </a:p>
          <a:p>
            <a:r>
              <a:rPr lang="cs-CZ" sz="1100" dirty="0">
                <a:solidFill>
                  <a:schemeClr val="bg1"/>
                </a:solidFill>
              </a:rPr>
              <a:t>VOC PÁLAVA, z. s. (od roku 2012)  </a:t>
            </a:r>
          </a:p>
          <a:p>
            <a:r>
              <a:rPr lang="cs-CZ" sz="1100" dirty="0">
                <a:solidFill>
                  <a:schemeClr val="bg1"/>
                </a:solidFill>
              </a:rPr>
              <a:t>VOC Blatnice (od roku 2013)</a:t>
            </a:r>
          </a:p>
          <a:p>
            <a:r>
              <a:rPr lang="cs-CZ" sz="1100" dirty="0">
                <a:solidFill>
                  <a:schemeClr val="bg1"/>
                </a:solidFill>
              </a:rPr>
              <a:t>VOC Valtice, z. s. (od roku 2015)  </a:t>
            </a:r>
          </a:p>
          <a:p>
            <a:r>
              <a:rPr lang="cs-CZ" sz="1100" dirty="0">
                <a:solidFill>
                  <a:schemeClr val="bg1"/>
                </a:solidFill>
              </a:rPr>
              <a:t>VOC Mělník, z. s. (od roku 2015) </a:t>
            </a:r>
          </a:p>
          <a:p>
            <a:r>
              <a:rPr lang="cs-CZ" sz="1100" dirty="0">
                <a:solidFill>
                  <a:schemeClr val="bg1"/>
                </a:solidFill>
              </a:rPr>
              <a:t>VOC Slovácko, z. s. (od roku 2016)  </a:t>
            </a:r>
          </a:p>
          <a:p>
            <a:r>
              <a:rPr lang="cs-CZ" sz="1100" dirty="0">
                <a:solidFill>
                  <a:schemeClr val="bg1"/>
                </a:solidFill>
              </a:rPr>
              <a:t>VOC </a:t>
            </a:r>
            <a:r>
              <a:rPr lang="cs-CZ" sz="1100" dirty="0" err="1">
                <a:solidFill>
                  <a:schemeClr val="bg1"/>
                </a:solidFill>
              </a:rPr>
              <a:t>Hustopečsko</a:t>
            </a:r>
            <a:r>
              <a:rPr lang="cs-CZ" sz="1100" dirty="0">
                <a:solidFill>
                  <a:schemeClr val="bg1"/>
                </a:solidFill>
              </a:rPr>
              <a:t>, z. s. (od roku 2016)  </a:t>
            </a:r>
          </a:p>
          <a:p>
            <a:r>
              <a:rPr lang="cs-CZ" sz="1100" dirty="0">
                <a:solidFill>
                  <a:schemeClr val="bg1"/>
                </a:solidFill>
              </a:rPr>
              <a:t>VOC Kraví Hora, z. s. (od roku 2017)  </a:t>
            </a:r>
          </a:p>
          <a:p>
            <a:r>
              <a:rPr lang="cs-CZ" sz="1100" dirty="0">
                <a:solidFill>
                  <a:schemeClr val="bg1"/>
                </a:solidFill>
              </a:rPr>
              <a:t>VOC BZENEC, </a:t>
            </a:r>
            <a:r>
              <a:rPr lang="cs-CZ" sz="1100" dirty="0" err="1">
                <a:solidFill>
                  <a:schemeClr val="bg1"/>
                </a:solidFill>
              </a:rPr>
              <a:t>z.s</a:t>
            </a:r>
            <a:r>
              <a:rPr lang="cs-CZ" sz="1100" dirty="0">
                <a:solidFill>
                  <a:schemeClr val="bg1"/>
                </a:solidFill>
              </a:rPr>
              <a:t>. (od roku 2017)</a:t>
            </a:r>
          </a:p>
        </p:txBody>
      </p:sp>
      <p:pic>
        <p:nvPicPr>
          <p:cNvPr id="3076" name="Picture 4" descr="VÃ½sledek obrÃ¡zku pro VOC logo">
            <a:extLst>
              <a:ext uri="{FF2B5EF4-FFF2-40B4-BE49-F238E27FC236}">
                <a16:creationId xmlns:a16="http://schemas.microsoft.com/office/drawing/2014/main" id="{8EF2AEAC-8803-46C0-97C8-279FAD4919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918580"/>
            <a:ext cx="6250769" cy="485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7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91535AF3-228A-4407-8898-07536575D3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28673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Ã½sledek obrÃ¡zku pro zatÅÃ­ÄovÃ¡nÃ­ vÃ­n podle kvality">
            <a:extLst>
              <a:ext uri="{FF2B5EF4-FFF2-40B4-BE49-F238E27FC236}">
                <a16:creationId xmlns:a16="http://schemas.microsoft.com/office/drawing/2014/main" id="{B5C7EC19-0477-4E0F-B70E-3F4BAAC70E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8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Nadpis 6"/>
          <p:cNvSpPr>
            <a:spLocks noGrp="1"/>
          </p:cNvSpPr>
          <p:nvPr>
            <p:ph type="title"/>
          </p:nvPr>
        </p:nvSpPr>
        <p:spPr>
          <a:xfrm>
            <a:off x="640079" y="2023236"/>
            <a:ext cx="3659777" cy="2820908"/>
          </a:xfrm>
        </p:spPr>
        <p:txBody>
          <a:bodyPr>
            <a:normAutofit/>
          </a:bodyPr>
          <a:lstStyle/>
          <a:p>
            <a:r>
              <a:rPr lang="cs-CZ" sz="3700">
                <a:solidFill>
                  <a:srgbClr val="FFFFFF"/>
                </a:solidFill>
                <a:hlinkClick r:id="rId3"/>
              </a:rPr>
              <a:t>Vinohradnictví a jeho specifika</a:t>
            </a:r>
            <a:endParaRPr lang="en-GB" sz="3700">
              <a:solidFill>
                <a:srgbClr val="FFFFFF"/>
              </a:solidFill>
            </a:endParaRPr>
          </a:p>
        </p:txBody>
      </p:sp>
      <p:graphicFrame>
        <p:nvGraphicFramePr>
          <p:cNvPr id="10" name="Zástupný symbol pro obsah 7">
            <a:extLst>
              <a:ext uri="{FF2B5EF4-FFF2-40B4-BE49-F238E27FC236}">
                <a16:creationId xmlns:a16="http://schemas.microsoft.com/office/drawing/2014/main" id="{80A2972E-B368-41A3-B6F5-016169248ADB}"/>
              </a:ext>
            </a:extLst>
          </p:cNvPr>
          <p:cNvGraphicFramePr>
            <a:graphicFrameLocks noGrp="1"/>
          </p:cNvGraphicFramePr>
          <p:nvPr>
            <p:ph idx="1"/>
            <p:extLst>
              <p:ext uri="{D42A27DB-BD31-4B8C-83A1-F6EECF244321}">
                <p14:modId xmlns:p14="http://schemas.microsoft.com/office/powerpoint/2010/main" val="1609505395"/>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865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20</a:t>
            </a:fld>
            <a:endParaRPr lang="cs-CZ" dirty="0"/>
          </a:p>
        </p:txBody>
      </p:sp>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665975" y="225166"/>
            <a:ext cx="10631666" cy="1325563"/>
          </a:xfrm>
        </p:spPr>
        <p:txBody>
          <a:bodyPr/>
          <a:lstStyle/>
          <a:p>
            <a:r>
              <a:rPr lang="cs-CZ" dirty="0"/>
              <a:t>Hlavní  činnosti Oddělení registru vinic </a:t>
            </a:r>
            <a:br>
              <a:rPr lang="cs-CZ" dirty="0"/>
            </a:br>
            <a:endParaRPr lang="cs-CZ" dirty="0"/>
          </a:p>
        </p:txBody>
      </p:sp>
      <p:sp>
        <p:nvSpPr>
          <p:cNvPr id="4" name="Obdélník 3">
            <a:extLst>
              <a:ext uri="{FF2B5EF4-FFF2-40B4-BE49-F238E27FC236}">
                <a16:creationId xmlns:a16="http://schemas.microsoft.com/office/drawing/2014/main" id="{2BBE25F8-9D4D-411F-BFCB-ED738F6ADCAC}"/>
              </a:ext>
            </a:extLst>
          </p:cNvPr>
          <p:cNvSpPr/>
          <p:nvPr/>
        </p:nvSpPr>
        <p:spPr>
          <a:xfrm>
            <a:off x="121297" y="1658129"/>
            <a:ext cx="11943184" cy="3662541"/>
          </a:xfrm>
          <a:prstGeom prst="rect">
            <a:avLst/>
          </a:prstGeom>
        </p:spPr>
        <p:txBody>
          <a:bodyPr wrap="square">
            <a:spAutoFit/>
          </a:bodyPr>
          <a:lstStyle/>
          <a:p>
            <a:pPr marL="571500" indent="-571500">
              <a:buFont typeface="Arial" panose="020B0604020202020204" pitchFamily="34" charset="0"/>
              <a:buChar char="•"/>
            </a:pPr>
            <a:r>
              <a:rPr lang="cs-CZ" sz="3600" b="1" dirty="0"/>
              <a:t>Dozor nad dodržováním povinností stanovených předpisy Evropské unie pro sektor vinohradnictví a vinařství</a:t>
            </a:r>
          </a:p>
          <a:p>
            <a:pPr marL="625475"/>
            <a:r>
              <a:rPr lang="cs-CZ" sz="2400" dirty="0"/>
              <a:t>a zákonem č. 321/2004 Sb., o vinohradnictví a vinařství a o změně některých souvisejících  zákonů (zákon o vinohradnictví a vinařství) v aktuálním znění.</a:t>
            </a:r>
          </a:p>
          <a:p>
            <a:pPr marL="625475"/>
            <a:endParaRPr lang="cs-CZ" sz="2400" dirty="0"/>
          </a:p>
          <a:p>
            <a:pPr marL="625475"/>
            <a:endParaRPr lang="cs-CZ" sz="2400" dirty="0"/>
          </a:p>
          <a:p>
            <a:pPr>
              <a:buFont typeface="Arial" panose="020B0604020202020204" pitchFamily="34" charset="0"/>
              <a:buChar char="•"/>
            </a:pPr>
            <a:r>
              <a:rPr lang="cs-CZ" sz="4000" dirty="0"/>
              <a:t>   </a:t>
            </a:r>
            <a:r>
              <a:rPr lang="cs-CZ" sz="3600" b="1" dirty="0"/>
              <a:t>Získávání a předávání údajů vedených v registru vinic</a:t>
            </a:r>
          </a:p>
          <a:p>
            <a:pPr marL="625475"/>
            <a:endParaRPr lang="cs-CZ" sz="2400" dirty="0"/>
          </a:p>
        </p:txBody>
      </p:sp>
    </p:spTree>
    <p:extLst>
      <p:ext uri="{BB962C8B-B14F-4D97-AF65-F5344CB8AC3E}">
        <p14:creationId xmlns:p14="http://schemas.microsoft.com/office/powerpoint/2010/main" val="100238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21</a:t>
            </a:fld>
            <a:endParaRPr lang="cs-CZ" dirty="0"/>
          </a:p>
        </p:txBody>
      </p:sp>
      <p:pic>
        <p:nvPicPr>
          <p:cNvPr id="2" name="Zástupný obsah 1">
            <a:extLst>
              <a:ext uri="{FF2B5EF4-FFF2-40B4-BE49-F238E27FC236}">
                <a16:creationId xmlns:a16="http://schemas.microsoft.com/office/drawing/2014/main" id="{9228EF55-CED5-4CFC-9956-ECA73618A841}"/>
              </a:ext>
            </a:extLst>
          </p:cNvPr>
          <p:cNvPicPr>
            <a:picLocks noGrp="1" noChangeAspect="1"/>
          </p:cNvPicPr>
          <p:nvPr>
            <p:ph idx="1"/>
          </p:nvPr>
        </p:nvPicPr>
        <p:blipFill>
          <a:blip r:embed="rId2"/>
          <a:stretch>
            <a:fillRect/>
          </a:stretch>
        </p:blipFill>
        <p:spPr>
          <a:xfrm>
            <a:off x="705678" y="715535"/>
            <a:ext cx="9214169" cy="6036621"/>
          </a:xfrm>
          <a:prstGeom prst="rect">
            <a:avLst/>
          </a:prstGeom>
        </p:spPr>
      </p:pic>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1367138" y="131860"/>
            <a:ext cx="8625948" cy="530614"/>
          </a:xfrm>
        </p:spPr>
        <p:txBody>
          <a:bodyPr>
            <a:normAutofit/>
          </a:bodyPr>
          <a:lstStyle/>
          <a:p>
            <a:pPr algn="ctr"/>
            <a:r>
              <a:rPr lang="cs-CZ" sz="3200" dirty="0"/>
              <a:t>Registr vinic je součástí portálu MZe </a:t>
            </a:r>
            <a:r>
              <a:rPr lang="cs-CZ" sz="3200" dirty="0" err="1"/>
              <a:t>eAGRI</a:t>
            </a:r>
            <a:endParaRPr lang="cs-CZ" sz="3200" dirty="0"/>
          </a:p>
        </p:txBody>
      </p:sp>
    </p:spTree>
    <p:extLst>
      <p:ext uri="{BB962C8B-B14F-4D97-AF65-F5344CB8AC3E}">
        <p14:creationId xmlns:p14="http://schemas.microsoft.com/office/powerpoint/2010/main" val="279927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22</a:t>
            </a:fld>
            <a:endParaRPr lang="cs-CZ" dirty="0"/>
          </a:p>
        </p:txBody>
      </p:sp>
      <p:pic>
        <p:nvPicPr>
          <p:cNvPr id="2" name="Zástupný obsah 1">
            <a:extLst>
              <a:ext uri="{FF2B5EF4-FFF2-40B4-BE49-F238E27FC236}">
                <a16:creationId xmlns:a16="http://schemas.microsoft.com/office/drawing/2014/main" id="{8947EDA0-9970-4C6B-BFBA-76E8832F98FA}"/>
              </a:ext>
            </a:extLst>
          </p:cNvPr>
          <p:cNvPicPr>
            <a:picLocks noGrp="1" noChangeAspect="1"/>
          </p:cNvPicPr>
          <p:nvPr>
            <p:ph idx="1"/>
          </p:nvPr>
        </p:nvPicPr>
        <p:blipFill>
          <a:blip r:embed="rId2"/>
          <a:stretch>
            <a:fillRect/>
          </a:stretch>
        </p:blipFill>
        <p:spPr>
          <a:xfrm>
            <a:off x="44834" y="79513"/>
            <a:ext cx="10520462" cy="6734904"/>
          </a:xfrm>
          <a:prstGeom prst="rect">
            <a:avLst/>
          </a:prstGeom>
        </p:spPr>
      </p:pic>
    </p:spTree>
    <p:extLst>
      <p:ext uri="{BB962C8B-B14F-4D97-AF65-F5344CB8AC3E}">
        <p14:creationId xmlns:p14="http://schemas.microsoft.com/office/powerpoint/2010/main" val="363701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23</a:t>
            </a:fld>
            <a:endParaRPr lang="cs-CZ" dirty="0"/>
          </a:p>
        </p:txBody>
      </p:sp>
      <p:pic>
        <p:nvPicPr>
          <p:cNvPr id="2" name="Obrázek 1">
            <a:extLst>
              <a:ext uri="{FF2B5EF4-FFF2-40B4-BE49-F238E27FC236}">
                <a16:creationId xmlns:a16="http://schemas.microsoft.com/office/drawing/2014/main" id="{0626B986-29F5-474B-B5A1-B72F469B11CD}"/>
              </a:ext>
            </a:extLst>
          </p:cNvPr>
          <p:cNvPicPr>
            <a:picLocks noChangeAspect="1"/>
          </p:cNvPicPr>
          <p:nvPr/>
        </p:nvPicPr>
        <p:blipFill>
          <a:blip r:embed="rId2"/>
          <a:stretch>
            <a:fillRect/>
          </a:stretch>
        </p:blipFill>
        <p:spPr>
          <a:xfrm>
            <a:off x="-166839" y="0"/>
            <a:ext cx="6488125" cy="6858000"/>
          </a:xfrm>
          <a:prstGeom prst="rect">
            <a:avLst/>
          </a:prstGeom>
        </p:spPr>
      </p:pic>
      <p:pic>
        <p:nvPicPr>
          <p:cNvPr id="4" name="Obrázek 3">
            <a:extLst>
              <a:ext uri="{FF2B5EF4-FFF2-40B4-BE49-F238E27FC236}">
                <a16:creationId xmlns:a16="http://schemas.microsoft.com/office/drawing/2014/main" id="{A687F09E-7DC8-44F0-9F90-CA46585084CB}"/>
              </a:ext>
            </a:extLst>
          </p:cNvPr>
          <p:cNvPicPr>
            <a:picLocks noChangeAspect="1"/>
          </p:cNvPicPr>
          <p:nvPr/>
        </p:nvPicPr>
        <p:blipFill>
          <a:blip r:embed="rId3"/>
          <a:stretch>
            <a:fillRect/>
          </a:stretch>
        </p:blipFill>
        <p:spPr>
          <a:xfrm>
            <a:off x="6341165" y="1639956"/>
            <a:ext cx="5850835" cy="3810000"/>
          </a:xfrm>
          <a:prstGeom prst="rect">
            <a:avLst/>
          </a:prstGeom>
        </p:spPr>
      </p:pic>
    </p:spTree>
    <p:extLst>
      <p:ext uri="{BB962C8B-B14F-4D97-AF65-F5344CB8AC3E}">
        <p14:creationId xmlns:p14="http://schemas.microsoft.com/office/powerpoint/2010/main" val="250609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640079" y="2053641"/>
            <a:ext cx="3669161" cy="2760098"/>
          </a:xfrm>
        </p:spPr>
        <p:txBody>
          <a:bodyPr>
            <a:normAutofit/>
          </a:bodyPr>
          <a:lstStyle/>
          <a:p>
            <a:r>
              <a:rPr lang="cs-CZ">
                <a:solidFill>
                  <a:srgbClr val="FFFFFF"/>
                </a:solidFill>
              </a:rPr>
              <a:t>Registr vinic je zdroj informací </a:t>
            </a:r>
          </a:p>
        </p:txBody>
      </p:sp>
      <p:sp>
        <p:nvSpPr>
          <p:cNvPr id="6" name="Zástupný obsah 5">
            <a:extLst>
              <a:ext uri="{FF2B5EF4-FFF2-40B4-BE49-F238E27FC236}">
                <a16:creationId xmlns:a16="http://schemas.microsoft.com/office/drawing/2014/main" id="{C355906B-8C7D-45B2-8C6A-D71DCB5B7A89}"/>
              </a:ext>
            </a:extLst>
          </p:cNvPr>
          <p:cNvSpPr>
            <a:spLocks noGrp="1"/>
          </p:cNvSpPr>
          <p:nvPr>
            <p:ph idx="1"/>
          </p:nvPr>
        </p:nvSpPr>
        <p:spPr>
          <a:xfrm>
            <a:off x="6090574" y="801866"/>
            <a:ext cx="5306084" cy="5230634"/>
          </a:xfrm>
        </p:spPr>
        <p:txBody>
          <a:bodyPr anchor="ctr">
            <a:normAutofit/>
          </a:bodyPr>
          <a:lstStyle/>
          <a:p>
            <a:pPr marL="989013" indent="-989013">
              <a:buNone/>
            </a:pPr>
            <a:r>
              <a:rPr lang="cs-CZ" sz="1100" b="1">
                <a:solidFill>
                  <a:srgbClr val="000000"/>
                </a:solidFill>
              </a:rPr>
              <a:t>Vinice</a:t>
            </a:r>
            <a:r>
              <a:rPr lang="cs-CZ" sz="1100">
                <a:solidFill>
                  <a:srgbClr val="000000"/>
                </a:solidFill>
              </a:rPr>
              <a:t> – plochy, umístění dle katastru nemovitostí, viniční tratě, výměry, odrůdová skladba, rok výsadby, plocha odrůdy, počet keřů, vedení.</a:t>
            </a:r>
          </a:p>
          <a:p>
            <a:pPr marL="0" indent="0">
              <a:buNone/>
            </a:pPr>
            <a:endParaRPr lang="cs-CZ" sz="1100">
              <a:solidFill>
                <a:srgbClr val="000000"/>
              </a:solidFill>
            </a:endParaRPr>
          </a:p>
          <a:p>
            <a:pPr marL="1708150" indent="-1708150">
              <a:buNone/>
            </a:pPr>
            <a:r>
              <a:rPr lang="cs-CZ" sz="1100" b="1">
                <a:solidFill>
                  <a:srgbClr val="000000"/>
                </a:solidFill>
              </a:rPr>
              <a:t>Viniční tratě </a:t>
            </a:r>
            <a:r>
              <a:rPr lang="cs-CZ" sz="1100">
                <a:solidFill>
                  <a:srgbClr val="000000"/>
                </a:solidFill>
              </a:rPr>
              <a:t>- evidence dle vyhlášky č. 80/2018 Sb., kterou se stanoví seznam vinařských podoblastí, vinařských obcí a viničních tratí. </a:t>
            </a:r>
          </a:p>
          <a:p>
            <a:pPr marL="1884363" indent="-1884363">
              <a:buNone/>
            </a:pPr>
            <a:endParaRPr lang="cs-CZ" sz="1100">
              <a:solidFill>
                <a:srgbClr val="000000"/>
              </a:solidFill>
            </a:endParaRPr>
          </a:p>
          <a:p>
            <a:pPr marL="0" indent="0">
              <a:buNone/>
            </a:pPr>
            <a:r>
              <a:rPr lang="cs-CZ" sz="1100" b="1">
                <a:solidFill>
                  <a:srgbClr val="000000"/>
                </a:solidFill>
              </a:rPr>
              <a:t>Výroba vína </a:t>
            </a:r>
            <a:r>
              <a:rPr lang="cs-CZ" sz="1100">
                <a:solidFill>
                  <a:srgbClr val="000000"/>
                </a:solidFill>
              </a:rPr>
              <a:t>– provozovny s lokalizací místa, adresa/parc. číslo, zatřídění vín, VOC.</a:t>
            </a:r>
          </a:p>
          <a:p>
            <a:pPr marL="0" indent="0">
              <a:buNone/>
            </a:pPr>
            <a:endParaRPr lang="cs-CZ" sz="1100">
              <a:solidFill>
                <a:srgbClr val="000000"/>
              </a:solidFill>
            </a:endParaRPr>
          </a:p>
          <a:p>
            <a:pPr marL="0" indent="0">
              <a:buNone/>
            </a:pPr>
            <a:r>
              <a:rPr lang="cs-CZ" sz="1100" b="1">
                <a:solidFill>
                  <a:srgbClr val="000000"/>
                </a:solidFill>
              </a:rPr>
              <a:t>Prodej sudového vína </a:t>
            </a:r>
            <a:r>
              <a:rPr lang="cs-CZ" sz="1100">
                <a:solidFill>
                  <a:srgbClr val="000000"/>
                </a:solidFill>
              </a:rPr>
              <a:t>- </a:t>
            </a:r>
            <a:r>
              <a:rPr lang="pl-PL" sz="1100">
                <a:solidFill>
                  <a:srgbClr val="000000"/>
                </a:solidFill>
              </a:rPr>
              <a:t>provozovny s lokalizací adresy -  </a:t>
            </a:r>
            <a:r>
              <a:rPr lang="pl-PL" sz="1100" b="1">
                <a:solidFill>
                  <a:srgbClr val="000000"/>
                </a:solidFill>
              </a:rPr>
              <a:t>zveřejněny!</a:t>
            </a:r>
          </a:p>
          <a:p>
            <a:pPr marL="0" indent="0">
              <a:buNone/>
            </a:pPr>
            <a:endParaRPr lang="pl-PL" sz="1100">
              <a:solidFill>
                <a:srgbClr val="000000"/>
              </a:solidFill>
            </a:endParaRPr>
          </a:p>
          <a:p>
            <a:pPr marL="0" indent="0">
              <a:buNone/>
            </a:pPr>
            <a:r>
              <a:rPr lang="pl-PL" sz="1100" b="1">
                <a:solidFill>
                  <a:srgbClr val="000000"/>
                </a:solidFill>
              </a:rPr>
              <a:t>Dovozy nebaleného vína, moštu a... </a:t>
            </a:r>
            <a:r>
              <a:rPr lang="pl-PL" sz="1100">
                <a:solidFill>
                  <a:srgbClr val="000000"/>
                </a:solidFill>
              </a:rPr>
              <a:t>– datum, místo dovozu aj.</a:t>
            </a:r>
          </a:p>
          <a:p>
            <a:pPr marL="0" indent="0">
              <a:buNone/>
            </a:pPr>
            <a:endParaRPr lang="pl-PL" sz="1100">
              <a:solidFill>
                <a:srgbClr val="000000"/>
              </a:solidFill>
            </a:endParaRPr>
          </a:p>
          <a:p>
            <a:pPr marL="0" indent="0">
              <a:buNone/>
            </a:pPr>
            <a:r>
              <a:rPr lang="pl-PL" sz="1100" b="1">
                <a:solidFill>
                  <a:srgbClr val="000000"/>
                </a:solidFill>
              </a:rPr>
              <a:t>Prohlášení o sklizni, produkci a zásobách </a:t>
            </a:r>
            <a:r>
              <a:rPr lang="pl-PL" sz="1100">
                <a:solidFill>
                  <a:srgbClr val="000000"/>
                </a:solidFill>
              </a:rPr>
              <a:t>– množstevní údaje</a:t>
            </a:r>
            <a:r>
              <a:rPr lang="pl-PL" sz="1100" b="1">
                <a:solidFill>
                  <a:srgbClr val="000000"/>
                </a:solidFill>
              </a:rPr>
              <a:t>.</a:t>
            </a:r>
          </a:p>
          <a:p>
            <a:pPr marL="0" indent="0">
              <a:buNone/>
            </a:pPr>
            <a:endParaRPr lang="pl-PL" sz="1100" b="1">
              <a:solidFill>
                <a:srgbClr val="000000"/>
              </a:solidFill>
            </a:endParaRPr>
          </a:p>
          <a:p>
            <a:pPr marL="0" indent="0">
              <a:buNone/>
            </a:pPr>
            <a:r>
              <a:rPr lang="pl-PL" sz="1100" b="1">
                <a:solidFill>
                  <a:srgbClr val="000000"/>
                </a:solidFill>
              </a:rPr>
              <a:t>Hlášení na SZPI </a:t>
            </a:r>
            <a:r>
              <a:rPr lang="pl-PL" sz="1100">
                <a:solidFill>
                  <a:srgbClr val="000000"/>
                </a:solidFill>
              </a:rPr>
              <a:t>– slazení, cukření, dokyselování/odkyselování.</a:t>
            </a:r>
          </a:p>
          <a:p>
            <a:pPr marL="0" indent="0">
              <a:buNone/>
            </a:pPr>
            <a:endParaRPr lang="pl-PL" sz="1100">
              <a:solidFill>
                <a:srgbClr val="000000"/>
              </a:solidFill>
            </a:endParaRPr>
          </a:p>
          <a:p>
            <a:pPr marL="0" indent="0">
              <a:buNone/>
            </a:pPr>
            <a:r>
              <a:rPr lang="pl-PL" sz="1100" b="1">
                <a:solidFill>
                  <a:srgbClr val="000000"/>
                </a:solidFill>
              </a:rPr>
              <a:t>Kontroly ÚKZÚZ.</a:t>
            </a:r>
          </a:p>
          <a:p>
            <a:pPr marL="0" indent="0">
              <a:buNone/>
            </a:pPr>
            <a:endParaRPr lang="pl-PL" sz="1100" b="1">
              <a:solidFill>
                <a:srgbClr val="000000"/>
              </a:solidFill>
            </a:endParaRPr>
          </a:p>
          <a:p>
            <a:pPr marL="0" indent="0">
              <a:buNone/>
            </a:pPr>
            <a:r>
              <a:rPr lang="pl-PL" sz="1100" b="1">
                <a:solidFill>
                  <a:srgbClr val="000000"/>
                </a:solidFill>
              </a:rPr>
              <a:t>Kontroly SZPI.</a:t>
            </a:r>
          </a:p>
          <a:p>
            <a:pPr marL="0" indent="0">
              <a:buNone/>
            </a:pPr>
            <a:endParaRPr lang="pl-PL" sz="1100">
              <a:solidFill>
                <a:srgbClr val="000000"/>
              </a:solidFill>
            </a:endParaRPr>
          </a:p>
          <a:p>
            <a:pPr marL="0" indent="0">
              <a:buNone/>
            </a:pPr>
            <a:endParaRPr lang="pl-PL" sz="1100">
              <a:solidFill>
                <a:srgbClr val="000000"/>
              </a:solidFill>
            </a:endParaRPr>
          </a:p>
          <a:p>
            <a:pPr marL="0" indent="0">
              <a:buNone/>
            </a:pPr>
            <a:endParaRPr lang="cs-CZ" sz="1100">
              <a:solidFill>
                <a:srgbClr val="000000"/>
              </a:solidFill>
            </a:endParaRPr>
          </a:p>
        </p:txBody>
      </p:sp>
      <p:sp>
        <p:nvSpPr>
          <p:cNvPr id="3" name="TextovéPole 2"/>
          <p:cNvSpPr txBox="1"/>
          <p:nvPr/>
        </p:nvSpPr>
        <p:spPr>
          <a:xfrm>
            <a:off x="11826240" y="6488668"/>
            <a:ext cx="418704" cy="369332"/>
          </a:xfrm>
          <a:prstGeom prst="rect">
            <a:avLst/>
          </a:prstGeom>
          <a:noFill/>
        </p:spPr>
        <p:txBody>
          <a:bodyPr wrap="none" rtlCol="0">
            <a:spAutoFit/>
          </a:bodyPr>
          <a:lstStyle/>
          <a:p>
            <a:pPr>
              <a:spcAft>
                <a:spcPts val="600"/>
              </a:spcAft>
            </a:pPr>
            <a:fld id="{52B85A2D-0086-47D7-9A7A-FBA06F759E3E}" type="slidenum">
              <a:rPr lang="cs-CZ" smtClean="0"/>
              <a:pPr>
                <a:spcAft>
                  <a:spcPts val="600"/>
                </a:spcAft>
              </a:pPr>
              <a:t>24</a:t>
            </a:fld>
            <a:endParaRPr lang="cs-CZ"/>
          </a:p>
        </p:txBody>
      </p:sp>
    </p:spTree>
    <p:extLst>
      <p:ext uri="{BB962C8B-B14F-4D97-AF65-F5344CB8AC3E}">
        <p14:creationId xmlns:p14="http://schemas.microsoft.com/office/powerpoint/2010/main" val="207266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640079" y="2053641"/>
            <a:ext cx="3669161" cy="2760098"/>
          </a:xfrm>
        </p:spPr>
        <p:txBody>
          <a:bodyPr>
            <a:normAutofit/>
          </a:bodyPr>
          <a:lstStyle/>
          <a:p>
            <a:r>
              <a:rPr lang="cs-CZ">
                <a:solidFill>
                  <a:srgbClr val="FFFFFF"/>
                </a:solidFill>
              </a:rPr>
              <a:t>Registr vinic je zdroj informací zejména pro</a:t>
            </a:r>
          </a:p>
        </p:txBody>
      </p:sp>
      <p:sp>
        <p:nvSpPr>
          <p:cNvPr id="6" name="Zástupný obsah 5">
            <a:extLst>
              <a:ext uri="{FF2B5EF4-FFF2-40B4-BE49-F238E27FC236}">
                <a16:creationId xmlns:a16="http://schemas.microsoft.com/office/drawing/2014/main" id="{C355906B-8C7D-45B2-8C6A-D71DCB5B7A89}"/>
              </a:ext>
            </a:extLst>
          </p:cNvPr>
          <p:cNvSpPr>
            <a:spLocks noGrp="1"/>
          </p:cNvSpPr>
          <p:nvPr>
            <p:ph idx="1"/>
          </p:nvPr>
        </p:nvSpPr>
        <p:spPr>
          <a:xfrm>
            <a:off x="6090574" y="801866"/>
            <a:ext cx="5306084" cy="5230634"/>
          </a:xfrm>
        </p:spPr>
        <p:txBody>
          <a:bodyPr anchor="ctr">
            <a:normAutofit/>
          </a:bodyPr>
          <a:lstStyle/>
          <a:p>
            <a:pPr marL="0" indent="0">
              <a:buNone/>
            </a:pPr>
            <a:r>
              <a:rPr lang="pl-PL" sz="1500" b="1">
                <a:solidFill>
                  <a:srgbClr val="000000"/>
                </a:solidFill>
              </a:rPr>
              <a:t>EU -  ISAMM </a:t>
            </a:r>
            <a:r>
              <a:rPr lang="en-US" sz="1500" b="1">
                <a:solidFill>
                  <a:srgbClr val="000000"/>
                </a:solidFill>
              </a:rPr>
              <a:t> </a:t>
            </a:r>
            <a:r>
              <a:rPr lang="cs-CZ" sz="1500" b="1">
                <a:solidFill>
                  <a:srgbClr val="000000"/>
                </a:solidFill>
              </a:rPr>
              <a:t>(</a:t>
            </a:r>
            <a:r>
              <a:rPr lang="en-US" sz="1500" b="1">
                <a:solidFill>
                  <a:srgbClr val="000000"/>
                </a:solidFill>
              </a:rPr>
              <a:t>Information Security Assessment and Monitoring Method</a:t>
            </a:r>
            <a:r>
              <a:rPr lang="cs-CZ" sz="1500" b="1">
                <a:solidFill>
                  <a:srgbClr val="000000"/>
                </a:solidFill>
              </a:rPr>
              <a:t>)</a:t>
            </a:r>
            <a:r>
              <a:rPr lang="en-US" sz="1500" b="1">
                <a:solidFill>
                  <a:srgbClr val="000000"/>
                </a:solidFill>
              </a:rPr>
              <a:t> </a:t>
            </a:r>
            <a:endParaRPr lang="pl-PL" sz="1500" b="1">
              <a:solidFill>
                <a:srgbClr val="000000"/>
              </a:solidFill>
            </a:endParaRPr>
          </a:p>
          <a:p>
            <a:pPr marL="0" indent="0">
              <a:buNone/>
            </a:pPr>
            <a:endParaRPr lang="pl-PL" sz="1500" b="1">
              <a:solidFill>
                <a:srgbClr val="000000"/>
              </a:solidFill>
            </a:endParaRPr>
          </a:p>
          <a:p>
            <a:pPr marL="0" indent="0">
              <a:buNone/>
            </a:pPr>
            <a:r>
              <a:rPr lang="pl-PL" sz="1500" b="1">
                <a:solidFill>
                  <a:srgbClr val="000000"/>
                </a:solidFill>
              </a:rPr>
              <a:t>ČR – MZe – Situační a výhledová zpráva, Zelená zpráva,</a:t>
            </a:r>
          </a:p>
          <a:p>
            <a:pPr marL="0" indent="0">
              <a:buNone/>
            </a:pPr>
            <a:r>
              <a:rPr lang="pl-PL" sz="1500" b="1">
                <a:solidFill>
                  <a:srgbClr val="000000"/>
                </a:solidFill>
              </a:rPr>
              <a:t>	SZPI – výroba a dovozy vína, zatřiďování vína,</a:t>
            </a:r>
          </a:p>
          <a:p>
            <a:pPr marL="0" indent="0">
              <a:buNone/>
            </a:pPr>
            <a:r>
              <a:rPr lang="pl-PL" sz="1500" b="1">
                <a:solidFill>
                  <a:srgbClr val="000000"/>
                </a:solidFill>
              </a:rPr>
              <a:t>	SZIF- podpory do vinohradnictví a vinařství,</a:t>
            </a:r>
          </a:p>
          <a:p>
            <a:pPr marL="0" indent="0">
              <a:buNone/>
            </a:pPr>
            <a:r>
              <a:rPr lang="pl-PL" sz="1500" b="1">
                <a:solidFill>
                  <a:srgbClr val="000000"/>
                </a:solidFill>
              </a:rPr>
              <a:t>	VF- podpory a marketing,</a:t>
            </a:r>
          </a:p>
          <a:p>
            <a:pPr marL="0" indent="0">
              <a:buNone/>
            </a:pPr>
            <a:r>
              <a:rPr lang="pl-PL" sz="1500" b="1">
                <a:solidFill>
                  <a:srgbClr val="000000"/>
                </a:solidFill>
              </a:rPr>
              <a:t>	ČSÚ - nová výsadba dle krajů,</a:t>
            </a:r>
          </a:p>
          <a:p>
            <a:pPr marL="0" indent="0">
              <a:buNone/>
            </a:pPr>
            <a:r>
              <a:rPr lang="pl-PL" sz="1500" b="1">
                <a:solidFill>
                  <a:srgbClr val="000000"/>
                </a:solidFill>
              </a:rPr>
              <a:t>                    plochy skladby vinic dle krajů pro pěstitele se 			  	          skladbou  nad 1000 m²,</a:t>
            </a:r>
          </a:p>
          <a:p>
            <a:pPr marL="0" indent="0">
              <a:buNone/>
            </a:pPr>
            <a:r>
              <a:rPr lang="pl-PL" sz="1500" b="1">
                <a:solidFill>
                  <a:srgbClr val="000000"/>
                </a:solidFill>
              </a:rPr>
              <a:t>	Celní správa - GŘC – výroba a dovozy vína,</a:t>
            </a:r>
          </a:p>
          <a:p>
            <a:pPr marL="0" indent="0">
              <a:buNone/>
            </a:pPr>
            <a:r>
              <a:rPr lang="pl-PL" sz="1500" b="1">
                <a:solidFill>
                  <a:srgbClr val="000000"/>
                </a:solidFill>
              </a:rPr>
              <a:t>	ostatní – SVČR, školy a univerzity, spolky, individuality.</a:t>
            </a:r>
          </a:p>
          <a:p>
            <a:pPr marL="0" indent="0">
              <a:buNone/>
            </a:pPr>
            <a:endParaRPr lang="pl-PL" sz="1500" b="1">
              <a:solidFill>
                <a:srgbClr val="000000"/>
              </a:solidFill>
            </a:endParaRPr>
          </a:p>
          <a:p>
            <a:pPr marL="0" indent="0">
              <a:buNone/>
            </a:pPr>
            <a:endParaRPr lang="pl-PL" sz="1500">
              <a:solidFill>
                <a:srgbClr val="000000"/>
              </a:solidFill>
            </a:endParaRPr>
          </a:p>
          <a:p>
            <a:pPr marL="0" indent="0">
              <a:buNone/>
            </a:pPr>
            <a:endParaRPr lang="cs-CZ" sz="1500">
              <a:solidFill>
                <a:srgbClr val="000000"/>
              </a:solidFill>
            </a:endParaRPr>
          </a:p>
        </p:txBody>
      </p:sp>
      <p:sp>
        <p:nvSpPr>
          <p:cNvPr id="3" name="TextovéPole 2"/>
          <p:cNvSpPr txBox="1"/>
          <p:nvPr/>
        </p:nvSpPr>
        <p:spPr>
          <a:xfrm>
            <a:off x="11826240" y="6488668"/>
            <a:ext cx="418704" cy="369332"/>
          </a:xfrm>
          <a:prstGeom prst="rect">
            <a:avLst/>
          </a:prstGeom>
          <a:noFill/>
        </p:spPr>
        <p:txBody>
          <a:bodyPr wrap="none" rtlCol="0">
            <a:spAutoFit/>
          </a:bodyPr>
          <a:lstStyle/>
          <a:p>
            <a:pPr>
              <a:spcAft>
                <a:spcPts val="600"/>
              </a:spcAft>
            </a:pPr>
            <a:fld id="{52B85A2D-0086-47D7-9A7A-FBA06F759E3E}" type="slidenum">
              <a:rPr lang="cs-CZ" smtClean="0"/>
              <a:pPr>
                <a:spcAft>
                  <a:spcPts val="600"/>
                </a:spcAft>
              </a:pPr>
              <a:t>25</a:t>
            </a:fld>
            <a:endParaRPr lang="cs-CZ"/>
          </a:p>
        </p:txBody>
      </p:sp>
    </p:spTree>
    <p:extLst>
      <p:ext uri="{BB962C8B-B14F-4D97-AF65-F5344CB8AC3E}">
        <p14:creationId xmlns:p14="http://schemas.microsoft.com/office/powerpoint/2010/main" val="2855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26</a:t>
            </a:fld>
            <a:endParaRPr lang="cs-CZ" dirty="0"/>
          </a:p>
        </p:txBody>
      </p:sp>
      <p:pic>
        <p:nvPicPr>
          <p:cNvPr id="2" name="Obrázek 1">
            <a:extLst>
              <a:ext uri="{FF2B5EF4-FFF2-40B4-BE49-F238E27FC236}">
                <a16:creationId xmlns:a16="http://schemas.microsoft.com/office/drawing/2014/main" id="{81948D5B-C331-4A8E-A4F7-2E3EE4D977E2}"/>
              </a:ext>
            </a:extLst>
          </p:cNvPr>
          <p:cNvPicPr>
            <a:picLocks noChangeAspect="1"/>
          </p:cNvPicPr>
          <p:nvPr/>
        </p:nvPicPr>
        <p:blipFill>
          <a:blip r:embed="rId2"/>
          <a:stretch>
            <a:fillRect/>
          </a:stretch>
        </p:blipFill>
        <p:spPr>
          <a:xfrm>
            <a:off x="0" y="0"/>
            <a:ext cx="11221685" cy="6310337"/>
          </a:xfrm>
          <a:prstGeom prst="rect">
            <a:avLst/>
          </a:prstGeom>
        </p:spPr>
      </p:pic>
      <p:sp>
        <p:nvSpPr>
          <p:cNvPr id="4" name="TextovéPole 3">
            <a:extLst>
              <a:ext uri="{FF2B5EF4-FFF2-40B4-BE49-F238E27FC236}">
                <a16:creationId xmlns:a16="http://schemas.microsoft.com/office/drawing/2014/main" id="{05A90E7C-645B-4068-8385-599093F8E4C0}"/>
              </a:ext>
            </a:extLst>
          </p:cNvPr>
          <p:cNvSpPr txBox="1"/>
          <p:nvPr/>
        </p:nvSpPr>
        <p:spPr>
          <a:xfrm>
            <a:off x="174442" y="6289238"/>
            <a:ext cx="2984791" cy="307777"/>
          </a:xfrm>
          <a:prstGeom prst="rect">
            <a:avLst/>
          </a:prstGeom>
          <a:noFill/>
        </p:spPr>
        <p:txBody>
          <a:bodyPr wrap="none" rtlCol="0">
            <a:spAutoFit/>
          </a:bodyPr>
          <a:lstStyle/>
          <a:p>
            <a:r>
              <a:rPr lang="cs-CZ" sz="1400" i="1" dirty="0"/>
              <a:t>Zdroj: Valná hromada SVČR – 3.4.2019</a:t>
            </a:r>
          </a:p>
        </p:txBody>
      </p:sp>
    </p:spTree>
    <p:extLst>
      <p:ext uri="{BB962C8B-B14F-4D97-AF65-F5344CB8AC3E}">
        <p14:creationId xmlns:p14="http://schemas.microsoft.com/office/powerpoint/2010/main" val="273504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034" y="489858"/>
            <a:ext cx="11915570" cy="5324535"/>
          </a:xfrm>
          <a:prstGeom prst="rect">
            <a:avLst/>
          </a:prstGeom>
          <a:noFill/>
        </p:spPr>
        <p:txBody>
          <a:bodyPr wrap="none" rtlCol="0">
            <a:spAutoFit/>
          </a:bodyPr>
          <a:lstStyle/>
          <a:p>
            <a:r>
              <a:rPr lang="cs-CZ" sz="3200" b="1" dirty="0">
                <a:solidFill>
                  <a:srgbClr val="FF0000"/>
                </a:solidFill>
              </a:rPr>
              <a:t>Neplnění povinností podávání prohlášení má důsledky zejména:</a:t>
            </a:r>
          </a:p>
          <a:p>
            <a:endParaRPr lang="cs-CZ" sz="2800" dirty="0"/>
          </a:p>
          <a:p>
            <a:pPr marL="457200" indent="-457200">
              <a:buFontTx/>
              <a:buChar char="-"/>
            </a:pPr>
            <a:r>
              <a:rPr lang="cs-CZ" sz="2800" dirty="0"/>
              <a:t>vystavování se pokutám dle příslušného správního deliktu,</a:t>
            </a:r>
          </a:p>
          <a:p>
            <a:pPr marL="457200" indent="-457200">
              <a:buFontTx/>
              <a:buChar char="-"/>
            </a:pPr>
            <a:r>
              <a:rPr lang="cs-CZ" sz="2800" b="1" dirty="0">
                <a:solidFill>
                  <a:srgbClr val="FF0000"/>
                </a:solidFill>
              </a:rPr>
              <a:t>zamítání/krácení peněžitých podpor ze SOT s vínem </a:t>
            </a:r>
          </a:p>
          <a:p>
            <a:r>
              <a:rPr lang="cs-CZ" sz="2800" dirty="0"/>
              <a:t>           a) restrukturalizace a přeměna vinic,</a:t>
            </a:r>
          </a:p>
          <a:p>
            <a:r>
              <a:rPr lang="cs-CZ" sz="2800" dirty="0"/>
              <a:t>	b) investice.</a:t>
            </a:r>
          </a:p>
          <a:p>
            <a:endParaRPr lang="cs-CZ" sz="2800" dirty="0"/>
          </a:p>
          <a:p>
            <a:r>
              <a:rPr lang="cs-CZ" sz="2800" dirty="0"/>
              <a:t>Např. v rámci opatření INVESTICE bylo v únoru 2018 posuzováno 72 žadatelů:</a:t>
            </a:r>
          </a:p>
          <a:p>
            <a:r>
              <a:rPr lang="cs-CZ" sz="2800" dirty="0"/>
              <a:t>           - 2 nepodali prohlášení o produkci = nepodáno,</a:t>
            </a:r>
          </a:p>
          <a:p>
            <a:r>
              <a:rPr lang="cs-CZ" sz="2800" dirty="0"/>
              <a:t>	- 2 nepodali vůbec prohlášení o sklizni i když prodávali hrozny = nepodáno,</a:t>
            </a:r>
          </a:p>
          <a:p>
            <a:r>
              <a:rPr lang="cs-CZ" sz="2800" dirty="0"/>
              <a:t>	- 1 nepodal přílohu o prodeji hroznů, i když prodával = neúplné.</a:t>
            </a:r>
          </a:p>
          <a:p>
            <a:pPr marL="457200" indent="-457200">
              <a:buFontTx/>
              <a:buChar char="-"/>
            </a:pPr>
            <a:endParaRPr lang="cs-CZ" sz="2800" dirty="0"/>
          </a:p>
        </p:txBody>
      </p:sp>
      <p:sp>
        <p:nvSpPr>
          <p:cNvPr id="3" name="TextovéPole 2"/>
          <p:cNvSpPr txBox="1"/>
          <p:nvPr/>
        </p:nvSpPr>
        <p:spPr>
          <a:xfrm>
            <a:off x="11890314" y="6488668"/>
            <a:ext cx="301686" cy="369332"/>
          </a:xfrm>
          <a:prstGeom prst="rect">
            <a:avLst/>
          </a:prstGeom>
          <a:noFill/>
        </p:spPr>
        <p:txBody>
          <a:bodyPr wrap="none" rtlCol="0">
            <a:spAutoFit/>
          </a:bodyPr>
          <a:lstStyle/>
          <a:p>
            <a:fld id="{F238FDD0-3DDB-49BA-98BF-57F04E95F224}" type="slidenum">
              <a:rPr lang="cs-CZ" smtClean="0"/>
              <a:t>27</a:t>
            </a:fld>
            <a:endParaRPr lang="cs-CZ" dirty="0"/>
          </a:p>
        </p:txBody>
      </p:sp>
    </p:spTree>
    <p:extLst>
      <p:ext uri="{BB962C8B-B14F-4D97-AF65-F5344CB8AC3E}">
        <p14:creationId xmlns:p14="http://schemas.microsoft.com/office/powerpoint/2010/main" val="115923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dpis 1"/>
          <p:cNvSpPr txBox="1">
            <a:spLocks noGrp="1"/>
          </p:cNvSpPr>
          <p:nvPr>
            <p:ph type="title"/>
          </p:nvPr>
        </p:nvSpPr>
        <p:spPr>
          <a:xfrm>
            <a:off x="640079" y="2053641"/>
            <a:ext cx="3669161" cy="2760098"/>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a:solidFill>
                  <a:srgbClr val="FFFFFF"/>
                </a:solidFill>
                <a:latin typeface="+mn-lt"/>
              </a:rPr>
              <a:t>Povinnosti vinohradníků a vinařů </a:t>
            </a:r>
            <a:r>
              <a:rPr lang="cs-CZ">
                <a:solidFill>
                  <a:srgbClr val="FFFFFF"/>
                </a:solidFill>
                <a:latin typeface="+mn-lt"/>
              </a:rPr>
              <a:t>(výběr)</a:t>
            </a:r>
            <a:br>
              <a:rPr lang="cs-CZ" b="1">
                <a:solidFill>
                  <a:srgbClr val="FFFFFF"/>
                </a:solidFill>
                <a:latin typeface="+mn-lt"/>
              </a:rPr>
            </a:br>
            <a:endParaRPr lang="cs-CZ" b="1">
              <a:solidFill>
                <a:srgbClr val="FFFFFF"/>
              </a:solidFill>
              <a:latin typeface="+mn-lt"/>
            </a:endParaRPr>
          </a:p>
        </p:txBody>
      </p:sp>
      <p:sp>
        <p:nvSpPr>
          <p:cNvPr id="6" name="Zástupný symbol pro obsah 4"/>
          <p:cNvSpPr txBox="1">
            <a:spLocks noGrp="1"/>
          </p:cNvSpPr>
          <p:nvPr>
            <p:ph idx="1"/>
          </p:nvPr>
        </p:nvSpPr>
        <p:spPr>
          <a:xfrm>
            <a:off x="6090574" y="801866"/>
            <a:ext cx="5306084" cy="5230634"/>
          </a:xfrm>
          <a:prstGeom prst="rect">
            <a:avLst/>
          </a:prstGeom>
        </p:spPr>
        <p:txBody>
          <a:bodyPr rtlCol="0" anchor="ctr">
            <a:normAutofit/>
          </a:bodyPr>
          <a:lstStyle/>
          <a:p>
            <a:pPr marL="285750" indent="-285750">
              <a:buFontTx/>
              <a:buChar char="-"/>
            </a:pPr>
            <a:r>
              <a:rPr lang="cs-CZ" sz="1300" b="1">
                <a:solidFill>
                  <a:srgbClr val="000000"/>
                </a:solidFill>
              </a:rPr>
              <a:t>hlásit záměr klučení  90 – 30 dnů předem,</a:t>
            </a:r>
          </a:p>
          <a:p>
            <a:pPr marL="285750" indent="-285750">
              <a:buFontTx/>
              <a:buChar char="-"/>
            </a:pPr>
            <a:endParaRPr lang="cs-CZ" sz="1300" b="1">
              <a:solidFill>
                <a:srgbClr val="000000"/>
              </a:solidFill>
            </a:endParaRPr>
          </a:p>
          <a:p>
            <a:pPr marL="285750" indent="-285750">
              <a:buFontTx/>
              <a:buChar char="-"/>
            </a:pPr>
            <a:r>
              <a:rPr lang="cs-CZ" sz="1300" b="1">
                <a:solidFill>
                  <a:srgbClr val="000000"/>
                </a:solidFill>
              </a:rPr>
              <a:t>změny ve vinici hlásit do 30 dnů (i změnu číslování parcel),</a:t>
            </a:r>
          </a:p>
          <a:p>
            <a:pPr marL="285750" indent="-285750">
              <a:buFontTx/>
              <a:buChar char="-"/>
            </a:pPr>
            <a:endParaRPr lang="cs-CZ" sz="1300" b="1">
              <a:solidFill>
                <a:srgbClr val="000000"/>
              </a:solidFill>
            </a:endParaRPr>
          </a:p>
          <a:p>
            <a:pPr marL="285750" indent="-285750">
              <a:buFontTx/>
              <a:buChar char="-"/>
            </a:pPr>
            <a:r>
              <a:rPr lang="cs-CZ" sz="1300" b="1">
                <a:solidFill>
                  <a:srgbClr val="000000"/>
                </a:solidFill>
              </a:rPr>
              <a:t>zahájení/přerušení/ukončení výroby – nejpozději v den Z/P/U výroby (§ 11) </a:t>
            </a:r>
          </a:p>
          <a:p>
            <a:pPr marL="0" indent="0">
              <a:buNone/>
            </a:pPr>
            <a:r>
              <a:rPr lang="cs-CZ" sz="1300" b="1">
                <a:solidFill>
                  <a:srgbClr val="000000"/>
                </a:solidFill>
              </a:rPr>
              <a:t>	i “vinotékař výrobce“, </a:t>
            </a:r>
            <a:r>
              <a:rPr lang="cs-CZ" sz="1300">
                <a:solidFill>
                  <a:srgbClr val="000000"/>
                </a:solidFill>
              </a:rPr>
              <a:t>možnost do „registru vinic“,</a:t>
            </a:r>
          </a:p>
          <a:p>
            <a:pPr marL="285750" indent="-285750">
              <a:buFontTx/>
              <a:buChar char="-"/>
            </a:pPr>
            <a:endParaRPr lang="cs-CZ" sz="1300">
              <a:solidFill>
                <a:srgbClr val="000000"/>
              </a:solidFill>
            </a:endParaRPr>
          </a:p>
          <a:p>
            <a:pPr>
              <a:buFontTx/>
              <a:buChar char="-"/>
            </a:pPr>
            <a:r>
              <a:rPr lang="cs-CZ" sz="1300" b="1">
                <a:solidFill>
                  <a:srgbClr val="000000"/>
                </a:solidFill>
              </a:rPr>
              <a:t>! oznamovat dovoz nebaleného vína, čerstvých hroznů aj.  do 12 hodin po        	příchodu (§14 a),  povinnost přímo do „registru vinic“ prostřednictvím 	Portálu farmáře,</a:t>
            </a:r>
          </a:p>
          <a:p>
            <a:pPr>
              <a:buFontTx/>
              <a:buChar char="-"/>
            </a:pPr>
            <a:endParaRPr lang="cs-CZ" sz="1300" b="1">
              <a:solidFill>
                <a:srgbClr val="000000"/>
              </a:solidFill>
            </a:endParaRPr>
          </a:p>
          <a:p>
            <a:pPr>
              <a:buFontTx/>
              <a:buChar char="-"/>
            </a:pPr>
            <a:r>
              <a:rPr lang="cs-CZ" sz="1300" b="1">
                <a:solidFill>
                  <a:srgbClr val="000000"/>
                </a:solidFill>
              </a:rPr>
              <a:t>! oznámit nejpozději v den zahájení a ukončení prodeje sudového vína  	činnost a provozovnu (§16b), povinnost přímo do „registru vinic“ 	prostřednictvím Portálu farmáře,</a:t>
            </a:r>
          </a:p>
          <a:p>
            <a:pPr>
              <a:buFontTx/>
              <a:buChar char="-"/>
            </a:pPr>
            <a:endParaRPr lang="cs-CZ" sz="1300" b="1">
              <a:solidFill>
                <a:srgbClr val="000000"/>
              </a:solidFill>
            </a:endParaRPr>
          </a:p>
          <a:p>
            <a:pPr marL="342900" indent="-342900">
              <a:buFontTx/>
              <a:buChar char="-"/>
            </a:pPr>
            <a:r>
              <a:rPr lang="cs-CZ" sz="1300" b="1">
                <a:solidFill>
                  <a:srgbClr val="000000"/>
                </a:solidFill>
              </a:rPr>
              <a:t>podávání prohlášení o sklizni a o produkci k 31.12. do 15.1.,</a:t>
            </a:r>
          </a:p>
          <a:p>
            <a:pPr marL="342900" indent="-342900">
              <a:buFontTx/>
              <a:buChar char="-"/>
            </a:pPr>
            <a:r>
              <a:rPr lang="cs-CZ" sz="1300" b="1">
                <a:solidFill>
                  <a:srgbClr val="000000"/>
                </a:solidFill>
              </a:rPr>
              <a:t>podávání prohlášení o zásobách k 31.7. do 10.9.</a:t>
            </a:r>
          </a:p>
        </p:txBody>
      </p:sp>
      <p:sp>
        <p:nvSpPr>
          <p:cNvPr id="3" name="TextovéPole 2"/>
          <p:cNvSpPr txBox="1"/>
          <p:nvPr/>
        </p:nvSpPr>
        <p:spPr>
          <a:xfrm>
            <a:off x="11773296" y="6488668"/>
            <a:ext cx="418704" cy="369332"/>
          </a:xfrm>
          <a:prstGeom prst="rect">
            <a:avLst/>
          </a:prstGeom>
          <a:noFill/>
        </p:spPr>
        <p:txBody>
          <a:bodyPr wrap="none" rtlCol="0">
            <a:spAutoFit/>
          </a:bodyPr>
          <a:lstStyle/>
          <a:p>
            <a:pPr>
              <a:spcAft>
                <a:spcPts val="600"/>
              </a:spcAft>
            </a:pPr>
            <a:fld id="{BC169AD1-0222-4CBC-A637-69D21F8E7CF5}" type="slidenum">
              <a:rPr lang="cs-CZ" smtClean="0"/>
              <a:pPr>
                <a:spcAft>
                  <a:spcPts val="600"/>
                </a:spcAft>
              </a:pPr>
              <a:t>28</a:t>
            </a:fld>
            <a:endParaRPr lang="cs-CZ"/>
          </a:p>
        </p:txBody>
      </p:sp>
    </p:spTree>
    <p:extLst>
      <p:ext uri="{BB962C8B-B14F-4D97-AF65-F5344CB8AC3E}">
        <p14:creationId xmlns:p14="http://schemas.microsoft.com/office/powerpoint/2010/main" val="340917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Obrázek 3"/>
          <p:cNvPicPr>
            <a:picLocks noChangeAspect="1"/>
          </p:cNvPicPr>
          <p:nvPr/>
        </p:nvPicPr>
        <p:blipFill>
          <a:blip r:embed="rId2"/>
          <a:stretch>
            <a:fillRect/>
          </a:stretch>
        </p:blipFill>
        <p:spPr>
          <a:xfrm>
            <a:off x="272872" y="-8545"/>
            <a:ext cx="11771082" cy="1567706"/>
          </a:xfrm>
          <a:prstGeom prst="rect">
            <a:avLst/>
          </a:prstGeom>
        </p:spPr>
      </p:pic>
      <p:pic>
        <p:nvPicPr>
          <p:cNvPr id="7" name="Zástupný symbol pro obsah 6"/>
          <p:cNvPicPr>
            <a:picLocks noGrp="1" noChangeAspect="1"/>
          </p:cNvPicPr>
          <p:nvPr>
            <p:ph idx="1"/>
          </p:nvPr>
        </p:nvPicPr>
        <p:blipFill>
          <a:blip r:embed="rId3"/>
          <a:stretch>
            <a:fillRect/>
          </a:stretch>
        </p:blipFill>
        <p:spPr>
          <a:xfrm>
            <a:off x="272872" y="1559161"/>
            <a:ext cx="11771082" cy="4983088"/>
          </a:xfrm>
          <a:prstGeom prst="rect">
            <a:avLst/>
          </a:prstGeom>
        </p:spPr>
      </p:pic>
      <p:sp>
        <p:nvSpPr>
          <p:cNvPr id="3" name="TextovéPole 2"/>
          <p:cNvSpPr txBox="1"/>
          <p:nvPr/>
        </p:nvSpPr>
        <p:spPr>
          <a:xfrm>
            <a:off x="11773296" y="6488668"/>
            <a:ext cx="418704" cy="369332"/>
          </a:xfrm>
          <a:prstGeom prst="rect">
            <a:avLst/>
          </a:prstGeom>
          <a:noFill/>
        </p:spPr>
        <p:txBody>
          <a:bodyPr wrap="none" rtlCol="0">
            <a:spAutoFit/>
          </a:bodyPr>
          <a:lstStyle/>
          <a:p>
            <a:fld id="{F519EC74-6AB4-41D9-8EA2-F1FFA061E344}" type="slidenum">
              <a:rPr lang="cs-CZ" smtClean="0"/>
              <a:t>29</a:t>
            </a:fld>
            <a:endParaRPr lang="cs-CZ" dirty="0"/>
          </a:p>
        </p:txBody>
      </p:sp>
    </p:spTree>
    <p:extLst>
      <p:ext uri="{BB962C8B-B14F-4D97-AF65-F5344CB8AC3E}">
        <p14:creationId xmlns:p14="http://schemas.microsoft.com/office/powerpoint/2010/main" val="259996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04672" y="1412489"/>
            <a:ext cx="2871095" cy="2156621"/>
          </a:xfrm>
        </p:spPr>
        <p:txBody>
          <a:bodyPr anchor="t">
            <a:normAutofit/>
          </a:bodyPr>
          <a:lstStyle/>
          <a:p>
            <a:r>
              <a:rPr lang="cs-CZ" sz="3600">
                <a:solidFill>
                  <a:srgbClr val="FFFFFF"/>
                </a:solidFill>
              </a:rPr>
              <a:t>Nástroje</a:t>
            </a:r>
            <a:endParaRPr lang="en-GB" sz="3600">
              <a:solidFill>
                <a:srgbClr val="FFFFFF"/>
              </a:solidFill>
            </a:endParaRPr>
          </a:p>
        </p:txBody>
      </p:sp>
      <p:sp>
        <p:nvSpPr>
          <p:cNvPr id="3" name="Zástupný symbol pro obsah 2"/>
          <p:cNvSpPr>
            <a:spLocks noGrp="1"/>
          </p:cNvSpPr>
          <p:nvPr>
            <p:ph sz="half" idx="1"/>
          </p:nvPr>
        </p:nvSpPr>
        <p:spPr>
          <a:xfrm>
            <a:off x="5198993" y="1412489"/>
            <a:ext cx="3627766" cy="4969650"/>
          </a:xfrm>
        </p:spPr>
        <p:txBody>
          <a:bodyPr>
            <a:noAutofit/>
          </a:bodyPr>
          <a:lstStyle/>
          <a:p>
            <a:r>
              <a:rPr lang="cs-CZ" sz="1800" dirty="0"/>
              <a:t>„Správa produkčního potenciálu“</a:t>
            </a:r>
          </a:p>
          <a:p>
            <a:pPr lvl="1"/>
            <a:r>
              <a:rPr lang="cs-CZ" sz="1800" dirty="0">
                <a:hlinkClick r:id="rId3"/>
              </a:rPr>
              <a:t>Registr vinic</a:t>
            </a:r>
            <a:endParaRPr lang="cs-CZ" sz="1800" dirty="0"/>
          </a:p>
          <a:p>
            <a:pPr lvl="1"/>
            <a:r>
              <a:rPr lang="cs-CZ" sz="1800" dirty="0"/>
              <a:t>Systém výsadbových práv (do 31. 12. 2015)</a:t>
            </a:r>
          </a:p>
          <a:p>
            <a:pPr lvl="2"/>
            <a:r>
              <a:rPr lang="cs-CZ" sz="1800" dirty="0"/>
              <a:t>Přechodná ustanovení</a:t>
            </a:r>
          </a:p>
          <a:p>
            <a:pPr lvl="3"/>
            <a:r>
              <a:rPr lang="cs-CZ" dirty="0"/>
              <a:t>převod udělených, ale nevyužitých práv na výsadbu na žádost pěstitele na povolení pro výsadbu do 31. 12. 2020</a:t>
            </a:r>
          </a:p>
          <a:p>
            <a:pPr lvl="1"/>
            <a:r>
              <a:rPr lang="cs-CZ" sz="1800" dirty="0"/>
              <a:t>Systém povolení pro výsadbu révy</a:t>
            </a:r>
          </a:p>
          <a:p>
            <a:pPr lvl="2"/>
            <a:r>
              <a:rPr lang="cs-CZ" sz="1800" dirty="0"/>
              <a:t>Od 1. 1. 2016 (účinnost novely zákona od 1. 4. 2017)</a:t>
            </a:r>
          </a:p>
        </p:txBody>
      </p:sp>
      <p:sp>
        <p:nvSpPr>
          <p:cNvPr id="4" name="Zástupný symbol pro obsah 3">
            <a:extLst>
              <a:ext uri="{FF2B5EF4-FFF2-40B4-BE49-F238E27FC236}">
                <a16:creationId xmlns:a16="http://schemas.microsoft.com/office/drawing/2014/main" id="{4D7535EE-3E91-4022-8830-88F6BF0263AB}"/>
              </a:ext>
            </a:extLst>
          </p:cNvPr>
          <p:cNvSpPr>
            <a:spLocks noGrp="1"/>
          </p:cNvSpPr>
          <p:nvPr>
            <p:ph sz="half" idx="2"/>
          </p:nvPr>
        </p:nvSpPr>
        <p:spPr>
          <a:xfrm>
            <a:off x="8451604" y="1412489"/>
            <a:ext cx="2926080" cy="4363844"/>
          </a:xfrm>
        </p:spPr>
        <p:txBody>
          <a:bodyPr>
            <a:normAutofit/>
          </a:bodyPr>
          <a:lstStyle/>
          <a:p>
            <a:r>
              <a:rPr lang="cs-CZ" sz="2000"/>
              <a:t>Kontrola a dozor v oblasti vinohradnictví</a:t>
            </a:r>
          </a:p>
          <a:p>
            <a:pPr lvl="1"/>
            <a:r>
              <a:rPr lang="cs-CZ" sz="2000">
                <a:hlinkClick r:id="rId4"/>
              </a:rPr>
              <a:t>Ústřední kontrolní a zkušební ústav zemědělský</a:t>
            </a:r>
            <a:endParaRPr lang="cs-CZ" sz="2000"/>
          </a:p>
          <a:p>
            <a:pPr lvl="2"/>
            <a:r>
              <a:rPr lang="cs-CZ" dirty="0"/>
              <a:t>Vedení registru</a:t>
            </a:r>
          </a:p>
          <a:p>
            <a:pPr lvl="2"/>
            <a:r>
              <a:rPr lang="cs-CZ" dirty="0"/>
              <a:t>Správa výsadbových práv</a:t>
            </a:r>
          </a:p>
          <a:p>
            <a:pPr lvl="3"/>
            <a:r>
              <a:rPr lang="cs-CZ" sz="2000"/>
              <a:t>Přechodně</a:t>
            </a:r>
          </a:p>
          <a:p>
            <a:pPr lvl="2"/>
            <a:r>
              <a:rPr lang="cs-CZ" dirty="0"/>
              <a:t>Rozhodovací pravomoci</a:t>
            </a:r>
          </a:p>
        </p:txBody>
      </p:sp>
    </p:spTree>
    <p:extLst>
      <p:ext uri="{BB962C8B-B14F-4D97-AF65-F5344CB8AC3E}">
        <p14:creationId xmlns:p14="http://schemas.microsoft.com/office/powerpoint/2010/main" val="387527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txBox="1">
            <a:spLocks noGrp="1"/>
          </p:cNvSpPr>
          <p:nvPr>
            <p:ph idx="1"/>
          </p:nvPr>
        </p:nvSpPr>
        <p:spPr>
          <a:xfrm>
            <a:off x="534723" y="159764"/>
            <a:ext cx="10631666" cy="4805418"/>
          </a:xfrm>
          <a:prstGeom prst="rect">
            <a:avLst/>
          </a:prstGeom>
          <a:noFill/>
        </p:spPr>
        <p:txBody>
          <a:bodyPr wrap="square" rtlCol="0">
            <a:spAutoFit/>
          </a:bodyPr>
          <a:lstStyle/>
          <a:p>
            <a:pPr marL="0" indent="0" algn="ctr">
              <a:buNone/>
            </a:pPr>
            <a:r>
              <a:rPr lang="cs-CZ" sz="6000" dirty="0"/>
              <a:t> </a:t>
            </a:r>
            <a:r>
              <a:rPr lang="cs-CZ" sz="5400" b="1" dirty="0"/>
              <a:t>Děkuji za pozornost.</a:t>
            </a:r>
          </a:p>
          <a:p>
            <a:pPr marL="0" indent="0" algn="ctr">
              <a:buNone/>
            </a:pPr>
            <a:endParaRPr lang="cs-CZ" sz="2000" b="1" dirty="0"/>
          </a:p>
          <a:p>
            <a:pPr algn="ctr"/>
            <a:endParaRPr lang="cs-CZ" sz="2000" b="1" dirty="0"/>
          </a:p>
          <a:p>
            <a:pPr marL="0" indent="0" algn="ctr">
              <a:buNone/>
            </a:pPr>
            <a:r>
              <a:rPr lang="cs-CZ" sz="5400" b="1" dirty="0"/>
              <a:t> </a:t>
            </a:r>
            <a:endParaRPr lang="cs-CZ" sz="6000" b="1" dirty="0"/>
          </a:p>
          <a:p>
            <a:pPr marL="0" indent="0" algn="ctr">
              <a:buNone/>
            </a:pPr>
            <a:r>
              <a:rPr lang="cs-CZ" sz="6000" b="1" dirty="0"/>
              <a:t>      </a:t>
            </a:r>
            <a:endParaRPr lang="cs-CZ" b="1" dirty="0">
              <a:solidFill>
                <a:schemeClr val="tx2">
                  <a:lumMod val="75000"/>
                </a:schemeClr>
              </a:solidFill>
            </a:endParaRPr>
          </a:p>
          <a:p>
            <a:pPr marL="0" indent="0">
              <a:buNone/>
            </a:pPr>
            <a:r>
              <a:rPr lang="cs-CZ" sz="8000" dirty="0">
                <a:hlinkClick r:id="rId2"/>
              </a:rPr>
              <a:t> www.vinarskyzakon.cz</a:t>
            </a:r>
            <a:endParaRPr lang="cs-CZ" sz="8000" b="1" dirty="0">
              <a:solidFill>
                <a:schemeClr val="tx2">
                  <a:lumMod val="75000"/>
                </a:schemeClr>
              </a:solidFill>
            </a:endParaRPr>
          </a:p>
        </p:txBody>
      </p:sp>
      <p:sp>
        <p:nvSpPr>
          <p:cNvPr id="2" name="TextovéPole 1"/>
          <p:cNvSpPr txBox="1"/>
          <p:nvPr/>
        </p:nvSpPr>
        <p:spPr>
          <a:xfrm>
            <a:off x="10820400" y="6431280"/>
            <a:ext cx="403860" cy="369332"/>
          </a:xfrm>
          <a:prstGeom prst="rect">
            <a:avLst/>
          </a:prstGeom>
          <a:noFill/>
        </p:spPr>
        <p:txBody>
          <a:bodyPr wrap="square" rtlCol="0">
            <a:spAutoFit/>
          </a:bodyPr>
          <a:lstStyle/>
          <a:p>
            <a:endParaRPr lang="cs-CZ" dirty="0"/>
          </a:p>
        </p:txBody>
      </p:sp>
      <p:sp>
        <p:nvSpPr>
          <p:cNvPr id="3" name="TextovéPole 2"/>
          <p:cNvSpPr txBox="1"/>
          <p:nvPr/>
        </p:nvSpPr>
        <p:spPr>
          <a:xfrm>
            <a:off x="11773296" y="6488668"/>
            <a:ext cx="418704" cy="369332"/>
          </a:xfrm>
          <a:prstGeom prst="rect">
            <a:avLst/>
          </a:prstGeom>
          <a:noFill/>
          <a:ln>
            <a:noFill/>
          </a:ln>
        </p:spPr>
        <p:txBody>
          <a:bodyPr wrap="none" rtlCol="0">
            <a:spAutoFit/>
          </a:bodyPr>
          <a:lstStyle/>
          <a:p>
            <a:fld id="{0486C014-AC6F-45A2-96B6-98A53B1D070A}" type="slidenum">
              <a:rPr lang="cs-CZ" smtClean="0"/>
              <a:t>30</a:t>
            </a:fld>
            <a:endParaRPr lang="cs-CZ" dirty="0"/>
          </a:p>
        </p:txBody>
      </p:sp>
    </p:spTree>
    <p:extLst>
      <p:ext uri="{BB962C8B-B14F-4D97-AF65-F5344CB8AC3E}">
        <p14:creationId xmlns:p14="http://schemas.microsoft.com/office/powerpoint/2010/main" val="301612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CA99BE19-86BE-424A-84EA-4A42423C0B03}"/>
              </a:ext>
            </a:extLst>
          </p:cNvPr>
          <p:cNvSpPr>
            <a:spLocks noGrp="1"/>
          </p:cNvSpPr>
          <p:nvPr>
            <p:ph type="title"/>
          </p:nvPr>
        </p:nvSpPr>
        <p:spPr>
          <a:xfrm>
            <a:off x="640079" y="2053641"/>
            <a:ext cx="3669161" cy="2760098"/>
          </a:xfrm>
        </p:spPr>
        <p:txBody>
          <a:bodyPr>
            <a:normAutofit/>
          </a:bodyPr>
          <a:lstStyle/>
          <a:p>
            <a:r>
              <a:rPr lang="cs-CZ" sz="3400">
                <a:solidFill>
                  <a:srgbClr val="FFFFFF"/>
                </a:solidFill>
              </a:rPr>
              <a:t>Vinice/vinohrad</a:t>
            </a:r>
          </a:p>
        </p:txBody>
      </p:sp>
      <p:sp>
        <p:nvSpPr>
          <p:cNvPr id="3" name="Zástupný symbol pro obsah 2">
            <a:extLst>
              <a:ext uri="{FF2B5EF4-FFF2-40B4-BE49-F238E27FC236}">
                <a16:creationId xmlns:a16="http://schemas.microsoft.com/office/drawing/2014/main" id="{6C93C523-F738-4B26-A3F5-34CEB65B06AC}"/>
              </a:ext>
            </a:extLst>
          </p:cNvPr>
          <p:cNvSpPr>
            <a:spLocks noGrp="1"/>
          </p:cNvSpPr>
          <p:nvPr>
            <p:ph idx="1"/>
          </p:nvPr>
        </p:nvSpPr>
        <p:spPr>
          <a:xfrm>
            <a:off x="5314548" y="801865"/>
            <a:ext cx="6082110" cy="5703437"/>
          </a:xfrm>
        </p:spPr>
        <p:txBody>
          <a:bodyPr anchor="ctr">
            <a:normAutofit/>
          </a:bodyPr>
          <a:lstStyle/>
          <a:p>
            <a:pPr marL="457200" lvl="1" indent="0">
              <a:buNone/>
            </a:pPr>
            <a:r>
              <a:rPr lang="cs-CZ" sz="1100" b="1" u="sng" dirty="0">
                <a:solidFill>
                  <a:srgbClr val="000000"/>
                </a:solidFill>
              </a:rPr>
              <a:t>Pro účely zákona o vinohradnictví a vinařství</a:t>
            </a:r>
          </a:p>
          <a:p>
            <a:r>
              <a:rPr lang="cs-CZ" sz="1100" dirty="0">
                <a:solidFill>
                  <a:srgbClr val="000000"/>
                </a:solidFill>
              </a:rPr>
              <a:t>Zemědělsky obhospodařovaná půda souvisle osázená keři révy jednoho pěstitele o celkové výměře větší než 10 arů jíž na základě písemné žádosti pěstitele podané po 1. lednu 2001 Ústřednímu kontrolnímu a zkušebnímu ústavu zemědělskému Ústav přidělil nebo přidělí registrační číslo nebo registrační čísla</a:t>
            </a:r>
          </a:p>
          <a:p>
            <a:r>
              <a:rPr lang="cs-CZ" sz="1100" dirty="0">
                <a:solidFill>
                  <a:srgbClr val="000000"/>
                </a:solidFill>
              </a:rPr>
              <a:t>Vinice o celkové výměře menší než 10 arů je vinicí, </a:t>
            </a:r>
          </a:p>
          <a:p>
            <a:pPr lvl="1"/>
            <a:r>
              <a:rPr lang="cs-CZ" sz="1100" dirty="0">
                <a:solidFill>
                  <a:srgbClr val="000000"/>
                </a:solidFill>
              </a:rPr>
              <a:t>pouze má-li na základě písemné žádosti pěstitele podané po 1. lednu 2001 Ústavem přiděleno registrační číslo</a:t>
            </a:r>
          </a:p>
          <a:p>
            <a:r>
              <a:rPr lang="cs-CZ" sz="1100" dirty="0">
                <a:solidFill>
                  <a:srgbClr val="000000"/>
                </a:solidFill>
              </a:rPr>
              <a:t>Vinice vyklučená, </a:t>
            </a:r>
          </a:p>
          <a:p>
            <a:pPr lvl="1"/>
            <a:r>
              <a:rPr lang="cs-CZ" sz="1100" dirty="0">
                <a:solidFill>
                  <a:srgbClr val="000000"/>
                </a:solidFill>
              </a:rPr>
              <a:t>k níž nebylo Ústavem uděleno právo na opětovnou výsadbu</a:t>
            </a:r>
          </a:p>
          <a:p>
            <a:pPr lvl="1"/>
            <a:endParaRPr lang="cs-CZ" sz="1100" dirty="0">
              <a:solidFill>
                <a:srgbClr val="000000"/>
              </a:solidFill>
            </a:endParaRPr>
          </a:p>
          <a:p>
            <a:pPr marL="0" indent="0">
              <a:buNone/>
            </a:pPr>
            <a:r>
              <a:rPr lang="cs-CZ" sz="1100" b="1" dirty="0">
                <a:solidFill>
                  <a:srgbClr val="000000"/>
                </a:solidFill>
              </a:rPr>
              <a:t>Pro účely katastru nemovitostí</a:t>
            </a:r>
            <a:endParaRPr lang="cs-CZ" sz="1100" dirty="0">
              <a:solidFill>
                <a:srgbClr val="000000"/>
              </a:solidFill>
            </a:endParaRPr>
          </a:p>
          <a:p>
            <a:r>
              <a:rPr lang="cs-CZ" sz="1100" dirty="0">
                <a:solidFill>
                  <a:srgbClr val="000000"/>
                </a:solidFill>
              </a:rPr>
              <a:t>Pozemek rovnoměrně a souvisle osázený  keři vinné révy opatřený opěrným zařízením, včetně plochy souvisejícího manipulačního prostoru, který netvoří součást cesty.</a:t>
            </a:r>
          </a:p>
          <a:p>
            <a:pPr lvl="1"/>
            <a:r>
              <a:rPr lang="cs-CZ" sz="1100" dirty="0">
                <a:solidFill>
                  <a:srgbClr val="000000"/>
                </a:solidFill>
              </a:rPr>
              <a:t>Pro účely katastru nemovitostí</a:t>
            </a:r>
          </a:p>
          <a:p>
            <a:endParaRPr lang="cs-CZ" sz="1100" dirty="0">
              <a:solidFill>
                <a:srgbClr val="000000"/>
              </a:solidFill>
            </a:endParaRPr>
          </a:p>
          <a:p>
            <a:pPr marL="0" indent="0">
              <a:buNone/>
            </a:pPr>
            <a:r>
              <a:rPr lang="cs-CZ" sz="1100" b="1" u="sng" dirty="0">
                <a:solidFill>
                  <a:srgbClr val="000000"/>
                </a:solidFill>
              </a:rPr>
              <a:t>Pro účely evidence půdy</a:t>
            </a:r>
            <a:endParaRPr lang="cs-CZ" sz="1100" dirty="0">
              <a:solidFill>
                <a:srgbClr val="000000"/>
              </a:solidFill>
            </a:endParaRPr>
          </a:p>
          <a:p>
            <a:r>
              <a:rPr lang="cs-CZ" sz="1100" dirty="0">
                <a:solidFill>
                  <a:srgbClr val="000000"/>
                </a:solidFill>
              </a:rPr>
              <a:t>Zemědělsky obhospodařovaná půda s trvalou kulturou, která je rovnoměrně a souvisle osázena keři vinné révy, a opatřena opěrným zařízením, které musí být nainstalováno nejpozději do 2 let od výsadby. </a:t>
            </a:r>
          </a:p>
          <a:p>
            <a:pPr lvl="2"/>
            <a:r>
              <a:rPr lang="cs-CZ" sz="1100" dirty="0">
                <a:solidFill>
                  <a:srgbClr val="000000"/>
                </a:solidFill>
              </a:rPr>
              <a:t>Viz. </a:t>
            </a:r>
            <a:r>
              <a:rPr lang="cs-CZ" sz="1100" dirty="0">
                <a:solidFill>
                  <a:srgbClr val="000000"/>
                </a:solidFill>
                <a:hlinkClick r:id="rId4"/>
              </a:rPr>
              <a:t>nařízení vlády č.307/2014</a:t>
            </a:r>
            <a:r>
              <a:rPr lang="cs-CZ" sz="1100" dirty="0">
                <a:solidFill>
                  <a:srgbClr val="000000"/>
                </a:solidFill>
              </a:rPr>
              <a:t>, Sb., ve znění pozdějších předpisů</a:t>
            </a:r>
          </a:p>
        </p:txBody>
      </p:sp>
    </p:spTree>
    <p:extLst>
      <p:ext uri="{BB962C8B-B14F-4D97-AF65-F5344CB8AC3E}">
        <p14:creationId xmlns:p14="http://schemas.microsoft.com/office/powerpoint/2010/main" val="270195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6C9973D-34BC-46C0-9449-4F8D3DC7AEFA}"/>
              </a:ext>
            </a:extLst>
          </p:cNvPr>
          <p:cNvSpPr>
            <a:spLocks noGrp="1"/>
          </p:cNvSpPr>
          <p:nvPr>
            <p:ph type="title"/>
          </p:nvPr>
        </p:nvSpPr>
        <p:spPr>
          <a:xfrm>
            <a:off x="838200" y="1412488"/>
            <a:ext cx="2899189" cy="4363844"/>
          </a:xfrm>
        </p:spPr>
        <p:txBody>
          <a:bodyPr anchor="t">
            <a:normAutofit/>
          </a:bodyPr>
          <a:lstStyle/>
          <a:p>
            <a:r>
              <a:rPr lang="cs-CZ" sz="4000">
                <a:solidFill>
                  <a:srgbClr val="FFFFFF"/>
                </a:solidFill>
              </a:rPr>
              <a:t>Další důležité pojmy</a:t>
            </a:r>
          </a:p>
        </p:txBody>
      </p:sp>
      <p:sp>
        <p:nvSpPr>
          <p:cNvPr id="3" name="Zástupný symbol pro obsah 2">
            <a:extLst>
              <a:ext uri="{FF2B5EF4-FFF2-40B4-BE49-F238E27FC236}">
                <a16:creationId xmlns:a16="http://schemas.microsoft.com/office/drawing/2014/main" id="{146E1110-A955-4C3F-8AD1-0413C49B191E}"/>
              </a:ext>
            </a:extLst>
          </p:cNvPr>
          <p:cNvSpPr>
            <a:spLocks noGrp="1"/>
          </p:cNvSpPr>
          <p:nvPr>
            <p:ph sz="half" idx="1"/>
          </p:nvPr>
        </p:nvSpPr>
        <p:spPr>
          <a:xfrm>
            <a:off x="4380855" y="1412489"/>
            <a:ext cx="3427283" cy="4363844"/>
          </a:xfrm>
        </p:spPr>
        <p:txBody>
          <a:bodyPr>
            <a:normAutofit/>
          </a:bodyPr>
          <a:lstStyle/>
          <a:p>
            <a:r>
              <a:rPr lang="cs-CZ" sz="1400" dirty="0"/>
              <a:t>Stanovená pěstitelská oblast</a:t>
            </a:r>
          </a:p>
          <a:p>
            <a:pPr lvl="1"/>
            <a:r>
              <a:rPr lang="cs-CZ" sz="1400" dirty="0"/>
              <a:t>Vinařská oblast Čechy</a:t>
            </a:r>
          </a:p>
          <a:p>
            <a:pPr lvl="1"/>
            <a:r>
              <a:rPr lang="cs-CZ" sz="1400" dirty="0"/>
              <a:t>Vinařská oblast Morava</a:t>
            </a:r>
          </a:p>
          <a:p>
            <a:r>
              <a:rPr lang="cs-CZ" sz="1400" dirty="0"/>
              <a:t>Vinařské podoblasti</a:t>
            </a:r>
          </a:p>
          <a:p>
            <a:pPr lvl="1"/>
            <a:r>
              <a:rPr lang="cs-CZ" sz="1400" dirty="0"/>
              <a:t>mělnická a litoměřická</a:t>
            </a:r>
          </a:p>
          <a:p>
            <a:pPr lvl="1"/>
            <a:r>
              <a:rPr lang="cs-CZ" sz="1400" dirty="0">
                <a:hlinkClick r:id="rId3"/>
              </a:rPr>
              <a:t>mikulovská, mikulovská, slovácká, velkopavlovická a znojemská</a:t>
            </a:r>
            <a:endParaRPr lang="cs-CZ" sz="1400" dirty="0"/>
          </a:p>
          <a:p>
            <a:r>
              <a:rPr lang="cs-CZ" sz="1400" dirty="0">
                <a:hlinkClick r:id="rId4"/>
              </a:rPr>
              <a:t>Vinařské obce</a:t>
            </a:r>
            <a:r>
              <a:rPr lang="cs-CZ" sz="1400" dirty="0"/>
              <a:t> </a:t>
            </a:r>
          </a:p>
          <a:p>
            <a:pPr lvl="1"/>
            <a:r>
              <a:rPr lang="cs-CZ" sz="1400" dirty="0"/>
              <a:t>základní jednotka geografického rozdělení území, na kterém je schváleno pěstování vinné révy</a:t>
            </a:r>
          </a:p>
          <a:p>
            <a:r>
              <a:rPr lang="cs-CZ" sz="1400" dirty="0"/>
              <a:t>Viniční tratě</a:t>
            </a:r>
          </a:p>
          <a:p>
            <a:pPr lvl="1"/>
            <a:r>
              <a:rPr lang="cs-CZ" sz="1400" dirty="0"/>
              <a:t>pozemek či pozemky, na kterých se nachází vinice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B8F5B5E6-2412-47A3-8AA1-B64F00609DA4}"/>
              </a:ext>
            </a:extLst>
          </p:cNvPr>
          <p:cNvSpPr>
            <a:spLocks noGrp="1"/>
          </p:cNvSpPr>
          <p:nvPr>
            <p:ph sz="half" idx="2"/>
          </p:nvPr>
        </p:nvSpPr>
        <p:spPr>
          <a:xfrm>
            <a:off x="8451604" y="1412489"/>
            <a:ext cx="3197701" cy="4363844"/>
          </a:xfrm>
        </p:spPr>
        <p:txBody>
          <a:bodyPr>
            <a:normAutofit/>
          </a:bodyPr>
          <a:lstStyle/>
          <a:p>
            <a:r>
              <a:rPr lang="cs-CZ" sz="1100" dirty="0"/>
              <a:t>Vinice vhodné pro jakostní víno stanovené oblasti</a:t>
            </a:r>
          </a:p>
          <a:p>
            <a:pPr lvl="1"/>
            <a:r>
              <a:rPr lang="cs-CZ" sz="1100" dirty="0"/>
              <a:t> ANO vinice ve viničních tratích, které jsou osázené odrůdami révy zapsanými v seznamu odrůd</a:t>
            </a:r>
          </a:p>
          <a:p>
            <a:pPr lvl="1"/>
            <a:r>
              <a:rPr lang="cs-CZ" sz="1100" dirty="0"/>
              <a:t>NE vinice neobdělávané, podnožové nebo určené pro pokusné účely</a:t>
            </a:r>
          </a:p>
          <a:p>
            <a:pPr lvl="1"/>
            <a:endParaRPr lang="cs-CZ" sz="1100" dirty="0"/>
          </a:p>
          <a:p>
            <a:r>
              <a:rPr lang="cs-CZ" sz="1100" dirty="0"/>
              <a:t>Vinice ve viniční tratích osázené jinými než zapsanými odrůdami</a:t>
            </a:r>
          </a:p>
          <a:p>
            <a:pPr lvl="1"/>
            <a:r>
              <a:rPr lang="cs-CZ" sz="1100" dirty="0"/>
              <a:t>Povinnost vyklučit</a:t>
            </a:r>
          </a:p>
          <a:p>
            <a:pPr lvl="1"/>
            <a:r>
              <a:rPr lang="cs-CZ" sz="1100" dirty="0"/>
              <a:t>Výjimky </a:t>
            </a:r>
          </a:p>
          <a:p>
            <a:pPr lvl="2"/>
            <a:r>
              <a:rPr lang="cs-CZ" sz="1100" dirty="0"/>
              <a:t>vinice, které nejsou určeny pro výrobu vína</a:t>
            </a:r>
          </a:p>
          <a:p>
            <a:pPr lvl="2"/>
            <a:r>
              <a:rPr lang="cs-CZ" sz="1100" dirty="0"/>
              <a:t>vinice pro vědecké a výzkumné účely</a:t>
            </a:r>
          </a:p>
          <a:p>
            <a:pPr lvl="2"/>
            <a:r>
              <a:rPr lang="cs-CZ" sz="1100" dirty="0"/>
              <a:t>vinice, z nichž je produkce určena výhradně ke spotřebě domácnosti vinaře</a:t>
            </a:r>
          </a:p>
        </p:txBody>
      </p:sp>
    </p:spTree>
    <p:extLst>
      <p:ext uri="{BB962C8B-B14F-4D97-AF65-F5344CB8AC3E}">
        <p14:creationId xmlns:p14="http://schemas.microsoft.com/office/powerpoint/2010/main" val="424929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366B6F5D-C1E4-44C4-8CE8-B8FECCAA5423}"/>
              </a:ext>
            </a:extLst>
          </p:cNvPr>
          <p:cNvSpPr>
            <a:spLocks noGrp="1"/>
          </p:cNvSpPr>
          <p:nvPr>
            <p:ph type="title"/>
          </p:nvPr>
        </p:nvSpPr>
        <p:spPr>
          <a:xfrm>
            <a:off x="838200" y="5529884"/>
            <a:ext cx="7719381" cy="1096331"/>
          </a:xfrm>
        </p:spPr>
        <p:txBody>
          <a:bodyPr>
            <a:normAutofit/>
          </a:bodyPr>
          <a:lstStyle/>
          <a:p>
            <a:r>
              <a:rPr lang="cs-CZ" sz="3400" dirty="0"/>
              <a:t>Systém povolení pro výsadbu révy (celounijní 1.1.2016 – 31.12.2030)</a:t>
            </a:r>
          </a:p>
        </p:txBody>
      </p:sp>
      <p:sp>
        <p:nvSpPr>
          <p:cNvPr id="24"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7" name="Zástupný obsah 5">
            <a:extLst>
              <a:ext uri="{FF2B5EF4-FFF2-40B4-BE49-F238E27FC236}">
                <a16:creationId xmlns:a16="http://schemas.microsoft.com/office/drawing/2014/main" id="{FBDF5598-D1EC-4144-8DE2-E74E569D1C14}"/>
              </a:ext>
            </a:extLst>
          </p:cNvPr>
          <p:cNvGraphicFramePr>
            <a:graphicFrameLocks noGrp="1"/>
          </p:cNvGraphicFramePr>
          <p:nvPr>
            <p:ph idx="1"/>
            <p:extLst>
              <p:ext uri="{D42A27DB-BD31-4B8C-83A1-F6EECF244321}">
                <p14:modId xmlns:p14="http://schemas.microsoft.com/office/powerpoint/2010/main" val="702465436"/>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87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63029" y="1012004"/>
            <a:ext cx="3416158" cy="4795408"/>
          </a:xfrm>
        </p:spPr>
        <p:txBody>
          <a:bodyPr>
            <a:normAutofit/>
          </a:bodyPr>
          <a:lstStyle/>
          <a:p>
            <a:r>
              <a:rPr lang="cs-CZ">
                <a:solidFill>
                  <a:srgbClr val="FFFFFF"/>
                </a:solidFill>
              </a:rPr>
              <a:t>Výsadba vinice</a:t>
            </a:r>
            <a:endParaRPr lang="en-GB">
              <a:solidFill>
                <a:srgbClr val="FFFFFF"/>
              </a:solidFill>
            </a:endParaRPr>
          </a:p>
        </p:txBody>
      </p:sp>
      <p:graphicFrame>
        <p:nvGraphicFramePr>
          <p:cNvPr id="5" name="Zástupný symbol pro obsah 2">
            <a:extLst>
              <a:ext uri="{FF2B5EF4-FFF2-40B4-BE49-F238E27FC236}">
                <a16:creationId xmlns:a16="http://schemas.microsoft.com/office/drawing/2014/main" id="{71A92257-5FDA-4EA7-BDEC-30562505780C}"/>
              </a:ext>
            </a:extLst>
          </p:cNvPr>
          <p:cNvGraphicFramePr>
            <a:graphicFrameLocks noGrp="1"/>
          </p:cNvGraphicFramePr>
          <p:nvPr>
            <p:ph idx="1"/>
            <p:extLst>
              <p:ext uri="{D42A27DB-BD31-4B8C-83A1-F6EECF244321}">
                <p14:modId xmlns:p14="http://schemas.microsoft.com/office/powerpoint/2010/main" val="18853281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02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E381806-1B81-4E6B-9C57-8428F448C963}"/>
              </a:ext>
            </a:extLst>
          </p:cNvPr>
          <p:cNvSpPr>
            <a:spLocks noGrp="1"/>
          </p:cNvSpPr>
          <p:nvPr>
            <p:ph type="title"/>
          </p:nvPr>
        </p:nvSpPr>
        <p:spPr>
          <a:xfrm>
            <a:off x="863029" y="1012004"/>
            <a:ext cx="3416158" cy="4795408"/>
          </a:xfrm>
        </p:spPr>
        <p:txBody>
          <a:bodyPr>
            <a:normAutofit/>
          </a:bodyPr>
          <a:lstStyle/>
          <a:p>
            <a:r>
              <a:rPr lang="cs-CZ">
                <a:solidFill>
                  <a:srgbClr val="FFFFFF"/>
                </a:solidFill>
              </a:rPr>
              <a:t>Důsledky nepovolené výsadby</a:t>
            </a:r>
          </a:p>
        </p:txBody>
      </p:sp>
      <p:graphicFrame>
        <p:nvGraphicFramePr>
          <p:cNvPr id="5" name="Zástupný obsah 2">
            <a:extLst>
              <a:ext uri="{FF2B5EF4-FFF2-40B4-BE49-F238E27FC236}">
                <a16:creationId xmlns:a16="http://schemas.microsoft.com/office/drawing/2014/main" id="{A8F9DC70-011A-4945-8CA3-D4EFF57BAC4B}"/>
              </a:ext>
            </a:extLst>
          </p:cNvPr>
          <p:cNvGraphicFramePr>
            <a:graphicFrameLocks noGrp="1"/>
          </p:cNvGraphicFramePr>
          <p:nvPr>
            <p:ph idx="1"/>
            <p:extLst>
              <p:ext uri="{D42A27DB-BD31-4B8C-83A1-F6EECF244321}">
                <p14:modId xmlns:p14="http://schemas.microsoft.com/office/powerpoint/2010/main" val="27312034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3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0FCDFC7-0C3E-48F8-8A00-CE06A101B0B8}"/>
              </a:ext>
            </a:extLst>
          </p:cNvPr>
          <p:cNvSpPr>
            <a:spLocks noGrp="1"/>
          </p:cNvSpPr>
          <p:nvPr>
            <p:ph type="title"/>
          </p:nvPr>
        </p:nvSpPr>
        <p:spPr>
          <a:xfrm>
            <a:off x="804672" y="1412489"/>
            <a:ext cx="2871095" cy="2156621"/>
          </a:xfrm>
        </p:spPr>
        <p:txBody>
          <a:bodyPr anchor="t">
            <a:normAutofit/>
          </a:bodyPr>
          <a:lstStyle/>
          <a:p>
            <a:r>
              <a:rPr lang="cs-CZ" sz="2800">
                <a:solidFill>
                  <a:srgbClr val="FFFFFF"/>
                </a:solidFill>
              </a:rPr>
              <a:t>Vinohradnictví</a:t>
            </a:r>
          </a:p>
        </p:txBody>
      </p:sp>
      <p:sp>
        <p:nvSpPr>
          <p:cNvPr id="3" name="Zástupný obsah 2">
            <a:extLst>
              <a:ext uri="{FF2B5EF4-FFF2-40B4-BE49-F238E27FC236}">
                <a16:creationId xmlns:a16="http://schemas.microsoft.com/office/drawing/2014/main" id="{F35D07FE-FCB1-4A39-90EA-F9A88B8D4B93}"/>
              </a:ext>
            </a:extLst>
          </p:cNvPr>
          <p:cNvSpPr>
            <a:spLocks noGrp="1"/>
          </p:cNvSpPr>
          <p:nvPr>
            <p:ph sz="half" idx="1"/>
          </p:nvPr>
        </p:nvSpPr>
        <p:spPr>
          <a:xfrm>
            <a:off x="5198993" y="1412489"/>
            <a:ext cx="2926080" cy="4363844"/>
          </a:xfrm>
        </p:spPr>
        <p:txBody>
          <a:bodyPr>
            <a:normAutofit/>
          </a:bodyPr>
          <a:lstStyle/>
          <a:p>
            <a:r>
              <a:rPr lang="cs-CZ" sz="2000" dirty="0">
                <a:hlinkClick r:id="rId2"/>
              </a:rPr>
              <a:t>Státní odrůdová kniha</a:t>
            </a:r>
            <a:r>
              <a:rPr lang="cs-CZ" sz="2000" dirty="0"/>
              <a:t> </a:t>
            </a:r>
          </a:p>
          <a:p>
            <a:pPr lvl="1"/>
            <a:r>
              <a:rPr lang="cs-CZ" sz="2000" dirty="0">
                <a:hlinkClick r:id="rId3"/>
              </a:rPr>
              <a:t>Moštové odrůdy</a:t>
            </a:r>
            <a:endParaRPr lang="cs-CZ" sz="2000" dirty="0"/>
          </a:p>
          <a:p>
            <a:pPr lvl="2"/>
            <a:r>
              <a:rPr lang="cs-CZ" dirty="0"/>
              <a:t>Platí systém povolení </a:t>
            </a:r>
          </a:p>
          <a:p>
            <a:pPr lvl="1"/>
            <a:r>
              <a:rPr lang="cs-CZ" sz="2000" dirty="0"/>
              <a:t>Podnožové odrůdy</a:t>
            </a:r>
          </a:p>
          <a:p>
            <a:pPr lvl="1"/>
            <a:r>
              <a:rPr lang="cs-CZ" sz="2000" dirty="0"/>
              <a:t>Stolní odrůdy</a:t>
            </a:r>
          </a:p>
          <a:p>
            <a:endParaRPr lang="cs-CZ" sz="2000" dirty="0"/>
          </a:p>
        </p:txBody>
      </p:sp>
      <p:sp>
        <p:nvSpPr>
          <p:cNvPr id="5" name="Zástupný obsah 4">
            <a:extLst>
              <a:ext uri="{FF2B5EF4-FFF2-40B4-BE49-F238E27FC236}">
                <a16:creationId xmlns:a16="http://schemas.microsoft.com/office/drawing/2014/main" id="{D4360F0B-48D0-402D-B38D-9DF7C743ACE1}"/>
              </a:ext>
            </a:extLst>
          </p:cNvPr>
          <p:cNvSpPr>
            <a:spLocks noGrp="1"/>
          </p:cNvSpPr>
          <p:nvPr>
            <p:ph sz="half" idx="2"/>
          </p:nvPr>
        </p:nvSpPr>
        <p:spPr>
          <a:xfrm>
            <a:off x="8451604" y="1412489"/>
            <a:ext cx="2926080" cy="4363844"/>
          </a:xfrm>
        </p:spPr>
        <p:txBody>
          <a:bodyPr>
            <a:normAutofit/>
          </a:bodyPr>
          <a:lstStyle/>
          <a:p>
            <a:r>
              <a:rPr lang="cs-CZ" sz="1700"/>
              <a:t>Podnožový řízek + roub = štěpovaná sazenice révy </a:t>
            </a:r>
          </a:p>
          <a:p>
            <a:r>
              <a:rPr lang="cs-CZ" sz="1700"/>
              <a:t>Rozmnožovací materiál</a:t>
            </a:r>
          </a:p>
          <a:p>
            <a:pPr lvl="1"/>
            <a:r>
              <a:rPr lang="cs-CZ" sz="1700"/>
              <a:t>základní nebo certifikovaný rozmnožovací materiál,</a:t>
            </a:r>
          </a:p>
          <a:p>
            <a:pPr lvl="1"/>
            <a:r>
              <a:rPr lang="cs-CZ" sz="1700"/>
              <a:t>šlechtitelský rozmnožovací materiál, </a:t>
            </a:r>
          </a:p>
          <a:p>
            <a:pPr lvl="1"/>
            <a:r>
              <a:rPr lang="cs-CZ" sz="1700"/>
              <a:t>rozmnožovací materiál předstupně </a:t>
            </a:r>
          </a:p>
          <a:p>
            <a:pPr lvl="1"/>
            <a:r>
              <a:rPr lang="cs-CZ" sz="1700"/>
              <a:t>standardní rozmnožovací materiál</a:t>
            </a:r>
          </a:p>
        </p:txBody>
      </p:sp>
    </p:spTree>
    <p:extLst>
      <p:ext uri="{BB962C8B-B14F-4D97-AF65-F5344CB8AC3E}">
        <p14:creationId xmlns:p14="http://schemas.microsoft.com/office/powerpoint/2010/main" val="153406018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1489</Words>
  <Application>Microsoft Office PowerPoint</Application>
  <PresentationFormat>Širokoúhlá obrazovka</PresentationFormat>
  <Paragraphs>271</Paragraphs>
  <Slides>30</Slides>
  <Notes>5</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30</vt:i4>
      </vt:variant>
    </vt:vector>
  </HeadingPairs>
  <TitlesOfParts>
    <vt:vector size="35" baseType="lpstr">
      <vt:lpstr>Arial</vt:lpstr>
      <vt:lpstr>Calibri</vt:lpstr>
      <vt:lpstr>Calibri Light</vt:lpstr>
      <vt:lpstr>Motiv Office</vt:lpstr>
      <vt:lpstr>Vlastní návrh</vt:lpstr>
      <vt:lpstr>Prezentace aplikace PowerPoint</vt:lpstr>
      <vt:lpstr>Vinohradnictví a jeho specifika</vt:lpstr>
      <vt:lpstr>Nástroje</vt:lpstr>
      <vt:lpstr>Vinice/vinohrad</vt:lpstr>
      <vt:lpstr>Další důležité pojmy</vt:lpstr>
      <vt:lpstr>Systém povolení pro výsadbu révy (celounijní 1.1.2016 – 31.12.2030)</vt:lpstr>
      <vt:lpstr>Výsadba vinice</vt:lpstr>
      <vt:lpstr>Důsledky nepovolené výsadby</vt:lpstr>
      <vt:lpstr>Vinohradnictví</vt:lpstr>
      <vt:lpstr>Finanční podpory </vt:lpstr>
      <vt:lpstr>Produkce hroznů</vt:lpstr>
      <vt:lpstr>Prezentace aplikace PowerPoint</vt:lpstr>
      <vt:lpstr>Prezentace aplikace PowerPoint</vt:lpstr>
      <vt:lpstr>Prezentace aplikace PowerPoint</vt:lpstr>
      <vt:lpstr>Prezentace aplikace PowerPoint</vt:lpstr>
      <vt:lpstr>Zatřiďování vína</vt:lpstr>
      <vt:lpstr>VOC</vt:lpstr>
      <vt:lpstr>Prezentace aplikace PowerPoint</vt:lpstr>
      <vt:lpstr>Prezentace aplikace PowerPoint</vt:lpstr>
      <vt:lpstr>Hlavní  činnosti Oddělení registru vinic  </vt:lpstr>
      <vt:lpstr>Registr vinic je součástí portálu MZe eAGRI</vt:lpstr>
      <vt:lpstr>Prezentace aplikace PowerPoint</vt:lpstr>
      <vt:lpstr>Prezentace aplikace PowerPoint</vt:lpstr>
      <vt:lpstr>Registr vinic je zdroj informací </vt:lpstr>
      <vt:lpstr>Registr vinic je zdroj informací zejména pro</vt:lpstr>
      <vt:lpstr>Prezentace aplikace PowerPoint</vt:lpstr>
      <vt:lpstr>Prezentace aplikace PowerPoint</vt:lpstr>
      <vt:lpstr>Povinnosti vinohradníků a vinařů (výběr)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Vaculík Petr</dc:creator>
  <cp:lastModifiedBy>Vaculík Petr</cp:lastModifiedBy>
  <cp:revision>10</cp:revision>
  <dcterms:created xsi:type="dcterms:W3CDTF">2019-04-08T13:18:15Z</dcterms:created>
  <dcterms:modified xsi:type="dcterms:W3CDTF">2020-03-30T14:11:35Z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fdcfce-ddd9-46fd-a41e-890a4587f248_Enabled">
    <vt:lpwstr>True</vt:lpwstr>
  </property>
  <property fmtid="{D5CDD505-2E9C-101B-9397-08002B2CF9AE}" pid="3" name="MSIP_Label_ddfdcfce-ddd9-46fd-a41e-890a4587f248_SiteId">
    <vt:lpwstr>75660d71-8529-414f-8ee4-8511d8f023aa</vt:lpwstr>
  </property>
  <property fmtid="{D5CDD505-2E9C-101B-9397-08002B2CF9AE}" pid="4" name="MSIP_Label_ddfdcfce-ddd9-46fd-a41e-890a4587f248_Owner">
    <vt:lpwstr>60076@ukzuz.cz</vt:lpwstr>
  </property>
  <property fmtid="{D5CDD505-2E9C-101B-9397-08002B2CF9AE}" pid="5" name="MSIP_Label_ddfdcfce-ddd9-46fd-a41e-890a4587f248_SetDate">
    <vt:lpwstr>2020-03-25T09:42:45.8417160Z</vt:lpwstr>
  </property>
  <property fmtid="{D5CDD505-2E9C-101B-9397-08002B2CF9AE}" pid="6" name="MSIP_Label_ddfdcfce-ddd9-46fd-a41e-890a4587f248_Name">
    <vt:lpwstr>General</vt:lpwstr>
  </property>
  <property fmtid="{D5CDD505-2E9C-101B-9397-08002B2CF9AE}" pid="7" name="MSIP_Label_ddfdcfce-ddd9-46fd-a41e-890a4587f248_Application">
    <vt:lpwstr>Microsoft Azure Information Protection</vt:lpwstr>
  </property>
  <property fmtid="{D5CDD505-2E9C-101B-9397-08002B2CF9AE}" pid="8" name="MSIP_Label_ddfdcfce-ddd9-46fd-a41e-890a4587f248_ActionId">
    <vt:lpwstr>d8b76d9a-8b01-4610-9c32-dcf37a3fd502</vt:lpwstr>
  </property>
  <property fmtid="{D5CDD505-2E9C-101B-9397-08002B2CF9AE}" pid="9" name="MSIP_Label_ddfdcfce-ddd9-46fd-a41e-890a4587f248_Extended_MSFT_Method">
    <vt:lpwstr>Automatic</vt:lpwstr>
  </property>
  <property fmtid="{D5CDD505-2E9C-101B-9397-08002B2CF9AE}" pid="10" name="Sensitivity">
    <vt:lpwstr>General</vt:lpwstr>
  </property>
</Properties>
</file>