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9" r:id="rId3"/>
    <p:sldId id="265" r:id="rId4"/>
    <p:sldId id="261" r:id="rId5"/>
    <p:sldId id="264" r:id="rId6"/>
    <p:sldId id="298" r:id="rId7"/>
    <p:sldId id="268" r:id="rId8"/>
    <p:sldId id="288" r:id="rId9"/>
    <p:sldId id="303" r:id="rId10"/>
    <p:sldId id="266" r:id="rId11"/>
    <p:sldId id="312" r:id="rId12"/>
    <p:sldId id="297" r:id="rId13"/>
    <p:sldId id="287" r:id="rId14"/>
    <p:sldId id="299" r:id="rId15"/>
    <p:sldId id="285" r:id="rId16"/>
    <p:sldId id="286" r:id="rId17"/>
    <p:sldId id="306" r:id="rId18"/>
    <p:sldId id="307" r:id="rId19"/>
    <p:sldId id="308" r:id="rId20"/>
    <p:sldId id="302" r:id="rId21"/>
    <p:sldId id="309" r:id="rId22"/>
    <p:sldId id="310" r:id="rId23"/>
    <p:sldId id="311" r:id="rId24"/>
    <p:sldId id="278" r:id="rId25"/>
    <p:sldId id="263" r:id="rId26"/>
    <p:sldId id="269" r:id="rId27"/>
    <p:sldId id="270" r:id="rId28"/>
    <p:sldId id="271" r:id="rId29"/>
    <p:sldId id="272" r:id="rId30"/>
    <p:sldId id="301" r:id="rId31"/>
    <p:sldId id="304" r:id="rId32"/>
    <p:sldId id="273" r:id="rId33"/>
    <p:sldId id="275" r:id="rId34"/>
    <p:sldId id="313" r:id="rId35"/>
    <p:sldId id="276" r:id="rId36"/>
    <p:sldId id="31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47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27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93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602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95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66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00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84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2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4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7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43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37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1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1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C219-3851-477E-A583-B9BDBD456BD0}" type="datetimeFigureOut">
              <a:rPr lang="cs-CZ" smtClean="0"/>
              <a:t>29.02.2020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6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app/eagriapp/PU/Prehled/" TargetMode="External"/><Relationship Id="rId2" Type="http://schemas.openxmlformats.org/officeDocument/2006/relationships/hyperlink" Target="https://www.czso.cz/documents/10180/79535242/27016818k07cz.pdf/2652c203-550b-459c-8dbd-cea88cbc7934?version=1.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cuzk.cz/Periodika-a-publikace/Statisticke-udaje/Souhrne-prehledy-pudniho-fondu/Rocenka_pudniho_fondu_2019.aspx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ova-mapa-pudy.cz/" TargetMode="External"/><Relationship Id="rId2" Type="http://schemas.openxmlformats.org/officeDocument/2006/relationships/hyperlink" Target="https://bpej.vumop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farmy.cz/dokumenty/ZPRAVA-o-trhu-s-pudou-FARMYCZ-leden-2020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ase-rec.ujc.cas.cz/archiv.php?vol=21#h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PDF/?uri=CELEX:52017XC1018(01)&amp;from=EN" TargetMode="External"/><Relationship Id="rId7" Type="http://schemas.openxmlformats.org/officeDocument/2006/relationships/hyperlink" Target="http://www.farmy.cz/dokumenty/Navrh-zakona-o-nabyvani-vlastnictvi-k-zemedelskym-pozemkum.pdf" TargetMode="External"/><Relationship Id="rId2" Type="http://schemas.openxmlformats.org/officeDocument/2006/relationships/hyperlink" Target="http://www.farmy.cz/clanky/prilohy/201809_N%C3%A1vrh%20novely%20z%C3%A1kona%20o%20zem%C4%9Bd%C4%9Blstv%C3%AD%20-%20informa%C4%8Dn%C3%AD%20povinnos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player.cz/1243218-Podminky-prevodu-zemedelske-pudy-a-jejich-role-v-podpore-trhu-s-pudou-v-cr-a-vybranych-sousednich-zemich.html" TargetMode="External"/><Relationship Id="rId5" Type="http://schemas.openxmlformats.org/officeDocument/2006/relationships/hyperlink" Target="https://www.uzei.cz/data/usr_001_cz_soubory/voltr_151001.pdf" TargetMode="External"/><Relationship Id="rId4" Type="http://schemas.openxmlformats.org/officeDocument/2006/relationships/hyperlink" Target="http://www.farmy.cz/dokumenty/Navrh_zakona_t104600_20170302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ites/info/files/food-farming-fisheries/by_country/documents/cap-in-your-country-cz_cs.pdf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469110/Strategie_resortu_komunikacni_verze.pdf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zif.cz/cs/CmDocument?rid=%2Fapa_anon%2Fcs%2Fzpravy%2Fsaps%2Fjz%2F1426842609198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cr.cz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z.cz/" TargetMode="External"/><Relationship Id="rId2" Type="http://schemas.openxmlformats.org/officeDocument/2006/relationships/hyperlink" Target="https://www.zscr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vazvlastnikupudy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player.cz/170034-Kategorizace-zemedelskeho-uzemi-ceske-republiky-ing-ludek-tyser-phd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cuzk.cz/Periodika-a-publikace/Statisticke-udaje/Souhrne-prehledy-pudniho-fondu/Rocenka_pudniho_fondu_2019.asp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D1A79-A5A3-481B-AF33-D6A780E0B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Zemědělské právo. </a:t>
            </a:r>
            <a:br>
              <a:rPr lang="cs-CZ" dirty="0"/>
            </a:br>
            <a:r>
              <a:rPr lang="cs-CZ" dirty="0"/>
              <a:t>Úvod do problematiky.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9839BA-94A2-499F-BCAB-542E1A262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JUDr. Jana </a:t>
            </a:r>
            <a:r>
              <a:rPr lang="cs-CZ" dirty="0" err="1"/>
              <a:t>Tkáčiková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259637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Vlastnická struktura půdy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Vlastnická struktura zemědělské půdy</a:t>
            </a:r>
          </a:p>
          <a:p>
            <a:pPr lvl="1"/>
            <a:r>
              <a:rPr lang="cs-CZ" dirty="0"/>
              <a:t>Významný vliv politického vývoje </a:t>
            </a:r>
          </a:p>
          <a:p>
            <a:pPr lvl="1"/>
            <a:r>
              <a:rPr lang="cs-CZ" dirty="0"/>
              <a:t>„Soukromé“ vlastnictví</a:t>
            </a:r>
          </a:p>
          <a:p>
            <a:pPr lvl="2"/>
            <a:r>
              <a:rPr lang="cs-CZ" dirty="0"/>
              <a:t>Fyzické osoby (75 %), trend ↓</a:t>
            </a:r>
          </a:p>
          <a:p>
            <a:pPr lvl="2"/>
            <a:r>
              <a:rPr lang="cs-CZ" dirty="0"/>
              <a:t>Právnické osoby (21 %), trend ↑</a:t>
            </a:r>
          </a:p>
          <a:p>
            <a:pPr lvl="1"/>
            <a:r>
              <a:rPr lang="cs-CZ" dirty="0"/>
              <a:t>Státní vlastnictví (3,5 %)</a:t>
            </a:r>
          </a:p>
          <a:p>
            <a:pPr lvl="1"/>
            <a:r>
              <a:rPr lang="cs-CZ" dirty="0"/>
              <a:t>Roztříštěnost</a:t>
            </a:r>
          </a:p>
          <a:p>
            <a:pPr lvl="2"/>
            <a:r>
              <a:rPr lang="cs-CZ" dirty="0"/>
              <a:t>Malá průměrná velikost zemědělské parcely</a:t>
            </a:r>
          </a:p>
          <a:p>
            <a:endParaRPr lang="cs-CZ" sz="1300" dirty="0">
              <a:hlinkClick r:id="rId2"/>
            </a:endParaRPr>
          </a:p>
          <a:p>
            <a:r>
              <a:rPr lang="cs-CZ" sz="1200" dirty="0">
                <a:hlinkClick r:id="rId2"/>
              </a:rPr>
              <a:t>https://www.czso.cz/documents/10180/79535242/27016818k07cz.pdf/2652c203-550b-459c-8dbd-cea88cbc7934?version=1.1</a:t>
            </a:r>
            <a:endParaRPr lang="cs-CZ" sz="1200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A87079-1C4E-4E32-AC5E-9FE822DBF9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Obhospodařování (užívání) zemědělské půdy</a:t>
            </a:r>
          </a:p>
          <a:p>
            <a:pPr lvl="1"/>
            <a:r>
              <a:rPr lang="cs-CZ" dirty="0"/>
              <a:t>Vysoký podíl pronajaté půdy, setrvalý pokles (74 %)</a:t>
            </a:r>
          </a:p>
          <a:p>
            <a:pPr lvl="1"/>
            <a:r>
              <a:rPr lang="cs-CZ" dirty="0"/>
              <a:t>Fyzické osoby 30 % (nárůst)</a:t>
            </a:r>
          </a:p>
          <a:p>
            <a:r>
              <a:rPr lang="cs-CZ" dirty="0"/>
              <a:t>Právnické osoby 70 % (a.s., s.r.o., </a:t>
            </a:r>
            <a:r>
              <a:rPr lang="cs-CZ" dirty="0" err="1"/>
              <a:t>z.d</a:t>
            </a:r>
            <a:r>
              <a:rPr lang="cs-CZ" dirty="0"/>
              <a:t>.) </a:t>
            </a: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Pozemkové úpravy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Ukončené 20 % půdy </a:t>
            </a:r>
          </a:p>
          <a:p>
            <a:pPr lvl="1"/>
            <a:r>
              <a:rPr lang="cs-CZ" dirty="0"/>
              <a:t>Probíhající 10 % půdy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76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41080DF-715A-4A21-8C25-166B99E2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>
                <a:solidFill>
                  <a:srgbClr val="FEFFFF"/>
                </a:solidFill>
              </a:rPr>
              <a:t>Podíl</a:t>
            </a:r>
            <a:r>
              <a:rPr lang="en-US" sz="3400" dirty="0">
                <a:solidFill>
                  <a:srgbClr val="FEFFFF"/>
                </a:solidFill>
              </a:rPr>
              <a:t> </a:t>
            </a:r>
            <a:r>
              <a:rPr lang="en-US" sz="3400" dirty="0" err="1">
                <a:solidFill>
                  <a:srgbClr val="FEFFFF"/>
                </a:solidFill>
              </a:rPr>
              <a:t>zemědělských</a:t>
            </a:r>
            <a:r>
              <a:rPr lang="en-US" sz="3400" dirty="0">
                <a:solidFill>
                  <a:srgbClr val="FEFFFF"/>
                </a:solidFill>
              </a:rPr>
              <a:t> a </a:t>
            </a:r>
            <a:r>
              <a:rPr lang="en-US" sz="3400" dirty="0" err="1">
                <a:solidFill>
                  <a:srgbClr val="FEFFFF"/>
                </a:solidFill>
              </a:rPr>
              <a:t>nezemědělských</a:t>
            </a:r>
            <a:r>
              <a:rPr lang="en-US" sz="3400" dirty="0">
                <a:solidFill>
                  <a:srgbClr val="FEFFFF"/>
                </a:solidFill>
              </a:rPr>
              <a:t> </a:t>
            </a:r>
            <a:r>
              <a:rPr lang="en-US" sz="3400" dirty="0" err="1">
                <a:solidFill>
                  <a:srgbClr val="FEFFFF"/>
                </a:solidFill>
              </a:rPr>
              <a:t>pozemků</a:t>
            </a:r>
            <a:r>
              <a:rPr lang="en-US" sz="3400" dirty="0">
                <a:solidFill>
                  <a:srgbClr val="FEFFFF"/>
                </a:solidFill>
              </a:rPr>
              <a:t> k 31. 12. 2018</a:t>
            </a:r>
            <a:br>
              <a:rPr lang="cs-CZ" sz="3400" dirty="0">
                <a:solidFill>
                  <a:srgbClr val="FEFFFF"/>
                </a:solidFill>
              </a:rPr>
            </a:br>
            <a:r>
              <a:rPr lang="en-US" sz="1000" dirty="0" err="1">
                <a:solidFill>
                  <a:srgbClr val="FEFFFF"/>
                </a:solidFill>
              </a:rPr>
              <a:t>Zdroj</a:t>
            </a:r>
            <a:r>
              <a:rPr lang="en-US" sz="1000" dirty="0">
                <a:solidFill>
                  <a:srgbClr val="FEFFFF"/>
                </a:solidFill>
              </a:rPr>
              <a:t>: </a:t>
            </a:r>
            <a:r>
              <a:rPr lang="en-US" sz="1000" dirty="0">
                <a:solidFill>
                  <a:srgbClr val="FEFFFF"/>
                </a:solidFill>
                <a:hlinkClick r:id="rId2"/>
              </a:rPr>
              <a:t>https://www.cuzk.cz/Periodika-a-publikace/Statisticke-udaje/Souhrne-prehledy-pudniho-fondu/Rocenka_pudniho_fondu_2019.aspx</a:t>
            </a:r>
            <a:endParaRPr lang="en-US" sz="3400" dirty="0">
              <a:solidFill>
                <a:srgbClr val="FEFFFF"/>
              </a:solidFill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09D5B8-CBFC-4E41-9948-D500BA29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94" y="1619270"/>
            <a:ext cx="5640502" cy="36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5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34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29" name="Group 148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30" name="Rectangle 162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2" name="Rectangle 166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díl najaté a vlastní půdy v zemědělských subjektech">
            <a:extLst>
              <a:ext uri="{FF2B5EF4-FFF2-40B4-BE49-F238E27FC236}">
                <a16:creationId xmlns:a16="http://schemas.microsoft.com/office/drawing/2014/main" id="{7151F97D-37CD-4E6D-8889-17E2E14A8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4915" y="1188720"/>
            <a:ext cx="6900129" cy="37950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68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22A814-2293-4E6A-8176-23DC66C2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EFFFF"/>
                </a:solidFill>
              </a:rPr>
              <a:t>Podíl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najaté</a:t>
            </a:r>
            <a:r>
              <a:rPr lang="en-US" sz="4000" dirty="0">
                <a:solidFill>
                  <a:srgbClr val="FEFFFF"/>
                </a:solidFill>
              </a:rPr>
              <a:t> a </a:t>
            </a:r>
            <a:r>
              <a:rPr lang="en-US" sz="4000" dirty="0" err="1">
                <a:solidFill>
                  <a:srgbClr val="FEFFFF"/>
                </a:solidFill>
              </a:rPr>
              <a:t>vlastní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půdy</a:t>
            </a:r>
            <a:r>
              <a:rPr lang="en-US" sz="4000" dirty="0">
                <a:solidFill>
                  <a:srgbClr val="FEFFFF"/>
                </a:solidFill>
              </a:rPr>
              <a:t> v </a:t>
            </a:r>
            <a:r>
              <a:rPr lang="en-US" sz="4000" dirty="0" err="1">
                <a:solidFill>
                  <a:srgbClr val="FEFFFF"/>
                </a:solidFill>
              </a:rPr>
              <a:t>zemědělských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subjektech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FCDD6E7F-E34D-49B7-B763-345D000E2BFF}"/>
              </a:ext>
            </a:extLst>
          </p:cNvPr>
          <p:cNvSpPr txBox="1"/>
          <p:nvPr/>
        </p:nvSpPr>
        <p:spPr>
          <a:xfrm>
            <a:off x="6096000" y="6600341"/>
            <a:ext cx="591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http://www.statistikaamy.cz/2017/10/denne-ubyva-25-ha-zemedelske-pudy/</a:t>
            </a:r>
          </a:p>
        </p:txBody>
      </p:sp>
    </p:spTree>
    <p:extLst>
      <p:ext uri="{BB962C8B-B14F-4D97-AF65-F5344CB8AC3E}">
        <p14:creationId xmlns:p14="http://schemas.microsoft.com/office/powerpoint/2010/main" val="6322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odíl vlastní půdy v zemědělských subjektech podle velikostních tříd">
            <a:extLst>
              <a:ext uri="{FF2B5EF4-FFF2-40B4-BE49-F238E27FC236}">
                <a16:creationId xmlns:a16="http://schemas.microsoft.com/office/drawing/2014/main" id="{7D37B49F-8A4C-4E30-B69B-8759F48F1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8403" y="1399026"/>
            <a:ext cx="6723161" cy="41515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CEC8C9A-8F03-4DCA-A2DB-93267E1B09F4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Podíl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vlastní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půdy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v 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zemědělských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subjektech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podle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velikostních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tříd</a:t>
            </a:r>
            <a:endParaRPr lang="en-US" sz="36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04A3ED-31A1-4F6B-A644-0017918EB819}"/>
              </a:ext>
            </a:extLst>
          </p:cNvPr>
          <p:cNvSpPr txBox="1"/>
          <p:nvPr/>
        </p:nvSpPr>
        <p:spPr>
          <a:xfrm>
            <a:off x="6610350" y="6600341"/>
            <a:ext cx="539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http://www.statistikaamy.cz/2014/07/v-cem-je-ceske-zemedelstvi-jine/</a:t>
            </a:r>
          </a:p>
        </p:txBody>
      </p:sp>
    </p:spTree>
    <p:extLst>
      <p:ext uri="{BB962C8B-B14F-4D97-AF65-F5344CB8AC3E}">
        <p14:creationId xmlns:p14="http://schemas.microsoft.com/office/powerpoint/2010/main" val="350551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86DB5F-ECF8-4819-A988-63228BE6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solidFill>
                  <a:srgbClr val="FEFFFF"/>
                </a:solidFill>
              </a:rPr>
              <a:t>Podnikatelská struktura zemědělství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1B73CD-B11C-4C6E-9C78-5777E58CD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101" y="1076959"/>
            <a:ext cx="7324247" cy="47385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126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BB67F1-B3D3-4190-BBFE-2B55BEAD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EFFFF"/>
                </a:solidFill>
              </a:rPr>
              <a:t>Průměrná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velikost</a:t>
            </a:r>
            <a:r>
              <a:rPr lang="cs-CZ" sz="4000" dirty="0">
                <a:solidFill>
                  <a:srgbClr val="FEFFFF"/>
                </a:solidFill>
              </a:rPr>
              <a:t> zemědělských podniků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1026" name="Picture 2" descr="File:Average utilised agricultural area per holding, 2010 and 2013 (¹) (hectares) YB16.png">
            <a:extLst>
              <a:ext uri="{FF2B5EF4-FFF2-40B4-BE49-F238E27FC236}">
                <a16:creationId xmlns:a16="http://schemas.microsoft.com/office/drawing/2014/main" id="{307BD205-8FB9-4EB8-85E6-BED367C61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6521" y="833120"/>
            <a:ext cx="6880199" cy="52117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0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134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101" name="Group 148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02" name="Rectangle 162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3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Zastoupení zemědělských subjektů ve velikostních třídách">
            <a:extLst>
              <a:ext uri="{FF2B5EF4-FFF2-40B4-BE49-F238E27FC236}">
                <a16:creationId xmlns:a16="http://schemas.microsoft.com/office/drawing/2014/main" id="{5E26C1C9-E0BE-48B3-ABDB-10FB4B1B2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3681" y="1399026"/>
            <a:ext cx="6455928" cy="39058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E3B3538-1219-44C2-ACF3-D207F0ED2860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Zastoupení zemědělských subjektů ve velikostních třídách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FB7A6EBA-57E7-4DAA-8DD5-D84BBBF7C174}"/>
              </a:ext>
            </a:extLst>
          </p:cNvPr>
          <p:cNvSpPr txBox="1"/>
          <p:nvPr/>
        </p:nvSpPr>
        <p:spPr>
          <a:xfrm>
            <a:off x="6610350" y="6600341"/>
            <a:ext cx="539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http://www.statistikaamy.cz/2014/07/v-cem-je-ceske-zemedelstvi-jine/</a:t>
            </a:r>
          </a:p>
        </p:txBody>
      </p:sp>
    </p:spTree>
    <p:extLst>
      <p:ext uri="{BB962C8B-B14F-4D97-AF65-F5344CB8AC3E}">
        <p14:creationId xmlns:p14="http://schemas.microsoft.com/office/powerpoint/2010/main" val="242722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43CDB-1539-4F9C-8392-638642FD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zemědělské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31854-D1B0-48BC-A9A9-62312CAF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Podle </a:t>
            </a:r>
            <a:r>
              <a:rPr lang="cs-CZ" dirty="0">
                <a:hlinkClick r:id="rId2"/>
              </a:rPr>
              <a:t>BPEJ</a:t>
            </a:r>
            <a:r>
              <a:rPr lang="cs-CZ" dirty="0"/>
              <a:t> </a:t>
            </a:r>
            <a:r>
              <a:rPr lang="cs-CZ" b="1" dirty="0"/>
              <a:t>(průměr 7,13 Kč/m2 v roce 2020)</a:t>
            </a:r>
            <a:endParaRPr lang="cs-CZ" dirty="0"/>
          </a:p>
          <a:p>
            <a:pPr lvl="1"/>
            <a:r>
              <a:rPr lang="cs-CZ" dirty="0"/>
              <a:t>Dle oceňovací vyhlášky (příloha č. 4)</a:t>
            </a:r>
          </a:p>
          <a:p>
            <a:pPr lvl="2"/>
            <a:r>
              <a:rPr lang="cs-CZ" dirty="0"/>
              <a:t>vyjadřuje hlavní půdní a klimatické podmínky mající vliv na produkční schopnost zemědělské půdy a její ekonomické ohodnocení</a:t>
            </a:r>
          </a:p>
          <a:p>
            <a:pPr lvl="3"/>
            <a:r>
              <a:rPr lang="cs-CZ" dirty="0"/>
              <a:t>Pro účely daně z nabytí nemovitých věcí</a:t>
            </a:r>
          </a:p>
          <a:p>
            <a:r>
              <a:rPr lang="cs-CZ" dirty="0"/>
              <a:t>Podle katastrálních území (vyhláška č. 298/2014 Sb.)</a:t>
            </a:r>
          </a:p>
          <a:p>
            <a:pPr lvl="1"/>
            <a:r>
              <a:rPr lang="cs-CZ" dirty="0"/>
              <a:t>Průměrné základní ceny zemědělských pozemků odvozených z BPEJ</a:t>
            </a:r>
          </a:p>
          <a:p>
            <a:pPr lvl="3"/>
            <a:r>
              <a:rPr lang="cs-CZ" dirty="0"/>
              <a:t>Pro účely daně z nemovitých věcí</a:t>
            </a:r>
          </a:p>
          <a:p>
            <a:r>
              <a:rPr lang="cs-CZ" dirty="0"/>
              <a:t>Tržní </a:t>
            </a:r>
            <a:r>
              <a:rPr lang="cs-CZ" b="1" dirty="0"/>
              <a:t>(15 – 40 Kč/m2)</a:t>
            </a:r>
          </a:p>
          <a:p>
            <a:pPr lvl="1"/>
            <a:r>
              <a:rPr lang="cs-CZ" dirty="0"/>
              <a:t>Vliv bonity, výměry, scelenosti, druhu, přístupnosti, kvality, tvaru, svažitosti, užívacích vztahů</a:t>
            </a:r>
          </a:p>
          <a:p>
            <a:pPr lvl="1"/>
            <a:r>
              <a:rPr lang="cs-CZ" dirty="0">
                <a:hlinkClick r:id="rId3"/>
              </a:rPr>
              <a:t>http://www.cenova-mapa-pudy.cz/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14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4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7" name="Group 6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8" name="Rectangle 7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0" name="Rectangle 81">
            <a:extLst>
              <a:ext uri="{FF2B5EF4-FFF2-40B4-BE49-F238E27FC236}">
                <a16:creationId xmlns:a16="http://schemas.microsoft.com/office/drawing/2014/main" id="{65781D42-087D-484C-840B-CFDCDDEB2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298416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rgbClr val="000000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4BB1EB-45B9-4CCF-8674-D5A15BF0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4628519"/>
            <a:ext cx="845820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 err="1">
                <a:solidFill>
                  <a:srgbClr val="FFFFFF"/>
                </a:solidFill>
              </a:rPr>
              <a:t>Zpráva</a:t>
            </a:r>
            <a:r>
              <a:rPr lang="en-US" sz="2100" dirty="0">
                <a:solidFill>
                  <a:srgbClr val="FFFFFF"/>
                </a:solidFill>
              </a:rPr>
              <a:t> o </a:t>
            </a:r>
            <a:r>
              <a:rPr lang="en-US" sz="2100" dirty="0" err="1">
                <a:solidFill>
                  <a:srgbClr val="FFFFFF"/>
                </a:solidFill>
              </a:rPr>
              <a:t>trhu</a:t>
            </a:r>
            <a:r>
              <a:rPr lang="en-US" sz="2100" dirty="0">
                <a:solidFill>
                  <a:srgbClr val="FFFFFF"/>
                </a:solidFill>
              </a:rPr>
              <a:t> s </a:t>
            </a:r>
            <a:r>
              <a:rPr lang="en-US" sz="2100" dirty="0" err="1">
                <a:solidFill>
                  <a:srgbClr val="FFFFFF"/>
                </a:solidFill>
              </a:rPr>
              <a:t>půdou</a:t>
            </a:r>
            <a:r>
              <a:rPr lang="en-US" sz="2100" dirty="0">
                <a:solidFill>
                  <a:srgbClr val="FFFFFF"/>
                </a:solidFill>
              </a:rPr>
              <a:t> v </a:t>
            </a:r>
            <a:r>
              <a:rPr lang="en-US" sz="2100" dirty="0" err="1">
                <a:solidFill>
                  <a:srgbClr val="FFFFFF"/>
                </a:solidFill>
              </a:rPr>
              <a:t>roce</a:t>
            </a:r>
            <a:r>
              <a:rPr lang="en-US" sz="2100" dirty="0">
                <a:solidFill>
                  <a:srgbClr val="FFFFFF"/>
                </a:solidFill>
              </a:rPr>
              <a:t> 2019</a:t>
            </a:r>
            <a:br>
              <a:rPr lang="en-US" sz="21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  <a:hlinkClick r:id="rId2"/>
              </a:rPr>
              <a:t>https://www.farmy.cz/dokumenty/ZPRAVA-o-trhu-s-pudou-FARMYCZ-leden-2020.pdf</a:t>
            </a:r>
            <a:endParaRPr lang="en-US" sz="2100" dirty="0">
              <a:solidFill>
                <a:srgbClr val="FFFF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9713ED-3FF2-4FD9-8853-6FC0F63F5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07" y="651123"/>
            <a:ext cx="8468826" cy="33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7FEA02-9468-4426-BDAB-D3A6AED4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EFFFF"/>
                </a:solidFill>
              </a:rPr>
              <a:t>Mapa tržních cen půdy dle okresů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04FC1B-73AC-46F8-B23D-0DA8C23D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745" y="1824993"/>
            <a:ext cx="6816133" cy="32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CDDD2-BB30-4261-AE3D-54226C17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pojetí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C5F89-15DC-4DD9-ABA2-09EF1EC9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Výraz </a:t>
            </a:r>
            <a:r>
              <a:rPr lang="cs-CZ" i="1" dirty="0"/>
              <a:t>zemědělství </a:t>
            </a:r>
            <a:r>
              <a:rPr lang="cs-CZ" dirty="0"/>
              <a:t>označuje souhrn </a:t>
            </a:r>
            <a:r>
              <a:rPr lang="cs-CZ" i="1" dirty="0"/>
              <a:t>A. </a:t>
            </a:r>
            <a:r>
              <a:rPr lang="cs-CZ" dirty="0"/>
              <a:t>veškeré biologické výroby (rostlinné a živočišné); a </a:t>
            </a:r>
            <a:r>
              <a:rPr lang="cs-CZ" i="1" dirty="0"/>
              <a:t>B. </a:t>
            </a:r>
            <a:r>
              <a:rPr lang="cs-CZ" dirty="0"/>
              <a:t>přímého zpracování jejích produktů (zemědělského průmyslu). Tato podvojnost — výroba a zpracování prvotních výrobků — objevuje se i v skupinách pojmů podřaděných pojmu zemědělství, to jest:</a:t>
            </a:r>
          </a:p>
          <a:p>
            <a:pPr lvl="1"/>
            <a:r>
              <a:rPr lang="cs-CZ" dirty="0"/>
              <a:t>I. </a:t>
            </a:r>
            <a:r>
              <a:rPr lang="cs-CZ" i="1" dirty="0"/>
              <a:t>v rolnictví</a:t>
            </a:r>
            <a:r>
              <a:rPr lang="cs-CZ" dirty="0"/>
              <a:t>,</a:t>
            </a:r>
            <a:r>
              <a:rPr lang="cs-CZ" i="1" dirty="0"/>
              <a:t> </a:t>
            </a:r>
            <a:r>
              <a:rPr lang="cs-CZ" dirty="0"/>
              <a:t>což je obdělávání polí, luk a pastvin, jakož i chov hospodářských zvířat;</a:t>
            </a:r>
          </a:p>
          <a:p>
            <a:pPr lvl="1"/>
            <a:r>
              <a:rPr lang="cs-CZ" dirty="0"/>
              <a:t>II. </a:t>
            </a:r>
            <a:r>
              <a:rPr lang="cs-CZ" i="1" dirty="0"/>
              <a:t>v lesnictví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III. </a:t>
            </a:r>
            <a:r>
              <a:rPr lang="cs-CZ" i="1" dirty="0"/>
              <a:t>v zahradnictví, zelinářství, ovocnictví a vinařství </a:t>
            </a:r>
            <a:r>
              <a:rPr lang="cs-CZ" dirty="0"/>
              <a:t>(podrobněji o rozsahu těchto pojmů poučuje K. Kamenický, VČAZ. XIII, 78 n.);</a:t>
            </a:r>
          </a:p>
          <a:p>
            <a:pPr lvl="1"/>
            <a:r>
              <a:rPr lang="cs-CZ" dirty="0"/>
              <a:t>IV. </a:t>
            </a:r>
            <a:r>
              <a:rPr lang="cs-CZ" i="1" dirty="0"/>
              <a:t>v t. </a:t>
            </a:r>
            <a:r>
              <a:rPr lang="cs-CZ" i="1" dirty="0" err="1"/>
              <a:t>zv</a:t>
            </a:r>
            <a:r>
              <a:rPr lang="cs-CZ" i="1" dirty="0"/>
              <a:t>. přesuvných odvětvích</a:t>
            </a:r>
            <a:r>
              <a:rPr lang="cs-CZ" dirty="0"/>
              <a:t>,</a:t>
            </a:r>
            <a:r>
              <a:rPr lang="cs-CZ" i="1" dirty="0"/>
              <a:t> </a:t>
            </a:r>
            <a:r>
              <a:rPr lang="cs-CZ" dirty="0"/>
              <a:t>t. j. v chovu (ev. lovu) ryb, zvěře, kožišinových zvířat, včel a bource morušového.</a:t>
            </a:r>
          </a:p>
          <a:p>
            <a:pPr algn="r"/>
            <a:r>
              <a:rPr lang="cs-CZ" b="1" i="1" dirty="0">
                <a:hlinkClick r:id="rId2"/>
              </a:rPr>
              <a:t>Naše řeč, ročník 21 (1937), číslo 6</a:t>
            </a:r>
            <a:r>
              <a:rPr lang="cs-CZ" b="1" i="1" dirty="0"/>
              <a:t>, s. 173-174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22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6BCF3F9-0A98-43BD-928B-A1266358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15662"/>
            <a:ext cx="10905066" cy="24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19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E581B3-0DDE-412B-B578-ABF92B5B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Pokusy  regulace trhu s půdou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9BAE0E-B094-41EB-AFC9-C07809E6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sz="1700" dirty="0"/>
              <a:t>2018</a:t>
            </a:r>
          </a:p>
          <a:p>
            <a:pPr lvl="1">
              <a:lnSpc>
                <a:spcPct val="90000"/>
              </a:lnSpc>
            </a:pPr>
            <a:r>
              <a:rPr lang="cs-CZ" sz="1700" b="1" dirty="0"/>
              <a:t>Návrh změny zákona o zemědělství</a:t>
            </a:r>
            <a:r>
              <a:rPr lang="cs-CZ" sz="1700" dirty="0"/>
              <a:t>	</a:t>
            </a:r>
          </a:p>
          <a:p>
            <a:pPr lvl="2">
              <a:lnSpc>
                <a:spcPct val="90000"/>
              </a:lnSpc>
            </a:pPr>
            <a:r>
              <a:rPr lang="cs-CZ" sz="1700" dirty="0"/>
              <a:t>Informační povinnost ve prospěch pachtýřů</a:t>
            </a:r>
          </a:p>
          <a:p>
            <a:pPr lvl="2">
              <a:lnSpc>
                <a:spcPct val="90000"/>
              </a:lnSpc>
            </a:pPr>
            <a:r>
              <a:rPr lang="cs-CZ" sz="1000" dirty="0">
                <a:hlinkClick r:id="rId2"/>
              </a:rPr>
              <a:t>http://www.farmy.cz/clanky/prilohy/201809_N%C3%A1vrh%20novely%20z%C3%A1kona%20o%20zem%C4%9Bd%C4%9Blstv%C3%AD%20-%20informa%C4%8Dn%C3%AD%20povinnost.pdf</a:t>
            </a:r>
            <a:r>
              <a:rPr lang="cs-CZ" sz="10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2017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hlinkClick r:id="rId3"/>
              </a:rPr>
              <a:t>Interpretační sdělení Komise o nabývání zemědělské půdy a právu Evropské unie (2017/C 350/05) </a:t>
            </a:r>
            <a:endParaRPr lang="cs-CZ" sz="1400" dirty="0"/>
          </a:p>
          <a:p>
            <a:pPr lvl="1">
              <a:lnSpc>
                <a:spcPct val="90000"/>
              </a:lnSpc>
            </a:pPr>
            <a:r>
              <a:rPr lang="cs-CZ" sz="1700" b="1" dirty="0"/>
              <a:t>Návrh zákona o některých otázkách spojených s převodem vlastnického práva k zemědělským pozemkům</a:t>
            </a:r>
          </a:p>
          <a:p>
            <a:pPr lvl="2">
              <a:lnSpc>
                <a:spcPct val="90000"/>
              </a:lnSpc>
            </a:pPr>
            <a:r>
              <a:rPr lang="cs-CZ" sz="1700" dirty="0"/>
              <a:t>Předkupní právo ve prospěch pachtýřů</a:t>
            </a:r>
          </a:p>
          <a:p>
            <a:pPr lvl="2">
              <a:lnSpc>
                <a:spcPct val="90000"/>
              </a:lnSpc>
            </a:pPr>
            <a:r>
              <a:rPr lang="cs-CZ" sz="1000" dirty="0">
                <a:hlinkClick r:id="rId4"/>
              </a:rPr>
              <a:t>http://www.farmy.cz/dokumenty/Navrh_zakona_t104600_20170302.pdf</a:t>
            </a:r>
            <a:r>
              <a:rPr lang="cs-CZ" sz="1000" dirty="0"/>
              <a:t>   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2015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Projekt ÚZEI k podmínkám vlastnictví půdy v ČR a sousedních státech</a:t>
            </a:r>
          </a:p>
          <a:p>
            <a:pPr lvl="2">
              <a:lnSpc>
                <a:spcPct val="90000"/>
              </a:lnSpc>
            </a:pPr>
            <a:r>
              <a:rPr lang="cs-CZ" sz="1100" dirty="0">
                <a:hlinkClick r:id="rId5"/>
              </a:rPr>
              <a:t>https://www.uzei.cz/data/usr_001_cz_soubory/voltr_151001.pdf</a:t>
            </a:r>
            <a:endParaRPr lang="cs-CZ" sz="1100" dirty="0"/>
          </a:p>
          <a:p>
            <a:pPr lvl="2">
              <a:lnSpc>
                <a:spcPct val="90000"/>
              </a:lnSpc>
            </a:pPr>
            <a:r>
              <a:rPr lang="cs-CZ" sz="1100" dirty="0">
                <a:hlinkClick r:id="rId6"/>
              </a:rPr>
              <a:t>https://docplayer.cz/1243218-Podminky-prevodu-zemedelske-pudy-a-jejich-role-v-podpore-trhu-s-pudou-v-cr-a-vybranych-sousednich-zemich.html</a:t>
            </a:r>
            <a:endParaRPr lang="cs-CZ" sz="1100" dirty="0"/>
          </a:p>
          <a:p>
            <a:pPr lvl="1">
              <a:lnSpc>
                <a:spcPct val="90000"/>
              </a:lnSpc>
            </a:pPr>
            <a:r>
              <a:rPr lang="cs-CZ" sz="1700" b="1" dirty="0"/>
              <a:t>Návrh zákona o nabývání vlastnictví k zemědělským pozemkům</a:t>
            </a:r>
          </a:p>
          <a:p>
            <a:pPr lvl="2">
              <a:lnSpc>
                <a:spcPct val="90000"/>
              </a:lnSpc>
            </a:pPr>
            <a:r>
              <a:rPr lang="cs-CZ" sz="1700" dirty="0"/>
              <a:t>Přednostní právo zemědělců, zveřejňování nabídek, schvalování převodů ze strany SPÚ</a:t>
            </a:r>
          </a:p>
          <a:p>
            <a:pPr lvl="2">
              <a:lnSpc>
                <a:spcPct val="90000"/>
              </a:lnSpc>
            </a:pPr>
            <a:r>
              <a:rPr lang="cs-CZ" sz="1000" dirty="0">
                <a:hlinkClick r:id="rId7"/>
              </a:rPr>
              <a:t>http://www.farmy.cz/dokumenty/Navrh-zakona-o-nabyvani-vlastnictvi-k-zemedelskym-pozemkum.pdf</a:t>
            </a:r>
            <a:r>
              <a:rPr lang="cs-C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9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model zemědělství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Multifunkční zemědělství, konkurenceschopné, šetrné k životnímu prostředí</a:t>
            </a:r>
          </a:p>
          <a:p>
            <a:pPr lvl="1"/>
            <a:r>
              <a:rPr lang="cs-CZ" dirty="0"/>
              <a:t>Komoditní i nekomoditní výstupy</a:t>
            </a:r>
          </a:p>
          <a:p>
            <a:r>
              <a:rPr lang="cs-CZ" dirty="0"/>
              <a:t>Zemědělství založené na malém a středním podnikání rodinného typu</a:t>
            </a:r>
          </a:p>
          <a:p>
            <a:r>
              <a:rPr lang="cs-CZ" dirty="0"/>
              <a:t>Provázání s rozvojem venkova</a:t>
            </a:r>
          </a:p>
          <a:p>
            <a:r>
              <a:rPr lang="cs-CZ" dirty="0"/>
              <a:t>Produkce kvalitních bezpečných potravin </a:t>
            </a:r>
          </a:p>
        </p:txBody>
      </p:sp>
    </p:spTree>
    <p:extLst>
      <p:ext uri="{BB962C8B-B14F-4D97-AF65-F5344CB8AC3E}">
        <p14:creationId xmlns:p14="http://schemas.microsoft.com/office/powerpoint/2010/main" val="1180507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CBE9F42-BFB8-45C3-8795-5BD7A1A6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„Český model zemědělství“</a:t>
            </a:r>
            <a:br>
              <a:rPr lang="cs-CZ" dirty="0"/>
            </a:br>
            <a:r>
              <a:rPr lang="cs-CZ" sz="1600" dirty="0"/>
              <a:t>Hodnocení stavu zemědělství v ČR dle Strategie resortu </a:t>
            </a:r>
            <a:r>
              <a:rPr lang="cs-CZ" sz="1600" dirty="0" err="1"/>
              <a:t>Mze</a:t>
            </a:r>
            <a:r>
              <a:rPr lang="cs-CZ" sz="1600" dirty="0"/>
              <a:t> s výhledem do roku 2030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769C3A-A12C-401F-834D-A482A5DAF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fontScale="62500" lnSpcReduction="20000"/>
          </a:bodyPr>
          <a:lstStyle/>
          <a:p>
            <a:r>
              <a:rPr lang="cs-CZ" sz="2000" i="1" dirty="0"/>
              <a:t>Strukturální ukazatele českého zemědělství se výrazně liší od naprosté většiny zemí EU. </a:t>
            </a:r>
          </a:p>
          <a:p>
            <a:r>
              <a:rPr lang="cs-CZ" sz="2000" i="1" dirty="0"/>
              <a:t>Ekonomicky rozhodující část českého zemědělství má velkovýrobní charakter s převahou najaté práce i půdy a s relativně nízkou mírou diverzifikace činností. </a:t>
            </a:r>
          </a:p>
          <a:p>
            <a:r>
              <a:rPr lang="cs-CZ" sz="2000" i="1" dirty="0"/>
              <a:t>Tyto charakteristiky sice vytvářejí potenciál pro využití výhod z velikosti, na druhou stranu snižují „manévrovací“ prostor při řízení rizik, v některých případech zhoršují vztahy k environmentálně šetrnému užití půdy a v případě poklesu pracovně náročnější produkce také nepřispívají k udržení zaměstnanosti venkova. </a:t>
            </a:r>
          </a:p>
          <a:p>
            <a:r>
              <a:rPr lang="cs-CZ" sz="2000" b="1" i="1" dirty="0"/>
              <a:t>Celkově ve srovnání se svými konkurenty z vyspělejších evropských zemí i přes určité zvýšení produktivity v průměru dospělo české zemědělství za daných podmínek podpor a trhů do nákladově náročného typu zemědělství s klesající intenzitou, který kromě toho nepřispívá ani ke zlepšování životního prostředí ani k rozvoji venkova.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82512B-90B2-492D-9F81-6FF8ADD35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fontScale="62500" lnSpcReduction="20000"/>
          </a:bodyPr>
          <a:lstStyle/>
          <a:p>
            <a:r>
              <a:rPr lang="cs-CZ" sz="2400" dirty="0"/>
              <a:t>Vysoká koncentrace výrobních zdrojů</a:t>
            </a:r>
          </a:p>
          <a:p>
            <a:r>
              <a:rPr lang="cs-CZ" sz="2400" dirty="0"/>
              <a:t>Rozpor mezi vlastnictvím a užíváním půdy</a:t>
            </a:r>
          </a:p>
          <a:p>
            <a:r>
              <a:rPr lang="cs-CZ" sz="2400" dirty="0"/>
              <a:t>Polarizace ve výkonnosti podniků, nízká přidaná hodnota</a:t>
            </a:r>
          </a:p>
          <a:p>
            <a:r>
              <a:rPr lang="cs-CZ" sz="2400" dirty="0"/>
              <a:t>Struktura využití půdy a alokace výroby neodpovídá přírodním a klimatickým podmínkám</a:t>
            </a:r>
          </a:p>
          <a:p>
            <a:pPr lvl="1"/>
            <a:r>
              <a:rPr lang="cs-CZ" sz="2100" dirty="0"/>
              <a:t>Vysoký podíl orné půdy</a:t>
            </a:r>
          </a:p>
          <a:p>
            <a:r>
              <a:rPr lang="cs-CZ" sz="2400" dirty="0"/>
              <a:t>Závislost na dotacích, nevhodné cílení</a:t>
            </a:r>
          </a:p>
          <a:p>
            <a:r>
              <a:rPr lang="cs-CZ" sz="2400" dirty="0"/>
              <a:t>Neudržitelné hospodaření s přírodními zdroji</a:t>
            </a:r>
          </a:p>
          <a:p>
            <a:r>
              <a:rPr lang="cs-CZ" sz="1300" dirty="0">
                <a:hlinkClick r:id="rId2"/>
              </a:rPr>
              <a:t>https://ec.europa.eu/info/sites/info/files/food-farming-fisheries/by_country/documents/cap-in-your-country-cz_cs.pdf</a:t>
            </a:r>
            <a:r>
              <a:rPr lang="cs-CZ" sz="13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67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9576F-A5CD-41CF-983A-9CA80676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Strategie resortu Ministerstva zemědělství s výhledem do roku 2030 </a:t>
            </a:r>
            <a:r>
              <a:rPr lang="cs-CZ" sz="2200" dirty="0"/>
              <a:t>(usnesení vlády č. 392/2016)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2BE19-1E44-446B-9582-39C2B04F2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Priority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Potravinové zabezpečení a přiměřená soběstačnost</a:t>
            </a:r>
          </a:p>
          <a:p>
            <a:pPr lvl="1"/>
            <a:r>
              <a:rPr lang="cs-CZ" dirty="0"/>
              <a:t>Konkurenceschopnost </a:t>
            </a:r>
          </a:p>
          <a:p>
            <a:pPr lvl="1"/>
            <a:r>
              <a:rPr lang="cs-CZ" dirty="0"/>
              <a:t>Udržitelné hospodaření s přírodními zdroji a opatření v oblasti klimatu</a:t>
            </a:r>
          </a:p>
          <a:p>
            <a:pPr lvl="1"/>
            <a:r>
              <a:rPr lang="cs-CZ" dirty="0"/>
              <a:t>Dosažení vyváženého územní rozvoje venkovských hospodářství a komunit, včetně vytváření a udržení pracovních míst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E76AC7-23E4-447A-9EB9-CDC6508C7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lnSpcReduction="10000"/>
          </a:bodyPr>
          <a:lstStyle/>
          <a:p>
            <a:r>
              <a:rPr lang="cs-CZ" sz="1900" b="1" dirty="0"/>
              <a:t>Funkce zemědělství</a:t>
            </a:r>
          </a:p>
          <a:p>
            <a:pPr lvl="1"/>
            <a:r>
              <a:rPr lang="cs-CZ" dirty="0"/>
              <a:t>Produkční  </a:t>
            </a:r>
          </a:p>
          <a:p>
            <a:pPr lvl="2"/>
            <a:r>
              <a:rPr lang="cs-CZ" dirty="0"/>
              <a:t>zajišťuje výživu obyvatelstva a výrobu dalších nepotravinářských surovin a produktů (textilní, tukové, farmaceutické, technické nebo energetické plodiny)</a:t>
            </a:r>
          </a:p>
          <a:p>
            <a:pPr lvl="1"/>
            <a:r>
              <a:rPr lang="cs-CZ" dirty="0"/>
              <a:t>Krajinotvorné a ekologické</a:t>
            </a:r>
          </a:p>
          <a:p>
            <a:pPr lvl="2"/>
            <a:r>
              <a:rPr lang="cs-CZ" dirty="0"/>
              <a:t>utváří a udržuje ráz krajiny, ovlivňuje stav životního prostředí</a:t>
            </a:r>
          </a:p>
          <a:p>
            <a:pPr lvl="1"/>
            <a:r>
              <a:rPr lang="cs-CZ" dirty="0"/>
              <a:t>Sociální</a:t>
            </a:r>
          </a:p>
          <a:p>
            <a:pPr lvl="2"/>
            <a:r>
              <a:rPr lang="cs-CZ" dirty="0"/>
              <a:t>zajišťuje pracovní příležitosti pro venkovské obyvatelstvo</a:t>
            </a:r>
          </a:p>
          <a:p>
            <a:pPr lvl="3"/>
            <a:r>
              <a:rPr lang="cs-CZ" dirty="0"/>
              <a:t>Vliv na úroveň osídlení a infrastruktury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88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a cíle právní úpravy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Zajištění základní výživy obyvatel, potravinové bezpečnosti a potřebných nepotravinářských surovin </a:t>
            </a:r>
          </a:p>
          <a:p>
            <a:pPr lvl="1"/>
            <a:r>
              <a:rPr lang="cs-CZ" dirty="0"/>
              <a:t>Volný pohyb zemědělských produktů</a:t>
            </a:r>
          </a:p>
          <a:p>
            <a:r>
              <a:rPr lang="cs-CZ" dirty="0"/>
              <a:t>Ochrana složek životního prostředí jako půdy, vody a ovzduší a udržování osídlené a kulturní krajiny</a:t>
            </a:r>
          </a:p>
          <a:p>
            <a:r>
              <a:rPr lang="cs-CZ" dirty="0"/>
              <a:t>Rozvoj rozmanitých hospodářských činností a zvýšení kvality života ve venkovských oblastech a rozvoj vesnic</a:t>
            </a:r>
          </a:p>
          <a:p>
            <a:r>
              <a:rPr lang="cs-CZ" dirty="0"/>
              <a:t>Zohlednění specifických podmínek pro výkon zemědělské činnosti</a:t>
            </a:r>
          </a:p>
        </p:txBody>
      </p:sp>
    </p:spTree>
    <p:extLst>
      <p:ext uri="{BB962C8B-B14F-4D97-AF65-F5344CB8AC3E}">
        <p14:creationId xmlns:p14="http://schemas.microsoft.com/office/powerpoint/2010/main" val="3312298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právo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Účelový soubor právních norem regulující právní vztahy v rámci zemědělské činnosti</a:t>
            </a:r>
          </a:p>
          <a:p>
            <a:r>
              <a:rPr lang="cs-CZ" dirty="0"/>
              <a:t>Systém</a:t>
            </a:r>
          </a:p>
          <a:p>
            <a:pPr lvl="1"/>
            <a:r>
              <a:rPr lang="cs-CZ" dirty="0"/>
              <a:t>Dle metody právní regulace</a:t>
            </a:r>
          </a:p>
          <a:p>
            <a:pPr lvl="2"/>
            <a:r>
              <a:rPr lang="cs-CZ" dirty="0"/>
              <a:t>Soukromoprávní</a:t>
            </a:r>
          </a:p>
          <a:p>
            <a:pPr lvl="3"/>
            <a:r>
              <a:rPr lang="cs-CZ" dirty="0"/>
              <a:t>Občanské a obchodní právo</a:t>
            </a:r>
          </a:p>
          <a:p>
            <a:pPr lvl="4"/>
            <a:r>
              <a:rPr lang="cs-CZ" dirty="0"/>
              <a:t>Vlastnictví a užívací vztahy</a:t>
            </a:r>
          </a:p>
          <a:p>
            <a:pPr lvl="4"/>
            <a:r>
              <a:rPr lang="cs-CZ" dirty="0"/>
              <a:t>Podnikání </a:t>
            </a:r>
          </a:p>
          <a:p>
            <a:pPr lvl="2"/>
            <a:r>
              <a:rPr lang="cs-CZ" dirty="0"/>
              <a:t>Veřejnoprávní </a:t>
            </a:r>
          </a:p>
          <a:p>
            <a:pPr lvl="3"/>
            <a:r>
              <a:rPr lang="cs-CZ" dirty="0"/>
              <a:t>Dle typu zemědělské výroby</a:t>
            </a:r>
          </a:p>
          <a:p>
            <a:pPr lvl="2"/>
            <a:r>
              <a:rPr lang="cs-CZ" dirty="0"/>
              <a:t>Obecná a zvláštní část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32559FC-001C-49EA-B04D-101E1ED3F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užším pojetí</a:t>
            </a:r>
          </a:p>
          <a:p>
            <a:pPr lvl="1"/>
            <a:r>
              <a:rPr lang="cs-CZ" dirty="0"/>
              <a:t>Rostlinná (pěstování rostlin) a živočišná (chov hospodářských zvířat) produkce po fázi prvovýroby </a:t>
            </a:r>
          </a:p>
          <a:p>
            <a:r>
              <a:rPr lang="cs-CZ" dirty="0"/>
              <a:t>V širším pojetí</a:t>
            </a:r>
          </a:p>
          <a:p>
            <a:pPr lvl="1"/>
            <a:r>
              <a:rPr lang="cs-CZ" dirty="0"/>
              <a:t>Viz Zemědělské právo na </a:t>
            </a:r>
            <a:r>
              <a:rPr lang="cs-CZ" dirty="0" err="1"/>
              <a:t>PrF</a:t>
            </a:r>
            <a:r>
              <a:rPr lang="cs-CZ" dirty="0"/>
              <a:t> UK</a:t>
            </a:r>
          </a:p>
          <a:p>
            <a:pPr lvl="1"/>
            <a:endParaRPr lang="cs-CZ" dirty="0"/>
          </a:p>
          <a:p>
            <a:r>
              <a:rPr lang="cs-CZ" dirty="0"/>
              <a:t>Průniky </a:t>
            </a:r>
          </a:p>
          <a:p>
            <a:pPr lvl="1"/>
            <a:r>
              <a:rPr lang="cs-CZ" dirty="0"/>
              <a:t>Právo životního prostředí</a:t>
            </a:r>
          </a:p>
          <a:p>
            <a:pPr lvl="1"/>
            <a:r>
              <a:rPr lang="cs-CZ" dirty="0"/>
              <a:t>Ochrana veřejného zdraví</a:t>
            </a:r>
          </a:p>
          <a:p>
            <a:pPr lvl="1"/>
            <a:r>
              <a:rPr lang="cs-CZ" dirty="0"/>
              <a:t>Pozemkové právo</a:t>
            </a:r>
          </a:p>
          <a:p>
            <a:pPr lvl="1"/>
            <a:r>
              <a:rPr lang="cs-CZ" dirty="0"/>
              <a:t>Občanské/obchodní právo</a:t>
            </a:r>
          </a:p>
          <a:p>
            <a:pPr lvl="1"/>
            <a:r>
              <a:rPr lang="cs-CZ" dirty="0"/>
              <a:t>Správní právo</a:t>
            </a:r>
          </a:p>
        </p:txBody>
      </p:sp>
    </p:spTree>
    <p:extLst>
      <p:ext uri="{BB962C8B-B14F-4D97-AF65-F5344CB8AC3E}">
        <p14:creationId xmlns:p14="http://schemas.microsoft.com/office/powerpoint/2010/main" val="2083870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zemědělského práva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36AA619-13D8-4BEE-8C70-9D6610440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Unijní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684924"/>
          </a:xfrm>
        </p:spPr>
        <p:txBody>
          <a:bodyPr>
            <a:normAutofit/>
          </a:bodyPr>
          <a:lstStyle/>
          <a:p>
            <a:r>
              <a:rPr lang="cs-CZ" dirty="0"/>
              <a:t>Primární </a:t>
            </a:r>
          </a:p>
          <a:p>
            <a:pPr lvl="1"/>
            <a:r>
              <a:rPr lang="cs-CZ" dirty="0"/>
              <a:t>Společná zemědělská politika</a:t>
            </a:r>
          </a:p>
          <a:p>
            <a:r>
              <a:rPr lang="cs-CZ" dirty="0"/>
              <a:t>Sekundární</a:t>
            </a:r>
          </a:p>
          <a:p>
            <a:pPr lvl="1"/>
            <a:r>
              <a:rPr lang="cs-CZ" dirty="0"/>
              <a:t>Tržní </a:t>
            </a:r>
          </a:p>
          <a:p>
            <a:pPr lvl="1"/>
            <a:r>
              <a:rPr lang="cs-CZ" dirty="0"/>
              <a:t>Strukturální </a:t>
            </a:r>
          </a:p>
          <a:p>
            <a:pPr lvl="1"/>
            <a:r>
              <a:rPr lang="cs-CZ" dirty="0"/>
              <a:t>Harmonizační </a:t>
            </a:r>
          </a:p>
          <a:p>
            <a:pPr lvl="1"/>
            <a:r>
              <a:rPr lang="cs-CZ" dirty="0"/>
              <a:t>Mezinárodní </a:t>
            </a:r>
          </a:p>
          <a:p>
            <a:pPr lvl="1"/>
            <a:r>
              <a:rPr lang="cs-CZ" dirty="0"/>
              <a:t>Související</a:t>
            </a:r>
          </a:p>
          <a:p>
            <a:pPr lvl="2"/>
            <a:r>
              <a:rPr lang="cs-CZ" dirty="0"/>
              <a:t>Bezpečnost potravin </a:t>
            </a:r>
          </a:p>
          <a:p>
            <a:pPr lvl="2"/>
            <a:r>
              <a:rPr lang="cs-CZ" dirty="0"/>
              <a:t>Ochrana životního prostředí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A536122-53D9-4680-813F-FA919C20B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Národní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F61A38-039E-4AC6-ADE7-918E5FC24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688152"/>
          </a:xfrm>
        </p:spPr>
        <p:txBody>
          <a:bodyPr>
            <a:normAutofit/>
          </a:bodyPr>
          <a:lstStyle/>
          <a:p>
            <a:r>
              <a:rPr lang="cs-CZ" dirty="0"/>
              <a:t>Rámcové dle jednotlivých právních odvětví</a:t>
            </a:r>
          </a:p>
          <a:p>
            <a:r>
              <a:rPr lang="cs-CZ" dirty="0"/>
              <a:t>Průřezové</a:t>
            </a:r>
          </a:p>
          <a:p>
            <a:pPr lvl="1"/>
            <a:r>
              <a:rPr lang="cs-CZ" dirty="0"/>
              <a:t>Zákon o zemědělství</a:t>
            </a:r>
          </a:p>
          <a:p>
            <a:pPr lvl="1"/>
            <a:r>
              <a:rPr lang="cs-CZ" dirty="0"/>
              <a:t>Zákon o ekologickém zemědělství</a:t>
            </a:r>
          </a:p>
          <a:p>
            <a:r>
              <a:rPr lang="cs-CZ" dirty="0"/>
              <a:t>Sektorové</a:t>
            </a:r>
          </a:p>
          <a:p>
            <a:pPr lvl="1"/>
            <a:r>
              <a:rPr lang="cs-CZ" dirty="0"/>
              <a:t>Dle typu zemědělské výroby </a:t>
            </a:r>
          </a:p>
          <a:p>
            <a:r>
              <a:rPr lang="cs-CZ" dirty="0"/>
              <a:t>Související </a:t>
            </a:r>
          </a:p>
          <a:p>
            <a:pPr lvl="1"/>
            <a:r>
              <a:rPr lang="cs-CZ" dirty="0"/>
              <a:t>Pozemkové, environmentální,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645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právních vztahů </a:t>
            </a:r>
            <a:endParaRPr lang="en-GB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DBB489A-B11C-4481-8E58-B9F1A8655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Nositelé práv a povinností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Fyzické osoby</a:t>
            </a:r>
          </a:p>
          <a:p>
            <a:pPr lvl="1"/>
            <a:r>
              <a:rPr lang="cs-CZ" dirty="0"/>
              <a:t>Zemědělští podnikatelé</a:t>
            </a:r>
          </a:p>
          <a:p>
            <a:r>
              <a:rPr lang="cs-CZ" dirty="0"/>
              <a:t>Právnické osoby</a:t>
            </a:r>
          </a:p>
          <a:p>
            <a:pPr lvl="1"/>
            <a:r>
              <a:rPr lang="cs-CZ" dirty="0"/>
              <a:t>Zemědělská družstva</a:t>
            </a:r>
          </a:p>
          <a:p>
            <a:pPr lvl="1"/>
            <a:r>
              <a:rPr lang="cs-CZ" dirty="0"/>
              <a:t>Obchodní společnosti </a:t>
            </a:r>
          </a:p>
          <a:p>
            <a:pPr lvl="1"/>
            <a:r>
              <a:rPr lang="cs-CZ" dirty="0"/>
              <a:t>Spolky</a:t>
            </a:r>
          </a:p>
          <a:p>
            <a:r>
              <a:rPr lang="cs-CZ" dirty="0"/>
              <a:t>Významné dělení dle ekonomické velikosti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57C27221-621B-4F67-BEDF-972B2C8C2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Nositelé veřejné správy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6B2C84-CAC9-48C1-A919-E3E958805A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Orgány státní správy</a:t>
            </a:r>
          </a:p>
          <a:p>
            <a:pPr lvl="1"/>
            <a:r>
              <a:rPr lang="cs-CZ" dirty="0"/>
              <a:t>Ústřední </a:t>
            </a:r>
          </a:p>
          <a:p>
            <a:pPr lvl="2"/>
            <a:r>
              <a:rPr lang="cs-CZ" dirty="0"/>
              <a:t>Ministerstvo zemědělství</a:t>
            </a:r>
          </a:p>
          <a:p>
            <a:pPr lvl="2"/>
            <a:r>
              <a:rPr lang="cs-CZ" dirty="0"/>
              <a:t>Ministerstvo životního prostředí</a:t>
            </a:r>
          </a:p>
          <a:p>
            <a:pPr lvl="1"/>
            <a:r>
              <a:rPr lang="cs-CZ" dirty="0"/>
              <a:t>Specializované</a:t>
            </a:r>
          </a:p>
          <a:p>
            <a:pPr lvl="2"/>
            <a:r>
              <a:rPr lang="cs-CZ" dirty="0"/>
              <a:t>SZPI, ČIŽP, ÚKZÚZ, SVS, ČPI, SZIF</a:t>
            </a:r>
          </a:p>
          <a:p>
            <a:r>
              <a:rPr lang="cs-CZ" dirty="0"/>
              <a:t>Zájmová samospráva</a:t>
            </a:r>
          </a:p>
          <a:p>
            <a:pPr lvl="1"/>
            <a:r>
              <a:rPr lang="cs-CZ" dirty="0"/>
              <a:t>Agrární komora</a:t>
            </a:r>
          </a:p>
        </p:txBody>
      </p:sp>
    </p:spTree>
    <p:extLst>
      <p:ext uri="{BB962C8B-B14F-4D97-AF65-F5344CB8AC3E}">
        <p14:creationId xmlns:p14="http://schemas.microsoft.com/office/powerpoint/2010/main" val="801877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Zemědělský podnikatel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Fyzická nebo právnická osoba </a:t>
            </a:r>
          </a:p>
          <a:p>
            <a:pPr lvl="1"/>
            <a:r>
              <a:rPr lang="cs-CZ" dirty="0"/>
              <a:t>Provozování zemědělské výroby</a:t>
            </a:r>
          </a:p>
          <a:p>
            <a:pPr lvl="2"/>
            <a:r>
              <a:rPr lang="cs-CZ" dirty="0"/>
              <a:t>Soustavná a samostatná činnost vlastním jménem, na vlastní odpovědnost, za účelem dosažení zisku, za podmínek stanovených tímto zákonem</a:t>
            </a:r>
          </a:p>
          <a:p>
            <a:pPr lvl="1"/>
            <a:r>
              <a:rPr lang="cs-CZ" dirty="0"/>
              <a:t>Poskytování práce, výkony nebo služby, které souvisejí výhradně se zemědělskou výrobou a při kterých se využijí prostředky nebo zařízení sloužící zemědělskému podnikateli k zemědělské výrobě</a:t>
            </a:r>
          </a:p>
          <a:p>
            <a:pPr lvl="1"/>
            <a:r>
              <a:rPr lang="cs-CZ" dirty="0"/>
              <a:t>Včetně provozování drobné pěstitelské a chovatelské činnosti, anebo prodej rostlinné výrobky a nezpracované živočišné výrobky (drobný zemědělec)</a:t>
            </a:r>
          </a:p>
          <a:p>
            <a:r>
              <a:rPr lang="cs-CZ" dirty="0"/>
              <a:t>Zápis do evidence zemědělského podnikatele</a:t>
            </a:r>
          </a:p>
          <a:p>
            <a:pPr lvl="1"/>
            <a:r>
              <a:rPr lang="cs-CZ" dirty="0"/>
              <a:t>Na žádost</a:t>
            </a:r>
          </a:p>
          <a:p>
            <a:pPr lvl="1"/>
            <a:r>
              <a:rPr lang="cs-CZ" dirty="0"/>
              <a:t>Osvědčení o zápisu</a:t>
            </a:r>
          </a:p>
          <a:p>
            <a:pPr lvl="2"/>
            <a:r>
              <a:rPr lang="cs-CZ" dirty="0"/>
              <a:t>Obecní úřad obec s rozšířenou působností</a:t>
            </a:r>
          </a:p>
          <a:p>
            <a:pPr lvl="1"/>
            <a:r>
              <a:rPr lang="cs-CZ" dirty="0"/>
              <a:t>Výjimky </a:t>
            </a:r>
          </a:p>
          <a:p>
            <a:pPr lvl="2"/>
            <a:r>
              <a:rPr lang="cs-CZ" dirty="0"/>
              <a:t>Drobní zemědělci a osoby poskytující činnosti související</a:t>
            </a:r>
          </a:p>
          <a:p>
            <a:pPr lvl="3"/>
            <a:r>
              <a:rPr lang="cs-CZ" dirty="0"/>
              <a:t>Poskytování služeb dočasně nebo příležitostně</a:t>
            </a:r>
          </a:p>
        </p:txBody>
      </p:sp>
    </p:spTree>
    <p:extLst>
      <p:ext uri="{BB962C8B-B14F-4D97-AF65-F5344CB8AC3E}">
        <p14:creationId xmlns:p14="http://schemas.microsoft.com/office/powerpoint/2010/main" val="102171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018161-547E-48F7-A0D9-272C9EA5B3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9FE08D8-CEA0-461E-870A-02CD15D9B9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000">
                <a:solidFill>
                  <a:schemeClr val="bg1"/>
                </a:solidFill>
              </a:rPr>
              <a:t>Zemědělská výroba </a:t>
            </a:r>
            <a:br>
              <a:rPr lang="cs-CZ" sz="3000">
                <a:solidFill>
                  <a:schemeClr val="bg1"/>
                </a:solidFill>
              </a:rPr>
            </a:br>
            <a:r>
              <a:rPr lang="cs-CZ" sz="3000">
                <a:solidFill>
                  <a:schemeClr val="bg1"/>
                </a:solidFill>
              </a:rPr>
              <a:t>pro účely zákona o 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6578" y="589721"/>
            <a:ext cx="6798033" cy="554071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/>
              <a:t>a) rostlinná výroba 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včetně chmelařství, ovocnářství, vinohradnictví a pěstování zeleniny, hub, okrasných rostlin, léčivých a aromatických rostlin, rostlin pro technické a energetické užití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b) živočišná výroba 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zahrnující chov hospodářských a jiných zvířat či živočichů za účelem získávání, zpracování a výroby živočišných produktů, chov hospodářských zvířat k tahu a chov sportovních a dostihových koní,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c) produkce chovných a plemenných zvířat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využití jejich genetického materiálu a získávání zárodečných produktů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d) výroba osiv a sadby, školkařských výpěstků a genetického materiálu rostlin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e) úprava, zpracování a prodej vlastní produkce zemědělské výroby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f) chov ryb, vodních živočichů a pěstování rostlin 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ve vodním útvaru povrchových vod 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g) hospodaření v lese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h) hospodaření s vodou pro zemědělské a lesnické účely</a:t>
            </a:r>
          </a:p>
        </p:txBody>
      </p:sp>
    </p:spTree>
    <p:extLst>
      <p:ext uri="{BB962C8B-B14F-4D97-AF65-F5344CB8AC3E}">
        <p14:creationId xmlns:p14="http://schemas.microsoft.com/office/powerpoint/2010/main" val="376811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657C3-CA1B-46D1-B743-2A5968AA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Zemědělský podnikatel jako fyzická osoba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F3603-C387-4D39-8523-85EAF9127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</a:t>
            </a:r>
          </a:p>
          <a:p>
            <a:pPr lvl="1"/>
            <a:r>
              <a:rPr lang="cs-CZ" dirty="0"/>
              <a:t>Plná svéprávnost</a:t>
            </a:r>
          </a:p>
          <a:p>
            <a:pPr lvl="1"/>
            <a:r>
              <a:rPr lang="cs-CZ" dirty="0"/>
              <a:t>Trvalý pobyt na území České republiky, nejedná-li se o občana České republiky nebo o občana členského státu Evropské unie</a:t>
            </a:r>
          </a:p>
          <a:p>
            <a:pPr lvl="1"/>
            <a:r>
              <a:rPr lang="cs-CZ" dirty="0"/>
              <a:t>Základní znalost jazyka českého, nejedná-li se o občana České republiky nebo o občana členského státu Evropské unie</a:t>
            </a:r>
          </a:p>
        </p:txBody>
      </p:sp>
    </p:spTree>
    <p:extLst>
      <p:ext uri="{BB962C8B-B14F-4D97-AF65-F5344CB8AC3E}">
        <p14:creationId xmlns:p14="http://schemas.microsoft.com/office/powerpoint/2010/main" val="2290424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3CD27-77C7-4169-B71E-A078E052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 otázce odbornosti a bezúhonnosti nález ÚS </a:t>
            </a:r>
            <a:r>
              <a:rPr lang="cs-CZ" dirty="0" err="1"/>
              <a:t>Pl</a:t>
            </a:r>
            <a:r>
              <a:rPr lang="cs-CZ" dirty="0"/>
              <a:t>. ÚS 38/04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1C864-F517-4537-9825-D819772A9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To, zda je možno zemědělsky vyrábět jen s dotacemi, je třeba ponechat na každodenní realitě, na výsledku aktivit pramenících ze svobodného rozhodnutí jednotlivců. Z toho nezbytně plyne, že rozhodnutí o tom, zda vůbec podnikatelé budou podnikat s využitím dotací, by z hlediska čl. 26 Listiny mělo být ponecháno na jejich volbě. V případě, že se rozhodnou o dotaci požádat, je myslitelné, aby zákonodárce vázal až právě pozitivní rozhodnutí o poskytnutí dotace na bezúhonnost v rozsahu vážícímu se k zákonnému využití veřejných prostředků poskytnutých žadateli v minulosti</a:t>
            </a:r>
          </a:p>
          <a:p>
            <a:r>
              <a:rPr lang="cs-CZ" i="1" dirty="0"/>
              <a:t>Zákonodárce vymezil možnosti splnění podmínky odbornosti velmi přísně. Jako nadměrně tvrdá a neproporcionální jeví povinnost splnit podmínku odbornosti výhradně osobně, což platí pro všechny fyzické osoby, kterým je tak bráněno v podnikání. Takové omezení však nemůže obstát při poměřování principem potřebnosti, a tím spíše při poměřováním kritériem přiměřenosti v užším smyslu.</a:t>
            </a:r>
          </a:p>
          <a:p>
            <a:r>
              <a:rPr lang="cs-CZ" i="1" dirty="0"/>
              <a:t>Požadavek osobního splnění podmínky odbornosti a bezúhonnosti společně s krátkou lhůtou zániku dosavadního oprávnění je velmi tvrdý. Způsob, jímž byla změna provedena, nebyl nutný, resp. nebyl vyžadován sledovaným cílem.</a:t>
            </a:r>
          </a:p>
        </p:txBody>
      </p:sp>
    </p:spTree>
    <p:extLst>
      <p:ext uri="{BB962C8B-B14F-4D97-AF65-F5344CB8AC3E}">
        <p14:creationId xmlns:p14="http://schemas.microsoft.com/office/powerpoint/2010/main" val="2036910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Právnické osoby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Zemědělská družstva </a:t>
            </a:r>
          </a:p>
          <a:p>
            <a:pPr lvl="1"/>
            <a:r>
              <a:rPr lang="cs-CZ" dirty="0"/>
              <a:t>Obchodní korporace</a:t>
            </a:r>
          </a:p>
          <a:p>
            <a:pPr lvl="1"/>
            <a:r>
              <a:rPr lang="cs-CZ" dirty="0"/>
              <a:t>Společenství neuzavřeného počtu osob, které je založeno za účelem vzájemné podpory svých členů nebo třetích osob, případně za účelem podnikání</a:t>
            </a:r>
          </a:p>
          <a:p>
            <a:pPr lvl="2"/>
            <a:r>
              <a:rPr lang="cs-CZ" dirty="0"/>
              <a:t>Sociální a ekonomický aspekt</a:t>
            </a:r>
          </a:p>
          <a:p>
            <a:pPr lvl="1"/>
            <a:r>
              <a:rPr lang="cs-CZ" dirty="0"/>
              <a:t>Zápis do obchodního rejstříku</a:t>
            </a:r>
          </a:p>
          <a:p>
            <a:r>
              <a:rPr lang="cs-CZ" dirty="0"/>
              <a:t>Obchodní společnosti</a:t>
            </a:r>
          </a:p>
          <a:p>
            <a:pPr lvl="1"/>
            <a:r>
              <a:rPr lang="cs-CZ" dirty="0"/>
              <a:t>Akciová společnost </a:t>
            </a:r>
          </a:p>
          <a:p>
            <a:pPr lvl="1"/>
            <a:r>
              <a:rPr lang="cs-CZ" dirty="0"/>
              <a:t>Společnost s ručením omezeným</a:t>
            </a:r>
          </a:p>
          <a:p>
            <a:r>
              <a:rPr lang="cs-CZ" dirty="0"/>
              <a:t>Spolek/spolky (dříve občanská sdružení, zájmová sdružení právnických osob)</a:t>
            </a:r>
          </a:p>
          <a:p>
            <a:pPr lvl="1"/>
            <a:r>
              <a:rPr lang="cs-CZ" dirty="0"/>
              <a:t>Korporace s hlavním účelem odlišným od podnikání</a:t>
            </a:r>
          </a:p>
          <a:p>
            <a:pPr lvl="1"/>
            <a:r>
              <a:rPr lang="cs-CZ" dirty="0"/>
              <a:t>Účelově univerzální společenství osob charakterizované jejich společným zájmem</a:t>
            </a:r>
          </a:p>
          <a:p>
            <a:pPr lvl="2"/>
            <a:r>
              <a:rPr lang="cs-CZ" dirty="0"/>
              <a:t>Svazy k ochraně hospodářských a sociálních zájmů</a:t>
            </a:r>
          </a:p>
          <a:p>
            <a:pPr lvl="1"/>
            <a:r>
              <a:rPr lang="cs-CZ" dirty="0"/>
              <a:t>Zápis do veřejného rejstříku spolků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649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Zemědělec dle práva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Neexistuje jednotná definice, liší se pro účely jednotlivých nařízení</a:t>
            </a:r>
          </a:p>
          <a:p>
            <a:r>
              <a:rPr lang="cs-CZ" dirty="0"/>
              <a:t>Fyzická nebo právnická osoba či skupina fyzických nebo právnických osob, bez ohledu na právní formu této skupiny a jejích členů podle vnitrostátních práv­ních předpisů, jejíž </a:t>
            </a:r>
            <a:r>
              <a:rPr lang="cs-CZ" b="1" u="sng" dirty="0"/>
              <a:t>zemědělský podnik </a:t>
            </a:r>
            <a:r>
              <a:rPr lang="cs-CZ" dirty="0"/>
              <a:t>se nachází na území spadajícím do územní působnosti Smluv a která vykonává </a:t>
            </a:r>
            <a:r>
              <a:rPr lang="cs-CZ" b="1" u="sng" dirty="0"/>
              <a:t>zemědělskou činnost</a:t>
            </a:r>
          </a:p>
          <a:p>
            <a:r>
              <a:rPr lang="cs-CZ" dirty="0"/>
              <a:t>Zemědělský podnik</a:t>
            </a:r>
          </a:p>
          <a:p>
            <a:pPr lvl="1"/>
            <a:r>
              <a:rPr lang="cs-CZ" dirty="0"/>
              <a:t> soubor všech produkčních jednotek využívaných k zemědělské činnosti a spravovaných zemědělcem, které se nacházejí na území stejného členského státu</a:t>
            </a:r>
          </a:p>
          <a:p>
            <a:r>
              <a:rPr lang="cs-CZ" dirty="0"/>
              <a:t>Zemědělská činnost </a:t>
            </a:r>
          </a:p>
          <a:p>
            <a:pPr lvl="1"/>
            <a:r>
              <a:rPr lang="cs-CZ" dirty="0"/>
              <a:t>produkce, chov zvířat nebo pěstování zemědělských plodin včetně sklizně, dojení, plemenářské činnosti a chovu zvířat pro zemědělské účely</a:t>
            </a:r>
          </a:p>
          <a:p>
            <a:pPr lvl="1"/>
            <a:r>
              <a:rPr lang="cs-CZ" dirty="0"/>
              <a:t>udržování zemědělských ploch ve stavu vhodném pro pastvu nebo pěstování plodin bez přípravy, která jde nad rámec běžných způsobů zemědělské praxe a použití strojů</a:t>
            </a:r>
          </a:p>
          <a:p>
            <a:pPr lvl="1"/>
            <a:r>
              <a:rPr lang="cs-CZ" dirty="0"/>
              <a:t>provádění minimální činnosti, která je prováděna na zemědělských plochách přirozeně ponechávaných ve stavu vhodném pro pastvu nebo pěstování plodin</a:t>
            </a:r>
          </a:p>
          <a:p>
            <a:r>
              <a:rPr lang="cs-CZ" dirty="0"/>
              <a:t>Zemědělská plocha</a:t>
            </a:r>
          </a:p>
          <a:p>
            <a:pPr lvl="1"/>
            <a:r>
              <a:rPr lang="cs-CZ" dirty="0"/>
              <a:t>jakákoli plocha orné půdy, trvalých travních porostů a stálých pastvin nebo trvalých kultur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631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741EC-219E-4502-9ADA-1C3BBE85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Skutečný zemědělec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73E87-7533-4434-856F-FFFADF640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Aktivní zemědělec</a:t>
            </a:r>
            <a:r>
              <a:rPr lang="cs-CZ" dirty="0"/>
              <a:t> (2015 – 2018)</a:t>
            </a:r>
          </a:p>
          <a:p>
            <a:pPr lvl="1"/>
            <a:r>
              <a:rPr lang="cs-CZ" dirty="0"/>
              <a:t>Prokazování příjmů ze „zakázaných“ ekonomických činností (provozování </a:t>
            </a:r>
            <a:r>
              <a:rPr lang="cs-CZ" i="1" dirty="0"/>
              <a:t>letiště, železniční sítě, vodáren, stálých sportovních a rekreačních areálů a služby v oblasti nemovitostí)</a:t>
            </a:r>
            <a:endParaRPr lang="cs-CZ" dirty="0"/>
          </a:p>
          <a:p>
            <a:r>
              <a:rPr lang="cs-CZ" dirty="0"/>
              <a:t>Skutečný zemědělec (?po roce 2020?)</a:t>
            </a:r>
          </a:p>
          <a:p>
            <a:pPr lvl="1"/>
            <a:r>
              <a:rPr lang="cs-CZ" dirty="0"/>
              <a:t>Osoby, jejichž zemědělská činnost tvoří jen nevýznamnou část jejich celkové hospodářské činnosti nebo jejichž hlavním předmětem podnikání není zemědělství</a:t>
            </a:r>
          </a:p>
          <a:p>
            <a:pPr lvl="1"/>
            <a:r>
              <a:rPr lang="cs-CZ" dirty="0"/>
              <a:t>Nejde o vícestranně zaměřené zemědělce</a:t>
            </a:r>
          </a:p>
        </p:txBody>
      </p:sp>
    </p:spTree>
    <p:extLst>
      <p:ext uri="{BB962C8B-B14F-4D97-AF65-F5344CB8AC3E}">
        <p14:creationId xmlns:p14="http://schemas.microsoft.com/office/powerpoint/2010/main" val="589348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Zájmová samospráva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Veřejnoprávní korporace</a:t>
            </a:r>
          </a:p>
          <a:p>
            <a:pPr lvl="1"/>
            <a:r>
              <a:rPr lang="cs-CZ" dirty="0"/>
              <a:t>Právnická osoba</a:t>
            </a:r>
          </a:p>
          <a:p>
            <a:pPr lvl="1"/>
            <a:r>
              <a:rPr lang="cs-CZ" dirty="0"/>
              <a:t>Člensky organizovaný subjekt veřejné správy, který byl s tímto označením zřízen zákonem nebo rozhodnutím na základě zákona a kterému byla svěřena zákonem nebo rozhodnutím vydaným na základě zákona moc samostatně plnit veřejné úkoly a činit opatření</a:t>
            </a:r>
          </a:p>
          <a:p>
            <a:r>
              <a:rPr lang="cs-CZ" dirty="0">
                <a:hlinkClick r:id="rId2"/>
              </a:rPr>
              <a:t>Agrární komora</a:t>
            </a:r>
            <a:endParaRPr lang="cs-CZ" dirty="0"/>
          </a:p>
          <a:p>
            <a:pPr lvl="1"/>
            <a:r>
              <a:rPr lang="cs-CZ" dirty="0"/>
              <a:t>Zákon č. 301/1992 Sb.</a:t>
            </a:r>
          </a:p>
          <a:p>
            <a:pPr lvl="1"/>
            <a:r>
              <a:rPr lang="cs-CZ" dirty="0"/>
              <a:t>Sdružení podnikatelů (FO i PO) k podpoře podnikatelských aktivit v zemědělství, potravinářství a lesnictví, k prosazování a ochraně zájmů a k zajišťování potřeb svých členů</a:t>
            </a:r>
          </a:p>
          <a:p>
            <a:pPr lvl="1"/>
            <a:r>
              <a:rPr lang="cs-CZ" dirty="0"/>
              <a:t>Dobrovolné členství</a:t>
            </a:r>
          </a:p>
          <a:p>
            <a:pPr lvl="1"/>
            <a:r>
              <a:rPr lang="cs-CZ" dirty="0"/>
              <a:t>Vymezená působnost</a:t>
            </a:r>
          </a:p>
          <a:p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268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54056-D02A-4CC9-A37B-60BDB107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subjekty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76AE6-611C-49A2-869D-AB3AA1664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Zemědělský svaz</a:t>
            </a:r>
            <a:endParaRPr lang="cs-CZ" dirty="0"/>
          </a:p>
          <a:p>
            <a:r>
              <a:rPr lang="cs-CZ" dirty="0">
                <a:hlinkClick r:id="rId3"/>
              </a:rPr>
              <a:t>Asociace soukromého zemědělství ČR</a:t>
            </a:r>
            <a:endParaRPr lang="cs-CZ" dirty="0"/>
          </a:p>
          <a:p>
            <a:r>
              <a:rPr lang="cs-CZ" dirty="0">
                <a:hlinkClick r:id="rId4"/>
              </a:rPr>
              <a:t>Svaz vlastníků půdy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41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- zvláštnosti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/>
          </a:bodyPr>
          <a:lstStyle/>
          <a:p>
            <a:r>
              <a:rPr lang="cs-CZ" dirty="0"/>
              <a:t>Nezastupitelná úloha v národním hospodářství</a:t>
            </a:r>
          </a:p>
          <a:p>
            <a:pPr lvl="1"/>
            <a:r>
              <a:rPr lang="cs-CZ" dirty="0"/>
              <a:t>Podíl na tvorbě životních podmínek společnosti</a:t>
            </a:r>
          </a:p>
          <a:p>
            <a:pPr lvl="2"/>
            <a:r>
              <a:rPr lang="cs-CZ" dirty="0"/>
              <a:t>Výroba potravin</a:t>
            </a:r>
          </a:p>
          <a:p>
            <a:pPr lvl="3"/>
            <a:r>
              <a:rPr lang="cs-CZ" dirty="0"/>
              <a:t>Kvantitativní i kvalitativní rozměr</a:t>
            </a:r>
          </a:p>
          <a:p>
            <a:pPr lvl="2"/>
            <a:r>
              <a:rPr lang="cs-CZ" dirty="0"/>
              <a:t>Rozvoj prostředí venkova</a:t>
            </a:r>
          </a:p>
          <a:p>
            <a:r>
              <a:rPr lang="cs-CZ" dirty="0"/>
              <a:t>Biologická a přírodní podmíněnost</a:t>
            </a:r>
          </a:p>
          <a:p>
            <a:pPr lvl="2"/>
            <a:r>
              <a:rPr lang="cs-CZ" dirty="0"/>
              <a:t>Georeliéf, klima, půda, přírodní pásmo</a:t>
            </a:r>
          </a:p>
          <a:p>
            <a:pPr lvl="2"/>
            <a:r>
              <a:rPr lang="cs-CZ" dirty="0"/>
              <a:t>Biologické cykly</a:t>
            </a:r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DA19E7-F4B9-4428-B4AB-A0DA29682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/>
          </a:bodyPr>
          <a:lstStyle/>
          <a:p>
            <a:r>
              <a:rPr lang="cs-CZ" dirty="0"/>
              <a:t>Nedokonalé fungování agrárního trhu</a:t>
            </a:r>
          </a:p>
          <a:p>
            <a:pPr lvl="1"/>
            <a:r>
              <a:rPr lang="cs-CZ" dirty="0"/>
              <a:t>Tržní tlak</a:t>
            </a:r>
          </a:p>
          <a:p>
            <a:pPr lvl="1"/>
            <a:r>
              <a:rPr lang="cs-CZ" dirty="0"/>
              <a:t>Rozdíly mezi nabídkou a poptávkou</a:t>
            </a:r>
          </a:p>
          <a:p>
            <a:r>
              <a:rPr lang="cs-CZ" dirty="0"/>
              <a:t>Úroveň produktivity práce a možnosti jejího zvyšování</a:t>
            </a:r>
          </a:p>
          <a:p>
            <a:pPr lvl="1"/>
            <a:r>
              <a:rPr lang="cs-CZ" dirty="0"/>
              <a:t>Diferenciace životní úrovně</a:t>
            </a:r>
          </a:p>
          <a:p>
            <a:r>
              <a:rPr lang="cs-CZ" dirty="0"/>
              <a:t>Externality</a:t>
            </a:r>
          </a:p>
          <a:p>
            <a:pPr lvl="1"/>
            <a:r>
              <a:rPr lang="cs-CZ" dirty="0"/>
              <a:t>Pozitivní i negativní </a:t>
            </a:r>
          </a:p>
          <a:p>
            <a:pPr lvl="1"/>
            <a:r>
              <a:rPr lang="cs-CZ" dirty="0"/>
              <a:t>Diskuse </a:t>
            </a:r>
          </a:p>
        </p:txBody>
      </p:sp>
    </p:spTree>
    <p:extLst>
      <p:ext uri="{BB962C8B-B14F-4D97-AF65-F5344CB8AC3E}">
        <p14:creationId xmlns:p14="http://schemas.microsoft.com/office/powerpoint/2010/main" val="94120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systémy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Dle produktu</a:t>
            </a:r>
          </a:p>
          <a:p>
            <a:pPr lvl="1"/>
            <a:r>
              <a:rPr lang="cs-CZ" dirty="0"/>
              <a:t>Rostlinná výroba</a:t>
            </a:r>
          </a:p>
          <a:p>
            <a:pPr lvl="1"/>
            <a:r>
              <a:rPr lang="cs-CZ" dirty="0"/>
              <a:t>Živočišná výroba</a:t>
            </a:r>
          </a:p>
          <a:p>
            <a:r>
              <a:rPr lang="cs-CZ" dirty="0"/>
              <a:t>Dle intenzity hospodaření </a:t>
            </a:r>
          </a:p>
          <a:p>
            <a:pPr lvl="1"/>
            <a:r>
              <a:rPr lang="cs-CZ" dirty="0"/>
              <a:t>Intenzivní</a:t>
            </a:r>
          </a:p>
          <a:p>
            <a:pPr lvl="1"/>
            <a:r>
              <a:rPr lang="cs-CZ" dirty="0"/>
              <a:t>Extenzivní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3293E8A-AAA8-45D7-8BFB-343583EAE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Dle způsobu produkce</a:t>
            </a:r>
          </a:p>
          <a:p>
            <a:pPr lvl="1"/>
            <a:r>
              <a:rPr lang="cs-CZ" dirty="0"/>
              <a:t>Konvenční → Precizní</a:t>
            </a:r>
          </a:p>
          <a:p>
            <a:pPr lvl="2"/>
            <a:r>
              <a:rPr lang="cs-CZ" dirty="0"/>
              <a:t>Využívání všech dostupných prostředků</a:t>
            </a:r>
          </a:p>
          <a:p>
            <a:pPr lvl="2"/>
            <a:r>
              <a:rPr lang="cs-CZ" dirty="0"/>
              <a:t>Vysoká efektivita, negativní externality</a:t>
            </a:r>
          </a:p>
          <a:p>
            <a:pPr lvl="1"/>
            <a:r>
              <a:rPr lang="cs-CZ" dirty="0"/>
              <a:t>Alternativní </a:t>
            </a:r>
          </a:p>
          <a:p>
            <a:pPr lvl="2"/>
            <a:r>
              <a:rPr lang="cs-CZ" dirty="0"/>
              <a:t>Integrované</a:t>
            </a:r>
          </a:p>
          <a:p>
            <a:pPr lvl="3"/>
            <a:r>
              <a:rPr lang="cs-CZ" dirty="0"/>
              <a:t>Zohlednění ekonomických i ekologických hledisek</a:t>
            </a:r>
          </a:p>
          <a:p>
            <a:pPr lvl="3"/>
            <a:r>
              <a:rPr lang="cs-CZ" dirty="0"/>
              <a:t>Adaptace na specifika prostředí </a:t>
            </a:r>
          </a:p>
          <a:p>
            <a:pPr lvl="2"/>
            <a:r>
              <a:rPr lang="cs-CZ" dirty="0"/>
              <a:t>Ekologické</a:t>
            </a:r>
          </a:p>
          <a:p>
            <a:pPr lvl="3"/>
            <a:r>
              <a:rPr lang="cs-CZ" dirty="0" err="1"/>
              <a:t>Low</a:t>
            </a:r>
            <a:r>
              <a:rPr lang="cs-CZ" dirty="0"/>
              <a:t>-input systém</a:t>
            </a:r>
          </a:p>
          <a:p>
            <a:pPr lvl="2"/>
            <a:r>
              <a:rPr lang="cs-CZ" dirty="0"/>
              <a:t>Biodynamické </a:t>
            </a:r>
          </a:p>
          <a:p>
            <a:pPr lvl="1"/>
            <a:r>
              <a:rPr lang="cs-CZ" dirty="0"/>
              <a:t>Využívající GMO</a:t>
            </a:r>
          </a:p>
        </p:txBody>
      </p:sp>
    </p:spTree>
    <p:extLst>
      <p:ext uri="{BB962C8B-B14F-4D97-AF65-F5344CB8AC3E}">
        <p14:creationId xmlns:p14="http://schemas.microsoft.com/office/powerpoint/2010/main" val="256766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6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6F1382-D683-411A-BE15-15095CEA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Struktura produkce 2018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EF9861-A1FD-47CB-8737-A4AF6E97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021" y="850783"/>
            <a:ext cx="6709691" cy="41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Kategorizace zemědělského území</a:t>
            </a:r>
            <a:br>
              <a:rPr lang="cs-CZ" dirty="0"/>
            </a:br>
            <a:r>
              <a:rPr lang="cs-CZ" sz="1200" dirty="0">
                <a:hlinkClick r:id="rId2"/>
              </a:rPr>
              <a:t>https://docplayer.cz/170034-Kategorizace-zemedelskeho-uzemi-ceske-republiky-ing-ludek-tyser-phd.html</a:t>
            </a:r>
            <a:r>
              <a:rPr lang="cs-CZ" sz="1200" dirty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Zemědělské výrobní oblasti (rajonizace)</a:t>
            </a:r>
          </a:p>
          <a:p>
            <a:pPr lvl="2"/>
            <a:r>
              <a:rPr lang="cs-CZ" dirty="0"/>
              <a:t>Z hlediska vhodnosti pro specifické zemědělské využití na základě přírodních podmínek</a:t>
            </a:r>
          </a:p>
          <a:p>
            <a:pPr lvl="2"/>
            <a:r>
              <a:rPr lang="cs-CZ" dirty="0"/>
              <a:t>Pro statistické účely</a:t>
            </a:r>
          </a:p>
          <a:p>
            <a:pPr lvl="1"/>
            <a:r>
              <a:rPr lang="cs-CZ" dirty="0"/>
              <a:t>Kukuřičná</a:t>
            </a:r>
          </a:p>
          <a:p>
            <a:pPr lvl="1"/>
            <a:r>
              <a:rPr lang="cs-CZ" dirty="0"/>
              <a:t>Řepařská </a:t>
            </a:r>
          </a:p>
          <a:p>
            <a:pPr lvl="1"/>
            <a:r>
              <a:rPr lang="cs-CZ" dirty="0"/>
              <a:t>Bramborářská</a:t>
            </a:r>
          </a:p>
          <a:p>
            <a:pPr lvl="1"/>
            <a:r>
              <a:rPr lang="cs-CZ" dirty="0"/>
              <a:t>Horská </a:t>
            </a:r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E0F123E-EAEC-449D-8A39-207AE92256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Oblasti s přírodními a jinými zvláštními znevýhodněními (ANC) (56 % půdy)</a:t>
            </a:r>
          </a:p>
          <a:p>
            <a:pPr lvl="1"/>
            <a:r>
              <a:rPr lang="cs-CZ" dirty="0"/>
              <a:t>Horské oblasti</a:t>
            </a:r>
          </a:p>
          <a:p>
            <a:pPr lvl="1"/>
            <a:r>
              <a:rPr lang="cs-CZ" dirty="0"/>
              <a:t>Ostatní znevýhodněné oblasti</a:t>
            </a:r>
          </a:p>
          <a:p>
            <a:pPr lvl="1"/>
            <a:r>
              <a:rPr lang="cs-CZ" dirty="0"/>
              <a:t>Specifické oblasti</a:t>
            </a:r>
          </a:p>
          <a:p>
            <a:r>
              <a:rPr lang="cs-CZ" dirty="0"/>
              <a:t>Zranitelné oblasti (49 % půdy)</a:t>
            </a:r>
          </a:p>
          <a:p>
            <a:pPr lvl="1"/>
            <a:r>
              <a:rPr lang="cs-CZ" dirty="0"/>
              <a:t>Pravidla pro používání hnojiv</a:t>
            </a:r>
          </a:p>
        </p:txBody>
      </p:sp>
    </p:spTree>
    <p:extLst>
      <p:ext uri="{BB962C8B-B14F-4D97-AF65-F5344CB8AC3E}">
        <p14:creationId xmlns:p14="http://schemas.microsoft.com/office/powerpoint/2010/main" val="276597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47212-081A-4E41-8623-C5BD41ADDC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09D380-EBC7-4787-8CE8-708623919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4" t="9383" r="15624" b="6111"/>
          <a:stretch/>
        </p:blipFill>
        <p:spPr>
          <a:xfrm>
            <a:off x="3079618" y="714375"/>
            <a:ext cx="7978508" cy="54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39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1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2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3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4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5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6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7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8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9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0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3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4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5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6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7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8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9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0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1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2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3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4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66" name="Rectangle 265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8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70" name="Rectangle 269">
            <a:extLst>
              <a:ext uri="{FF2B5EF4-FFF2-40B4-BE49-F238E27FC236}">
                <a16:creationId xmlns:a16="http://schemas.microsoft.com/office/drawing/2014/main" id="{B7961235-F42C-4C83-B51B-7416382FB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254A09A1-AE33-4C84-B62F-DC061FD56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C7BBCC-3D5B-42C5-8516-CC70D61A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rgbClr val="FEFFFF"/>
                </a:solidFill>
              </a:rPr>
              <a:t>Vývoj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půdního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fondu</a:t>
            </a:r>
            <a:r>
              <a:rPr lang="en-US" sz="2200" dirty="0">
                <a:solidFill>
                  <a:srgbClr val="FEFFFF"/>
                </a:solidFill>
              </a:rPr>
              <a:t> od </a:t>
            </a:r>
            <a:r>
              <a:rPr lang="en-US" sz="2200" dirty="0" err="1">
                <a:solidFill>
                  <a:srgbClr val="FEFFFF"/>
                </a:solidFill>
              </a:rPr>
              <a:t>roku</a:t>
            </a:r>
            <a:r>
              <a:rPr lang="en-US" sz="2200" dirty="0">
                <a:solidFill>
                  <a:srgbClr val="FEFFFF"/>
                </a:solidFill>
              </a:rPr>
              <a:t> 1966</a:t>
            </a:r>
            <a:br>
              <a:rPr lang="en-US" sz="2200" dirty="0">
                <a:solidFill>
                  <a:srgbClr val="FEFFFF"/>
                </a:solidFill>
              </a:rPr>
            </a:br>
            <a:br>
              <a:rPr lang="en-US" sz="2200" dirty="0">
                <a:solidFill>
                  <a:srgbClr val="FEFFFF"/>
                </a:solidFill>
              </a:rPr>
            </a:br>
            <a:r>
              <a:rPr lang="en-US" sz="2200" dirty="0" err="1">
                <a:solidFill>
                  <a:srgbClr val="FEFFFF"/>
                </a:solidFill>
              </a:rPr>
              <a:t>Vývoj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podílu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výměry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zemědělských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pozemků</a:t>
            </a:r>
            <a:r>
              <a:rPr lang="en-US" sz="2200" dirty="0">
                <a:solidFill>
                  <a:srgbClr val="FEFFFF"/>
                </a:solidFill>
              </a:rPr>
              <a:t> a orné </a:t>
            </a:r>
            <a:r>
              <a:rPr lang="en-US" sz="2200" dirty="0" err="1">
                <a:solidFill>
                  <a:srgbClr val="FEFFFF"/>
                </a:solidFill>
              </a:rPr>
              <a:t>půdy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na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obyvatele</a:t>
            </a:r>
            <a:r>
              <a:rPr lang="en-US" sz="2200" dirty="0">
                <a:solidFill>
                  <a:srgbClr val="FEFFFF"/>
                </a:solidFill>
              </a:rPr>
              <a:t> od </a:t>
            </a:r>
            <a:r>
              <a:rPr lang="en-US" sz="2200" dirty="0" err="1">
                <a:solidFill>
                  <a:srgbClr val="FEFFFF"/>
                </a:solidFill>
              </a:rPr>
              <a:t>roku</a:t>
            </a:r>
            <a:r>
              <a:rPr lang="en-US" sz="2200" dirty="0">
                <a:solidFill>
                  <a:srgbClr val="FEFFFF"/>
                </a:solidFill>
              </a:rPr>
              <a:t> 1936</a:t>
            </a:r>
            <a:br>
              <a:rPr lang="en-US" sz="2200" dirty="0">
                <a:solidFill>
                  <a:srgbClr val="FEFFFF"/>
                </a:solidFill>
              </a:rPr>
            </a:br>
            <a:br>
              <a:rPr lang="en-US" sz="2200" dirty="0">
                <a:solidFill>
                  <a:srgbClr val="FEFFFF"/>
                </a:solidFill>
              </a:rPr>
            </a:br>
            <a:r>
              <a:rPr lang="en-US" sz="1000" dirty="0" err="1">
                <a:solidFill>
                  <a:srgbClr val="FEFFFF"/>
                </a:solidFill>
              </a:rPr>
              <a:t>Zdroj</a:t>
            </a:r>
            <a:r>
              <a:rPr lang="en-US" sz="1000" dirty="0">
                <a:solidFill>
                  <a:srgbClr val="FEFFFF"/>
                </a:solidFill>
              </a:rPr>
              <a:t>: </a:t>
            </a:r>
            <a:r>
              <a:rPr lang="en-US" sz="1000" dirty="0">
                <a:solidFill>
                  <a:srgbClr val="FEFFFF"/>
                </a:solidFill>
                <a:hlinkClick r:id="rId2"/>
              </a:rPr>
              <a:t>https://www.cuzk.cz/Periodika-a-publikace/Statisticke-udaje/Souhrne-prehledy-pudniho-fondu/Rocenka_pudniho_fondu_2019.aspx</a:t>
            </a:r>
            <a:endParaRPr lang="en-US" sz="2200" dirty="0">
              <a:solidFill>
                <a:srgbClr val="FEFFFF"/>
              </a:solidFill>
            </a:endParaRPr>
          </a:p>
        </p:txBody>
      </p:sp>
      <p:sp>
        <p:nvSpPr>
          <p:cNvPr id="274" name="Freeform 27">
            <a:extLst>
              <a:ext uri="{FF2B5EF4-FFF2-40B4-BE49-F238E27FC236}">
                <a16:creationId xmlns:a16="http://schemas.microsoft.com/office/drawing/2014/main" id="{D62F2749-B982-4ADE-B1EF-67900258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AFB249-04C0-4997-8049-E91CA58BA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745" y="1119945"/>
            <a:ext cx="4153750" cy="205790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2065D51-03FF-4E1A-86AB-FBDD66BEB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745" y="3668933"/>
            <a:ext cx="4153750" cy="20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931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2445</Words>
  <Application>Microsoft Office PowerPoint</Application>
  <PresentationFormat>Širokoúhlá obrazovka</PresentationFormat>
  <Paragraphs>299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Stébla</vt:lpstr>
      <vt:lpstr>Zemědělské právo.  Úvod do problematiky.</vt:lpstr>
      <vt:lpstr>Zemědělství – pojetí </vt:lpstr>
      <vt:lpstr>Zemědělská výroba  pro účely zákona o zemědělství</vt:lpstr>
      <vt:lpstr>Zemědělství - zvláštnosti</vt:lpstr>
      <vt:lpstr>Zemědělské systémy</vt:lpstr>
      <vt:lpstr>Struktura produkce 2018</vt:lpstr>
      <vt:lpstr>Kategorizace zemědělského území https://docplayer.cz/170034-Kategorizace-zemedelskeho-uzemi-ceske-republiky-ing-ludek-tyser-phd.html </vt:lpstr>
      <vt:lpstr>Prezentace aplikace PowerPoint</vt:lpstr>
      <vt:lpstr>Vývoj půdního fondu od roku 1966  Vývoj podílu výměry zemědělských pozemků a orné půdy na obyvatele od roku 1936  Zdroj: https://www.cuzk.cz/Periodika-a-publikace/Statisticke-udaje/Souhrne-prehledy-pudniho-fondu/Rocenka_pudniho_fondu_2019.aspx</vt:lpstr>
      <vt:lpstr>Vlastnická struktura půdy</vt:lpstr>
      <vt:lpstr>Podíl zemědělských a nezemědělských pozemků k 31. 12. 2018 Zdroj: https://www.cuzk.cz/Periodika-a-publikace/Statisticke-udaje/Souhrne-prehledy-pudniho-fondu/Rocenka_pudniho_fondu_2019.aspx</vt:lpstr>
      <vt:lpstr>Podíl najaté a vlastní půdy v zemědělských subjektech</vt:lpstr>
      <vt:lpstr>Prezentace aplikace PowerPoint</vt:lpstr>
      <vt:lpstr>Podnikatelská struktura zemědělství</vt:lpstr>
      <vt:lpstr>Průměrná velikost zemědělských podniků</vt:lpstr>
      <vt:lpstr>Prezentace aplikace PowerPoint</vt:lpstr>
      <vt:lpstr>Cena zemědělské půdy</vt:lpstr>
      <vt:lpstr>Zpráva o trhu s půdou v roce 2019 https://www.farmy.cz/dokumenty/ZPRAVA-o-trhu-s-pudou-FARMYCZ-leden-2020.pdf</vt:lpstr>
      <vt:lpstr>Mapa tržních cen půdy dle okresů</vt:lpstr>
      <vt:lpstr>Prezentace aplikace PowerPoint</vt:lpstr>
      <vt:lpstr>Pokusy  regulace trhu s půdou</vt:lpstr>
      <vt:lpstr>Evropský model zemědělství</vt:lpstr>
      <vt:lpstr>„Český model zemědělství“ Hodnocení stavu zemědělství v ČR dle Strategie resortu Mze s výhledem do roku 2030</vt:lpstr>
      <vt:lpstr>Strategie resortu Ministerstva zemědělství s výhledem do roku 2030 (usnesení vlády č. 392/2016)</vt:lpstr>
      <vt:lpstr>Význam a cíle právní úpravy </vt:lpstr>
      <vt:lpstr>Zemědělské právo </vt:lpstr>
      <vt:lpstr>Prameny zemědělského práva</vt:lpstr>
      <vt:lpstr>Subjekty právních vztahů </vt:lpstr>
      <vt:lpstr>Zemědělský podnikatel</vt:lpstr>
      <vt:lpstr>Zemědělský podnikatel jako fyzická osoba </vt:lpstr>
      <vt:lpstr>K otázce odbornosti a bezúhonnosti nález ÚS Pl. ÚS 38/04 </vt:lpstr>
      <vt:lpstr>Právnické osoby </vt:lpstr>
      <vt:lpstr>Zemědělec dle práva EU</vt:lpstr>
      <vt:lpstr>Skutečný zemědělec</vt:lpstr>
      <vt:lpstr>Zájmová samospráva</vt:lpstr>
      <vt:lpstr>Další subjekty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Zemědělské právo.  Úvod do problematiky.</dc:title>
  <dc:creator>Jana</dc:creator>
  <cp:lastModifiedBy>Jana</cp:lastModifiedBy>
  <cp:revision>15</cp:revision>
  <dcterms:created xsi:type="dcterms:W3CDTF">2020-02-29T09:23:22Z</dcterms:created>
  <dcterms:modified xsi:type="dcterms:W3CDTF">2020-02-29T13:07:27Z</dcterms:modified>
</cp:coreProperties>
</file>