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343" r:id="rId3"/>
    <p:sldId id="278" r:id="rId4"/>
    <p:sldId id="279" r:id="rId5"/>
    <p:sldId id="310" r:id="rId6"/>
    <p:sldId id="280" r:id="rId7"/>
    <p:sldId id="284" r:id="rId8"/>
    <p:sldId id="285" r:id="rId9"/>
    <p:sldId id="303" r:id="rId10"/>
    <p:sldId id="325" r:id="rId11"/>
    <p:sldId id="327" r:id="rId12"/>
    <p:sldId id="332" r:id="rId13"/>
    <p:sldId id="333" r:id="rId14"/>
    <p:sldId id="335" r:id="rId15"/>
    <p:sldId id="336" r:id="rId16"/>
    <p:sldId id="337" r:id="rId17"/>
    <p:sldId id="339" r:id="rId18"/>
    <p:sldId id="326" r:id="rId19"/>
    <p:sldId id="340" r:id="rId20"/>
    <p:sldId id="344" r:id="rId21"/>
    <p:sldId id="341" r:id="rId22"/>
    <p:sldId id="342" r:id="rId23"/>
    <p:sldId id="287" r:id="rId24"/>
    <p:sldId id="290" r:id="rId25"/>
    <p:sldId id="328" r:id="rId26"/>
    <p:sldId id="292" r:id="rId27"/>
    <p:sldId id="293" r:id="rId28"/>
    <p:sldId id="295" r:id="rId29"/>
    <p:sldId id="345" r:id="rId30"/>
    <p:sldId id="294" r:id="rId31"/>
    <p:sldId id="296" r:id="rId32"/>
    <p:sldId id="297" r:id="rId33"/>
    <p:sldId id="298" r:id="rId34"/>
    <p:sldId id="301" r:id="rId35"/>
    <p:sldId id="260" r:id="rId36"/>
    <p:sldId id="261" r:id="rId37"/>
    <p:sldId id="312" r:id="rId38"/>
    <p:sldId id="313" r:id="rId39"/>
    <p:sldId id="263" r:id="rId40"/>
    <p:sldId id="264" r:id="rId41"/>
    <p:sldId id="314" r:id="rId42"/>
    <p:sldId id="265" r:id="rId43"/>
    <p:sldId id="315" r:id="rId44"/>
    <p:sldId id="316" r:id="rId45"/>
    <p:sldId id="319" r:id="rId46"/>
    <p:sldId id="318" r:id="rId47"/>
    <p:sldId id="317" r:id="rId48"/>
    <p:sldId id="320" r:id="rId49"/>
    <p:sldId id="262" r:id="rId50"/>
    <p:sldId id="308" r:id="rId51"/>
    <p:sldId id="321" r:id="rId52"/>
    <p:sldId id="277" r:id="rId53"/>
    <p:sldId id="322" r:id="rId54"/>
    <p:sldId id="323" r:id="rId55"/>
    <p:sldId id="324" r:id="rId56"/>
    <p:sldId id="346" r:id="rId57"/>
    <p:sldId id="306" r:id="rId58"/>
    <p:sldId id="307"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CF3A8B-9B86-4A27-8585-E36FB65510F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E930D26-A425-42D1-B421-E59893A21886}">
      <dgm:prSet/>
      <dgm:spPr/>
      <dgm:t>
        <a:bodyPr/>
        <a:lstStyle/>
        <a:p>
          <a:r>
            <a:rPr lang="cs-CZ"/>
            <a:t>Vzájemné ovlivňování </a:t>
          </a:r>
          <a:endParaRPr lang="en-US"/>
        </a:p>
      </dgm:t>
    </dgm:pt>
    <dgm:pt modelId="{3AE332C8-E09D-489A-B4B9-999EE0B985B7}" type="parTrans" cxnId="{9FC4532B-7944-4E2D-8E41-5A8CE73ABDB5}">
      <dgm:prSet/>
      <dgm:spPr/>
      <dgm:t>
        <a:bodyPr/>
        <a:lstStyle/>
        <a:p>
          <a:endParaRPr lang="en-US"/>
        </a:p>
      </dgm:t>
    </dgm:pt>
    <dgm:pt modelId="{B15FEDF9-CDE4-4387-887D-D28B2150B1FE}" type="sibTrans" cxnId="{9FC4532B-7944-4E2D-8E41-5A8CE73ABDB5}">
      <dgm:prSet/>
      <dgm:spPr/>
      <dgm:t>
        <a:bodyPr/>
        <a:lstStyle/>
        <a:p>
          <a:endParaRPr lang="en-US"/>
        </a:p>
      </dgm:t>
    </dgm:pt>
    <dgm:pt modelId="{6FD25B06-B633-45D5-8250-2AB7189A55B2}">
      <dgm:prSet/>
      <dgm:spPr/>
      <dgm:t>
        <a:bodyPr/>
        <a:lstStyle/>
        <a:p>
          <a:r>
            <a:rPr lang="cs-CZ"/>
            <a:t>Dotčené složky životního prostředí</a:t>
          </a:r>
          <a:endParaRPr lang="en-US"/>
        </a:p>
      </dgm:t>
    </dgm:pt>
    <dgm:pt modelId="{EE9BA3A1-0A7E-4A29-9F0A-26A5D523D2DD}" type="parTrans" cxnId="{25C73196-41F0-4EDA-B5D9-60160301B4DF}">
      <dgm:prSet/>
      <dgm:spPr/>
      <dgm:t>
        <a:bodyPr/>
        <a:lstStyle/>
        <a:p>
          <a:endParaRPr lang="en-US"/>
        </a:p>
      </dgm:t>
    </dgm:pt>
    <dgm:pt modelId="{83AE7DA8-DD86-4A77-8724-D942C50C8151}" type="sibTrans" cxnId="{25C73196-41F0-4EDA-B5D9-60160301B4DF}">
      <dgm:prSet/>
      <dgm:spPr/>
      <dgm:t>
        <a:bodyPr/>
        <a:lstStyle/>
        <a:p>
          <a:endParaRPr lang="en-US"/>
        </a:p>
      </dgm:t>
    </dgm:pt>
    <dgm:pt modelId="{7BC48C67-D923-460C-A6BF-F89E1648FC54}">
      <dgm:prSet/>
      <dgm:spPr/>
      <dgm:t>
        <a:bodyPr/>
        <a:lstStyle/>
        <a:p>
          <a:r>
            <a:rPr lang="cs-CZ"/>
            <a:t>Půda</a:t>
          </a:r>
          <a:endParaRPr lang="en-US"/>
        </a:p>
      </dgm:t>
    </dgm:pt>
    <dgm:pt modelId="{FA8CC90C-DFF1-4069-B0BD-7C3D0F4B9F73}" type="parTrans" cxnId="{6AA1D89D-1206-4ED2-874F-AB76F81C284C}">
      <dgm:prSet/>
      <dgm:spPr/>
      <dgm:t>
        <a:bodyPr/>
        <a:lstStyle/>
        <a:p>
          <a:endParaRPr lang="en-US"/>
        </a:p>
      </dgm:t>
    </dgm:pt>
    <dgm:pt modelId="{4F8FB857-BD63-4393-BDFD-473E3A4D2017}" type="sibTrans" cxnId="{6AA1D89D-1206-4ED2-874F-AB76F81C284C}">
      <dgm:prSet/>
      <dgm:spPr/>
      <dgm:t>
        <a:bodyPr/>
        <a:lstStyle/>
        <a:p>
          <a:endParaRPr lang="en-US"/>
        </a:p>
      </dgm:t>
    </dgm:pt>
    <dgm:pt modelId="{1235719C-AC71-4E16-A857-E4B026E3E0C8}">
      <dgm:prSet/>
      <dgm:spPr/>
      <dgm:t>
        <a:bodyPr/>
        <a:lstStyle/>
        <a:p>
          <a:r>
            <a:rPr lang="cs-CZ"/>
            <a:t>Voda</a:t>
          </a:r>
          <a:endParaRPr lang="en-US"/>
        </a:p>
      </dgm:t>
    </dgm:pt>
    <dgm:pt modelId="{74D4C306-C893-464C-955A-C58373FCB0F4}" type="parTrans" cxnId="{0C71CBBB-598A-4F75-AD5B-A3B069F65425}">
      <dgm:prSet/>
      <dgm:spPr/>
      <dgm:t>
        <a:bodyPr/>
        <a:lstStyle/>
        <a:p>
          <a:endParaRPr lang="en-US"/>
        </a:p>
      </dgm:t>
    </dgm:pt>
    <dgm:pt modelId="{6BE7F0FE-DF69-405E-BC3E-0E137D4EEBB4}" type="sibTrans" cxnId="{0C71CBBB-598A-4F75-AD5B-A3B069F65425}">
      <dgm:prSet/>
      <dgm:spPr/>
      <dgm:t>
        <a:bodyPr/>
        <a:lstStyle/>
        <a:p>
          <a:endParaRPr lang="en-US"/>
        </a:p>
      </dgm:t>
    </dgm:pt>
    <dgm:pt modelId="{25FEC21A-8F04-4EE7-9359-2789207632EA}">
      <dgm:prSet/>
      <dgm:spPr/>
      <dgm:t>
        <a:bodyPr/>
        <a:lstStyle/>
        <a:p>
          <a:r>
            <a:rPr lang="cs-CZ"/>
            <a:t>Krajina </a:t>
          </a:r>
          <a:endParaRPr lang="en-US"/>
        </a:p>
      </dgm:t>
    </dgm:pt>
    <dgm:pt modelId="{F3AE669F-915D-4685-95D5-5435B4866236}" type="parTrans" cxnId="{07E4C320-63D7-47F0-91A1-0FB986F669C2}">
      <dgm:prSet/>
      <dgm:spPr/>
      <dgm:t>
        <a:bodyPr/>
        <a:lstStyle/>
        <a:p>
          <a:endParaRPr lang="en-US"/>
        </a:p>
      </dgm:t>
    </dgm:pt>
    <dgm:pt modelId="{03EA8355-DEBE-48E7-85B7-6D6629E79C32}" type="sibTrans" cxnId="{07E4C320-63D7-47F0-91A1-0FB986F669C2}">
      <dgm:prSet/>
      <dgm:spPr/>
      <dgm:t>
        <a:bodyPr/>
        <a:lstStyle/>
        <a:p>
          <a:endParaRPr lang="en-US"/>
        </a:p>
      </dgm:t>
    </dgm:pt>
    <dgm:pt modelId="{ADE0A32C-8FEE-41B8-ADCB-7C5D668CEA05}">
      <dgm:prSet/>
      <dgm:spPr/>
      <dgm:t>
        <a:bodyPr/>
        <a:lstStyle/>
        <a:p>
          <a:r>
            <a:rPr lang="cs-CZ"/>
            <a:t>Biodiverzita</a:t>
          </a:r>
          <a:endParaRPr lang="en-US"/>
        </a:p>
      </dgm:t>
    </dgm:pt>
    <dgm:pt modelId="{B298F6D0-70C7-470B-ADE2-5C350AE1123E}" type="parTrans" cxnId="{310F5754-1AE5-4925-9872-D90E0C4426A5}">
      <dgm:prSet/>
      <dgm:spPr/>
      <dgm:t>
        <a:bodyPr/>
        <a:lstStyle/>
        <a:p>
          <a:endParaRPr lang="en-US"/>
        </a:p>
      </dgm:t>
    </dgm:pt>
    <dgm:pt modelId="{2391345B-8885-4C3B-8ECA-F76698DF65B7}" type="sibTrans" cxnId="{310F5754-1AE5-4925-9872-D90E0C4426A5}">
      <dgm:prSet/>
      <dgm:spPr/>
      <dgm:t>
        <a:bodyPr/>
        <a:lstStyle/>
        <a:p>
          <a:endParaRPr lang="en-US"/>
        </a:p>
      </dgm:t>
    </dgm:pt>
    <dgm:pt modelId="{1E01BBF3-EBA9-44CF-9F73-7F860650EB1E}">
      <dgm:prSet/>
      <dgm:spPr/>
      <dgm:t>
        <a:bodyPr/>
        <a:lstStyle/>
        <a:p>
          <a:r>
            <a:rPr lang="cs-CZ" dirty="0"/>
            <a:t>Ovzduší </a:t>
          </a:r>
        </a:p>
        <a:p>
          <a:r>
            <a:rPr lang="cs-CZ" dirty="0"/>
            <a:t>Klima </a:t>
          </a:r>
          <a:endParaRPr lang="en-US" dirty="0"/>
        </a:p>
      </dgm:t>
    </dgm:pt>
    <dgm:pt modelId="{E0AFA4D3-9AEA-4178-A7D1-EA81F6C152DC}" type="parTrans" cxnId="{28A52008-E5A0-4795-9E5B-60EB3D1C481D}">
      <dgm:prSet/>
      <dgm:spPr/>
      <dgm:t>
        <a:bodyPr/>
        <a:lstStyle/>
        <a:p>
          <a:endParaRPr lang="en-US"/>
        </a:p>
      </dgm:t>
    </dgm:pt>
    <dgm:pt modelId="{1A3EE903-4046-4E0A-804C-0CC5851A585D}" type="sibTrans" cxnId="{28A52008-E5A0-4795-9E5B-60EB3D1C481D}">
      <dgm:prSet/>
      <dgm:spPr/>
      <dgm:t>
        <a:bodyPr/>
        <a:lstStyle/>
        <a:p>
          <a:endParaRPr lang="en-US"/>
        </a:p>
      </dgm:t>
    </dgm:pt>
    <dgm:pt modelId="{481FF6BC-C9DF-430F-BD22-3527BC3AD412}" type="pres">
      <dgm:prSet presAssocID="{E5CF3A8B-9B86-4A27-8585-E36FB65510F7}" presName="root" presStyleCnt="0">
        <dgm:presLayoutVars>
          <dgm:dir/>
          <dgm:resizeHandles val="exact"/>
        </dgm:presLayoutVars>
      </dgm:prSet>
      <dgm:spPr/>
    </dgm:pt>
    <dgm:pt modelId="{49AAB46E-F1E3-49F2-B6F2-03E186FA13D3}" type="pres">
      <dgm:prSet presAssocID="{EE930D26-A425-42D1-B421-E59893A21886}" presName="compNode" presStyleCnt="0"/>
      <dgm:spPr/>
    </dgm:pt>
    <dgm:pt modelId="{32B70D0D-D016-4F26-BDE9-F94A33B59CDA}" type="pres">
      <dgm:prSet presAssocID="{EE930D26-A425-42D1-B421-E59893A21886}" presName="bgRect" presStyleLbl="bgShp" presStyleIdx="0" presStyleCnt="2"/>
      <dgm:spPr/>
    </dgm:pt>
    <dgm:pt modelId="{715729F4-9E9F-4EE6-93DA-8DF07EDEF0EA}" type="pres">
      <dgm:prSet presAssocID="{EE930D26-A425-42D1-B421-E59893A2188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hought bubble"/>
        </a:ext>
      </dgm:extLst>
    </dgm:pt>
    <dgm:pt modelId="{84F20D81-3E2A-422E-A41F-76DFA1F186FD}" type="pres">
      <dgm:prSet presAssocID="{EE930D26-A425-42D1-B421-E59893A21886}" presName="spaceRect" presStyleCnt="0"/>
      <dgm:spPr/>
    </dgm:pt>
    <dgm:pt modelId="{FE0957BA-97EE-449B-B2BA-C12762131523}" type="pres">
      <dgm:prSet presAssocID="{EE930D26-A425-42D1-B421-E59893A21886}" presName="parTx" presStyleLbl="revTx" presStyleIdx="0" presStyleCnt="3">
        <dgm:presLayoutVars>
          <dgm:chMax val="0"/>
          <dgm:chPref val="0"/>
        </dgm:presLayoutVars>
      </dgm:prSet>
      <dgm:spPr/>
    </dgm:pt>
    <dgm:pt modelId="{B0A08601-2AAB-48CF-8419-00803095AD2D}" type="pres">
      <dgm:prSet presAssocID="{B15FEDF9-CDE4-4387-887D-D28B2150B1FE}" presName="sibTrans" presStyleCnt="0"/>
      <dgm:spPr/>
    </dgm:pt>
    <dgm:pt modelId="{3C156C6B-A73C-4644-A6D8-52BD1214E7E6}" type="pres">
      <dgm:prSet presAssocID="{6FD25B06-B633-45D5-8250-2AB7189A55B2}" presName="compNode" presStyleCnt="0"/>
      <dgm:spPr/>
    </dgm:pt>
    <dgm:pt modelId="{C1BD3817-1858-44B6-BFCB-00D3B663F9E9}" type="pres">
      <dgm:prSet presAssocID="{6FD25B06-B633-45D5-8250-2AB7189A55B2}" presName="bgRect" presStyleLbl="bgShp" presStyleIdx="1" presStyleCnt="2"/>
      <dgm:spPr/>
    </dgm:pt>
    <dgm:pt modelId="{CE6BDC3B-F638-434A-902D-52A482558BE8}" type="pres">
      <dgm:prSet presAssocID="{6FD25B06-B633-45D5-8250-2AB7189A55B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524FF782-AA0E-47F8-B26D-3719287D31C0}" type="pres">
      <dgm:prSet presAssocID="{6FD25B06-B633-45D5-8250-2AB7189A55B2}" presName="spaceRect" presStyleCnt="0"/>
      <dgm:spPr/>
    </dgm:pt>
    <dgm:pt modelId="{AF20D240-215E-4D20-95A3-211B70BFB9F5}" type="pres">
      <dgm:prSet presAssocID="{6FD25B06-B633-45D5-8250-2AB7189A55B2}" presName="parTx" presStyleLbl="revTx" presStyleIdx="1" presStyleCnt="3">
        <dgm:presLayoutVars>
          <dgm:chMax val="0"/>
          <dgm:chPref val="0"/>
        </dgm:presLayoutVars>
      </dgm:prSet>
      <dgm:spPr/>
    </dgm:pt>
    <dgm:pt modelId="{90E2BBE5-DEFD-4A49-899E-7B9D9D58AA3C}" type="pres">
      <dgm:prSet presAssocID="{6FD25B06-B633-45D5-8250-2AB7189A55B2}" presName="desTx" presStyleLbl="revTx" presStyleIdx="2" presStyleCnt="3">
        <dgm:presLayoutVars/>
      </dgm:prSet>
      <dgm:spPr/>
    </dgm:pt>
  </dgm:ptLst>
  <dgm:cxnLst>
    <dgm:cxn modelId="{28A52008-E5A0-4795-9E5B-60EB3D1C481D}" srcId="{6FD25B06-B633-45D5-8250-2AB7189A55B2}" destId="{1E01BBF3-EBA9-44CF-9F73-7F860650EB1E}" srcOrd="4" destOrd="0" parTransId="{E0AFA4D3-9AEA-4178-A7D1-EA81F6C152DC}" sibTransId="{1A3EE903-4046-4E0A-804C-0CC5851A585D}"/>
    <dgm:cxn modelId="{07E4C320-63D7-47F0-91A1-0FB986F669C2}" srcId="{6FD25B06-B633-45D5-8250-2AB7189A55B2}" destId="{25FEC21A-8F04-4EE7-9359-2789207632EA}" srcOrd="2" destOrd="0" parTransId="{F3AE669F-915D-4685-95D5-5435B4866236}" sibTransId="{03EA8355-DEBE-48E7-85B7-6D6629E79C32}"/>
    <dgm:cxn modelId="{9FC4532B-7944-4E2D-8E41-5A8CE73ABDB5}" srcId="{E5CF3A8B-9B86-4A27-8585-E36FB65510F7}" destId="{EE930D26-A425-42D1-B421-E59893A21886}" srcOrd="0" destOrd="0" parTransId="{3AE332C8-E09D-489A-B4B9-999EE0B985B7}" sibTransId="{B15FEDF9-CDE4-4387-887D-D28B2150B1FE}"/>
    <dgm:cxn modelId="{2A6D822E-AA89-4912-9794-6A84BE41BA19}" type="presOf" srcId="{E5CF3A8B-9B86-4A27-8585-E36FB65510F7}" destId="{481FF6BC-C9DF-430F-BD22-3527BC3AD412}" srcOrd="0" destOrd="0" presId="urn:microsoft.com/office/officeart/2018/2/layout/IconVerticalSolidList"/>
    <dgm:cxn modelId="{649E0441-2EA2-4539-9B61-90DDB758DF5A}" type="presOf" srcId="{6FD25B06-B633-45D5-8250-2AB7189A55B2}" destId="{AF20D240-215E-4D20-95A3-211B70BFB9F5}" srcOrd="0" destOrd="0" presId="urn:microsoft.com/office/officeart/2018/2/layout/IconVerticalSolidList"/>
    <dgm:cxn modelId="{36892061-1E2B-442F-A2C8-A721DB37E309}" type="presOf" srcId="{1235719C-AC71-4E16-A857-E4B026E3E0C8}" destId="{90E2BBE5-DEFD-4A49-899E-7B9D9D58AA3C}" srcOrd="0" destOrd="1" presId="urn:microsoft.com/office/officeart/2018/2/layout/IconVerticalSolidList"/>
    <dgm:cxn modelId="{310F5754-1AE5-4925-9872-D90E0C4426A5}" srcId="{6FD25B06-B633-45D5-8250-2AB7189A55B2}" destId="{ADE0A32C-8FEE-41B8-ADCB-7C5D668CEA05}" srcOrd="3" destOrd="0" parTransId="{B298F6D0-70C7-470B-ADE2-5C350AE1123E}" sibTransId="{2391345B-8885-4C3B-8ECA-F76698DF65B7}"/>
    <dgm:cxn modelId="{5D4B0487-51F8-4D77-A0F1-3F723528069E}" type="presOf" srcId="{25FEC21A-8F04-4EE7-9359-2789207632EA}" destId="{90E2BBE5-DEFD-4A49-899E-7B9D9D58AA3C}" srcOrd="0" destOrd="2" presId="urn:microsoft.com/office/officeart/2018/2/layout/IconVerticalSolidList"/>
    <dgm:cxn modelId="{25C73196-41F0-4EDA-B5D9-60160301B4DF}" srcId="{E5CF3A8B-9B86-4A27-8585-E36FB65510F7}" destId="{6FD25B06-B633-45D5-8250-2AB7189A55B2}" srcOrd="1" destOrd="0" parTransId="{EE9BA3A1-0A7E-4A29-9F0A-26A5D523D2DD}" sibTransId="{83AE7DA8-DD86-4A77-8724-D942C50C8151}"/>
    <dgm:cxn modelId="{6ECB2D98-4270-4975-94F8-9C35A0FF5435}" type="presOf" srcId="{1E01BBF3-EBA9-44CF-9F73-7F860650EB1E}" destId="{90E2BBE5-DEFD-4A49-899E-7B9D9D58AA3C}" srcOrd="0" destOrd="4" presId="urn:microsoft.com/office/officeart/2018/2/layout/IconVerticalSolidList"/>
    <dgm:cxn modelId="{6AA1D89D-1206-4ED2-874F-AB76F81C284C}" srcId="{6FD25B06-B633-45D5-8250-2AB7189A55B2}" destId="{7BC48C67-D923-460C-A6BF-F89E1648FC54}" srcOrd="0" destOrd="0" parTransId="{FA8CC90C-DFF1-4069-B0BD-7C3D0F4B9F73}" sibTransId="{4F8FB857-BD63-4393-BDFD-473E3A4D2017}"/>
    <dgm:cxn modelId="{4A4DDFAA-4E8C-4E5F-97FC-8F97BFF2EC5F}" type="presOf" srcId="{ADE0A32C-8FEE-41B8-ADCB-7C5D668CEA05}" destId="{90E2BBE5-DEFD-4A49-899E-7B9D9D58AA3C}" srcOrd="0" destOrd="3" presId="urn:microsoft.com/office/officeart/2018/2/layout/IconVerticalSolidList"/>
    <dgm:cxn modelId="{20FEB8B2-F80D-4F79-B612-D083D9612AED}" type="presOf" srcId="{EE930D26-A425-42D1-B421-E59893A21886}" destId="{FE0957BA-97EE-449B-B2BA-C12762131523}" srcOrd="0" destOrd="0" presId="urn:microsoft.com/office/officeart/2018/2/layout/IconVerticalSolidList"/>
    <dgm:cxn modelId="{0C71CBBB-598A-4F75-AD5B-A3B069F65425}" srcId="{6FD25B06-B633-45D5-8250-2AB7189A55B2}" destId="{1235719C-AC71-4E16-A857-E4B026E3E0C8}" srcOrd="1" destOrd="0" parTransId="{74D4C306-C893-464C-955A-C58373FCB0F4}" sibTransId="{6BE7F0FE-DF69-405E-BC3E-0E137D4EEBB4}"/>
    <dgm:cxn modelId="{BAB6CFC7-FB35-4949-89E2-1BA77D36B990}" type="presOf" srcId="{7BC48C67-D923-460C-A6BF-F89E1648FC54}" destId="{90E2BBE5-DEFD-4A49-899E-7B9D9D58AA3C}" srcOrd="0" destOrd="0" presId="urn:microsoft.com/office/officeart/2018/2/layout/IconVerticalSolidList"/>
    <dgm:cxn modelId="{56ADC66D-788E-4C26-8421-6138C888E432}" type="presParOf" srcId="{481FF6BC-C9DF-430F-BD22-3527BC3AD412}" destId="{49AAB46E-F1E3-49F2-B6F2-03E186FA13D3}" srcOrd="0" destOrd="0" presId="urn:microsoft.com/office/officeart/2018/2/layout/IconVerticalSolidList"/>
    <dgm:cxn modelId="{40F399FC-53A0-43D1-B777-F9B0D0E0F745}" type="presParOf" srcId="{49AAB46E-F1E3-49F2-B6F2-03E186FA13D3}" destId="{32B70D0D-D016-4F26-BDE9-F94A33B59CDA}" srcOrd="0" destOrd="0" presId="urn:microsoft.com/office/officeart/2018/2/layout/IconVerticalSolidList"/>
    <dgm:cxn modelId="{386CEF96-5F1C-47C1-973D-11481E55A74C}" type="presParOf" srcId="{49AAB46E-F1E3-49F2-B6F2-03E186FA13D3}" destId="{715729F4-9E9F-4EE6-93DA-8DF07EDEF0EA}" srcOrd="1" destOrd="0" presId="urn:microsoft.com/office/officeart/2018/2/layout/IconVerticalSolidList"/>
    <dgm:cxn modelId="{18C8CE37-964A-4C73-B553-302F06A7C6AF}" type="presParOf" srcId="{49AAB46E-F1E3-49F2-B6F2-03E186FA13D3}" destId="{84F20D81-3E2A-422E-A41F-76DFA1F186FD}" srcOrd="2" destOrd="0" presId="urn:microsoft.com/office/officeart/2018/2/layout/IconVerticalSolidList"/>
    <dgm:cxn modelId="{E5B52F22-6E7D-4789-B345-B2146B3C75BA}" type="presParOf" srcId="{49AAB46E-F1E3-49F2-B6F2-03E186FA13D3}" destId="{FE0957BA-97EE-449B-B2BA-C12762131523}" srcOrd="3" destOrd="0" presId="urn:microsoft.com/office/officeart/2018/2/layout/IconVerticalSolidList"/>
    <dgm:cxn modelId="{6E0BD6D4-DFE9-4FC5-945F-4F94BC606593}" type="presParOf" srcId="{481FF6BC-C9DF-430F-BD22-3527BC3AD412}" destId="{B0A08601-2AAB-48CF-8419-00803095AD2D}" srcOrd="1" destOrd="0" presId="urn:microsoft.com/office/officeart/2018/2/layout/IconVerticalSolidList"/>
    <dgm:cxn modelId="{B226188E-27AB-4451-96C7-18651E434BED}" type="presParOf" srcId="{481FF6BC-C9DF-430F-BD22-3527BC3AD412}" destId="{3C156C6B-A73C-4644-A6D8-52BD1214E7E6}" srcOrd="2" destOrd="0" presId="urn:microsoft.com/office/officeart/2018/2/layout/IconVerticalSolidList"/>
    <dgm:cxn modelId="{04B98770-4F8E-4559-9E5F-88EA08D7BAE3}" type="presParOf" srcId="{3C156C6B-A73C-4644-A6D8-52BD1214E7E6}" destId="{C1BD3817-1858-44B6-BFCB-00D3B663F9E9}" srcOrd="0" destOrd="0" presId="urn:microsoft.com/office/officeart/2018/2/layout/IconVerticalSolidList"/>
    <dgm:cxn modelId="{26FE81B6-28E4-4F5F-88C3-8463ECC7067D}" type="presParOf" srcId="{3C156C6B-A73C-4644-A6D8-52BD1214E7E6}" destId="{CE6BDC3B-F638-434A-902D-52A482558BE8}" srcOrd="1" destOrd="0" presId="urn:microsoft.com/office/officeart/2018/2/layout/IconVerticalSolidList"/>
    <dgm:cxn modelId="{BCEA4F52-C1E8-4D4E-9855-8BBAB83D67C9}" type="presParOf" srcId="{3C156C6B-A73C-4644-A6D8-52BD1214E7E6}" destId="{524FF782-AA0E-47F8-B26D-3719287D31C0}" srcOrd="2" destOrd="0" presId="urn:microsoft.com/office/officeart/2018/2/layout/IconVerticalSolidList"/>
    <dgm:cxn modelId="{C7C383B7-0755-49CE-A5E8-444BAA63C27B}" type="presParOf" srcId="{3C156C6B-A73C-4644-A6D8-52BD1214E7E6}" destId="{AF20D240-215E-4D20-95A3-211B70BFB9F5}" srcOrd="3" destOrd="0" presId="urn:microsoft.com/office/officeart/2018/2/layout/IconVerticalSolidList"/>
    <dgm:cxn modelId="{643EB5CB-245A-4553-8A57-0E264B79F4CE}" type="presParOf" srcId="{3C156C6B-A73C-4644-A6D8-52BD1214E7E6}" destId="{90E2BBE5-DEFD-4A49-899E-7B9D9D58AA3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0F2F9-C907-428F-9D46-8E82199C95A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pt>
    <dgm:pt modelId="{648BE237-90DC-420C-BAB5-7F44AFE67AC7}">
      <dgm:prSet phldrT="[Text]"/>
      <dgm:spPr/>
      <dgm:t>
        <a:bodyPr/>
        <a:lstStyle/>
        <a:p>
          <a:pPr>
            <a:lnSpc>
              <a:spcPct val="100000"/>
            </a:lnSpc>
          </a:pPr>
          <a:r>
            <a:rPr lang="cs-CZ" dirty="0"/>
            <a:t>Zákon o ochraně ZPF</a:t>
          </a:r>
        </a:p>
      </dgm:t>
    </dgm:pt>
    <dgm:pt modelId="{7B930781-FFD0-43D8-B8B9-29EEA70B8648}" type="parTrans" cxnId="{8925C81F-BAE3-417D-AAA0-9C55E6C141B9}">
      <dgm:prSet/>
      <dgm:spPr/>
      <dgm:t>
        <a:bodyPr/>
        <a:lstStyle/>
        <a:p>
          <a:endParaRPr lang="cs-CZ"/>
        </a:p>
      </dgm:t>
    </dgm:pt>
    <dgm:pt modelId="{0A50C785-796C-4D34-9D63-5C48DAA16B2C}" type="sibTrans" cxnId="{8925C81F-BAE3-417D-AAA0-9C55E6C141B9}">
      <dgm:prSet/>
      <dgm:spPr/>
      <dgm:t>
        <a:bodyPr/>
        <a:lstStyle/>
        <a:p>
          <a:endParaRPr lang="cs-CZ"/>
        </a:p>
      </dgm:t>
    </dgm:pt>
    <dgm:pt modelId="{208D72D5-172C-4420-996C-2A5691B4C2F0}">
      <dgm:prSet phldrT="[Text]"/>
      <dgm:spPr/>
      <dgm:t>
        <a:bodyPr/>
        <a:lstStyle/>
        <a:p>
          <a:pPr>
            <a:lnSpc>
              <a:spcPct val="100000"/>
            </a:lnSpc>
          </a:pPr>
          <a:r>
            <a:rPr lang="cs-CZ" dirty="0"/>
            <a:t>Zákon o odpadech</a:t>
          </a:r>
        </a:p>
      </dgm:t>
    </dgm:pt>
    <dgm:pt modelId="{A7117C72-706B-4498-9CEA-A6B8FCD856DF}" type="parTrans" cxnId="{47C29A6A-705C-423A-86EF-AB28C8723B72}">
      <dgm:prSet/>
      <dgm:spPr/>
      <dgm:t>
        <a:bodyPr/>
        <a:lstStyle/>
        <a:p>
          <a:endParaRPr lang="cs-CZ"/>
        </a:p>
      </dgm:t>
    </dgm:pt>
    <dgm:pt modelId="{726F538F-2765-4696-B277-39C9A0E85D84}" type="sibTrans" cxnId="{47C29A6A-705C-423A-86EF-AB28C8723B72}">
      <dgm:prSet/>
      <dgm:spPr/>
      <dgm:t>
        <a:bodyPr/>
        <a:lstStyle/>
        <a:p>
          <a:endParaRPr lang="cs-CZ"/>
        </a:p>
      </dgm:t>
    </dgm:pt>
    <dgm:pt modelId="{F07107AD-8828-4DAC-B06E-D503E13EBA49}">
      <dgm:prSet phldrT="[Text]"/>
      <dgm:spPr/>
      <dgm:t>
        <a:bodyPr/>
        <a:lstStyle/>
        <a:p>
          <a:pPr>
            <a:lnSpc>
              <a:spcPct val="100000"/>
            </a:lnSpc>
          </a:pPr>
          <a:r>
            <a:rPr lang="cs-CZ" dirty="0"/>
            <a:t>Zákon o hnojivech</a:t>
          </a:r>
        </a:p>
      </dgm:t>
    </dgm:pt>
    <dgm:pt modelId="{6DB62E2B-20DB-44B3-9367-6089E0A23154}" type="parTrans" cxnId="{77BE5FE0-807B-4B5B-B686-42AD8BD143C4}">
      <dgm:prSet/>
      <dgm:spPr/>
      <dgm:t>
        <a:bodyPr/>
        <a:lstStyle/>
        <a:p>
          <a:endParaRPr lang="cs-CZ"/>
        </a:p>
      </dgm:t>
    </dgm:pt>
    <dgm:pt modelId="{2C80225B-5185-482E-9310-2EF669D6BA0B}" type="sibTrans" cxnId="{77BE5FE0-807B-4B5B-B686-42AD8BD143C4}">
      <dgm:prSet/>
      <dgm:spPr/>
      <dgm:t>
        <a:bodyPr/>
        <a:lstStyle/>
        <a:p>
          <a:endParaRPr lang="cs-CZ"/>
        </a:p>
      </dgm:t>
    </dgm:pt>
    <dgm:pt modelId="{D68AD5D1-1C4E-41A6-9081-65CADF226B25}" type="pres">
      <dgm:prSet presAssocID="{51E0F2F9-C907-428F-9D46-8E82199C95A6}" presName="root" presStyleCnt="0">
        <dgm:presLayoutVars>
          <dgm:dir/>
          <dgm:resizeHandles val="exact"/>
        </dgm:presLayoutVars>
      </dgm:prSet>
      <dgm:spPr/>
    </dgm:pt>
    <dgm:pt modelId="{2A56066B-D99F-4FF1-8419-C7505FF2A968}" type="pres">
      <dgm:prSet presAssocID="{648BE237-90DC-420C-BAB5-7F44AFE67AC7}" presName="compNode" presStyleCnt="0"/>
      <dgm:spPr/>
    </dgm:pt>
    <dgm:pt modelId="{0CC0DDD0-FFE8-4BE3-A545-F4A31970E8E8}" type="pres">
      <dgm:prSet presAssocID="{648BE237-90DC-420C-BAB5-7F44AFE67AC7}" presName="bgRect" presStyleLbl="bgShp" presStyleIdx="0" presStyleCnt="3"/>
      <dgm:spPr/>
    </dgm:pt>
    <dgm:pt modelId="{B2018847-95F4-4648-8385-E8BE1A50012C}" type="pres">
      <dgm:prSet presAssocID="{648BE237-90DC-420C-BAB5-7F44AFE67A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BC0A5D03-842D-4126-96CC-A3AB90612A67}" type="pres">
      <dgm:prSet presAssocID="{648BE237-90DC-420C-BAB5-7F44AFE67AC7}" presName="spaceRect" presStyleCnt="0"/>
      <dgm:spPr/>
    </dgm:pt>
    <dgm:pt modelId="{DB4B1CA2-83EB-4D2E-BA7F-32ECF17E32F6}" type="pres">
      <dgm:prSet presAssocID="{648BE237-90DC-420C-BAB5-7F44AFE67AC7}" presName="parTx" presStyleLbl="revTx" presStyleIdx="0" presStyleCnt="3">
        <dgm:presLayoutVars>
          <dgm:chMax val="0"/>
          <dgm:chPref val="0"/>
        </dgm:presLayoutVars>
      </dgm:prSet>
      <dgm:spPr/>
    </dgm:pt>
    <dgm:pt modelId="{02218AEC-16CD-458C-8C7B-4334C4FAF5D0}" type="pres">
      <dgm:prSet presAssocID="{0A50C785-796C-4D34-9D63-5C48DAA16B2C}" presName="sibTrans" presStyleCnt="0"/>
      <dgm:spPr/>
    </dgm:pt>
    <dgm:pt modelId="{BE394C47-0D26-451F-AA47-4AB344893143}" type="pres">
      <dgm:prSet presAssocID="{208D72D5-172C-4420-996C-2A5691B4C2F0}" presName="compNode" presStyleCnt="0"/>
      <dgm:spPr/>
    </dgm:pt>
    <dgm:pt modelId="{F34DEB72-6025-43B0-9985-32C4F7B08FEE}" type="pres">
      <dgm:prSet presAssocID="{208D72D5-172C-4420-996C-2A5691B4C2F0}" presName="bgRect" presStyleLbl="bgShp" presStyleIdx="1" presStyleCnt="3"/>
      <dgm:spPr/>
    </dgm:pt>
    <dgm:pt modelId="{A0DBF20E-24BB-46CC-A670-BEB8EF2F190F}" type="pres">
      <dgm:prSet presAssocID="{208D72D5-172C-4420-996C-2A5691B4C2F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3830AFEF-88C6-4F61-90B2-D3C2920271D6}" type="pres">
      <dgm:prSet presAssocID="{208D72D5-172C-4420-996C-2A5691B4C2F0}" presName="spaceRect" presStyleCnt="0"/>
      <dgm:spPr/>
    </dgm:pt>
    <dgm:pt modelId="{07ACFD17-0891-45BB-A4C7-74750725E2B4}" type="pres">
      <dgm:prSet presAssocID="{208D72D5-172C-4420-996C-2A5691B4C2F0}" presName="parTx" presStyleLbl="revTx" presStyleIdx="1" presStyleCnt="3">
        <dgm:presLayoutVars>
          <dgm:chMax val="0"/>
          <dgm:chPref val="0"/>
        </dgm:presLayoutVars>
      </dgm:prSet>
      <dgm:spPr/>
    </dgm:pt>
    <dgm:pt modelId="{C7583811-F22F-4E9B-BD9E-5ADB634A3B12}" type="pres">
      <dgm:prSet presAssocID="{726F538F-2765-4696-B277-39C9A0E85D84}" presName="sibTrans" presStyleCnt="0"/>
      <dgm:spPr/>
    </dgm:pt>
    <dgm:pt modelId="{8AF92395-E0FA-4EA3-ABD0-A0663E100415}" type="pres">
      <dgm:prSet presAssocID="{F07107AD-8828-4DAC-B06E-D503E13EBA49}" presName="compNode" presStyleCnt="0"/>
      <dgm:spPr/>
    </dgm:pt>
    <dgm:pt modelId="{99E7BE06-35D8-4A76-86F4-FED4D2BA44B4}" type="pres">
      <dgm:prSet presAssocID="{F07107AD-8828-4DAC-B06E-D503E13EBA49}" presName="bgRect" presStyleLbl="bgShp" presStyleIdx="2" presStyleCnt="3"/>
      <dgm:spPr/>
    </dgm:pt>
    <dgm:pt modelId="{7E292C85-E963-48A5-BFCF-2A7D1E0DEC38}" type="pres">
      <dgm:prSet presAssocID="{F07107AD-8828-4DAC-B06E-D503E13EBA4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586E38FA-AB3F-4810-8842-37143D76B648}" type="pres">
      <dgm:prSet presAssocID="{F07107AD-8828-4DAC-B06E-D503E13EBA49}" presName="spaceRect" presStyleCnt="0"/>
      <dgm:spPr/>
    </dgm:pt>
    <dgm:pt modelId="{33CC2947-437A-4730-8200-FD0C76FC85DA}" type="pres">
      <dgm:prSet presAssocID="{F07107AD-8828-4DAC-B06E-D503E13EBA49}" presName="parTx" presStyleLbl="revTx" presStyleIdx="2" presStyleCnt="3">
        <dgm:presLayoutVars>
          <dgm:chMax val="0"/>
          <dgm:chPref val="0"/>
        </dgm:presLayoutVars>
      </dgm:prSet>
      <dgm:spPr/>
    </dgm:pt>
  </dgm:ptLst>
  <dgm:cxnLst>
    <dgm:cxn modelId="{3E847204-DF8D-468B-9C24-1407614FD1FC}" type="presOf" srcId="{208D72D5-172C-4420-996C-2A5691B4C2F0}" destId="{07ACFD17-0891-45BB-A4C7-74750725E2B4}" srcOrd="0" destOrd="0" presId="urn:microsoft.com/office/officeart/2018/2/layout/IconVerticalSolidList"/>
    <dgm:cxn modelId="{8925C81F-BAE3-417D-AAA0-9C55E6C141B9}" srcId="{51E0F2F9-C907-428F-9D46-8E82199C95A6}" destId="{648BE237-90DC-420C-BAB5-7F44AFE67AC7}" srcOrd="0" destOrd="0" parTransId="{7B930781-FFD0-43D8-B8B9-29EEA70B8648}" sibTransId="{0A50C785-796C-4D34-9D63-5C48DAA16B2C}"/>
    <dgm:cxn modelId="{CB20683E-33FD-466F-AB7C-AFF5C08E5C1D}" type="presOf" srcId="{648BE237-90DC-420C-BAB5-7F44AFE67AC7}" destId="{DB4B1CA2-83EB-4D2E-BA7F-32ECF17E32F6}" srcOrd="0" destOrd="0" presId="urn:microsoft.com/office/officeart/2018/2/layout/IconVerticalSolidList"/>
    <dgm:cxn modelId="{47C29A6A-705C-423A-86EF-AB28C8723B72}" srcId="{51E0F2F9-C907-428F-9D46-8E82199C95A6}" destId="{208D72D5-172C-4420-996C-2A5691B4C2F0}" srcOrd="1" destOrd="0" parTransId="{A7117C72-706B-4498-9CEA-A6B8FCD856DF}" sibTransId="{726F538F-2765-4696-B277-39C9A0E85D84}"/>
    <dgm:cxn modelId="{C98F3071-50F6-4BA3-906C-0C2E3998D7F2}" type="presOf" srcId="{F07107AD-8828-4DAC-B06E-D503E13EBA49}" destId="{33CC2947-437A-4730-8200-FD0C76FC85DA}" srcOrd="0" destOrd="0" presId="urn:microsoft.com/office/officeart/2018/2/layout/IconVerticalSolidList"/>
    <dgm:cxn modelId="{5B759A94-E947-426B-814C-BA99B7FD43CB}" type="presOf" srcId="{51E0F2F9-C907-428F-9D46-8E82199C95A6}" destId="{D68AD5D1-1C4E-41A6-9081-65CADF226B25}" srcOrd="0" destOrd="0" presId="urn:microsoft.com/office/officeart/2018/2/layout/IconVerticalSolidList"/>
    <dgm:cxn modelId="{77BE5FE0-807B-4B5B-B686-42AD8BD143C4}" srcId="{51E0F2F9-C907-428F-9D46-8E82199C95A6}" destId="{F07107AD-8828-4DAC-B06E-D503E13EBA49}" srcOrd="2" destOrd="0" parTransId="{6DB62E2B-20DB-44B3-9367-6089E0A23154}" sibTransId="{2C80225B-5185-482E-9310-2EF669D6BA0B}"/>
    <dgm:cxn modelId="{637CC2B3-DA07-44B3-932B-188A14C2072E}" type="presParOf" srcId="{D68AD5D1-1C4E-41A6-9081-65CADF226B25}" destId="{2A56066B-D99F-4FF1-8419-C7505FF2A968}" srcOrd="0" destOrd="0" presId="urn:microsoft.com/office/officeart/2018/2/layout/IconVerticalSolidList"/>
    <dgm:cxn modelId="{3C3A25ED-CA54-4D36-A93E-B857558AD33E}" type="presParOf" srcId="{2A56066B-D99F-4FF1-8419-C7505FF2A968}" destId="{0CC0DDD0-FFE8-4BE3-A545-F4A31970E8E8}" srcOrd="0" destOrd="0" presId="urn:microsoft.com/office/officeart/2018/2/layout/IconVerticalSolidList"/>
    <dgm:cxn modelId="{B010D06B-63E7-47C6-BE30-803DCA60F88B}" type="presParOf" srcId="{2A56066B-D99F-4FF1-8419-C7505FF2A968}" destId="{B2018847-95F4-4648-8385-E8BE1A50012C}" srcOrd="1" destOrd="0" presId="urn:microsoft.com/office/officeart/2018/2/layout/IconVerticalSolidList"/>
    <dgm:cxn modelId="{C6F94A33-89AA-46BB-8869-8F5BE040FB59}" type="presParOf" srcId="{2A56066B-D99F-4FF1-8419-C7505FF2A968}" destId="{BC0A5D03-842D-4126-96CC-A3AB90612A67}" srcOrd="2" destOrd="0" presId="urn:microsoft.com/office/officeart/2018/2/layout/IconVerticalSolidList"/>
    <dgm:cxn modelId="{15166168-BFC0-4D32-9070-B39C425EC59E}" type="presParOf" srcId="{2A56066B-D99F-4FF1-8419-C7505FF2A968}" destId="{DB4B1CA2-83EB-4D2E-BA7F-32ECF17E32F6}" srcOrd="3" destOrd="0" presId="urn:microsoft.com/office/officeart/2018/2/layout/IconVerticalSolidList"/>
    <dgm:cxn modelId="{64CD772F-EB3D-49FB-8F57-1ECC191B41E0}" type="presParOf" srcId="{D68AD5D1-1C4E-41A6-9081-65CADF226B25}" destId="{02218AEC-16CD-458C-8C7B-4334C4FAF5D0}" srcOrd="1" destOrd="0" presId="urn:microsoft.com/office/officeart/2018/2/layout/IconVerticalSolidList"/>
    <dgm:cxn modelId="{02DFD19E-B456-4724-B9DD-58F5B82221A1}" type="presParOf" srcId="{D68AD5D1-1C4E-41A6-9081-65CADF226B25}" destId="{BE394C47-0D26-451F-AA47-4AB344893143}" srcOrd="2" destOrd="0" presId="urn:microsoft.com/office/officeart/2018/2/layout/IconVerticalSolidList"/>
    <dgm:cxn modelId="{01BB239B-4B2F-4569-88A4-56F0ACD90708}" type="presParOf" srcId="{BE394C47-0D26-451F-AA47-4AB344893143}" destId="{F34DEB72-6025-43B0-9985-32C4F7B08FEE}" srcOrd="0" destOrd="0" presId="urn:microsoft.com/office/officeart/2018/2/layout/IconVerticalSolidList"/>
    <dgm:cxn modelId="{9500FBBE-2BB8-4628-9178-1111DFC82F43}" type="presParOf" srcId="{BE394C47-0D26-451F-AA47-4AB344893143}" destId="{A0DBF20E-24BB-46CC-A670-BEB8EF2F190F}" srcOrd="1" destOrd="0" presId="urn:microsoft.com/office/officeart/2018/2/layout/IconVerticalSolidList"/>
    <dgm:cxn modelId="{6A881978-AADD-433A-8BF0-C55946DF7F3D}" type="presParOf" srcId="{BE394C47-0D26-451F-AA47-4AB344893143}" destId="{3830AFEF-88C6-4F61-90B2-D3C2920271D6}" srcOrd="2" destOrd="0" presId="urn:microsoft.com/office/officeart/2018/2/layout/IconVerticalSolidList"/>
    <dgm:cxn modelId="{3152B978-DA3E-44C1-8999-923D031B882A}" type="presParOf" srcId="{BE394C47-0D26-451F-AA47-4AB344893143}" destId="{07ACFD17-0891-45BB-A4C7-74750725E2B4}" srcOrd="3" destOrd="0" presId="urn:microsoft.com/office/officeart/2018/2/layout/IconVerticalSolidList"/>
    <dgm:cxn modelId="{5BD7589C-F196-441C-AC45-1FF95034BFE6}" type="presParOf" srcId="{D68AD5D1-1C4E-41A6-9081-65CADF226B25}" destId="{C7583811-F22F-4E9B-BD9E-5ADB634A3B12}" srcOrd="3" destOrd="0" presId="urn:microsoft.com/office/officeart/2018/2/layout/IconVerticalSolidList"/>
    <dgm:cxn modelId="{3130A27B-A3F4-49B3-9CE7-88940FE04238}" type="presParOf" srcId="{D68AD5D1-1C4E-41A6-9081-65CADF226B25}" destId="{8AF92395-E0FA-4EA3-ABD0-A0663E100415}" srcOrd="4" destOrd="0" presId="urn:microsoft.com/office/officeart/2018/2/layout/IconVerticalSolidList"/>
    <dgm:cxn modelId="{23B51D4F-34BD-4485-AD17-227DFB316A5A}" type="presParOf" srcId="{8AF92395-E0FA-4EA3-ABD0-A0663E100415}" destId="{99E7BE06-35D8-4A76-86F4-FED4D2BA44B4}" srcOrd="0" destOrd="0" presId="urn:microsoft.com/office/officeart/2018/2/layout/IconVerticalSolidList"/>
    <dgm:cxn modelId="{F9EBD82D-DE04-4271-90B7-E5011768006A}" type="presParOf" srcId="{8AF92395-E0FA-4EA3-ABD0-A0663E100415}" destId="{7E292C85-E963-48A5-BFCF-2A7D1E0DEC38}" srcOrd="1" destOrd="0" presId="urn:microsoft.com/office/officeart/2018/2/layout/IconVerticalSolidList"/>
    <dgm:cxn modelId="{851B9C22-6B15-4D58-A7BF-CAEEC0EC6BD8}" type="presParOf" srcId="{8AF92395-E0FA-4EA3-ABD0-A0663E100415}" destId="{586E38FA-AB3F-4810-8842-37143D76B648}" srcOrd="2" destOrd="0" presId="urn:microsoft.com/office/officeart/2018/2/layout/IconVerticalSolidList"/>
    <dgm:cxn modelId="{4E2938DF-D7EC-4CE3-90D6-29C8176564AE}" type="presParOf" srcId="{8AF92395-E0FA-4EA3-ABD0-A0663E100415}" destId="{33CC2947-437A-4730-8200-FD0C76FC85D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500167B-5D1A-494F-AB38-F9C0E5B82F6A}"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9FF05D4C-DA0C-4C70-83E7-715295C76648}">
      <dgm:prSet/>
      <dgm:spPr/>
      <dgm:t>
        <a:bodyPr/>
        <a:lstStyle/>
        <a:p>
          <a:pPr>
            <a:defRPr b="1"/>
          </a:pPr>
          <a:r>
            <a:rPr lang="cs-CZ"/>
            <a:t>Diverzifikace plodin </a:t>
          </a:r>
          <a:endParaRPr lang="en-US"/>
        </a:p>
      </dgm:t>
    </dgm:pt>
    <dgm:pt modelId="{F9D8F298-FB71-4563-87E9-379100E0F687}" type="parTrans" cxnId="{E04199EB-2648-45B6-835C-F4A106A49366}">
      <dgm:prSet/>
      <dgm:spPr/>
      <dgm:t>
        <a:bodyPr/>
        <a:lstStyle/>
        <a:p>
          <a:endParaRPr lang="en-US"/>
        </a:p>
      </dgm:t>
    </dgm:pt>
    <dgm:pt modelId="{B4AA4C83-EF63-4D26-BADE-34C3011A6072}" type="sibTrans" cxnId="{E04199EB-2648-45B6-835C-F4A106A49366}">
      <dgm:prSet/>
      <dgm:spPr/>
      <dgm:t>
        <a:bodyPr/>
        <a:lstStyle/>
        <a:p>
          <a:endParaRPr lang="en-US"/>
        </a:p>
      </dgm:t>
    </dgm:pt>
    <dgm:pt modelId="{B02CFA66-3115-4B3C-A505-51D3B31CD29B}">
      <dgm:prSet/>
      <dgm:spPr/>
      <dgm:t>
        <a:bodyPr/>
        <a:lstStyle/>
        <a:p>
          <a:r>
            <a:rPr lang="cs-CZ"/>
            <a:t>povinnost pěstovat určitý počet plodin</a:t>
          </a:r>
          <a:r>
            <a:rPr lang="cs-CZ" b="1"/>
            <a:t> </a:t>
          </a:r>
          <a:r>
            <a:rPr lang="cs-CZ"/>
            <a:t>v závislosti na rozloze orné půdy v LPIS </a:t>
          </a:r>
          <a:endParaRPr lang="en-US"/>
        </a:p>
      </dgm:t>
    </dgm:pt>
    <dgm:pt modelId="{DF15237D-225C-4C4C-BF15-B2F274065FE8}" type="parTrans" cxnId="{B890D39F-F8C2-4FD9-81D2-B054EDBB992A}">
      <dgm:prSet/>
      <dgm:spPr/>
      <dgm:t>
        <a:bodyPr/>
        <a:lstStyle/>
        <a:p>
          <a:endParaRPr lang="en-US"/>
        </a:p>
      </dgm:t>
    </dgm:pt>
    <dgm:pt modelId="{BE464C9F-A9D6-4EE8-8D98-1C665A2216D7}" type="sibTrans" cxnId="{B890D39F-F8C2-4FD9-81D2-B054EDBB992A}">
      <dgm:prSet/>
      <dgm:spPr/>
      <dgm:t>
        <a:bodyPr/>
        <a:lstStyle/>
        <a:p>
          <a:endParaRPr lang="en-US"/>
        </a:p>
      </dgm:t>
    </dgm:pt>
    <dgm:pt modelId="{8A20CD25-53AB-4841-8BD6-07E32E9C7F6E}">
      <dgm:prSet/>
      <dgm:spPr/>
      <dgm:t>
        <a:bodyPr/>
        <a:lstStyle/>
        <a:p>
          <a:r>
            <a:rPr lang="cs-CZ"/>
            <a:t>od 10 ha, 2 a více plodin</a:t>
          </a:r>
          <a:endParaRPr lang="en-US"/>
        </a:p>
      </dgm:t>
    </dgm:pt>
    <dgm:pt modelId="{9FA375DD-83C4-4513-8145-5FB2B00EE8D4}" type="parTrans" cxnId="{1E8F062F-CB57-4786-AFCD-33CBF27A9879}">
      <dgm:prSet/>
      <dgm:spPr/>
      <dgm:t>
        <a:bodyPr/>
        <a:lstStyle/>
        <a:p>
          <a:endParaRPr lang="en-US"/>
        </a:p>
      </dgm:t>
    </dgm:pt>
    <dgm:pt modelId="{1DBADCCA-D124-438E-B41D-0695E5EC7DD9}" type="sibTrans" cxnId="{1E8F062F-CB57-4786-AFCD-33CBF27A9879}">
      <dgm:prSet/>
      <dgm:spPr/>
      <dgm:t>
        <a:bodyPr/>
        <a:lstStyle/>
        <a:p>
          <a:endParaRPr lang="en-US"/>
        </a:p>
      </dgm:t>
    </dgm:pt>
    <dgm:pt modelId="{31E0CF70-625F-4D05-A39A-D08772866D82}">
      <dgm:prSet/>
      <dgm:spPr/>
      <dgm:t>
        <a:bodyPr/>
        <a:lstStyle/>
        <a:p>
          <a:r>
            <a:rPr lang="cs-CZ" dirty="0"/>
            <a:t>Výjimky: vyšší než 75 % podíl pěstování trávy, pícnin, luskovin, půdy ladem nebo TTP, nebo ekologické zemědělství</a:t>
          </a:r>
          <a:endParaRPr lang="en-US" dirty="0"/>
        </a:p>
      </dgm:t>
    </dgm:pt>
    <dgm:pt modelId="{5D2E6587-A6BB-4CEE-899C-DC5AD2294228}" type="parTrans" cxnId="{131943EF-0934-4090-B71A-F5E760A5F03F}">
      <dgm:prSet/>
      <dgm:spPr/>
      <dgm:t>
        <a:bodyPr/>
        <a:lstStyle/>
        <a:p>
          <a:endParaRPr lang="en-US"/>
        </a:p>
      </dgm:t>
    </dgm:pt>
    <dgm:pt modelId="{1FCED68F-A1A3-40D5-BF96-A3DF2E7134F5}" type="sibTrans" cxnId="{131943EF-0934-4090-B71A-F5E760A5F03F}">
      <dgm:prSet/>
      <dgm:spPr/>
      <dgm:t>
        <a:bodyPr/>
        <a:lstStyle/>
        <a:p>
          <a:endParaRPr lang="en-US"/>
        </a:p>
      </dgm:t>
    </dgm:pt>
    <dgm:pt modelId="{EEAE2A05-CF31-46CE-AA5F-914124AB2AF6}">
      <dgm:prSet/>
      <dgm:spPr/>
      <dgm:t>
        <a:bodyPr/>
        <a:lstStyle/>
        <a:p>
          <a:pPr>
            <a:defRPr b="1"/>
          </a:pPr>
          <a:r>
            <a:rPr lang="cs-CZ"/>
            <a:t>Zachování stávajících trvalých travních porostů </a:t>
          </a:r>
          <a:endParaRPr lang="en-US"/>
        </a:p>
      </dgm:t>
    </dgm:pt>
    <dgm:pt modelId="{B7B68EFA-D4AC-43D3-8278-A54E3B0211F3}" type="parTrans" cxnId="{E3F5FA7D-F6CE-4A56-A207-9C2CA5BA83B3}">
      <dgm:prSet/>
      <dgm:spPr/>
      <dgm:t>
        <a:bodyPr/>
        <a:lstStyle/>
        <a:p>
          <a:endParaRPr lang="en-US"/>
        </a:p>
      </dgm:t>
    </dgm:pt>
    <dgm:pt modelId="{47AA63F8-27B3-4C78-9343-D8D66DBAC99B}" type="sibTrans" cxnId="{E3F5FA7D-F6CE-4A56-A207-9C2CA5BA83B3}">
      <dgm:prSet/>
      <dgm:spPr/>
      <dgm:t>
        <a:bodyPr/>
        <a:lstStyle/>
        <a:p>
          <a:endParaRPr lang="en-US"/>
        </a:p>
      </dgm:t>
    </dgm:pt>
    <dgm:pt modelId="{4466E575-17D0-4E00-B0CA-4DB7A4D0F18B}">
      <dgm:prSet/>
      <dgm:spPr/>
      <dgm:t>
        <a:bodyPr/>
        <a:lstStyle/>
        <a:p>
          <a:r>
            <a:rPr lang="cs-CZ" dirty="0"/>
            <a:t>Výjimka pro zalesnění</a:t>
          </a:r>
          <a:endParaRPr lang="en-US" dirty="0"/>
        </a:p>
      </dgm:t>
    </dgm:pt>
    <dgm:pt modelId="{60977083-6C39-4A97-A6DE-CEFEA4FF2645}" type="parTrans" cxnId="{AEC814C3-0605-4DBF-9BBB-291C8068DB42}">
      <dgm:prSet/>
      <dgm:spPr/>
      <dgm:t>
        <a:bodyPr/>
        <a:lstStyle/>
        <a:p>
          <a:endParaRPr lang="en-US"/>
        </a:p>
      </dgm:t>
    </dgm:pt>
    <dgm:pt modelId="{E79F7245-48D3-44AF-8E06-BA2ABB59BECC}" type="sibTrans" cxnId="{AEC814C3-0605-4DBF-9BBB-291C8068DB42}">
      <dgm:prSet/>
      <dgm:spPr/>
      <dgm:t>
        <a:bodyPr/>
        <a:lstStyle/>
        <a:p>
          <a:endParaRPr lang="en-US"/>
        </a:p>
      </dgm:t>
    </dgm:pt>
    <dgm:pt modelId="{155C539A-C9E0-45A1-9C27-00B99A7C1FA5}">
      <dgm:prSet/>
      <dgm:spPr/>
      <dgm:t>
        <a:bodyPr/>
        <a:lstStyle/>
        <a:p>
          <a:r>
            <a:rPr lang="cs-CZ" b="1" dirty="0"/>
            <a:t>Udržení poměru trvalých travních porostů vůči zemědělské ploše </a:t>
          </a:r>
          <a:endParaRPr lang="en-US" b="1" dirty="0"/>
        </a:p>
      </dgm:t>
    </dgm:pt>
    <dgm:pt modelId="{AE9EF662-7F27-4616-8319-F6565F5CCEC9}" type="parTrans" cxnId="{E48C8308-48DA-47D0-8D8A-069E6105ED2A}">
      <dgm:prSet/>
      <dgm:spPr/>
      <dgm:t>
        <a:bodyPr/>
        <a:lstStyle/>
        <a:p>
          <a:endParaRPr lang="en-US"/>
        </a:p>
      </dgm:t>
    </dgm:pt>
    <dgm:pt modelId="{F6D50382-E620-4822-93BF-A16DD5C9B47B}" type="sibTrans" cxnId="{E48C8308-48DA-47D0-8D8A-069E6105ED2A}">
      <dgm:prSet/>
      <dgm:spPr/>
      <dgm:t>
        <a:bodyPr/>
        <a:lstStyle/>
        <a:p>
          <a:endParaRPr lang="en-US"/>
        </a:p>
      </dgm:t>
    </dgm:pt>
    <dgm:pt modelId="{7000DE69-D77E-4AE9-8593-A21DDF1EDF9F}">
      <dgm:prSet/>
      <dgm:spPr/>
      <dgm:t>
        <a:bodyPr/>
        <a:lstStyle/>
        <a:p>
          <a:r>
            <a:rPr lang="cs-CZ" dirty="0"/>
            <a:t>Pokles o více než 5 % na území ČR = povinnost zatravnit pro další rok (SZIF)</a:t>
          </a:r>
          <a:endParaRPr lang="en-US" dirty="0"/>
        </a:p>
      </dgm:t>
    </dgm:pt>
    <dgm:pt modelId="{0A331559-29DA-46C9-9BA9-F03E3170205E}" type="parTrans" cxnId="{42DDD237-806C-4482-91F0-7C7EB99BB3BD}">
      <dgm:prSet/>
      <dgm:spPr/>
      <dgm:t>
        <a:bodyPr/>
        <a:lstStyle/>
        <a:p>
          <a:endParaRPr lang="en-US"/>
        </a:p>
      </dgm:t>
    </dgm:pt>
    <dgm:pt modelId="{8CD15F73-3C7F-44C0-8252-2967881278B7}" type="sibTrans" cxnId="{42DDD237-806C-4482-91F0-7C7EB99BB3BD}">
      <dgm:prSet/>
      <dgm:spPr/>
      <dgm:t>
        <a:bodyPr/>
        <a:lstStyle/>
        <a:p>
          <a:endParaRPr lang="en-US"/>
        </a:p>
      </dgm:t>
    </dgm:pt>
    <dgm:pt modelId="{028D0054-2875-43BA-A8B5-90FC82D7669D}">
      <dgm:prSet/>
      <dgm:spPr/>
      <dgm:t>
        <a:bodyPr/>
        <a:lstStyle/>
        <a:p>
          <a:r>
            <a:rPr lang="cs-CZ" b="1" dirty="0"/>
            <a:t>Zákaz změny kultury trvalý travní porost na environmentálně citlivých plochách </a:t>
          </a:r>
          <a:endParaRPr lang="en-US" b="1" dirty="0"/>
        </a:p>
      </dgm:t>
    </dgm:pt>
    <dgm:pt modelId="{65079156-4D52-44F1-B689-7FF2DD3B4A58}" type="parTrans" cxnId="{F07E35A5-676F-45EC-A316-173EBAD18835}">
      <dgm:prSet/>
      <dgm:spPr/>
      <dgm:t>
        <a:bodyPr/>
        <a:lstStyle/>
        <a:p>
          <a:endParaRPr lang="en-US"/>
        </a:p>
      </dgm:t>
    </dgm:pt>
    <dgm:pt modelId="{BD4BB8FB-4CBE-4987-98F9-4A22CE4602D7}" type="sibTrans" cxnId="{F07E35A5-676F-45EC-A316-173EBAD18835}">
      <dgm:prSet/>
      <dgm:spPr/>
      <dgm:t>
        <a:bodyPr/>
        <a:lstStyle/>
        <a:p>
          <a:endParaRPr lang="en-US"/>
        </a:p>
      </dgm:t>
    </dgm:pt>
    <dgm:pt modelId="{45FCB0C8-A8AE-41D5-8D08-82C3B4334A51}">
      <dgm:prSet/>
      <dgm:spPr/>
      <dgm:t>
        <a:bodyPr/>
        <a:lstStyle/>
        <a:p>
          <a:r>
            <a:rPr lang="cs-CZ" dirty="0"/>
            <a:t>Natura 2000, maloplošná ZCHÚ, 1. zóny NP a CHKO, silně erozně ohrožené, podmáčené, rašelinné, 12 m od vodního útvaru, III. aplikační pásmo zranitelných oblastí</a:t>
          </a:r>
          <a:endParaRPr lang="en-US" dirty="0"/>
        </a:p>
      </dgm:t>
    </dgm:pt>
    <dgm:pt modelId="{7ADDF461-09C8-4EA7-BF4B-5586BDF26B6B}" type="parTrans" cxnId="{FB4A03FA-CB12-49BF-8827-E69E4068372B}">
      <dgm:prSet/>
      <dgm:spPr/>
      <dgm:t>
        <a:bodyPr/>
        <a:lstStyle/>
        <a:p>
          <a:endParaRPr lang="en-US"/>
        </a:p>
      </dgm:t>
    </dgm:pt>
    <dgm:pt modelId="{9FF13DAA-1D5B-4536-AA7C-A2651047BFE3}" type="sibTrans" cxnId="{FB4A03FA-CB12-49BF-8827-E69E4068372B}">
      <dgm:prSet/>
      <dgm:spPr/>
      <dgm:t>
        <a:bodyPr/>
        <a:lstStyle/>
        <a:p>
          <a:endParaRPr lang="en-US"/>
        </a:p>
      </dgm:t>
    </dgm:pt>
    <dgm:pt modelId="{0E234144-ABA6-4650-9A91-4975DC04B1CA}">
      <dgm:prSet/>
      <dgm:spPr/>
      <dgm:t>
        <a:bodyPr/>
        <a:lstStyle/>
        <a:p>
          <a:pPr>
            <a:defRPr b="1"/>
          </a:pPr>
          <a:r>
            <a:rPr lang="cs-CZ"/>
            <a:t>Vyhrazení plochy využívané v ekologickém zájmu (EFA)</a:t>
          </a:r>
          <a:endParaRPr lang="en-US"/>
        </a:p>
      </dgm:t>
    </dgm:pt>
    <dgm:pt modelId="{DAF73249-E2D0-4BE4-B46D-094957BCD113}" type="parTrans" cxnId="{D7808E80-F2F5-4601-A6C0-721D0124DBC6}">
      <dgm:prSet/>
      <dgm:spPr/>
      <dgm:t>
        <a:bodyPr/>
        <a:lstStyle/>
        <a:p>
          <a:endParaRPr lang="en-US"/>
        </a:p>
      </dgm:t>
    </dgm:pt>
    <dgm:pt modelId="{3B349FC4-64F4-4D8F-8945-4C7686E17474}" type="sibTrans" cxnId="{D7808E80-F2F5-4601-A6C0-721D0124DBC6}">
      <dgm:prSet/>
      <dgm:spPr/>
      <dgm:t>
        <a:bodyPr/>
        <a:lstStyle/>
        <a:p>
          <a:endParaRPr lang="en-US"/>
        </a:p>
      </dgm:t>
    </dgm:pt>
    <dgm:pt modelId="{17A78FAF-2580-4581-BD6D-EAC8BBBA9A9E}">
      <dgm:prSet/>
      <dgm:spPr/>
      <dgm:t>
        <a:bodyPr/>
        <a:lstStyle/>
        <a:p>
          <a:r>
            <a:rPr lang="cs-CZ" dirty="0"/>
            <a:t>od 15 ha orné půdy min. 5 % výměry jako EFA (á 100 m2)</a:t>
          </a:r>
          <a:endParaRPr lang="en-US" dirty="0"/>
        </a:p>
      </dgm:t>
    </dgm:pt>
    <dgm:pt modelId="{CC83A7FA-249A-4A01-8EA5-D71BE9164CBE}" type="parTrans" cxnId="{0B19554D-FAB8-419E-853B-44ECBD29EB32}">
      <dgm:prSet/>
      <dgm:spPr/>
      <dgm:t>
        <a:bodyPr/>
        <a:lstStyle/>
        <a:p>
          <a:endParaRPr lang="en-US"/>
        </a:p>
      </dgm:t>
    </dgm:pt>
    <dgm:pt modelId="{BDBB9457-2C00-453E-AA50-8B03C6EA0408}" type="sibTrans" cxnId="{0B19554D-FAB8-419E-853B-44ECBD29EB32}">
      <dgm:prSet/>
      <dgm:spPr/>
      <dgm:t>
        <a:bodyPr/>
        <a:lstStyle/>
        <a:p>
          <a:endParaRPr lang="en-US"/>
        </a:p>
      </dgm:t>
    </dgm:pt>
    <dgm:pt modelId="{EE19AF37-742C-45A8-98C1-633AB50C2E85}">
      <dgm:prSet/>
      <dgm:spPr/>
      <dgm:t>
        <a:bodyPr/>
        <a:lstStyle/>
        <a:p>
          <a:r>
            <a:rPr lang="cs-CZ" dirty="0"/>
            <a:t>úhor, krajinný prvek, ochranný pás, souvrať, RRD, zalesněná plocha, plocha s meziplodinami nebo plodinami vážící dusík</a:t>
          </a:r>
          <a:endParaRPr lang="en-US" dirty="0"/>
        </a:p>
      </dgm:t>
    </dgm:pt>
    <dgm:pt modelId="{537006CB-7865-4BE7-ABA7-E89CDC2C1321}" type="parTrans" cxnId="{F7CA62E1-EECA-459C-979A-D6AC5D778FE7}">
      <dgm:prSet/>
      <dgm:spPr/>
      <dgm:t>
        <a:bodyPr/>
        <a:lstStyle/>
        <a:p>
          <a:endParaRPr lang="en-US"/>
        </a:p>
      </dgm:t>
    </dgm:pt>
    <dgm:pt modelId="{423BA802-EFC7-4279-BAB7-01F4CEFDB137}" type="sibTrans" cxnId="{F7CA62E1-EECA-459C-979A-D6AC5D778FE7}">
      <dgm:prSet/>
      <dgm:spPr/>
      <dgm:t>
        <a:bodyPr/>
        <a:lstStyle/>
        <a:p>
          <a:endParaRPr lang="en-US"/>
        </a:p>
      </dgm:t>
    </dgm:pt>
    <dgm:pt modelId="{135A9521-3E14-4C3A-B44B-DAC6D5D22C45}">
      <dgm:prSet/>
      <dgm:spPr/>
      <dgm:t>
        <a:bodyPr/>
        <a:lstStyle/>
        <a:p>
          <a:r>
            <a:rPr lang="cs-CZ"/>
            <a:t>Výjimky: vyšší než 75 % podíl pěstování trávy, pícnin, luskovin, půdy ladem nebo TTP, nebo ekologické zemědělství</a:t>
          </a:r>
          <a:endParaRPr lang="en-US"/>
        </a:p>
      </dgm:t>
    </dgm:pt>
    <dgm:pt modelId="{D386E470-F96C-4F93-8D56-34E7BD700DEF}" type="parTrans" cxnId="{B1976530-16CB-4740-88AE-5F42B031A206}">
      <dgm:prSet/>
      <dgm:spPr/>
      <dgm:t>
        <a:bodyPr/>
        <a:lstStyle/>
        <a:p>
          <a:endParaRPr lang="en-US"/>
        </a:p>
      </dgm:t>
    </dgm:pt>
    <dgm:pt modelId="{557A61D2-A7F5-4662-9549-BCF5910B2C56}" type="sibTrans" cxnId="{B1976530-16CB-4740-88AE-5F42B031A206}">
      <dgm:prSet/>
      <dgm:spPr/>
      <dgm:t>
        <a:bodyPr/>
        <a:lstStyle/>
        <a:p>
          <a:endParaRPr lang="en-US"/>
        </a:p>
      </dgm:t>
    </dgm:pt>
    <dgm:pt modelId="{B0BD3F7A-8C85-4EDE-8CCE-A49CC6F71C16}" type="pres">
      <dgm:prSet presAssocID="{0500167B-5D1A-494F-AB38-F9C0E5B82F6A}" presName="linear" presStyleCnt="0">
        <dgm:presLayoutVars>
          <dgm:animLvl val="lvl"/>
          <dgm:resizeHandles val="exact"/>
        </dgm:presLayoutVars>
      </dgm:prSet>
      <dgm:spPr/>
    </dgm:pt>
    <dgm:pt modelId="{54387961-1F90-4D2C-97B6-8E784E81BAA7}" type="pres">
      <dgm:prSet presAssocID="{9FF05D4C-DA0C-4C70-83E7-715295C76648}" presName="parentText" presStyleLbl="node1" presStyleIdx="0" presStyleCnt="3">
        <dgm:presLayoutVars>
          <dgm:chMax val="0"/>
          <dgm:bulletEnabled val="1"/>
        </dgm:presLayoutVars>
      </dgm:prSet>
      <dgm:spPr/>
    </dgm:pt>
    <dgm:pt modelId="{F217CE1B-BC3D-4146-B762-4FDFB4225AD4}" type="pres">
      <dgm:prSet presAssocID="{9FF05D4C-DA0C-4C70-83E7-715295C76648}" presName="childText" presStyleLbl="revTx" presStyleIdx="0" presStyleCnt="3">
        <dgm:presLayoutVars>
          <dgm:bulletEnabled val="1"/>
        </dgm:presLayoutVars>
      </dgm:prSet>
      <dgm:spPr/>
    </dgm:pt>
    <dgm:pt modelId="{AB3E8AFA-D395-4BBD-B3AC-93B4ECE3D0EB}" type="pres">
      <dgm:prSet presAssocID="{EEAE2A05-CF31-46CE-AA5F-914124AB2AF6}" presName="parentText" presStyleLbl="node1" presStyleIdx="1" presStyleCnt="3">
        <dgm:presLayoutVars>
          <dgm:chMax val="0"/>
          <dgm:bulletEnabled val="1"/>
        </dgm:presLayoutVars>
      </dgm:prSet>
      <dgm:spPr/>
    </dgm:pt>
    <dgm:pt modelId="{5E70EFE7-E6C7-4094-8A0B-F1973B8490B4}" type="pres">
      <dgm:prSet presAssocID="{EEAE2A05-CF31-46CE-AA5F-914124AB2AF6}" presName="childText" presStyleLbl="revTx" presStyleIdx="1" presStyleCnt="3">
        <dgm:presLayoutVars>
          <dgm:bulletEnabled val="1"/>
        </dgm:presLayoutVars>
      </dgm:prSet>
      <dgm:spPr/>
    </dgm:pt>
    <dgm:pt modelId="{241368F3-4978-488D-921F-22BB34C1BBD1}" type="pres">
      <dgm:prSet presAssocID="{0E234144-ABA6-4650-9A91-4975DC04B1CA}" presName="parentText" presStyleLbl="node1" presStyleIdx="2" presStyleCnt="3">
        <dgm:presLayoutVars>
          <dgm:chMax val="0"/>
          <dgm:bulletEnabled val="1"/>
        </dgm:presLayoutVars>
      </dgm:prSet>
      <dgm:spPr/>
    </dgm:pt>
    <dgm:pt modelId="{7E73B7B7-1D9B-4CA0-8BDE-0ABDDE1FAC37}" type="pres">
      <dgm:prSet presAssocID="{0E234144-ABA6-4650-9A91-4975DC04B1CA}" presName="childText" presStyleLbl="revTx" presStyleIdx="2" presStyleCnt="3">
        <dgm:presLayoutVars>
          <dgm:bulletEnabled val="1"/>
        </dgm:presLayoutVars>
      </dgm:prSet>
      <dgm:spPr/>
    </dgm:pt>
  </dgm:ptLst>
  <dgm:cxnLst>
    <dgm:cxn modelId="{BD108307-98F9-4465-ADBE-BAA7928E7669}" type="presOf" srcId="{31E0CF70-625F-4D05-A39A-D08772866D82}" destId="{F217CE1B-BC3D-4146-B762-4FDFB4225AD4}" srcOrd="0" destOrd="2" presId="urn:microsoft.com/office/officeart/2005/8/layout/vList2"/>
    <dgm:cxn modelId="{E48C8308-48DA-47D0-8D8A-069E6105ED2A}" srcId="{EEAE2A05-CF31-46CE-AA5F-914124AB2AF6}" destId="{155C539A-C9E0-45A1-9C27-00B99A7C1FA5}" srcOrd="1" destOrd="0" parTransId="{AE9EF662-7F27-4616-8319-F6565F5CCEC9}" sibTransId="{F6D50382-E620-4822-93BF-A16DD5C9B47B}"/>
    <dgm:cxn modelId="{F625FF0A-750F-49CA-9EB5-41DF491D84BC}" type="presOf" srcId="{EE19AF37-742C-45A8-98C1-633AB50C2E85}" destId="{7E73B7B7-1D9B-4CA0-8BDE-0ABDDE1FAC37}" srcOrd="0" destOrd="1" presId="urn:microsoft.com/office/officeart/2005/8/layout/vList2"/>
    <dgm:cxn modelId="{3331BC0F-3742-4AEC-BE36-D4AF5D913021}" type="presOf" srcId="{B02CFA66-3115-4B3C-A505-51D3B31CD29B}" destId="{F217CE1B-BC3D-4146-B762-4FDFB4225AD4}" srcOrd="0" destOrd="0" presId="urn:microsoft.com/office/officeart/2005/8/layout/vList2"/>
    <dgm:cxn modelId="{60E18919-EAAC-4648-8491-1938089BAA4A}" type="presOf" srcId="{0E234144-ABA6-4650-9A91-4975DC04B1CA}" destId="{241368F3-4978-488D-921F-22BB34C1BBD1}" srcOrd="0" destOrd="0" presId="urn:microsoft.com/office/officeart/2005/8/layout/vList2"/>
    <dgm:cxn modelId="{1E8F062F-CB57-4786-AFCD-33CBF27A9879}" srcId="{B02CFA66-3115-4B3C-A505-51D3B31CD29B}" destId="{8A20CD25-53AB-4841-8BD6-07E32E9C7F6E}" srcOrd="0" destOrd="0" parTransId="{9FA375DD-83C4-4513-8145-5FB2B00EE8D4}" sibTransId="{1DBADCCA-D124-438E-B41D-0695E5EC7DD9}"/>
    <dgm:cxn modelId="{CFEAE82F-FA1E-4934-885F-C211F55C92C6}" type="presOf" srcId="{9FF05D4C-DA0C-4C70-83E7-715295C76648}" destId="{54387961-1F90-4D2C-97B6-8E784E81BAA7}" srcOrd="0" destOrd="0" presId="urn:microsoft.com/office/officeart/2005/8/layout/vList2"/>
    <dgm:cxn modelId="{B1976530-16CB-4740-88AE-5F42B031A206}" srcId="{0E234144-ABA6-4650-9A91-4975DC04B1CA}" destId="{135A9521-3E14-4C3A-B44B-DAC6D5D22C45}" srcOrd="2" destOrd="0" parTransId="{D386E470-F96C-4F93-8D56-34E7BD700DEF}" sibTransId="{557A61D2-A7F5-4662-9549-BCF5910B2C56}"/>
    <dgm:cxn modelId="{42DDD237-806C-4482-91F0-7C7EB99BB3BD}" srcId="{EEAE2A05-CF31-46CE-AA5F-914124AB2AF6}" destId="{7000DE69-D77E-4AE9-8593-A21DDF1EDF9F}" srcOrd="2" destOrd="0" parTransId="{0A331559-29DA-46C9-9BA9-F03E3170205E}" sibTransId="{8CD15F73-3C7F-44C0-8252-2967881278B7}"/>
    <dgm:cxn modelId="{204C783F-5CA2-4169-9BF0-1364BD8ACA86}" type="presOf" srcId="{4466E575-17D0-4E00-B0CA-4DB7A4D0F18B}" destId="{5E70EFE7-E6C7-4094-8A0B-F1973B8490B4}" srcOrd="0" destOrd="0" presId="urn:microsoft.com/office/officeart/2005/8/layout/vList2"/>
    <dgm:cxn modelId="{C4C62947-EB8E-47BD-8953-61B0526A4F8A}" type="presOf" srcId="{8A20CD25-53AB-4841-8BD6-07E32E9C7F6E}" destId="{F217CE1B-BC3D-4146-B762-4FDFB4225AD4}" srcOrd="0" destOrd="1" presId="urn:microsoft.com/office/officeart/2005/8/layout/vList2"/>
    <dgm:cxn modelId="{0B19554D-FAB8-419E-853B-44ECBD29EB32}" srcId="{0E234144-ABA6-4650-9A91-4975DC04B1CA}" destId="{17A78FAF-2580-4581-BD6D-EAC8BBBA9A9E}" srcOrd="0" destOrd="0" parTransId="{CC83A7FA-249A-4A01-8EA5-D71BE9164CBE}" sibTransId="{BDBB9457-2C00-453E-AA50-8B03C6EA0408}"/>
    <dgm:cxn modelId="{6BA96071-EDEA-43B9-A130-F32D266CA3C2}" type="presOf" srcId="{45FCB0C8-A8AE-41D5-8D08-82C3B4334A51}" destId="{5E70EFE7-E6C7-4094-8A0B-F1973B8490B4}" srcOrd="0" destOrd="4" presId="urn:microsoft.com/office/officeart/2005/8/layout/vList2"/>
    <dgm:cxn modelId="{36AD9853-29A6-4EAF-96E4-627FDB083085}" type="presOf" srcId="{EEAE2A05-CF31-46CE-AA5F-914124AB2AF6}" destId="{AB3E8AFA-D395-4BBD-B3AC-93B4ECE3D0EB}" srcOrd="0" destOrd="0" presId="urn:microsoft.com/office/officeart/2005/8/layout/vList2"/>
    <dgm:cxn modelId="{65DAA175-80CA-4D68-BE2B-15F4CFEEC13A}" type="presOf" srcId="{7000DE69-D77E-4AE9-8593-A21DDF1EDF9F}" destId="{5E70EFE7-E6C7-4094-8A0B-F1973B8490B4}" srcOrd="0" destOrd="2" presId="urn:microsoft.com/office/officeart/2005/8/layout/vList2"/>
    <dgm:cxn modelId="{E3F5FA7D-F6CE-4A56-A207-9C2CA5BA83B3}" srcId="{0500167B-5D1A-494F-AB38-F9C0E5B82F6A}" destId="{EEAE2A05-CF31-46CE-AA5F-914124AB2AF6}" srcOrd="1" destOrd="0" parTransId="{B7B68EFA-D4AC-43D3-8278-A54E3B0211F3}" sibTransId="{47AA63F8-27B3-4C78-9343-D8D66DBAC99B}"/>
    <dgm:cxn modelId="{D7808E80-F2F5-4601-A6C0-721D0124DBC6}" srcId="{0500167B-5D1A-494F-AB38-F9C0E5B82F6A}" destId="{0E234144-ABA6-4650-9A91-4975DC04B1CA}" srcOrd="2" destOrd="0" parTransId="{DAF73249-E2D0-4BE4-B46D-094957BCD113}" sibTransId="{3B349FC4-64F4-4D8F-8945-4C7686E17474}"/>
    <dgm:cxn modelId="{B890D39F-F8C2-4FD9-81D2-B054EDBB992A}" srcId="{9FF05D4C-DA0C-4C70-83E7-715295C76648}" destId="{B02CFA66-3115-4B3C-A505-51D3B31CD29B}" srcOrd="0" destOrd="0" parTransId="{DF15237D-225C-4C4C-BF15-B2F274065FE8}" sibTransId="{BE464C9F-A9D6-4EE8-8D98-1C665A2216D7}"/>
    <dgm:cxn modelId="{F07E35A5-676F-45EC-A316-173EBAD18835}" srcId="{EEAE2A05-CF31-46CE-AA5F-914124AB2AF6}" destId="{028D0054-2875-43BA-A8B5-90FC82D7669D}" srcOrd="3" destOrd="0" parTransId="{65079156-4D52-44F1-B689-7FF2DD3B4A58}" sibTransId="{BD4BB8FB-4CBE-4987-98F9-4A22CE4602D7}"/>
    <dgm:cxn modelId="{312C21AE-B4B8-476B-A76D-6861B6A4F3B5}" type="presOf" srcId="{17A78FAF-2580-4581-BD6D-EAC8BBBA9A9E}" destId="{7E73B7B7-1D9B-4CA0-8BDE-0ABDDE1FAC37}" srcOrd="0" destOrd="0" presId="urn:microsoft.com/office/officeart/2005/8/layout/vList2"/>
    <dgm:cxn modelId="{AEC814C3-0605-4DBF-9BBB-291C8068DB42}" srcId="{EEAE2A05-CF31-46CE-AA5F-914124AB2AF6}" destId="{4466E575-17D0-4E00-B0CA-4DB7A4D0F18B}" srcOrd="0" destOrd="0" parTransId="{60977083-6C39-4A97-A6DE-CEFEA4FF2645}" sibTransId="{E79F7245-48D3-44AF-8E06-BA2ABB59BECC}"/>
    <dgm:cxn modelId="{9F4724DF-7EBF-4FAF-B6D3-356FFE4777FA}" type="presOf" srcId="{155C539A-C9E0-45A1-9C27-00B99A7C1FA5}" destId="{5E70EFE7-E6C7-4094-8A0B-F1973B8490B4}" srcOrd="0" destOrd="1" presId="urn:microsoft.com/office/officeart/2005/8/layout/vList2"/>
    <dgm:cxn modelId="{EBF61DE0-3D75-4B1D-A5C4-5C2E6CFFF233}" type="presOf" srcId="{135A9521-3E14-4C3A-B44B-DAC6D5D22C45}" destId="{7E73B7B7-1D9B-4CA0-8BDE-0ABDDE1FAC37}" srcOrd="0" destOrd="2" presId="urn:microsoft.com/office/officeart/2005/8/layout/vList2"/>
    <dgm:cxn modelId="{F7CA62E1-EECA-459C-979A-D6AC5D778FE7}" srcId="{0E234144-ABA6-4650-9A91-4975DC04B1CA}" destId="{EE19AF37-742C-45A8-98C1-633AB50C2E85}" srcOrd="1" destOrd="0" parTransId="{537006CB-7865-4BE7-ABA7-E89CDC2C1321}" sibTransId="{423BA802-EFC7-4279-BAB7-01F4CEFDB137}"/>
    <dgm:cxn modelId="{8ED71DE9-C0AF-4BF7-81F9-302079D32F6A}" type="presOf" srcId="{0500167B-5D1A-494F-AB38-F9C0E5B82F6A}" destId="{B0BD3F7A-8C85-4EDE-8CCE-A49CC6F71C16}" srcOrd="0" destOrd="0" presId="urn:microsoft.com/office/officeart/2005/8/layout/vList2"/>
    <dgm:cxn modelId="{E04199EB-2648-45B6-835C-F4A106A49366}" srcId="{0500167B-5D1A-494F-AB38-F9C0E5B82F6A}" destId="{9FF05D4C-DA0C-4C70-83E7-715295C76648}" srcOrd="0" destOrd="0" parTransId="{F9D8F298-FB71-4563-87E9-379100E0F687}" sibTransId="{B4AA4C83-EF63-4D26-BADE-34C3011A6072}"/>
    <dgm:cxn modelId="{131943EF-0934-4090-B71A-F5E760A5F03F}" srcId="{9FF05D4C-DA0C-4C70-83E7-715295C76648}" destId="{31E0CF70-625F-4D05-A39A-D08772866D82}" srcOrd="1" destOrd="0" parTransId="{5D2E6587-A6BB-4CEE-899C-DC5AD2294228}" sibTransId="{1FCED68F-A1A3-40D5-BF96-A3DF2E7134F5}"/>
    <dgm:cxn modelId="{FB4A03FA-CB12-49BF-8827-E69E4068372B}" srcId="{EEAE2A05-CF31-46CE-AA5F-914124AB2AF6}" destId="{45FCB0C8-A8AE-41D5-8D08-82C3B4334A51}" srcOrd="4" destOrd="0" parTransId="{7ADDF461-09C8-4EA7-BF4B-5586BDF26B6B}" sibTransId="{9FF13DAA-1D5B-4536-AA7C-A2651047BFE3}"/>
    <dgm:cxn modelId="{7F364EFD-5774-40F1-9093-F4D1AD9C6678}" type="presOf" srcId="{028D0054-2875-43BA-A8B5-90FC82D7669D}" destId="{5E70EFE7-E6C7-4094-8A0B-F1973B8490B4}" srcOrd="0" destOrd="3" presId="urn:microsoft.com/office/officeart/2005/8/layout/vList2"/>
    <dgm:cxn modelId="{2008D5FD-80C5-4B38-A4C9-465C1AE11DB9}" type="presParOf" srcId="{B0BD3F7A-8C85-4EDE-8CCE-A49CC6F71C16}" destId="{54387961-1F90-4D2C-97B6-8E784E81BAA7}" srcOrd="0" destOrd="0" presId="urn:microsoft.com/office/officeart/2005/8/layout/vList2"/>
    <dgm:cxn modelId="{A8DE7B40-F0BF-4AC0-90CA-1FFD851F0985}" type="presParOf" srcId="{B0BD3F7A-8C85-4EDE-8CCE-A49CC6F71C16}" destId="{F217CE1B-BC3D-4146-B762-4FDFB4225AD4}" srcOrd="1" destOrd="0" presId="urn:microsoft.com/office/officeart/2005/8/layout/vList2"/>
    <dgm:cxn modelId="{892F6F8F-5145-436E-A2FD-6FCAC178F5E0}" type="presParOf" srcId="{B0BD3F7A-8C85-4EDE-8CCE-A49CC6F71C16}" destId="{AB3E8AFA-D395-4BBD-B3AC-93B4ECE3D0EB}" srcOrd="2" destOrd="0" presId="urn:microsoft.com/office/officeart/2005/8/layout/vList2"/>
    <dgm:cxn modelId="{DD6C4B6B-B6C3-4414-89B5-26D2D4628FC3}" type="presParOf" srcId="{B0BD3F7A-8C85-4EDE-8CCE-A49CC6F71C16}" destId="{5E70EFE7-E6C7-4094-8A0B-F1973B8490B4}" srcOrd="3" destOrd="0" presId="urn:microsoft.com/office/officeart/2005/8/layout/vList2"/>
    <dgm:cxn modelId="{C102E39E-9E22-4BB2-BCBD-9BE07FD92814}" type="presParOf" srcId="{B0BD3F7A-8C85-4EDE-8CCE-A49CC6F71C16}" destId="{241368F3-4978-488D-921F-22BB34C1BBD1}" srcOrd="4" destOrd="0" presId="urn:microsoft.com/office/officeart/2005/8/layout/vList2"/>
    <dgm:cxn modelId="{9C6282C5-FDF9-473A-87FD-313DDAF90E2B}" type="presParOf" srcId="{B0BD3F7A-8C85-4EDE-8CCE-A49CC6F71C16}" destId="{7E73B7B7-1D9B-4CA0-8BDE-0ABDDE1FAC37}"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847677-C6EB-4C1D-A75A-09834780B94F}"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C927A460-983A-4E05-8175-1423FCA27857}">
      <dgm:prSet/>
      <dgm:spPr/>
      <dgm:t>
        <a:bodyPr/>
        <a:lstStyle/>
        <a:p>
          <a:r>
            <a:rPr lang="cs-CZ" dirty="0"/>
            <a:t>Povinné požadavky na hospodaření (SMR)</a:t>
          </a:r>
          <a:endParaRPr lang="en-US" dirty="0"/>
        </a:p>
      </dgm:t>
    </dgm:pt>
    <dgm:pt modelId="{9C4A9F34-2F68-4800-A8B1-A315CE815909}" type="parTrans" cxnId="{A22F58B0-F55D-4488-A49D-92D1AEF8E518}">
      <dgm:prSet/>
      <dgm:spPr/>
      <dgm:t>
        <a:bodyPr/>
        <a:lstStyle/>
        <a:p>
          <a:endParaRPr lang="en-US"/>
        </a:p>
      </dgm:t>
    </dgm:pt>
    <dgm:pt modelId="{37FB6E45-0C7E-47EE-B4E1-FCD4B1A828F1}" type="sibTrans" cxnId="{A22F58B0-F55D-4488-A49D-92D1AEF8E518}">
      <dgm:prSet/>
      <dgm:spPr/>
      <dgm:t>
        <a:bodyPr/>
        <a:lstStyle/>
        <a:p>
          <a:endParaRPr lang="en-US"/>
        </a:p>
      </dgm:t>
    </dgm:pt>
    <dgm:pt modelId="{720C6991-E5B8-486F-A248-CD6A9F0E1274}">
      <dgm:prSet/>
      <dgm:spPr/>
      <dgm:t>
        <a:bodyPr/>
        <a:lstStyle/>
        <a:p>
          <a:r>
            <a:rPr lang="cs-CZ"/>
            <a:t>zákonné podmínky hospodaření </a:t>
          </a:r>
          <a:endParaRPr lang="en-US"/>
        </a:p>
      </dgm:t>
    </dgm:pt>
    <dgm:pt modelId="{E10FB4C7-660C-439B-896B-269597EE88DC}" type="parTrans" cxnId="{8897791C-894C-46EE-AAFD-9A11DCABA7D1}">
      <dgm:prSet/>
      <dgm:spPr/>
      <dgm:t>
        <a:bodyPr/>
        <a:lstStyle/>
        <a:p>
          <a:endParaRPr lang="en-US"/>
        </a:p>
      </dgm:t>
    </dgm:pt>
    <dgm:pt modelId="{00B1A597-EC49-496D-8A60-6685DFC3FBF6}" type="sibTrans" cxnId="{8897791C-894C-46EE-AAFD-9A11DCABA7D1}">
      <dgm:prSet/>
      <dgm:spPr/>
      <dgm:t>
        <a:bodyPr/>
        <a:lstStyle/>
        <a:p>
          <a:endParaRPr lang="en-US"/>
        </a:p>
      </dgm:t>
    </dgm:pt>
    <dgm:pt modelId="{2811653B-7B8B-4606-8603-80869ADA1D7D}">
      <dgm:prSet/>
      <dgm:spPr/>
      <dgm:t>
        <a:bodyPr/>
        <a:lstStyle/>
        <a:p>
          <a:r>
            <a:rPr lang="cs-CZ" dirty="0"/>
            <a:t>Standardy dobrého zemědělského a environmentálního stavu půdy (GAEC)</a:t>
          </a:r>
          <a:endParaRPr lang="en-US" dirty="0"/>
        </a:p>
      </dgm:t>
    </dgm:pt>
    <dgm:pt modelId="{4802B7C3-E05C-4D19-8C5C-88EF1FC0EDB6}" type="parTrans" cxnId="{D438B2DC-AC0B-4311-8FC9-24A0C2F7AF9B}">
      <dgm:prSet/>
      <dgm:spPr/>
      <dgm:t>
        <a:bodyPr/>
        <a:lstStyle/>
        <a:p>
          <a:endParaRPr lang="en-US"/>
        </a:p>
      </dgm:t>
    </dgm:pt>
    <dgm:pt modelId="{7582C56D-F278-4431-883B-97F3792259C4}" type="sibTrans" cxnId="{D438B2DC-AC0B-4311-8FC9-24A0C2F7AF9B}">
      <dgm:prSet/>
      <dgm:spPr/>
      <dgm:t>
        <a:bodyPr/>
        <a:lstStyle/>
        <a:p>
          <a:endParaRPr lang="en-US"/>
        </a:p>
      </dgm:t>
    </dgm:pt>
    <dgm:pt modelId="{30FDCD1B-512D-4634-BDD7-CA4DA21B2405}">
      <dgm:prSet/>
      <dgm:spPr/>
      <dgm:t>
        <a:bodyPr/>
        <a:lstStyle/>
        <a:p>
          <a:r>
            <a:rPr lang="cs-CZ" dirty="0"/>
            <a:t>nad rámec zákonných povinností</a:t>
          </a:r>
          <a:endParaRPr lang="en-US" dirty="0"/>
        </a:p>
      </dgm:t>
    </dgm:pt>
    <dgm:pt modelId="{EE286844-4145-4589-9531-40253B7ADBC1}" type="parTrans" cxnId="{0DB79FCD-B40C-4C7A-B4E9-FC928D413915}">
      <dgm:prSet/>
      <dgm:spPr/>
      <dgm:t>
        <a:bodyPr/>
        <a:lstStyle/>
        <a:p>
          <a:endParaRPr lang="en-US"/>
        </a:p>
      </dgm:t>
    </dgm:pt>
    <dgm:pt modelId="{317E8BE2-630B-4DC3-AA15-7DA2B7698D7A}" type="sibTrans" cxnId="{0DB79FCD-B40C-4C7A-B4E9-FC928D413915}">
      <dgm:prSet/>
      <dgm:spPr/>
      <dgm:t>
        <a:bodyPr/>
        <a:lstStyle/>
        <a:p>
          <a:endParaRPr lang="en-US"/>
        </a:p>
      </dgm:t>
    </dgm:pt>
    <dgm:pt modelId="{D9F287DC-FB06-4D78-83BD-69DFB62631D5}">
      <dgm:prSet/>
      <dgm:spPr/>
      <dgm:t>
        <a:bodyPr/>
        <a:lstStyle/>
        <a:p>
          <a:r>
            <a:rPr lang="cs-CZ" dirty="0"/>
            <a:t>Porušení může současně založit deliktní odpovědnost</a:t>
          </a:r>
          <a:endParaRPr lang="en-US" dirty="0"/>
        </a:p>
      </dgm:t>
    </dgm:pt>
    <dgm:pt modelId="{5ABA5BF4-707B-4FE8-80B6-51891FE96D11}" type="parTrans" cxnId="{0B61BD74-C5CE-4093-96E6-9E3EBE89CFB0}">
      <dgm:prSet/>
      <dgm:spPr/>
      <dgm:t>
        <a:bodyPr/>
        <a:lstStyle/>
        <a:p>
          <a:endParaRPr lang="en-US"/>
        </a:p>
      </dgm:t>
    </dgm:pt>
    <dgm:pt modelId="{04FEBAC3-18A7-4015-BA9C-B954631E137B}" type="sibTrans" cxnId="{0B61BD74-C5CE-4093-96E6-9E3EBE89CFB0}">
      <dgm:prSet/>
      <dgm:spPr/>
      <dgm:t>
        <a:bodyPr/>
        <a:lstStyle/>
        <a:p>
          <a:endParaRPr lang="en-US"/>
        </a:p>
      </dgm:t>
    </dgm:pt>
    <dgm:pt modelId="{805AB88C-74E0-4793-A274-A1688DE34769}">
      <dgm:prSet/>
      <dgm:spPr/>
      <dgm:t>
        <a:bodyPr/>
        <a:lstStyle/>
        <a:p>
          <a:r>
            <a:rPr lang="cs-CZ"/>
            <a:t>Snížení podpory nevylučuje uplatnění správního trestu</a:t>
          </a:r>
          <a:endParaRPr lang="en-US"/>
        </a:p>
      </dgm:t>
    </dgm:pt>
    <dgm:pt modelId="{B7BD65D8-60AB-4B24-883D-CE124678F2A9}" type="parTrans" cxnId="{A030E359-09C2-4658-80F1-944E7EB28837}">
      <dgm:prSet/>
      <dgm:spPr/>
      <dgm:t>
        <a:bodyPr/>
        <a:lstStyle/>
        <a:p>
          <a:endParaRPr lang="en-US"/>
        </a:p>
      </dgm:t>
    </dgm:pt>
    <dgm:pt modelId="{097403A7-6C96-4389-92C5-FB21E7CA048D}" type="sibTrans" cxnId="{A030E359-09C2-4658-80F1-944E7EB28837}">
      <dgm:prSet/>
      <dgm:spPr/>
      <dgm:t>
        <a:bodyPr/>
        <a:lstStyle/>
        <a:p>
          <a:endParaRPr lang="en-US"/>
        </a:p>
      </dgm:t>
    </dgm:pt>
    <dgm:pt modelId="{B3FFF22D-4018-4075-939E-4F3D8D4E0E0F}" type="pres">
      <dgm:prSet presAssocID="{8A847677-C6EB-4C1D-A75A-09834780B94F}" presName="root" presStyleCnt="0">
        <dgm:presLayoutVars>
          <dgm:dir/>
          <dgm:resizeHandles val="exact"/>
        </dgm:presLayoutVars>
      </dgm:prSet>
      <dgm:spPr/>
    </dgm:pt>
    <dgm:pt modelId="{AFB1696A-A4F4-405E-8DDA-B45BE70EFBC0}" type="pres">
      <dgm:prSet presAssocID="{C927A460-983A-4E05-8175-1423FCA27857}" presName="compNode" presStyleCnt="0"/>
      <dgm:spPr/>
    </dgm:pt>
    <dgm:pt modelId="{63DAEDAB-F733-4C09-B4ED-EF9FB353F098}" type="pres">
      <dgm:prSet presAssocID="{C927A460-983A-4E05-8175-1423FCA27857}" presName="bgRect" presStyleLbl="bgShp" presStyleIdx="0" presStyleCnt="4"/>
      <dgm:spPr/>
    </dgm:pt>
    <dgm:pt modelId="{3AA41560-7406-4AD3-BD29-B035BF6137A0}" type="pres">
      <dgm:prSet presAssocID="{C927A460-983A-4E05-8175-1423FCA27857}" presName="iconRect" presStyleLbl="node1" presStyleIdx="0" presStyleCnt="4"/>
      <dgm:spPr>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A40574FC-7CB7-4AF8-B0A4-16DC76575D54}" type="pres">
      <dgm:prSet presAssocID="{C927A460-983A-4E05-8175-1423FCA27857}" presName="spaceRect" presStyleCnt="0"/>
      <dgm:spPr/>
    </dgm:pt>
    <dgm:pt modelId="{0A12C10A-7BC2-40A7-9563-E5C6AD51E088}" type="pres">
      <dgm:prSet presAssocID="{C927A460-983A-4E05-8175-1423FCA27857}" presName="parTx" presStyleLbl="revTx" presStyleIdx="0" presStyleCnt="6">
        <dgm:presLayoutVars>
          <dgm:chMax val="0"/>
          <dgm:chPref val="0"/>
        </dgm:presLayoutVars>
      </dgm:prSet>
      <dgm:spPr/>
    </dgm:pt>
    <dgm:pt modelId="{D0AB43B1-902C-48F9-A768-754A4C8EDD8D}" type="pres">
      <dgm:prSet presAssocID="{C927A460-983A-4E05-8175-1423FCA27857}" presName="desTx" presStyleLbl="revTx" presStyleIdx="1" presStyleCnt="6">
        <dgm:presLayoutVars/>
      </dgm:prSet>
      <dgm:spPr/>
    </dgm:pt>
    <dgm:pt modelId="{906C6ADE-96B9-4AC1-B668-8B789A427050}" type="pres">
      <dgm:prSet presAssocID="{37FB6E45-0C7E-47EE-B4E1-FCD4B1A828F1}" presName="sibTrans" presStyleCnt="0"/>
      <dgm:spPr/>
    </dgm:pt>
    <dgm:pt modelId="{85979F06-0608-438F-B4BA-4AF50CDCAB18}" type="pres">
      <dgm:prSet presAssocID="{2811653B-7B8B-4606-8603-80869ADA1D7D}" presName="compNode" presStyleCnt="0"/>
      <dgm:spPr/>
    </dgm:pt>
    <dgm:pt modelId="{C23D130B-0DFD-4C92-8970-D549C8F98D3C}" type="pres">
      <dgm:prSet presAssocID="{2811653B-7B8B-4606-8603-80869ADA1D7D}" presName="bgRect" presStyleLbl="bgShp" presStyleIdx="1" presStyleCnt="4"/>
      <dgm:spPr/>
    </dgm:pt>
    <dgm:pt modelId="{1F600A7D-9823-4416-AA43-702D9EBEB044}" type="pres">
      <dgm:prSet presAssocID="{2811653B-7B8B-4606-8603-80869ADA1D7D}" presName="iconRect" presStyleLbl="node1" presStyleIdx="1" presStyleCnt="4"/>
      <dgm:spPr>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9F80F08-DC3B-4C9C-9827-5C7EB544A395}" type="pres">
      <dgm:prSet presAssocID="{2811653B-7B8B-4606-8603-80869ADA1D7D}" presName="spaceRect" presStyleCnt="0"/>
      <dgm:spPr/>
    </dgm:pt>
    <dgm:pt modelId="{B6A97D73-5D5F-46C3-B789-A6035B6FC7C8}" type="pres">
      <dgm:prSet presAssocID="{2811653B-7B8B-4606-8603-80869ADA1D7D}" presName="parTx" presStyleLbl="revTx" presStyleIdx="2" presStyleCnt="6">
        <dgm:presLayoutVars>
          <dgm:chMax val="0"/>
          <dgm:chPref val="0"/>
        </dgm:presLayoutVars>
      </dgm:prSet>
      <dgm:spPr/>
    </dgm:pt>
    <dgm:pt modelId="{5F728742-D6A9-406B-A3B7-2C7AB6563A21}" type="pres">
      <dgm:prSet presAssocID="{2811653B-7B8B-4606-8603-80869ADA1D7D}" presName="desTx" presStyleLbl="revTx" presStyleIdx="3" presStyleCnt="6">
        <dgm:presLayoutVars/>
      </dgm:prSet>
      <dgm:spPr/>
    </dgm:pt>
    <dgm:pt modelId="{2FF80CDC-3A06-4E41-B91C-8BCD50C7A81A}" type="pres">
      <dgm:prSet presAssocID="{7582C56D-F278-4431-883B-97F3792259C4}" presName="sibTrans" presStyleCnt="0"/>
      <dgm:spPr/>
    </dgm:pt>
    <dgm:pt modelId="{E039095E-DBAC-4D25-B82C-87811F23909C}" type="pres">
      <dgm:prSet presAssocID="{D9F287DC-FB06-4D78-83BD-69DFB62631D5}" presName="compNode" presStyleCnt="0"/>
      <dgm:spPr/>
    </dgm:pt>
    <dgm:pt modelId="{F6E2DA48-8AA7-41F2-B2B8-09FC892A69AD}" type="pres">
      <dgm:prSet presAssocID="{D9F287DC-FB06-4D78-83BD-69DFB62631D5}" presName="bgRect" presStyleLbl="bgShp" presStyleIdx="2" presStyleCnt="4"/>
      <dgm:spPr/>
    </dgm:pt>
    <dgm:pt modelId="{3C7A3F35-7203-4FF9-980D-F5228257EBC6}" type="pres">
      <dgm:prSet presAssocID="{D9F287DC-FB06-4D78-83BD-69DFB62631D5}" presName="iconRect" presStyleLbl="node1" presStyleIdx="2" presStyleCnt="4"/>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38598EE4-5351-4E85-B8B7-DF3C2670A468}" type="pres">
      <dgm:prSet presAssocID="{D9F287DC-FB06-4D78-83BD-69DFB62631D5}" presName="spaceRect" presStyleCnt="0"/>
      <dgm:spPr/>
    </dgm:pt>
    <dgm:pt modelId="{3EA6D253-B59C-4B2C-A23A-1B41BAD050CF}" type="pres">
      <dgm:prSet presAssocID="{D9F287DC-FB06-4D78-83BD-69DFB62631D5}" presName="parTx" presStyleLbl="revTx" presStyleIdx="4" presStyleCnt="6">
        <dgm:presLayoutVars>
          <dgm:chMax val="0"/>
          <dgm:chPref val="0"/>
        </dgm:presLayoutVars>
      </dgm:prSet>
      <dgm:spPr/>
    </dgm:pt>
    <dgm:pt modelId="{B31BF0AC-B2DD-4EFF-ACD6-F0A17751F1D0}" type="pres">
      <dgm:prSet presAssocID="{04FEBAC3-18A7-4015-BA9C-B954631E137B}" presName="sibTrans" presStyleCnt="0"/>
      <dgm:spPr/>
    </dgm:pt>
    <dgm:pt modelId="{076DACFC-A385-4591-AE4C-6A762268CB56}" type="pres">
      <dgm:prSet presAssocID="{805AB88C-74E0-4793-A274-A1688DE34769}" presName="compNode" presStyleCnt="0"/>
      <dgm:spPr/>
    </dgm:pt>
    <dgm:pt modelId="{58DD1B44-5661-47FA-808A-2215A3858650}" type="pres">
      <dgm:prSet presAssocID="{805AB88C-74E0-4793-A274-A1688DE34769}" presName="bgRect" presStyleLbl="bgShp" presStyleIdx="3" presStyleCnt="4"/>
      <dgm:spPr/>
    </dgm:pt>
    <dgm:pt modelId="{EAE7A0B7-4808-4D61-B51B-0338C5B0674B}" type="pres">
      <dgm:prSet presAssocID="{805AB88C-74E0-4793-A274-A1688DE34769}" presName="iconRect" presStyleLbl="node1" presStyleIdx="3" presStyleCnt="4"/>
      <dgm:spPr>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wnward trend"/>
        </a:ext>
      </dgm:extLst>
    </dgm:pt>
    <dgm:pt modelId="{B0C8660E-5196-47E7-82F9-CD05B0786C7C}" type="pres">
      <dgm:prSet presAssocID="{805AB88C-74E0-4793-A274-A1688DE34769}" presName="spaceRect" presStyleCnt="0"/>
      <dgm:spPr/>
    </dgm:pt>
    <dgm:pt modelId="{85BCFFB8-EAD9-4BF4-8919-077152D04372}" type="pres">
      <dgm:prSet presAssocID="{805AB88C-74E0-4793-A274-A1688DE34769}" presName="parTx" presStyleLbl="revTx" presStyleIdx="5" presStyleCnt="6">
        <dgm:presLayoutVars>
          <dgm:chMax val="0"/>
          <dgm:chPref val="0"/>
        </dgm:presLayoutVars>
      </dgm:prSet>
      <dgm:spPr/>
    </dgm:pt>
  </dgm:ptLst>
  <dgm:cxnLst>
    <dgm:cxn modelId="{849C0A01-E9C0-4788-86EB-9609055FD9C9}" type="presOf" srcId="{720C6991-E5B8-486F-A248-CD6A9F0E1274}" destId="{D0AB43B1-902C-48F9-A768-754A4C8EDD8D}" srcOrd="0" destOrd="0" presId="urn:microsoft.com/office/officeart/2018/2/layout/IconVerticalSolidList"/>
    <dgm:cxn modelId="{A0ABCE0B-344D-4F3B-B81B-299D59CDCFF2}" type="presOf" srcId="{805AB88C-74E0-4793-A274-A1688DE34769}" destId="{85BCFFB8-EAD9-4BF4-8919-077152D04372}" srcOrd="0" destOrd="0" presId="urn:microsoft.com/office/officeart/2018/2/layout/IconVerticalSolidList"/>
    <dgm:cxn modelId="{8897791C-894C-46EE-AAFD-9A11DCABA7D1}" srcId="{C927A460-983A-4E05-8175-1423FCA27857}" destId="{720C6991-E5B8-486F-A248-CD6A9F0E1274}" srcOrd="0" destOrd="0" parTransId="{E10FB4C7-660C-439B-896B-269597EE88DC}" sibTransId="{00B1A597-EC49-496D-8A60-6685DFC3FBF6}"/>
    <dgm:cxn modelId="{F2A2645B-B049-4FD5-A12D-A8720B049E46}" type="presOf" srcId="{2811653B-7B8B-4606-8603-80869ADA1D7D}" destId="{B6A97D73-5D5F-46C3-B789-A6035B6FC7C8}" srcOrd="0" destOrd="0" presId="urn:microsoft.com/office/officeart/2018/2/layout/IconVerticalSolidList"/>
    <dgm:cxn modelId="{0B61BD74-C5CE-4093-96E6-9E3EBE89CFB0}" srcId="{8A847677-C6EB-4C1D-A75A-09834780B94F}" destId="{D9F287DC-FB06-4D78-83BD-69DFB62631D5}" srcOrd="2" destOrd="0" parTransId="{5ABA5BF4-707B-4FE8-80B6-51891FE96D11}" sibTransId="{04FEBAC3-18A7-4015-BA9C-B954631E137B}"/>
    <dgm:cxn modelId="{73DECE58-D04D-4DE9-BD67-DB27F0C7B7EC}" type="presOf" srcId="{8A847677-C6EB-4C1D-A75A-09834780B94F}" destId="{B3FFF22D-4018-4075-939E-4F3D8D4E0E0F}" srcOrd="0" destOrd="0" presId="urn:microsoft.com/office/officeart/2018/2/layout/IconVerticalSolidList"/>
    <dgm:cxn modelId="{A030E359-09C2-4658-80F1-944E7EB28837}" srcId="{8A847677-C6EB-4C1D-A75A-09834780B94F}" destId="{805AB88C-74E0-4793-A274-A1688DE34769}" srcOrd="3" destOrd="0" parTransId="{B7BD65D8-60AB-4B24-883D-CE124678F2A9}" sibTransId="{097403A7-6C96-4389-92C5-FB21E7CA048D}"/>
    <dgm:cxn modelId="{8DC0178C-2A5E-4BCD-B892-955E8C9B3480}" type="presOf" srcId="{D9F287DC-FB06-4D78-83BD-69DFB62631D5}" destId="{3EA6D253-B59C-4B2C-A23A-1B41BAD050CF}" srcOrd="0" destOrd="0" presId="urn:microsoft.com/office/officeart/2018/2/layout/IconVerticalSolidList"/>
    <dgm:cxn modelId="{A22F58B0-F55D-4488-A49D-92D1AEF8E518}" srcId="{8A847677-C6EB-4C1D-A75A-09834780B94F}" destId="{C927A460-983A-4E05-8175-1423FCA27857}" srcOrd="0" destOrd="0" parTransId="{9C4A9F34-2F68-4800-A8B1-A315CE815909}" sibTransId="{37FB6E45-0C7E-47EE-B4E1-FCD4B1A828F1}"/>
    <dgm:cxn modelId="{0DB79FCD-B40C-4C7A-B4E9-FC928D413915}" srcId="{2811653B-7B8B-4606-8603-80869ADA1D7D}" destId="{30FDCD1B-512D-4634-BDD7-CA4DA21B2405}" srcOrd="0" destOrd="0" parTransId="{EE286844-4145-4589-9531-40253B7ADBC1}" sibTransId="{317E8BE2-630B-4DC3-AA15-7DA2B7698D7A}"/>
    <dgm:cxn modelId="{39B3FADA-FB94-4D8D-A41E-E6C7A17B8B4C}" type="presOf" srcId="{30FDCD1B-512D-4634-BDD7-CA4DA21B2405}" destId="{5F728742-D6A9-406B-A3B7-2C7AB6563A21}" srcOrd="0" destOrd="0" presId="urn:microsoft.com/office/officeart/2018/2/layout/IconVerticalSolidList"/>
    <dgm:cxn modelId="{D438B2DC-AC0B-4311-8FC9-24A0C2F7AF9B}" srcId="{8A847677-C6EB-4C1D-A75A-09834780B94F}" destId="{2811653B-7B8B-4606-8603-80869ADA1D7D}" srcOrd="1" destOrd="0" parTransId="{4802B7C3-E05C-4D19-8C5C-88EF1FC0EDB6}" sibTransId="{7582C56D-F278-4431-883B-97F3792259C4}"/>
    <dgm:cxn modelId="{0D4FD8F8-B970-4CD4-8F4B-67522D24B603}" type="presOf" srcId="{C927A460-983A-4E05-8175-1423FCA27857}" destId="{0A12C10A-7BC2-40A7-9563-E5C6AD51E088}" srcOrd="0" destOrd="0" presId="urn:microsoft.com/office/officeart/2018/2/layout/IconVerticalSolidList"/>
    <dgm:cxn modelId="{80655830-C7A9-437F-8182-A06490518EEB}" type="presParOf" srcId="{B3FFF22D-4018-4075-939E-4F3D8D4E0E0F}" destId="{AFB1696A-A4F4-405E-8DDA-B45BE70EFBC0}" srcOrd="0" destOrd="0" presId="urn:microsoft.com/office/officeart/2018/2/layout/IconVerticalSolidList"/>
    <dgm:cxn modelId="{D50DF61C-15AE-49FA-84C9-5A2A13EBFBF3}" type="presParOf" srcId="{AFB1696A-A4F4-405E-8DDA-B45BE70EFBC0}" destId="{63DAEDAB-F733-4C09-B4ED-EF9FB353F098}" srcOrd="0" destOrd="0" presId="urn:microsoft.com/office/officeart/2018/2/layout/IconVerticalSolidList"/>
    <dgm:cxn modelId="{11D51815-1EB3-4FB0-8C49-DBBF38AE77AD}" type="presParOf" srcId="{AFB1696A-A4F4-405E-8DDA-B45BE70EFBC0}" destId="{3AA41560-7406-4AD3-BD29-B035BF6137A0}" srcOrd="1" destOrd="0" presId="urn:microsoft.com/office/officeart/2018/2/layout/IconVerticalSolidList"/>
    <dgm:cxn modelId="{36B73C7F-762E-47DC-84A2-3674F3BD1357}" type="presParOf" srcId="{AFB1696A-A4F4-405E-8DDA-B45BE70EFBC0}" destId="{A40574FC-7CB7-4AF8-B0A4-16DC76575D54}" srcOrd="2" destOrd="0" presId="urn:microsoft.com/office/officeart/2018/2/layout/IconVerticalSolidList"/>
    <dgm:cxn modelId="{61E23B20-B2FB-4AE0-9E72-7277A8F60996}" type="presParOf" srcId="{AFB1696A-A4F4-405E-8DDA-B45BE70EFBC0}" destId="{0A12C10A-7BC2-40A7-9563-E5C6AD51E088}" srcOrd="3" destOrd="0" presId="urn:microsoft.com/office/officeart/2018/2/layout/IconVerticalSolidList"/>
    <dgm:cxn modelId="{5C82366E-B7EA-419D-8B9A-B55A87030FDF}" type="presParOf" srcId="{AFB1696A-A4F4-405E-8DDA-B45BE70EFBC0}" destId="{D0AB43B1-902C-48F9-A768-754A4C8EDD8D}" srcOrd="4" destOrd="0" presId="urn:microsoft.com/office/officeart/2018/2/layout/IconVerticalSolidList"/>
    <dgm:cxn modelId="{35760060-857B-4569-9365-BE4945472EE1}" type="presParOf" srcId="{B3FFF22D-4018-4075-939E-4F3D8D4E0E0F}" destId="{906C6ADE-96B9-4AC1-B668-8B789A427050}" srcOrd="1" destOrd="0" presId="urn:microsoft.com/office/officeart/2018/2/layout/IconVerticalSolidList"/>
    <dgm:cxn modelId="{0F5E4F24-47FD-445B-A06F-3ADAE338991D}" type="presParOf" srcId="{B3FFF22D-4018-4075-939E-4F3D8D4E0E0F}" destId="{85979F06-0608-438F-B4BA-4AF50CDCAB18}" srcOrd="2" destOrd="0" presId="urn:microsoft.com/office/officeart/2018/2/layout/IconVerticalSolidList"/>
    <dgm:cxn modelId="{25F3E52A-6915-4C1F-807A-C89637B7C9B5}" type="presParOf" srcId="{85979F06-0608-438F-B4BA-4AF50CDCAB18}" destId="{C23D130B-0DFD-4C92-8970-D549C8F98D3C}" srcOrd="0" destOrd="0" presId="urn:microsoft.com/office/officeart/2018/2/layout/IconVerticalSolidList"/>
    <dgm:cxn modelId="{21CB25EA-697A-45F1-9469-DA5E8312D802}" type="presParOf" srcId="{85979F06-0608-438F-B4BA-4AF50CDCAB18}" destId="{1F600A7D-9823-4416-AA43-702D9EBEB044}" srcOrd="1" destOrd="0" presId="urn:microsoft.com/office/officeart/2018/2/layout/IconVerticalSolidList"/>
    <dgm:cxn modelId="{E2329B62-CB36-42CA-A3E8-4834BC2CFDFE}" type="presParOf" srcId="{85979F06-0608-438F-B4BA-4AF50CDCAB18}" destId="{29F80F08-DC3B-4C9C-9827-5C7EB544A395}" srcOrd="2" destOrd="0" presId="urn:microsoft.com/office/officeart/2018/2/layout/IconVerticalSolidList"/>
    <dgm:cxn modelId="{6FFE36A4-BB2B-483F-A51A-6A5552CFEBB7}" type="presParOf" srcId="{85979F06-0608-438F-B4BA-4AF50CDCAB18}" destId="{B6A97D73-5D5F-46C3-B789-A6035B6FC7C8}" srcOrd="3" destOrd="0" presId="urn:microsoft.com/office/officeart/2018/2/layout/IconVerticalSolidList"/>
    <dgm:cxn modelId="{7376E0EE-BD6F-4721-90CD-B8D4D0F562AA}" type="presParOf" srcId="{85979F06-0608-438F-B4BA-4AF50CDCAB18}" destId="{5F728742-D6A9-406B-A3B7-2C7AB6563A21}" srcOrd="4" destOrd="0" presId="urn:microsoft.com/office/officeart/2018/2/layout/IconVerticalSolidList"/>
    <dgm:cxn modelId="{52D9CD11-7692-4FBF-8494-FCC8FA052812}" type="presParOf" srcId="{B3FFF22D-4018-4075-939E-4F3D8D4E0E0F}" destId="{2FF80CDC-3A06-4E41-B91C-8BCD50C7A81A}" srcOrd="3" destOrd="0" presId="urn:microsoft.com/office/officeart/2018/2/layout/IconVerticalSolidList"/>
    <dgm:cxn modelId="{54CD22E5-5724-4950-9011-83CBF1C34245}" type="presParOf" srcId="{B3FFF22D-4018-4075-939E-4F3D8D4E0E0F}" destId="{E039095E-DBAC-4D25-B82C-87811F23909C}" srcOrd="4" destOrd="0" presId="urn:microsoft.com/office/officeart/2018/2/layout/IconVerticalSolidList"/>
    <dgm:cxn modelId="{5E671870-3397-402C-BA43-51A0CA6BEFA3}" type="presParOf" srcId="{E039095E-DBAC-4D25-B82C-87811F23909C}" destId="{F6E2DA48-8AA7-41F2-B2B8-09FC892A69AD}" srcOrd="0" destOrd="0" presId="urn:microsoft.com/office/officeart/2018/2/layout/IconVerticalSolidList"/>
    <dgm:cxn modelId="{37B6B922-81B0-4E5A-93A7-B330C66BB793}" type="presParOf" srcId="{E039095E-DBAC-4D25-B82C-87811F23909C}" destId="{3C7A3F35-7203-4FF9-980D-F5228257EBC6}" srcOrd="1" destOrd="0" presId="urn:microsoft.com/office/officeart/2018/2/layout/IconVerticalSolidList"/>
    <dgm:cxn modelId="{BCBDB35A-5660-401A-B0C2-A52D41621750}" type="presParOf" srcId="{E039095E-DBAC-4D25-B82C-87811F23909C}" destId="{38598EE4-5351-4E85-B8B7-DF3C2670A468}" srcOrd="2" destOrd="0" presId="urn:microsoft.com/office/officeart/2018/2/layout/IconVerticalSolidList"/>
    <dgm:cxn modelId="{A9ECEBF2-A617-4228-831C-87E3BAF7BBAE}" type="presParOf" srcId="{E039095E-DBAC-4D25-B82C-87811F23909C}" destId="{3EA6D253-B59C-4B2C-A23A-1B41BAD050CF}" srcOrd="3" destOrd="0" presId="urn:microsoft.com/office/officeart/2018/2/layout/IconVerticalSolidList"/>
    <dgm:cxn modelId="{44FCDBF1-C8E2-4F84-ADC7-AB22533BB393}" type="presParOf" srcId="{B3FFF22D-4018-4075-939E-4F3D8D4E0E0F}" destId="{B31BF0AC-B2DD-4EFF-ACD6-F0A17751F1D0}" srcOrd="5" destOrd="0" presId="urn:microsoft.com/office/officeart/2018/2/layout/IconVerticalSolidList"/>
    <dgm:cxn modelId="{15FC7D48-40CF-4EE1-A2F5-D93EB7E67A94}" type="presParOf" srcId="{B3FFF22D-4018-4075-939E-4F3D8D4E0E0F}" destId="{076DACFC-A385-4591-AE4C-6A762268CB56}" srcOrd="6" destOrd="0" presId="urn:microsoft.com/office/officeart/2018/2/layout/IconVerticalSolidList"/>
    <dgm:cxn modelId="{534A2D5B-66BD-4B74-8E94-D15BBA0DE689}" type="presParOf" srcId="{076DACFC-A385-4591-AE4C-6A762268CB56}" destId="{58DD1B44-5661-47FA-808A-2215A3858650}" srcOrd="0" destOrd="0" presId="urn:microsoft.com/office/officeart/2018/2/layout/IconVerticalSolidList"/>
    <dgm:cxn modelId="{F4501374-64A4-4669-86E2-47F2D6990406}" type="presParOf" srcId="{076DACFC-A385-4591-AE4C-6A762268CB56}" destId="{EAE7A0B7-4808-4D61-B51B-0338C5B0674B}" srcOrd="1" destOrd="0" presId="urn:microsoft.com/office/officeart/2018/2/layout/IconVerticalSolidList"/>
    <dgm:cxn modelId="{94E316F2-F6EB-4340-ADAD-8E95F15862A8}" type="presParOf" srcId="{076DACFC-A385-4591-AE4C-6A762268CB56}" destId="{B0C8660E-5196-47E7-82F9-CD05B0786C7C}" srcOrd="2" destOrd="0" presId="urn:microsoft.com/office/officeart/2018/2/layout/IconVerticalSolidList"/>
    <dgm:cxn modelId="{41FFE227-C174-44C7-BB12-B5E798C5B960}" type="presParOf" srcId="{076DACFC-A385-4591-AE4C-6A762268CB56}" destId="{85BCFFB8-EAD9-4BF4-8919-077152D043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4C1231-2BF0-4A4B-8B8C-CD5EE661A78A}"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9E39FBC-2BF8-46C3-ABCD-40603E8C8D52}">
      <dgm:prSet/>
      <dgm:spPr/>
      <dgm:t>
        <a:bodyPr/>
        <a:lstStyle/>
        <a:p>
          <a:r>
            <a:rPr lang="cs-CZ" b="1"/>
            <a:t>Státní zemědělský intervenční fond</a:t>
          </a:r>
          <a:endParaRPr lang="en-US"/>
        </a:p>
      </dgm:t>
    </dgm:pt>
    <dgm:pt modelId="{53D6DCFE-09E8-4FD5-8061-02AA537C31B3}" type="parTrans" cxnId="{9786CD09-9CEC-4DA5-9F5F-9D6BEBCB623C}">
      <dgm:prSet/>
      <dgm:spPr/>
      <dgm:t>
        <a:bodyPr/>
        <a:lstStyle/>
        <a:p>
          <a:endParaRPr lang="en-US"/>
        </a:p>
      </dgm:t>
    </dgm:pt>
    <dgm:pt modelId="{C363C38C-B0BB-4314-B62B-DD975011EC43}" type="sibTrans" cxnId="{9786CD09-9CEC-4DA5-9F5F-9D6BEBCB623C}">
      <dgm:prSet/>
      <dgm:spPr/>
      <dgm:t>
        <a:bodyPr/>
        <a:lstStyle/>
        <a:p>
          <a:endParaRPr lang="en-US"/>
        </a:p>
      </dgm:t>
    </dgm:pt>
    <dgm:pt modelId="{0B8D640F-B8D6-4456-BB6C-0EFF0E30C45E}">
      <dgm:prSet/>
      <dgm:spPr/>
      <dgm:t>
        <a:bodyPr/>
        <a:lstStyle/>
        <a:p>
          <a:r>
            <a:rPr lang="cs-CZ"/>
            <a:t>DZES 2 </a:t>
          </a:r>
          <a:r>
            <a:rPr lang="cs-CZ" i="1"/>
            <a:t>(zavlažování)</a:t>
          </a:r>
          <a:r>
            <a:rPr lang="cs-CZ"/>
            <a:t>, DZES 4 </a:t>
          </a:r>
          <a:r>
            <a:rPr lang="cs-CZ" i="1"/>
            <a:t>(minimální pokryv půdy)</a:t>
          </a:r>
          <a:r>
            <a:rPr lang="cs-CZ"/>
            <a:t>, DZES 5 </a:t>
          </a:r>
          <a:r>
            <a:rPr lang="cs-CZ" i="1"/>
            <a:t>(eroze)</a:t>
          </a:r>
          <a:r>
            <a:rPr lang="cs-CZ"/>
            <a:t>, DZES 6 </a:t>
          </a:r>
          <a:r>
            <a:rPr lang="cs-CZ" i="1"/>
            <a:t>(pálení a org. složky půdy) </a:t>
          </a:r>
          <a:r>
            <a:rPr lang="cs-CZ"/>
            <a:t>a DZES 7 </a:t>
          </a:r>
          <a:r>
            <a:rPr lang="cs-CZ" i="1"/>
            <a:t>(krajinné prvky) </a:t>
          </a:r>
          <a:endParaRPr lang="en-US"/>
        </a:p>
      </dgm:t>
    </dgm:pt>
    <dgm:pt modelId="{98B72C54-3344-4218-A342-A94912235EE3}" type="parTrans" cxnId="{474E8906-B200-41B3-AE03-4703F27B0528}">
      <dgm:prSet/>
      <dgm:spPr/>
      <dgm:t>
        <a:bodyPr/>
        <a:lstStyle/>
        <a:p>
          <a:endParaRPr lang="en-US"/>
        </a:p>
      </dgm:t>
    </dgm:pt>
    <dgm:pt modelId="{50AA7D1C-2FA7-4429-B831-1F537078225F}" type="sibTrans" cxnId="{474E8906-B200-41B3-AE03-4703F27B0528}">
      <dgm:prSet/>
      <dgm:spPr/>
      <dgm:t>
        <a:bodyPr/>
        <a:lstStyle/>
        <a:p>
          <a:endParaRPr lang="en-US"/>
        </a:p>
      </dgm:t>
    </dgm:pt>
    <dgm:pt modelId="{95A979FB-DCA0-42E6-8EAC-A4B3432706D0}">
      <dgm:prSet/>
      <dgm:spPr/>
      <dgm:t>
        <a:bodyPr/>
        <a:lstStyle/>
        <a:p>
          <a:r>
            <a:rPr lang="cs-CZ" b="1"/>
            <a:t>Česká inspekce životního prostředí</a:t>
          </a:r>
          <a:endParaRPr lang="en-US"/>
        </a:p>
      </dgm:t>
    </dgm:pt>
    <dgm:pt modelId="{1B5EBFDC-5169-41BB-97D5-2C90B0E81DE6}" type="parTrans" cxnId="{764A2010-EE86-484E-8F8B-B09A9F809D22}">
      <dgm:prSet/>
      <dgm:spPr/>
      <dgm:t>
        <a:bodyPr/>
        <a:lstStyle/>
        <a:p>
          <a:endParaRPr lang="en-US"/>
        </a:p>
      </dgm:t>
    </dgm:pt>
    <dgm:pt modelId="{CE810ABC-966B-454F-82B3-4213234A176D}" type="sibTrans" cxnId="{764A2010-EE86-484E-8F8B-B09A9F809D22}">
      <dgm:prSet/>
      <dgm:spPr/>
      <dgm:t>
        <a:bodyPr/>
        <a:lstStyle/>
        <a:p>
          <a:endParaRPr lang="en-US"/>
        </a:p>
      </dgm:t>
    </dgm:pt>
    <dgm:pt modelId="{8BF3F6B3-558C-44E7-8DD5-66FD37140C21}">
      <dgm:prSet/>
      <dgm:spPr/>
      <dgm:t>
        <a:bodyPr/>
        <a:lstStyle/>
        <a:p>
          <a:r>
            <a:rPr lang="cs-CZ"/>
            <a:t>PPH 2 </a:t>
          </a:r>
          <a:r>
            <a:rPr lang="cs-CZ" i="1"/>
            <a:t>(ochrana ptáků) </a:t>
          </a:r>
          <a:r>
            <a:rPr lang="cs-CZ"/>
            <a:t>a PPH 3 </a:t>
          </a:r>
          <a:r>
            <a:rPr lang="cs-CZ" i="1"/>
            <a:t>(ochrana EVL) </a:t>
          </a:r>
          <a:endParaRPr lang="en-US"/>
        </a:p>
      </dgm:t>
    </dgm:pt>
    <dgm:pt modelId="{F4EF9AC9-BC0A-44C5-A12C-725C75F4CFDE}" type="parTrans" cxnId="{348E72F6-B9FF-4F89-9363-B8BDF231338F}">
      <dgm:prSet/>
      <dgm:spPr/>
      <dgm:t>
        <a:bodyPr/>
        <a:lstStyle/>
        <a:p>
          <a:endParaRPr lang="en-US"/>
        </a:p>
      </dgm:t>
    </dgm:pt>
    <dgm:pt modelId="{92E831A5-CBE6-4A33-B8B4-529DC5B950FB}" type="sibTrans" cxnId="{348E72F6-B9FF-4F89-9363-B8BDF231338F}">
      <dgm:prSet/>
      <dgm:spPr/>
      <dgm:t>
        <a:bodyPr/>
        <a:lstStyle/>
        <a:p>
          <a:endParaRPr lang="en-US"/>
        </a:p>
      </dgm:t>
    </dgm:pt>
    <dgm:pt modelId="{A22F9400-F424-48EA-82C9-5283175DF2FB}">
      <dgm:prSet/>
      <dgm:spPr/>
      <dgm:t>
        <a:bodyPr/>
        <a:lstStyle/>
        <a:p>
          <a:r>
            <a:rPr lang="cs-CZ" b="1"/>
            <a:t>Ústřední kontrolní a zkušební ústav zemědělský</a:t>
          </a:r>
          <a:endParaRPr lang="en-US"/>
        </a:p>
      </dgm:t>
    </dgm:pt>
    <dgm:pt modelId="{5D4654EB-4F38-41C2-ABCB-C4F7F75D4AD4}" type="parTrans" cxnId="{05FF8A44-7974-4584-987B-AA6C79ECDBA0}">
      <dgm:prSet/>
      <dgm:spPr/>
      <dgm:t>
        <a:bodyPr/>
        <a:lstStyle/>
        <a:p>
          <a:endParaRPr lang="en-US"/>
        </a:p>
      </dgm:t>
    </dgm:pt>
    <dgm:pt modelId="{EFEE4AF4-E97A-42BB-9711-3E12484403F3}" type="sibTrans" cxnId="{05FF8A44-7974-4584-987B-AA6C79ECDBA0}">
      <dgm:prSet/>
      <dgm:spPr/>
      <dgm:t>
        <a:bodyPr/>
        <a:lstStyle/>
        <a:p>
          <a:endParaRPr lang="en-US"/>
        </a:p>
      </dgm:t>
    </dgm:pt>
    <dgm:pt modelId="{D6EC804E-3BB2-4D6E-96F5-83BF3EC7A98A}">
      <dgm:prSet/>
      <dgm:spPr/>
      <dgm:t>
        <a:bodyPr/>
        <a:lstStyle/>
        <a:p>
          <a:r>
            <a:rPr lang="cs-CZ"/>
            <a:t>PPH 1 </a:t>
          </a:r>
          <a:r>
            <a:rPr lang="cs-CZ" i="1"/>
            <a:t>(nitrátová směrnice) a </a:t>
          </a:r>
          <a:r>
            <a:rPr lang="cs-CZ"/>
            <a:t>PPH 10 </a:t>
          </a:r>
          <a:r>
            <a:rPr lang="cs-CZ" i="1"/>
            <a:t>(přípravky na ochranu rostlin)</a:t>
          </a:r>
          <a:endParaRPr lang="en-US"/>
        </a:p>
      </dgm:t>
    </dgm:pt>
    <dgm:pt modelId="{73BF4A05-06BF-4BC0-AFC1-26FB13B2942B}" type="parTrans" cxnId="{181B66A2-1745-4F0D-8846-067530F084D0}">
      <dgm:prSet/>
      <dgm:spPr/>
      <dgm:t>
        <a:bodyPr/>
        <a:lstStyle/>
        <a:p>
          <a:endParaRPr lang="en-US"/>
        </a:p>
      </dgm:t>
    </dgm:pt>
    <dgm:pt modelId="{D76E1C1B-7A43-400E-98A3-DCBB9B9E389C}" type="sibTrans" cxnId="{181B66A2-1745-4F0D-8846-067530F084D0}">
      <dgm:prSet/>
      <dgm:spPr/>
      <dgm:t>
        <a:bodyPr/>
        <a:lstStyle/>
        <a:p>
          <a:endParaRPr lang="en-US"/>
        </a:p>
      </dgm:t>
    </dgm:pt>
    <dgm:pt modelId="{CB6F2B5F-A03E-473B-B6CE-D258346D7A9A}">
      <dgm:prSet/>
      <dgm:spPr/>
      <dgm:t>
        <a:bodyPr/>
        <a:lstStyle/>
        <a:p>
          <a:r>
            <a:rPr lang="cs-CZ"/>
            <a:t>participace u PPH 4 </a:t>
          </a:r>
          <a:r>
            <a:rPr lang="cs-CZ" i="1"/>
            <a:t>(potravinové právo) a </a:t>
          </a:r>
          <a:r>
            <a:rPr lang="cs-CZ"/>
            <a:t>PPH 9 </a:t>
          </a:r>
          <a:r>
            <a:rPr lang="cs-CZ" i="1"/>
            <a:t>(TSE)</a:t>
          </a:r>
          <a:endParaRPr lang="en-US"/>
        </a:p>
      </dgm:t>
    </dgm:pt>
    <dgm:pt modelId="{8922AA5A-FB3E-404C-B064-3CCF705C4CDE}" type="parTrans" cxnId="{F5297421-997B-4E2F-A4D1-6D34FA6E375B}">
      <dgm:prSet/>
      <dgm:spPr/>
      <dgm:t>
        <a:bodyPr/>
        <a:lstStyle/>
        <a:p>
          <a:endParaRPr lang="en-US"/>
        </a:p>
      </dgm:t>
    </dgm:pt>
    <dgm:pt modelId="{320565C2-6B51-4558-BC20-5DA33EEA31EB}" type="sibTrans" cxnId="{F5297421-997B-4E2F-A4D1-6D34FA6E375B}">
      <dgm:prSet/>
      <dgm:spPr/>
      <dgm:t>
        <a:bodyPr/>
        <a:lstStyle/>
        <a:p>
          <a:endParaRPr lang="en-US"/>
        </a:p>
      </dgm:t>
    </dgm:pt>
    <dgm:pt modelId="{DF3E996D-533F-48A6-9E1B-E50E8ADF5C6F}">
      <dgm:prSet/>
      <dgm:spPr/>
      <dgm:t>
        <a:bodyPr/>
        <a:lstStyle/>
        <a:p>
          <a:r>
            <a:rPr lang="cs-CZ"/>
            <a:t>delegovaně u DZES 1 </a:t>
          </a:r>
          <a:r>
            <a:rPr lang="cs-CZ" i="1"/>
            <a:t>(ochranné pásy podél vod) </a:t>
          </a:r>
          <a:r>
            <a:rPr lang="cs-CZ"/>
            <a:t>a DZES 3 </a:t>
          </a:r>
          <a:r>
            <a:rPr lang="cs-CZ" i="1"/>
            <a:t>(ochrana podzemních vod) </a:t>
          </a:r>
          <a:endParaRPr lang="en-US"/>
        </a:p>
      </dgm:t>
    </dgm:pt>
    <dgm:pt modelId="{F7B35E6E-70E5-430E-A7DC-C1F850248EEA}" type="parTrans" cxnId="{7568CF3C-9CAC-4985-AC68-4072EBFD56F3}">
      <dgm:prSet/>
      <dgm:spPr/>
      <dgm:t>
        <a:bodyPr/>
        <a:lstStyle/>
        <a:p>
          <a:endParaRPr lang="en-US"/>
        </a:p>
      </dgm:t>
    </dgm:pt>
    <dgm:pt modelId="{92FFB291-7FE9-4ED6-B255-9A8E1C472D57}" type="sibTrans" cxnId="{7568CF3C-9CAC-4985-AC68-4072EBFD56F3}">
      <dgm:prSet/>
      <dgm:spPr/>
      <dgm:t>
        <a:bodyPr/>
        <a:lstStyle/>
        <a:p>
          <a:endParaRPr lang="en-US"/>
        </a:p>
      </dgm:t>
    </dgm:pt>
    <dgm:pt modelId="{12AFD990-78C1-4F00-90D0-7E6EC98F746E}">
      <dgm:prSet/>
      <dgm:spPr/>
      <dgm:t>
        <a:bodyPr/>
        <a:lstStyle/>
        <a:p>
          <a:r>
            <a:rPr lang="cs-CZ"/>
            <a:t>Česká plemenářský inspekce</a:t>
          </a:r>
          <a:endParaRPr lang="en-US"/>
        </a:p>
      </dgm:t>
    </dgm:pt>
    <dgm:pt modelId="{F43ACFAE-4765-40E8-89F5-B144D5ED2255}" type="parTrans" cxnId="{429D637B-3492-4AF8-A421-8672A0447FA2}">
      <dgm:prSet/>
      <dgm:spPr/>
      <dgm:t>
        <a:bodyPr/>
        <a:lstStyle/>
        <a:p>
          <a:endParaRPr lang="en-US"/>
        </a:p>
      </dgm:t>
    </dgm:pt>
    <dgm:pt modelId="{F26C458A-6CF3-4604-9B9F-8A76BBE9A0EF}" type="sibTrans" cxnId="{429D637B-3492-4AF8-A421-8672A0447FA2}">
      <dgm:prSet/>
      <dgm:spPr/>
      <dgm:t>
        <a:bodyPr/>
        <a:lstStyle/>
        <a:p>
          <a:endParaRPr lang="en-US"/>
        </a:p>
      </dgm:t>
    </dgm:pt>
    <dgm:pt modelId="{B9F0FCDB-AADB-4573-AF81-BF8A6077E999}">
      <dgm:prSet/>
      <dgm:spPr/>
      <dgm:t>
        <a:bodyPr/>
        <a:lstStyle/>
        <a:p>
          <a:r>
            <a:rPr lang="cs-CZ"/>
            <a:t>PPH 6, 7, 8 </a:t>
          </a:r>
          <a:r>
            <a:rPr lang="cs-CZ" i="1"/>
            <a:t>(evidence a označování zvířat) </a:t>
          </a:r>
          <a:endParaRPr lang="en-US"/>
        </a:p>
      </dgm:t>
    </dgm:pt>
    <dgm:pt modelId="{2EA07703-5505-4B55-805E-131FAEC10368}" type="parTrans" cxnId="{A2DE75D7-078B-4B14-BE31-7B8CCBFD1805}">
      <dgm:prSet/>
      <dgm:spPr/>
      <dgm:t>
        <a:bodyPr/>
        <a:lstStyle/>
        <a:p>
          <a:endParaRPr lang="en-US"/>
        </a:p>
      </dgm:t>
    </dgm:pt>
    <dgm:pt modelId="{0DBF287E-D22A-48AF-86E3-327AD9A76862}" type="sibTrans" cxnId="{A2DE75D7-078B-4B14-BE31-7B8CCBFD1805}">
      <dgm:prSet/>
      <dgm:spPr/>
      <dgm:t>
        <a:bodyPr/>
        <a:lstStyle/>
        <a:p>
          <a:endParaRPr lang="en-US"/>
        </a:p>
      </dgm:t>
    </dgm:pt>
    <dgm:pt modelId="{F64B3553-A398-4774-ACD0-DC9BEA4E60F3}">
      <dgm:prSet/>
      <dgm:spPr/>
      <dgm:t>
        <a:bodyPr/>
        <a:lstStyle/>
        <a:p>
          <a:r>
            <a:rPr lang="cs-CZ"/>
            <a:t>Státní veterinární správa</a:t>
          </a:r>
          <a:endParaRPr lang="en-US"/>
        </a:p>
      </dgm:t>
    </dgm:pt>
    <dgm:pt modelId="{10067FA2-0640-443F-B274-62E9872C423E}" type="parTrans" cxnId="{EF66E022-87D5-48DC-AD99-3A281DD50568}">
      <dgm:prSet/>
      <dgm:spPr/>
      <dgm:t>
        <a:bodyPr/>
        <a:lstStyle/>
        <a:p>
          <a:endParaRPr lang="en-US"/>
        </a:p>
      </dgm:t>
    </dgm:pt>
    <dgm:pt modelId="{654C77DF-56AA-4173-81CE-0675B991001B}" type="sibTrans" cxnId="{EF66E022-87D5-48DC-AD99-3A281DD50568}">
      <dgm:prSet/>
      <dgm:spPr/>
      <dgm:t>
        <a:bodyPr/>
        <a:lstStyle/>
        <a:p>
          <a:endParaRPr lang="en-US"/>
        </a:p>
      </dgm:t>
    </dgm:pt>
    <dgm:pt modelId="{042DCFB3-CBED-411F-BA01-EC3B88478344}">
      <dgm:prSet/>
      <dgm:spPr/>
      <dgm:t>
        <a:bodyPr/>
        <a:lstStyle/>
        <a:p>
          <a:r>
            <a:rPr lang="cs-CZ"/>
            <a:t>participace PPH 4 </a:t>
          </a:r>
          <a:r>
            <a:rPr lang="cs-CZ" i="1"/>
            <a:t>(potravinové právo)</a:t>
          </a:r>
          <a:r>
            <a:rPr lang="cs-CZ"/>
            <a:t>, PPH 9 </a:t>
          </a:r>
          <a:r>
            <a:rPr lang="cs-CZ" i="1"/>
            <a:t>(TSE) </a:t>
          </a:r>
          <a:endParaRPr lang="en-US"/>
        </a:p>
      </dgm:t>
    </dgm:pt>
    <dgm:pt modelId="{2DBE72D6-8166-4441-9AC7-1A80EA924AD0}" type="parTrans" cxnId="{056C4950-F840-472C-8737-5714B2389344}">
      <dgm:prSet/>
      <dgm:spPr/>
      <dgm:t>
        <a:bodyPr/>
        <a:lstStyle/>
        <a:p>
          <a:endParaRPr lang="en-US"/>
        </a:p>
      </dgm:t>
    </dgm:pt>
    <dgm:pt modelId="{C55AFB03-932F-4B3A-BC2B-5F17C26247CE}" type="sibTrans" cxnId="{056C4950-F840-472C-8737-5714B2389344}">
      <dgm:prSet/>
      <dgm:spPr/>
      <dgm:t>
        <a:bodyPr/>
        <a:lstStyle/>
        <a:p>
          <a:endParaRPr lang="en-US"/>
        </a:p>
      </dgm:t>
    </dgm:pt>
    <dgm:pt modelId="{55E73AC9-7D51-4572-B749-C2CEFE8B7735}">
      <dgm:prSet/>
      <dgm:spPr/>
      <dgm:t>
        <a:bodyPr/>
        <a:lstStyle/>
        <a:p>
          <a:r>
            <a:rPr lang="cs-CZ"/>
            <a:t>PPH 5 </a:t>
          </a:r>
          <a:r>
            <a:rPr lang="cs-CZ" i="1"/>
            <a:t>(zákaz používání některých látek v chovech zvířat), </a:t>
          </a:r>
          <a:r>
            <a:rPr lang="cs-CZ"/>
            <a:t>PPH 11, 12 a 13 </a:t>
          </a:r>
          <a:r>
            <a:rPr lang="cs-CZ" i="1"/>
            <a:t>(welfare zvířat) </a:t>
          </a:r>
          <a:endParaRPr lang="en-US"/>
        </a:p>
      </dgm:t>
    </dgm:pt>
    <dgm:pt modelId="{9AA531DC-873D-499B-A727-4DC360E3CF8F}" type="parTrans" cxnId="{A5A6887C-2B9B-4C95-AE11-7981300F2265}">
      <dgm:prSet/>
      <dgm:spPr/>
      <dgm:t>
        <a:bodyPr/>
        <a:lstStyle/>
        <a:p>
          <a:endParaRPr lang="en-US"/>
        </a:p>
      </dgm:t>
    </dgm:pt>
    <dgm:pt modelId="{DF9FCACF-FBFB-45C4-A9FC-FC7D1B97AFEB}" type="sibTrans" cxnId="{A5A6887C-2B9B-4C95-AE11-7981300F2265}">
      <dgm:prSet/>
      <dgm:spPr/>
      <dgm:t>
        <a:bodyPr/>
        <a:lstStyle/>
        <a:p>
          <a:endParaRPr lang="en-US"/>
        </a:p>
      </dgm:t>
    </dgm:pt>
    <dgm:pt modelId="{38553F7C-FA49-4B11-941B-6BEF78039040}">
      <dgm:prSet/>
      <dgm:spPr/>
      <dgm:t>
        <a:bodyPr/>
        <a:lstStyle/>
        <a:p>
          <a:r>
            <a:rPr lang="cs-CZ"/>
            <a:t>Státní zemědělský a potravinářský inspekce</a:t>
          </a:r>
          <a:endParaRPr lang="en-US"/>
        </a:p>
      </dgm:t>
    </dgm:pt>
    <dgm:pt modelId="{A21503FC-8E0C-4AF4-85BC-A1F27455488A}" type="parTrans" cxnId="{E512503C-BD7E-44B9-891B-C140879D3437}">
      <dgm:prSet/>
      <dgm:spPr/>
      <dgm:t>
        <a:bodyPr/>
        <a:lstStyle/>
        <a:p>
          <a:endParaRPr lang="en-US"/>
        </a:p>
      </dgm:t>
    </dgm:pt>
    <dgm:pt modelId="{8F2E22DE-BF31-4F05-AE6B-E9AD8F7E8E46}" type="sibTrans" cxnId="{E512503C-BD7E-44B9-891B-C140879D3437}">
      <dgm:prSet/>
      <dgm:spPr/>
      <dgm:t>
        <a:bodyPr/>
        <a:lstStyle/>
        <a:p>
          <a:endParaRPr lang="en-US"/>
        </a:p>
      </dgm:t>
    </dgm:pt>
    <dgm:pt modelId="{A6BA9D6A-B495-4692-9ABC-537D290D42E4}">
      <dgm:prSet/>
      <dgm:spPr/>
      <dgm:t>
        <a:bodyPr/>
        <a:lstStyle/>
        <a:p>
          <a:r>
            <a:rPr lang="cs-CZ"/>
            <a:t>participace u PPH 4 </a:t>
          </a:r>
          <a:r>
            <a:rPr lang="cs-CZ" i="1"/>
            <a:t>(potravinové právo) </a:t>
          </a:r>
          <a:endParaRPr lang="en-US"/>
        </a:p>
      </dgm:t>
    </dgm:pt>
    <dgm:pt modelId="{39F1669D-8088-4D4C-80A6-9E92AE8CC5C7}" type="parTrans" cxnId="{4FA6908A-9DCD-4D4F-8F81-0FA9EFD31620}">
      <dgm:prSet/>
      <dgm:spPr/>
      <dgm:t>
        <a:bodyPr/>
        <a:lstStyle/>
        <a:p>
          <a:endParaRPr lang="en-US"/>
        </a:p>
      </dgm:t>
    </dgm:pt>
    <dgm:pt modelId="{9CC7F040-D85C-430F-B8E6-D552BB74AD73}" type="sibTrans" cxnId="{4FA6908A-9DCD-4D4F-8F81-0FA9EFD31620}">
      <dgm:prSet/>
      <dgm:spPr/>
      <dgm:t>
        <a:bodyPr/>
        <a:lstStyle/>
        <a:p>
          <a:endParaRPr lang="en-US"/>
        </a:p>
      </dgm:t>
    </dgm:pt>
    <dgm:pt modelId="{83D5502F-0C7E-40C0-965F-48D43663AA7D}" type="pres">
      <dgm:prSet presAssocID="{BC4C1231-2BF0-4A4B-8B8C-CD5EE661A78A}" presName="linear" presStyleCnt="0">
        <dgm:presLayoutVars>
          <dgm:animLvl val="lvl"/>
          <dgm:resizeHandles val="exact"/>
        </dgm:presLayoutVars>
      </dgm:prSet>
      <dgm:spPr/>
    </dgm:pt>
    <dgm:pt modelId="{E913BB8E-51F7-4C11-B030-D38BD8C217EE}" type="pres">
      <dgm:prSet presAssocID="{D9E39FBC-2BF8-46C3-ABCD-40603E8C8D52}" presName="parentText" presStyleLbl="node1" presStyleIdx="0" presStyleCnt="6">
        <dgm:presLayoutVars>
          <dgm:chMax val="0"/>
          <dgm:bulletEnabled val="1"/>
        </dgm:presLayoutVars>
      </dgm:prSet>
      <dgm:spPr/>
    </dgm:pt>
    <dgm:pt modelId="{FB494006-7E5E-44BE-AF08-C8B458CBF4D7}" type="pres">
      <dgm:prSet presAssocID="{D9E39FBC-2BF8-46C3-ABCD-40603E8C8D52}" presName="childText" presStyleLbl="revTx" presStyleIdx="0" presStyleCnt="6">
        <dgm:presLayoutVars>
          <dgm:bulletEnabled val="1"/>
        </dgm:presLayoutVars>
      </dgm:prSet>
      <dgm:spPr/>
    </dgm:pt>
    <dgm:pt modelId="{C8831372-F055-4DE6-92AF-7A687689A92F}" type="pres">
      <dgm:prSet presAssocID="{95A979FB-DCA0-42E6-8EAC-A4B3432706D0}" presName="parentText" presStyleLbl="node1" presStyleIdx="1" presStyleCnt="6">
        <dgm:presLayoutVars>
          <dgm:chMax val="0"/>
          <dgm:bulletEnabled val="1"/>
        </dgm:presLayoutVars>
      </dgm:prSet>
      <dgm:spPr/>
    </dgm:pt>
    <dgm:pt modelId="{050FF667-1F72-44E1-B8B9-4FC052D95187}" type="pres">
      <dgm:prSet presAssocID="{95A979FB-DCA0-42E6-8EAC-A4B3432706D0}" presName="childText" presStyleLbl="revTx" presStyleIdx="1" presStyleCnt="6">
        <dgm:presLayoutVars>
          <dgm:bulletEnabled val="1"/>
        </dgm:presLayoutVars>
      </dgm:prSet>
      <dgm:spPr/>
    </dgm:pt>
    <dgm:pt modelId="{4FD3310A-EE90-4D58-9347-1F0720431812}" type="pres">
      <dgm:prSet presAssocID="{A22F9400-F424-48EA-82C9-5283175DF2FB}" presName="parentText" presStyleLbl="node1" presStyleIdx="2" presStyleCnt="6">
        <dgm:presLayoutVars>
          <dgm:chMax val="0"/>
          <dgm:bulletEnabled val="1"/>
        </dgm:presLayoutVars>
      </dgm:prSet>
      <dgm:spPr/>
    </dgm:pt>
    <dgm:pt modelId="{F9E6DF39-603E-4CBE-982A-0266CF0175F4}" type="pres">
      <dgm:prSet presAssocID="{A22F9400-F424-48EA-82C9-5283175DF2FB}" presName="childText" presStyleLbl="revTx" presStyleIdx="2" presStyleCnt="6">
        <dgm:presLayoutVars>
          <dgm:bulletEnabled val="1"/>
        </dgm:presLayoutVars>
      </dgm:prSet>
      <dgm:spPr/>
    </dgm:pt>
    <dgm:pt modelId="{715A1BE3-C951-4EE8-9A1D-EB6B0665BBE0}" type="pres">
      <dgm:prSet presAssocID="{12AFD990-78C1-4F00-90D0-7E6EC98F746E}" presName="parentText" presStyleLbl="node1" presStyleIdx="3" presStyleCnt="6">
        <dgm:presLayoutVars>
          <dgm:chMax val="0"/>
          <dgm:bulletEnabled val="1"/>
        </dgm:presLayoutVars>
      </dgm:prSet>
      <dgm:spPr/>
    </dgm:pt>
    <dgm:pt modelId="{796E2C99-FA46-4166-9B3E-3E567121A5D2}" type="pres">
      <dgm:prSet presAssocID="{12AFD990-78C1-4F00-90D0-7E6EC98F746E}" presName="childText" presStyleLbl="revTx" presStyleIdx="3" presStyleCnt="6">
        <dgm:presLayoutVars>
          <dgm:bulletEnabled val="1"/>
        </dgm:presLayoutVars>
      </dgm:prSet>
      <dgm:spPr/>
    </dgm:pt>
    <dgm:pt modelId="{E44E6978-63EA-4191-9F42-8818A26A2169}" type="pres">
      <dgm:prSet presAssocID="{F64B3553-A398-4774-ACD0-DC9BEA4E60F3}" presName="parentText" presStyleLbl="node1" presStyleIdx="4" presStyleCnt="6">
        <dgm:presLayoutVars>
          <dgm:chMax val="0"/>
          <dgm:bulletEnabled val="1"/>
        </dgm:presLayoutVars>
      </dgm:prSet>
      <dgm:spPr/>
    </dgm:pt>
    <dgm:pt modelId="{6778ACC2-81C2-411B-9538-A0E22E69F5FF}" type="pres">
      <dgm:prSet presAssocID="{F64B3553-A398-4774-ACD0-DC9BEA4E60F3}" presName="childText" presStyleLbl="revTx" presStyleIdx="4" presStyleCnt="6">
        <dgm:presLayoutVars>
          <dgm:bulletEnabled val="1"/>
        </dgm:presLayoutVars>
      </dgm:prSet>
      <dgm:spPr/>
    </dgm:pt>
    <dgm:pt modelId="{218A4C30-8DE5-4215-A33D-31C10954EFC0}" type="pres">
      <dgm:prSet presAssocID="{38553F7C-FA49-4B11-941B-6BEF78039040}" presName="parentText" presStyleLbl="node1" presStyleIdx="5" presStyleCnt="6">
        <dgm:presLayoutVars>
          <dgm:chMax val="0"/>
          <dgm:bulletEnabled val="1"/>
        </dgm:presLayoutVars>
      </dgm:prSet>
      <dgm:spPr/>
    </dgm:pt>
    <dgm:pt modelId="{D15F7DA8-6E66-43AE-AE32-7B60FF434B47}" type="pres">
      <dgm:prSet presAssocID="{38553F7C-FA49-4B11-941B-6BEF78039040}" presName="childText" presStyleLbl="revTx" presStyleIdx="5" presStyleCnt="6">
        <dgm:presLayoutVars>
          <dgm:bulletEnabled val="1"/>
        </dgm:presLayoutVars>
      </dgm:prSet>
      <dgm:spPr/>
    </dgm:pt>
  </dgm:ptLst>
  <dgm:cxnLst>
    <dgm:cxn modelId="{474E8906-B200-41B3-AE03-4703F27B0528}" srcId="{D9E39FBC-2BF8-46C3-ABCD-40603E8C8D52}" destId="{0B8D640F-B8D6-4456-BB6C-0EFF0E30C45E}" srcOrd="0" destOrd="0" parTransId="{98B72C54-3344-4218-A342-A94912235EE3}" sibTransId="{50AA7D1C-2FA7-4429-B831-1F537078225F}"/>
    <dgm:cxn modelId="{9786CD09-9CEC-4DA5-9F5F-9D6BEBCB623C}" srcId="{BC4C1231-2BF0-4A4B-8B8C-CD5EE661A78A}" destId="{D9E39FBC-2BF8-46C3-ABCD-40603E8C8D52}" srcOrd="0" destOrd="0" parTransId="{53D6DCFE-09E8-4FD5-8061-02AA537C31B3}" sibTransId="{C363C38C-B0BB-4314-B62B-DD975011EC43}"/>
    <dgm:cxn modelId="{3298CA0B-49E2-4CE4-8B54-F42C78DF4A72}" type="presOf" srcId="{B9F0FCDB-AADB-4573-AF81-BF8A6077E999}" destId="{796E2C99-FA46-4166-9B3E-3E567121A5D2}" srcOrd="0" destOrd="0" presId="urn:microsoft.com/office/officeart/2005/8/layout/vList2"/>
    <dgm:cxn modelId="{764A2010-EE86-484E-8F8B-B09A9F809D22}" srcId="{BC4C1231-2BF0-4A4B-8B8C-CD5EE661A78A}" destId="{95A979FB-DCA0-42E6-8EAC-A4B3432706D0}" srcOrd="1" destOrd="0" parTransId="{1B5EBFDC-5169-41BB-97D5-2C90B0E81DE6}" sibTransId="{CE810ABC-966B-454F-82B3-4213234A176D}"/>
    <dgm:cxn modelId="{B84B2811-E1D0-49C2-B1D3-A146C8F4660E}" type="presOf" srcId="{38553F7C-FA49-4B11-941B-6BEF78039040}" destId="{218A4C30-8DE5-4215-A33D-31C10954EFC0}" srcOrd="0" destOrd="0" presId="urn:microsoft.com/office/officeart/2005/8/layout/vList2"/>
    <dgm:cxn modelId="{F5297421-997B-4E2F-A4D1-6D34FA6E375B}" srcId="{A22F9400-F424-48EA-82C9-5283175DF2FB}" destId="{CB6F2B5F-A03E-473B-B6CE-D258346D7A9A}" srcOrd="1" destOrd="0" parTransId="{8922AA5A-FB3E-404C-B064-3CCF705C4CDE}" sibTransId="{320565C2-6B51-4558-BC20-5DA33EEA31EB}"/>
    <dgm:cxn modelId="{EF66E022-87D5-48DC-AD99-3A281DD50568}" srcId="{BC4C1231-2BF0-4A4B-8B8C-CD5EE661A78A}" destId="{F64B3553-A398-4774-ACD0-DC9BEA4E60F3}" srcOrd="4" destOrd="0" parTransId="{10067FA2-0640-443F-B274-62E9872C423E}" sibTransId="{654C77DF-56AA-4173-81CE-0675B991001B}"/>
    <dgm:cxn modelId="{8CD38A35-84EF-4B51-B0DF-2568891ABDF0}" type="presOf" srcId="{CB6F2B5F-A03E-473B-B6CE-D258346D7A9A}" destId="{F9E6DF39-603E-4CBE-982A-0266CF0175F4}" srcOrd="0" destOrd="1" presId="urn:microsoft.com/office/officeart/2005/8/layout/vList2"/>
    <dgm:cxn modelId="{E512503C-BD7E-44B9-891B-C140879D3437}" srcId="{BC4C1231-2BF0-4A4B-8B8C-CD5EE661A78A}" destId="{38553F7C-FA49-4B11-941B-6BEF78039040}" srcOrd="5" destOrd="0" parTransId="{A21503FC-8E0C-4AF4-85BC-A1F27455488A}" sibTransId="{8F2E22DE-BF31-4F05-AE6B-E9AD8F7E8E46}"/>
    <dgm:cxn modelId="{7568CF3C-9CAC-4985-AC68-4072EBFD56F3}" srcId="{A22F9400-F424-48EA-82C9-5283175DF2FB}" destId="{DF3E996D-533F-48A6-9E1B-E50E8ADF5C6F}" srcOrd="2" destOrd="0" parTransId="{F7B35E6E-70E5-430E-A7DC-C1F850248EEA}" sibTransId="{92FFB291-7FE9-4ED6-B255-9A8E1C472D57}"/>
    <dgm:cxn modelId="{C8F74B40-1691-453C-AEBE-9A1F4CD96AFA}" type="presOf" srcId="{95A979FB-DCA0-42E6-8EAC-A4B3432706D0}" destId="{C8831372-F055-4DE6-92AF-7A687689A92F}" srcOrd="0" destOrd="0" presId="urn:microsoft.com/office/officeart/2005/8/layout/vList2"/>
    <dgm:cxn modelId="{BC7A0943-E1A3-488A-B36D-AAF069D9F7B7}" type="presOf" srcId="{8BF3F6B3-558C-44E7-8DD5-66FD37140C21}" destId="{050FF667-1F72-44E1-B8B9-4FC052D95187}" srcOrd="0" destOrd="0" presId="urn:microsoft.com/office/officeart/2005/8/layout/vList2"/>
    <dgm:cxn modelId="{05FF8A44-7974-4584-987B-AA6C79ECDBA0}" srcId="{BC4C1231-2BF0-4A4B-8B8C-CD5EE661A78A}" destId="{A22F9400-F424-48EA-82C9-5283175DF2FB}" srcOrd="2" destOrd="0" parTransId="{5D4654EB-4F38-41C2-ABCB-C4F7F75D4AD4}" sibTransId="{EFEE4AF4-E97A-42BB-9711-3E12484403F3}"/>
    <dgm:cxn modelId="{598B3947-6CF6-400B-80AB-596662DEF5DD}" type="presOf" srcId="{DF3E996D-533F-48A6-9E1B-E50E8ADF5C6F}" destId="{F9E6DF39-603E-4CBE-982A-0266CF0175F4}" srcOrd="0" destOrd="2" presId="urn:microsoft.com/office/officeart/2005/8/layout/vList2"/>
    <dgm:cxn modelId="{A588416B-C405-496A-8EDE-A1754150BA2D}" type="presOf" srcId="{55E73AC9-7D51-4572-B749-C2CEFE8B7735}" destId="{6778ACC2-81C2-411B-9538-A0E22E69F5FF}" srcOrd="0" destOrd="1" presId="urn:microsoft.com/office/officeart/2005/8/layout/vList2"/>
    <dgm:cxn modelId="{9DE4D76D-FE91-43FC-9339-9208D30135D3}" type="presOf" srcId="{F64B3553-A398-4774-ACD0-DC9BEA4E60F3}" destId="{E44E6978-63EA-4191-9F42-8818A26A2169}" srcOrd="0" destOrd="0" presId="urn:microsoft.com/office/officeart/2005/8/layout/vList2"/>
    <dgm:cxn modelId="{056C4950-F840-472C-8737-5714B2389344}" srcId="{F64B3553-A398-4774-ACD0-DC9BEA4E60F3}" destId="{042DCFB3-CBED-411F-BA01-EC3B88478344}" srcOrd="0" destOrd="0" parTransId="{2DBE72D6-8166-4441-9AC7-1A80EA924AD0}" sibTransId="{C55AFB03-932F-4B3A-BC2B-5F17C26247CE}"/>
    <dgm:cxn modelId="{0CF41273-25C9-4CC6-82B0-80B1BA07A0DA}" type="presOf" srcId="{A6BA9D6A-B495-4692-9ABC-537D290D42E4}" destId="{D15F7DA8-6E66-43AE-AE32-7B60FF434B47}" srcOrd="0" destOrd="0" presId="urn:microsoft.com/office/officeart/2005/8/layout/vList2"/>
    <dgm:cxn modelId="{429D637B-3492-4AF8-A421-8672A0447FA2}" srcId="{BC4C1231-2BF0-4A4B-8B8C-CD5EE661A78A}" destId="{12AFD990-78C1-4F00-90D0-7E6EC98F746E}" srcOrd="3" destOrd="0" parTransId="{F43ACFAE-4765-40E8-89F5-B144D5ED2255}" sibTransId="{F26C458A-6CF3-4604-9B9F-8A76BBE9A0EF}"/>
    <dgm:cxn modelId="{A5A6887C-2B9B-4C95-AE11-7981300F2265}" srcId="{F64B3553-A398-4774-ACD0-DC9BEA4E60F3}" destId="{55E73AC9-7D51-4572-B749-C2CEFE8B7735}" srcOrd="1" destOrd="0" parTransId="{9AA531DC-873D-499B-A727-4DC360E3CF8F}" sibTransId="{DF9FCACF-FBFB-45C4-A9FC-FC7D1B97AFEB}"/>
    <dgm:cxn modelId="{4FA6908A-9DCD-4D4F-8F81-0FA9EFD31620}" srcId="{38553F7C-FA49-4B11-941B-6BEF78039040}" destId="{A6BA9D6A-B495-4692-9ABC-537D290D42E4}" srcOrd="0" destOrd="0" parTransId="{39F1669D-8088-4D4C-80A6-9E92AE8CC5C7}" sibTransId="{9CC7F040-D85C-430F-B8E6-D552BB74AD73}"/>
    <dgm:cxn modelId="{5FE4EA94-8E5D-4683-BC0B-044956C9C235}" type="presOf" srcId="{12AFD990-78C1-4F00-90D0-7E6EC98F746E}" destId="{715A1BE3-C951-4EE8-9A1D-EB6B0665BBE0}" srcOrd="0" destOrd="0" presId="urn:microsoft.com/office/officeart/2005/8/layout/vList2"/>
    <dgm:cxn modelId="{E8BC5A9C-3A6A-451B-89A3-961B046F6747}" type="presOf" srcId="{0B8D640F-B8D6-4456-BB6C-0EFF0E30C45E}" destId="{FB494006-7E5E-44BE-AF08-C8B458CBF4D7}" srcOrd="0" destOrd="0" presId="urn:microsoft.com/office/officeart/2005/8/layout/vList2"/>
    <dgm:cxn modelId="{181B66A2-1745-4F0D-8846-067530F084D0}" srcId="{A22F9400-F424-48EA-82C9-5283175DF2FB}" destId="{D6EC804E-3BB2-4D6E-96F5-83BF3EC7A98A}" srcOrd="0" destOrd="0" parTransId="{73BF4A05-06BF-4BC0-AFC1-26FB13B2942B}" sibTransId="{D76E1C1B-7A43-400E-98A3-DCBB9B9E389C}"/>
    <dgm:cxn modelId="{ABF630B1-10F0-44C3-B410-7CA485FA0D37}" type="presOf" srcId="{D6EC804E-3BB2-4D6E-96F5-83BF3EC7A98A}" destId="{F9E6DF39-603E-4CBE-982A-0266CF0175F4}" srcOrd="0" destOrd="0" presId="urn:microsoft.com/office/officeart/2005/8/layout/vList2"/>
    <dgm:cxn modelId="{3F2DF1B2-DEBF-4E8F-AEAC-8D5A3036C879}" type="presOf" srcId="{BC4C1231-2BF0-4A4B-8B8C-CD5EE661A78A}" destId="{83D5502F-0C7E-40C0-965F-48D43663AA7D}" srcOrd="0" destOrd="0" presId="urn:microsoft.com/office/officeart/2005/8/layout/vList2"/>
    <dgm:cxn modelId="{96DFD3D6-7066-40B4-9AD3-3B84191194A1}" type="presOf" srcId="{A22F9400-F424-48EA-82C9-5283175DF2FB}" destId="{4FD3310A-EE90-4D58-9347-1F0720431812}" srcOrd="0" destOrd="0" presId="urn:microsoft.com/office/officeart/2005/8/layout/vList2"/>
    <dgm:cxn modelId="{A2DE75D7-078B-4B14-BE31-7B8CCBFD1805}" srcId="{12AFD990-78C1-4F00-90D0-7E6EC98F746E}" destId="{B9F0FCDB-AADB-4573-AF81-BF8A6077E999}" srcOrd="0" destOrd="0" parTransId="{2EA07703-5505-4B55-805E-131FAEC10368}" sibTransId="{0DBF287E-D22A-48AF-86E3-327AD9A76862}"/>
    <dgm:cxn modelId="{7F534CE0-2648-4BD4-8559-E706C981FFD2}" type="presOf" srcId="{D9E39FBC-2BF8-46C3-ABCD-40603E8C8D52}" destId="{E913BB8E-51F7-4C11-B030-D38BD8C217EE}" srcOrd="0" destOrd="0" presId="urn:microsoft.com/office/officeart/2005/8/layout/vList2"/>
    <dgm:cxn modelId="{E984E8EC-6D20-4A17-A0A7-8A53316684E8}" type="presOf" srcId="{042DCFB3-CBED-411F-BA01-EC3B88478344}" destId="{6778ACC2-81C2-411B-9538-A0E22E69F5FF}" srcOrd="0" destOrd="0" presId="urn:microsoft.com/office/officeart/2005/8/layout/vList2"/>
    <dgm:cxn modelId="{348E72F6-B9FF-4F89-9363-B8BDF231338F}" srcId="{95A979FB-DCA0-42E6-8EAC-A4B3432706D0}" destId="{8BF3F6B3-558C-44E7-8DD5-66FD37140C21}" srcOrd="0" destOrd="0" parTransId="{F4EF9AC9-BC0A-44C5-A12C-725C75F4CFDE}" sibTransId="{92E831A5-CBE6-4A33-B8B4-529DC5B950FB}"/>
    <dgm:cxn modelId="{F4EF3BC0-BDFA-4FCA-B5A9-5ECFA407932B}" type="presParOf" srcId="{83D5502F-0C7E-40C0-965F-48D43663AA7D}" destId="{E913BB8E-51F7-4C11-B030-D38BD8C217EE}" srcOrd="0" destOrd="0" presId="urn:microsoft.com/office/officeart/2005/8/layout/vList2"/>
    <dgm:cxn modelId="{62FE82FB-AD87-4D15-B953-2BDB9865F758}" type="presParOf" srcId="{83D5502F-0C7E-40C0-965F-48D43663AA7D}" destId="{FB494006-7E5E-44BE-AF08-C8B458CBF4D7}" srcOrd="1" destOrd="0" presId="urn:microsoft.com/office/officeart/2005/8/layout/vList2"/>
    <dgm:cxn modelId="{F20FA328-F97A-4F06-AA1B-2667129CEE35}" type="presParOf" srcId="{83D5502F-0C7E-40C0-965F-48D43663AA7D}" destId="{C8831372-F055-4DE6-92AF-7A687689A92F}" srcOrd="2" destOrd="0" presId="urn:microsoft.com/office/officeart/2005/8/layout/vList2"/>
    <dgm:cxn modelId="{F751A69D-3A24-41B6-947D-6E0B36BA6890}" type="presParOf" srcId="{83D5502F-0C7E-40C0-965F-48D43663AA7D}" destId="{050FF667-1F72-44E1-B8B9-4FC052D95187}" srcOrd="3" destOrd="0" presId="urn:microsoft.com/office/officeart/2005/8/layout/vList2"/>
    <dgm:cxn modelId="{B802D321-BD2C-44C8-839E-D3EE0C0C9A57}" type="presParOf" srcId="{83D5502F-0C7E-40C0-965F-48D43663AA7D}" destId="{4FD3310A-EE90-4D58-9347-1F0720431812}" srcOrd="4" destOrd="0" presId="urn:microsoft.com/office/officeart/2005/8/layout/vList2"/>
    <dgm:cxn modelId="{516A864D-E1C5-4728-87A0-33CE31EA4E6F}" type="presParOf" srcId="{83D5502F-0C7E-40C0-965F-48D43663AA7D}" destId="{F9E6DF39-603E-4CBE-982A-0266CF0175F4}" srcOrd="5" destOrd="0" presId="urn:microsoft.com/office/officeart/2005/8/layout/vList2"/>
    <dgm:cxn modelId="{7E1E5B90-52D1-465D-9A1E-124586BF20B5}" type="presParOf" srcId="{83D5502F-0C7E-40C0-965F-48D43663AA7D}" destId="{715A1BE3-C951-4EE8-9A1D-EB6B0665BBE0}" srcOrd="6" destOrd="0" presId="urn:microsoft.com/office/officeart/2005/8/layout/vList2"/>
    <dgm:cxn modelId="{DE6C861C-2286-4C45-A40E-777026B7B5EC}" type="presParOf" srcId="{83D5502F-0C7E-40C0-965F-48D43663AA7D}" destId="{796E2C99-FA46-4166-9B3E-3E567121A5D2}" srcOrd="7" destOrd="0" presId="urn:microsoft.com/office/officeart/2005/8/layout/vList2"/>
    <dgm:cxn modelId="{5B7AAAB8-2921-4932-B7F9-FDA3CE62B1ED}" type="presParOf" srcId="{83D5502F-0C7E-40C0-965F-48D43663AA7D}" destId="{E44E6978-63EA-4191-9F42-8818A26A2169}" srcOrd="8" destOrd="0" presId="urn:microsoft.com/office/officeart/2005/8/layout/vList2"/>
    <dgm:cxn modelId="{C1A7C679-227E-42FD-887B-79EB17DFBFC0}" type="presParOf" srcId="{83D5502F-0C7E-40C0-965F-48D43663AA7D}" destId="{6778ACC2-81C2-411B-9538-A0E22E69F5FF}" srcOrd="9" destOrd="0" presId="urn:microsoft.com/office/officeart/2005/8/layout/vList2"/>
    <dgm:cxn modelId="{E943EDA8-A2F2-457A-8511-DA29A8D01355}" type="presParOf" srcId="{83D5502F-0C7E-40C0-965F-48D43663AA7D}" destId="{218A4C30-8DE5-4215-A33D-31C10954EFC0}" srcOrd="10" destOrd="0" presId="urn:microsoft.com/office/officeart/2005/8/layout/vList2"/>
    <dgm:cxn modelId="{69037F41-A982-4B88-9780-9A015E2006A5}" type="presParOf" srcId="{83D5502F-0C7E-40C0-965F-48D43663AA7D}" destId="{D15F7DA8-6E66-43AE-AE32-7B60FF434B47}" srcOrd="1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766C0C3-FE12-48E1-B829-591E2C9157F0}"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474A178B-2325-41C5-96DB-9166D731087E}">
      <dgm:prSet/>
      <dgm:spPr/>
      <dgm:t>
        <a:bodyPr/>
        <a:lstStyle/>
        <a:p>
          <a:r>
            <a:rPr lang="cs-CZ"/>
            <a:t>Neopakované nedbalostní</a:t>
          </a:r>
          <a:endParaRPr lang="en-US"/>
        </a:p>
      </dgm:t>
    </dgm:pt>
    <dgm:pt modelId="{18405AB4-4F34-490C-AEC4-5538AFD8E764}" type="parTrans" cxnId="{B0208D87-7030-4052-939B-6EF274E4A989}">
      <dgm:prSet/>
      <dgm:spPr/>
      <dgm:t>
        <a:bodyPr/>
        <a:lstStyle/>
        <a:p>
          <a:endParaRPr lang="en-US"/>
        </a:p>
      </dgm:t>
    </dgm:pt>
    <dgm:pt modelId="{61039693-CB0E-48D3-9E32-8C3F485E0F68}" type="sibTrans" cxnId="{B0208D87-7030-4052-939B-6EF274E4A989}">
      <dgm:prSet/>
      <dgm:spPr/>
      <dgm:t>
        <a:bodyPr/>
        <a:lstStyle/>
        <a:p>
          <a:endParaRPr lang="en-US"/>
        </a:p>
      </dgm:t>
    </dgm:pt>
    <dgm:pt modelId="{A83767C6-2538-4CCF-B199-A33F66112F95}">
      <dgm:prSet/>
      <dgm:spPr/>
      <dgm:t>
        <a:bodyPr/>
        <a:lstStyle/>
        <a:p>
          <a:r>
            <a:rPr lang="cs-CZ"/>
            <a:t>1 % - 3 % - 5 %</a:t>
          </a:r>
          <a:endParaRPr lang="en-US"/>
        </a:p>
      </dgm:t>
    </dgm:pt>
    <dgm:pt modelId="{23120452-9030-4701-AEAC-99B4A3DEA3D3}" type="parTrans" cxnId="{7950E977-3858-4A79-BEB4-42C7C07FFAD8}">
      <dgm:prSet/>
      <dgm:spPr/>
      <dgm:t>
        <a:bodyPr/>
        <a:lstStyle/>
        <a:p>
          <a:endParaRPr lang="en-US"/>
        </a:p>
      </dgm:t>
    </dgm:pt>
    <dgm:pt modelId="{9653F78D-C171-491E-A78C-54BFC8A534D8}" type="sibTrans" cxnId="{7950E977-3858-4A79-BEB4-42C7C07FFAD8}">
      <dgm:prSet/>
      <dgm:spPr/>
      <dgm:t>
        <a:bodyPr/>
        <a:lstStyle/>
        <a:p>
          <a:endParaRPr lang="en-US"/>
        </a:p>
      </dgm:t>
    </dgm:pt>
    <dgm:pt modelId="{970F0AAB-0F72-4C09-A474-7480F7E40852}">
      <dgm:prSet/>
      <dgm:spPr/>
      <dgm:t>
        <a:bodyPr/>
        <a:lstStyle/>
        <a:p>
          <a:r>
            <a:rPr lang="cs-CZ"/>
            <a:t>Opakované nedbalostní</a:t>
          </a:r>
          <a:endParaRPr lang="en-US"/>
        </a:p>
      </dgm:t>
    </dgm:pt>
    <dgm:pt modelId="{0CE7F9F1-8533-435D-B585-3747BF65F2DB}" type="parTrans" cxnId="{01E7F01A-4B3E-4819-9519-839F6D6A4C78}">
      <dgm:prSet/>
      <dgm:spPr/>
      <dgm:t>
        <a:bodyPr/>
        <a:lstStyle/>
        <a:p>
          <a:endParaRPr lang="en-US"/>
        </a:p>
      </dgm:t>
    </dgm:pt>
    <dgm:pt modelId="{7360850A-C825-4CC3-B770-F295B62E80CA}" type="sibTrans" cxnId="{01E7F01A-4B3E-4819-9519-839F6D6A4C78}">
      <dgm:prSet/>
      <dgm:spPr/>
      <dgm:t>
        <a:bodyPr/>
        <a:lstStyle/>
        <a:p>
          <a:endParaRPr lang="en-US"/>
        </a:p>
      </dgm:t>
    </dgm:pt>
    <dgm:pt modelId="{6A2141C0-7D20-4DC2-8C2C-2393846AEB4B}">
      <dgm:prSet/>
      <dgm:spPr/>
      <dgm:t>
        <a:bodyPr/>
        <a:lstStyle/>
        <a:p>
          <a:r>
            <a:rPr lang="cs-CZ"/>
            <a:t>3 % - 9 % - 15 %</a:t>
          </a:r>
          <a:endParaRPr lang="en-US"/>
        </a:p>
      </dgm:t>
    </dgm:pt>
    <dgm:pt modelId="{A887CB9B-7A6B-4EA7-AAD3-B0C86D688C77}" type="parTrans" cxnId="{3A286C1C-115B-442E-B51D-7E5242A0D103}">
      <dgm:prSet/>
      <dgm:spPr/>
      <dgm:t>
        <a:bodyPr/>
        <a:lstStyle/>
        <a:p>
          <a:endParaRPr lang="en-US"/>
        </a:p>
      </dgm:t>
    </dgm:pt>
    <dgm:pt modelId="{D926D0CC-9EDC-474F-9901-C33E6AD43EEB}" type="sibTrans" cxnId="{3A286C1C-115B-442E-B51D-7E5242A0D103}">
      <dgm:prSet/>
      <dgm:spPr/>
      <dgm:t>
        <a:bodyPr/>
        <a:lstStyle/>
        <a:p>
          <a:endParaRPr lang="en-US"/>
        </a:p>
      </dgm:t>
    </dgm:pt>
    <dgm:pt modelId="{4FA2F095-307D-4608-AAEC-40C71AE6B1D4}">
      <dgm:prSet/>
      <dgm:spPr/>
      <dgm:t>
        <a:bodyPr/>
        <a:lstStyle/>
        <a:p>
          <a:r>
            <a:rPr lang="cs-CZ"/>
            <a:t>Úmysl z opakování </a:t>
          </a:r>
          <a:endParaRPr lang="en-US"/>
        </a:p>
      </dgm:t>
    </dgm:pt>
    <dgm:pt modelId="{21C823F5-037A-4139-81F9-92882490B73B}" type="parTrans" cxnId="{56EECB69-814D-48EC-971C-B538D10EB231}">
      <dgm:prSet/>
      <dgm:spPr/>
      <dgm:t>
        <a:bodyPr/>
        <a:lstStyle/>
        <a:p>
          <a:endParaRPr lang="en-US"/>
        </a:p>
      </dgm:t>
    </dgm:pt>
    <dgm:pt modelId="{E5FB7482-7D1E-4997-98B2-E246723D4403}" type="sibTrans" cxnId="{56EECB69-814D-48EC-971C-B538D10EB231}">
      <dgm:prSet/>
      <dgm:spPr/>
      <dgm:t>
        <a:bodyPr/>
        <a:lstStyle/>
        <a:p>
          <a:endParaRPr lang="en-US"/>
        </a:p>
      </dgm:t>
    </dgm:pt>
    <dgm:pt modelId="{BD32FC37-CEFC-4B79-8A14-23C4B2CDAB96}">
      <dgm:prSet/>
      <dgm:spPr/>
      <dgm:t>
        <a:bodyPr/>
        <a:lstStyle/>
        <a:p>
          <a:r>
            <a:rPr lang="cs-CZ"/>
            <a:t>Dosažení limitu 15 % opakovaného nedbalostního porušení </a:t>
          </a:r>
          <a:endParaRPr lang="en-US"/>
        </a:p>
      </dgm:t>
    </dgm:pt>
    <dgm:pt modelId="{0F84FDCC-367F-4F17-80CC-5755CC29DF09}" type="parTrans" cxnId="{F98015CE-45AD-4172-89B6-42F8C71333CB}">
      <dgm:prSet/>
      <dgm:spPr/>
      <dgm:t>
        <a:bodyPr/>
        <a:lstStyle/>
        <a:p>
          <a:endParaRPr lang="en-US"/>
        </a:p>
      </dgm:t>
    </dgm:pt>
    <dgm:pt modelId="{EDFE06C7-2BD0-4718-9BD2-AC7159B153B7}" type="sibTrans" cxnId="{F98015CE-45AD-4172-89B6-42F8C71333CB}">
      <dgm:prSet/>
      <dgm:spPr/>
      <dgm:t>
        <a:bodyPr/>
        <a:lstStyle/>
        <a:p>
          <a:endParaRPr lang="en-US"/>
        </a:p>
      </dgm:t>
    </dgm:pt>
    <dgm:pt modelId="{3F59EAD2-AD07-4CB5-93DE-DE8B99F0C566}">
      <dgm:prSet/>
      <dgm:spPr/>
      <dgm:t>
        <a:bodyPr/>
        <a:lstStyle/>
        <a:p>
          <a:r>
            <a:rPr lang="cs-CZ"/>
            <a:t>Úmyslné porušení</a:t>
          </a:r>
          <a:endParaRPr lang="en-US"/>
        </a:p>
      </dgm:t>
    </dgm:pt>
    <dgm:pt modelId="{14B70BC4-3616-47CA-9CF6-D4E2111EA3A0}" type="parTrans" cxnId="{4B519FCD-9342-4DE3-BBA9-8707E0B4B91A}">
      <dgm:prSet/>
      <dgm:spPr/>
      <dgm:t>
        <a:bodyPr/>
        <a:lstStyle/>
        <a:p>
          <a:endParaRPr lang="en-US"/>
        </a:p>
      </dgm:t>
    </dgm:pt>
    <dgm:pt modelId="{8B8A26D1-FC7A-4848-9E7F-CE547E244175}" type="sibTrans" cxnId="{4B519FCD-9342-4DE3-BBA9-8707E0B4B91A}">
      <dgm:prSet/>
      <dgm:spPr/>
      <dgm:t>
        <a:bodyPr/>
        <a:lstStyle/>
        <a:p>
          <a:endParaRPr lang="en-US"/>
        </a:p>
      </dgm:t>
    </dgm:pt>
    <dgm:pt modelId="{DEAAE94E-900D-4214-8AE1-12D6B5B6AE60}">
      <dgm:prSet/>
      <dgm:spPr/>
      <dgm:t>
        <a:bodyPr/>
        <a:lstStyle/>
        <a:p>
          <a:r>
            <a:rPr lang="cs-CZ"/>
            <a:t>15 % -  20 % - 60 % - 100 %</a:t>
          </a:r>
          <a:endParaRPr lang="en-US"/>
        </a:p>
      </dgm:t>
    </dgm:pt>
    <dgm:pt modelId="{D5E83FB9-FEE5-4060-9A61-DD825F828105}" type="parTrans" cxnId="{520F2FF1-4B0C-4673-8164-484C5AEAF78C}">
      <dgm:prSet/>
      <dgm:spPr/>
      <dgm:t>
        <a:bodyPr/>
        <a:lstStyle/>
        <a:p>
          <a:endParaRPr lang="en-US"/>
        </a:p>
      </dgm:t>
    </dgm:pt>
    <dgm:pt modelId="{886EBD5E-A742-44FF-9F17-39BEF3572E4A}" type="sibTrans" cxnId="{520F2FF1-4B0C-4673-8164-484C5AEAF78C}">
      <dgm:prSet/>
      <dgm:spPr/>
      <dgm:t>
        <a:bodyPr/>
        <a:lstStyle/>
        <a:p>
          <a:endParaRPr lang="en-US"/>
        </a:p>
      </dgm:t>
    </dgm:pt>
    <dgm:pt modelId="{E0998676-DE63-43A3-BFB1-0F471C59C4FE}">
      <dgm:prSet/>
      <dgm:spPr/>
      <dgm:t>
        <a:bodyPr/>
        <a:lstStyle/>
        <a:p>
          <a:r>
            <a:rPr lang="cs-CZ"/>
            <a:t>Zmaření kontroly </a:t>
          </a:r>
          <a:endParaRPr lang="en-US"/>
        </a:p>
      </dgm:t>
    </dgm:pt>
    <dgm:pt modelId="{B2D63EB1-CFE1-4152-960A-5E2348CD2461}" type="parTrans" cxnId="{488A9A69-6446-4F96-B5E2-CC8F952899E4}">
      <dgm:prSet/>
      <dgm:spPr/>
      <dgm:t>
        <a:bodyPr/>
        <a:lstStyle/>
        <a:p>
          <a:endParaRPr lang="en-US"/>
        </a:p>
      </dgm:t>
    </dgm:pt>
    <dgm:pt modelId="{3C81884B-7739-4BAD-B29D-8FD991E33011}" type="sibTrans" cxnId="{488A9A69-6446-4F96-B5E2-CC8F952899E4}">
      <dgm:prSet/>
      <dgm:spPr/>
      <dgm:t>
        <a:bodyPr/>
        <a:lstStyle/>
        <a:p>
          <a:endParaRPr lang="en-US"/>
        </a:p>
      </dgm:t>
    </dgm:pt>
    <dgm:pt modelId="{E0434D00-462A-4CA3-95AD-820F3D1465C9}">
      <dgm:prSet/>
      <dgm:spPr/>
      <dgm:t>
        <a:bodyPr/>
        <a:lstStyle/>
        <a:p>
          <a:r>
            <a:rPr lang="cs-CZ" dirty="0"/>
            <a:t>100 % VŽDY</a:t>
          </a:r>
          <a:endParaRPr lang="en-US" dirty="0"/>
        </a:p>
      </dgm:t>
    </dgm:pt>
    <dgm:pt modelId="{7CF2A700-5E5D-4ACD-8F13-F0F21AF82BD6}" type="parTrans" cxnId="{01A92B51-1746-4B8C-BF15-33664AA06170}">
      <dgm:prSet/>
      <dgm:spPr/>
      <dgm:t>
        <a:bodyPr/>
        <a:lstStyle/>
        <a:p>
          <a:endParaRPr lang="en-US"/>
        </a:p>
      </dgm:t>
    </dgm:pt>
    <dgm:pt modelId="{AA85A933-4228-4FA2-B775-5BD9677EEFB3}" type="sibTrans" cxnId="{01A92B51-1746-4B8C-BF15-33664AA06170}">
      <dgm:prSet/>
      <dgm:spPr/>
      <dgm:t>
        <a:bodyPr/>
        <a:lstStyle/>
        <a:p>
          <a:endParaRPr lang="en-US"/>
        </a:p>
      </dgm:t>
    </dgm:pt>
    <dgm:pt modelId="{B327FB6F-894D-4CD9-B338-C7652E913B8E}" type="pres">
      <dgm:prSet presAssocID="{C766C0C3-FE12-48E1-B829-591E2C9157F0}" presName="linear" presStyleCnt="0">
        <dgm:presLayoutVars>
          <dgm:animLvl val="lvl"/>
          <dgm:resizeHandles val="exact"/>
        </dgm:presLayoutVars>
      </dgm:prSet>
      <dgm:spPr/>
    </dgm:pt>
    <dgm:pt modelId="{9250265F-36A7-4B71-89E3-5063797B9B8E}" type="pres">
      <dgm:prSet presAssocID="{474A178B-2325-41C5-96DB-9166D731087E}" presName="parentText" presStyleLbl="node1" presStyleIdx="0" presStyleCnt="5">
        <dgm:presLayoutVars>
          <dgm:chMax val="0"/>
          <dgm:bulletEnabled val="1"/>
        </dgm:presLayoutVars>
      </dgm:prSet>
      <dgm:spPr/>
    </dgm:pt>
    <dgm:pt modelId="{AF92753A-05F9-488D-AFA7-951C1E4D05CA}" type="pres">
      <dgm:prSet presAssocID="{474A178B-2325-41C5-96DB-9166D731087E}" presName="childText" presStyleLbl="revTx" presStyleIdx="0" presStyleCnt="5">
        <dgm:presLayoutVars>
          <dgm:bulletEnabled val="1"/>
        </dgm:presLayoutVars>
      </dgm:prSet>
      <dgm:spPr/>
    </dgm:pt>
    <dgm:pt modelId="{F1E05EA2-BE4D-4DE2-9068-8ABF2210ED4F}" type="pres">
      <dgm:prSet presAssocID="{970F0AAB-0F72-4C09-A474-7480F7E40852}" presName="parentText" presStyleLbl="node1" presStyleIdx="1" presStyleCnt="5">
        <dgm:presLayoutVars>
          <dgm:chMax val="0"/>
          <dgm:bulletEnabled val="1"/>
        </dgm:presLayoutVars>
      </dgm:prSet>
      <dgm:spPr/>
    </dgm:pt>
    <dgm:pt modelId="{FBF06044-5036-43C0-8FDF-200ABBEBDE65}" type="pres">
      <dgm:prSet presAssocID="{970F0AAB-0F72-4C09-A474-7480F7E40852}" presName="childText" presStyleLbl="revTx" presStyleIdx="1" presStyleCnt="5">
        <dgm:presLayoutVars>
          <dgm:bulletEnabled val="1"/>
        </dgm:presLayoutVars>
      </dgm:prSet>
      <dgm:spPr/>
    </dgm:pt>
    <dgm:pt modelId="{56983BF6-1FC9-4C14-ACF4-61575D8A02EA}" type="pres">
      <dgm:prSet presAssocID="{4FA2F095-307D-4608-AAEC-40C71AE6B1D4}" presName="parentText" presStyleLbl="node1" presStyleIdx="2" presStyleCnt="5">
        <dgm:presLayoutVars>
          <dgm:chMax val="0"/>
          <dgm:bulletEnabled val="1"/>
        </dgm:presLayoutVars>
      </dgm:prSet>
      <dgm:spPr/>
    </dgm:pt>
    <dgm:pt modelId="{E5D7934E-5626-4AB4-A666-E29B9390F73B}" type="pres">
      <dgm:prSet presAssocID="{4FA2F095-307D-4608-AAEC-40C71AE6B1D4}" presName="childText" presStyleLbl="revTx" presStyleIdx="2" presStyleCnt="5">
        <dgm:presLayoutVars>
          <dgm:bulletEnabled val="1"/>
        </dgm:presLayoutVars>
      </dgm:prSet>
      <dgm:spPr/>
    </dgm:pt>
    <dgm:pt modelId="{E166FA93-FDB6-4A0D-A6AB-856DFFF54C36}" type="pres">
      <dgm:prSet presAssocID="{3F59EAD2-AD07-4CB5-93DE-DE8B99F0C566}" presName="parentText" presStyleLbl="node1" presStyleIdx="3" presStyleCnt="5">
        <dgm:presLayoutVars>
          <dgm:chMax val="0"/>
          <dgm:bulletEnabled val="1"/>
        </dgm:presLayoutVars>
      </dgm:prSet>
      <dgm:spPr/>
    </dgm:pt>
    <dgm:pt modelId="{7F2A6486-D02C-46EC-9F4A-325C3CDEB05F}" type="pres">
      <dgm:prSet presAssocID="{3F59EAD2-AD07-4CB5-93DE-DE8B99F0C566}" presName="childText" presStyleLbl="revTx" presStyleIdx="3" presStyleCnt="5">
        <dgm:presLayoutVars>
          <dgm:bulletEnabled val="1"/>
        </dgm:presLayoutVars>
      </dgm:prSet>
      <dgm:spPr/>
    </dgm:pt>
    <dgm:pt modelId="{E9CA40BF-74BB-4BC6-83CA-3FBEE3FB2032}" type="pres">
      <dgm:prSet presAssocID="{E0998676-DE63-43A3-BFB1-0F471C59C4FE}" presName="parentText" presStyleLbl="node1" presStyleIdx="4" presStyleCnt="5">
        <dgm:presLayoutVars>
          <dgm:chMax val="0"/>
          <dgm:bulletEnabled val="1"/>
        </dgm:presLayoutVars>
      </dgm:prSet>
      <dgm:spPr/>
    </dgm:pt>
    <dgm:pt modelId="{61918CD8-5E86-4193-8029-7B887A92F2DF}" type="pres">
      <dgm:prSet presAssocID="{E0998676-DE63-43A3-BFB1-0F471C59C4FE}" presName="childText" presStyleLbl="revTx" presStyleIdx="4" presStyleCnt="5">
        <dgm:presLayoutVars>
          <dgm:bulletEnabled val="1"/>
        </dgm:presLayoutVars>
      </dgm:prSet>
      <dgm:spPr/>
    </dgm:pt>
  </dgm:ptLst>
  <dgm:cxnLst>
    <dgm:cxn modelId="{3CB4560C-94DF-430B-8FB8-78E16853F6D5}" type="presOf" srcId="{3F59EAD2-AD07-4CB5-93DE-DE8B99F0C566}" destId="{E166FA93-FDB6-4A0D-A6AB-856DFFF54C36}" srcOrd="0" destOrd="0" presId="urn:microsoft.com/office/officeart/2005/8/layout/vList2"/>
    <dgm:cxn modelId="{01E7F01A-4B3E-4819-9519-839F6D6A4C78}" srcId="{C766C0C3-FE12-48E1-B829-591E2C9157F0}" destId="{970F0AAB-0F72-4C09-A474-7480F7E40852}" srcOrd="1" destOrd="0" parTransId="{0CE7F9F1-8533-435D-B585-3747BF65F2DB}" sibTransId="{7360850A-C825-4CC3-B770-F295B62E80CA}"/>
    <dgm:cxn modelId="{3A286C1C-115B-442E-B51D-7E5242A0D103}" srcId="{970F0AAB-0F72-4C09-A474-7480F7E40852}" destId="{6A2141C0-7D20-4DC2-8C2C-2393846AEB4B}" srcOrd="0" destOrd="0" parTransId="{A887CB9B-7A6B-4EA7-AAD3-B0C86D688C77}" sibTransId="{D926D0CC-9EDC-474F-9901-C33E6AD43EEB}"/>
    <dgm:cxn modelId="{DAD2C81F-FD0F-44FD-A50F-EA5EDABAEB4F}" type="presOf" srcId="{DEAAE94E-900D-4214-8AE1-12D6B5B6AE60}" destId="{7F2A6486-D02C-46EC-9F4A-325C3CDEB05F}" srcOrd="0" destOrd="0" presId="urn:microsoft.com/office/officeart/2005/8/layout/vList2"/>
    <dgm:cxn modelId="{2EC29745-9110-49AA-943C-32EBAE719A98}" type="presOf" srcId="{C766C0C3-FE12-48E1-B829-591E2C9157F0}" destId="{B327FB6F-894D-4CD9-B338-C7652E913B8E}" srcOrd="0" destOrd="0" presId="urn:microsoft.com/office/officeart/2005/8/layout/vList2"/>
    <dgm:cxn modelId="{F59C9646-E40B-46E5-8110-BFFBF73D11AA}" type="presOf" srcId="{E0998676-DE63-43A3-BFB1-0F471C59C4FE}" destId="{E9CA40BF-74BB-4BC6-83CA-3FBEE3FB2032}" srcOrd="0" destOrd="0" presId="urn:microsoft.com/office/officeart/2005/8/layout/vList2"/>
    <dgm:cxn modelId="{488A9A69-6446-4F96-B5E2-CC8F952899E4}" srcId="{C766C0C3-FE12-48E1-B829-591E2C9157F0}" destId="{E0998676-DE63-43A3-BFB1-0F471C59C4FE}" srcOrd="4" destOrd="0" parTransId="{B2D63EB1-CFE1-4152-960A-5E2348CD2461}" sibTransId="{3C81884B-7739-4BAD-B29D-8FD991E33011}"/>
    <dgm:cxn modelId="{56EECB69-814D-48EC-971C-B538D10EB231}" srcId="{C766C0C3-FE12-48E1-B829-591E2C9157F0}" destId="{4FA2F095-307D-4608-AAEC-40C71AE6B1D4}" srcOrd="2" destOrd="0" parTransId="{21C823F5-037A-4139-81F9-92882490B73B}" sibTransId="{E5FB7482-7D1E-4997-98B2-E246723D4403}"/>
    <dgm:cxn modelId="{01A92B51-1746-4B8C-BF15-33664AA06170}" srcId="{E0998676-DE63-43A3-BFB1-0F471C59C4FE}" destId="{E0434D00-462A-4CA3-95AD-820F3D1465C9}" srcOrd="0" destOrd="0" parTransId="{7CF2A700-5E5D-4ACD-8F13-F0F21AF82BD6}" sibTransId="{AA85A933-4228-4FA2-B775-5BD9677EEFB3}"/>
    <dgm:cxn modelId="{7950E977-3858-4A79-BEB4-42C7C07FFAD8}" srcId="{474A178B-2325-41C5-96DB-9166D731087E}" destId="{A83767C6-2538-4CCF-B199-A33F66112F95}" srcOrd="0" destOrd="0" parTransId="{23120452-9030-4701-AEAC-99B4A3DEA3D3}" sibTransId="{9653F78D-C171-491E-A78C-54BFC8A534D8}"/>
    <dgm:cxn modelId="{D4DC8783-6B0A-45EF-8968-29DB3136F801}" type="presOf" srcId="{A83767C6-2538-4CCF-B199-A33F66112F95}" destId="{AF92753A-05F9-488D-AFA7-951C1E4D05CA}" srcOrd="0" destOrd="0" presId="urn:microsoft.com/office/officeart/2005/8/layout/vList2"/>
    <dgm:cxn modelId="{B0208D87-7030-4052-939B-6EF274E4A989}" srcId="{C766C0C3-FE12-48E1-B829-591E2C9157F0}" destId="{474A178B-2325-41C5-96DB-9166D731087E}" srcOrd="0" destOrd="0" parTransId="{18405AB4-4F34-490C-AEC4-5538AFD8E764}" sibTransId="{61039693-CB0E-48D3-9E32-8C3F485E0F68}"/>
    <dgm:cxn modelId="{4B519FCD-9342-4DE3-BBA9-8707E0B4B91A}" srcId="{C766C0C3-FE12-48E1-B829-591E2C9157F0}" destId="{3F59EAD2-AD07-4CB5-93DE-DE8B99F0C566}" srcOrd="3" destOrd="0" parTransId="{14B70BC4-3616-47CA-9CF6-D4E2111EA3A0}" sibTransId="{8B8A26D1-FC7A-4848-9E7F-CE547E244175}"/>
    <dgm:cxn modelId="{F98015CE-45AD-4172-89B6-42F8C71333CB}" srcId="{4FA2F095-307D-4608-AAEC-40C71AE6B1D4}" destId="{BD32FC37-CEFC-4B79-8A14-23C4B2CDAB96}" srcOrd="0" destOrd="0" parTransId="{0F84FDCC-367F-4F17-80CC-5755CC29DF09}" sibTransId="{EDFE06C7-2BD0-4718-9BD2-AC7159B153B7}"/>
    <dgm:cxn modelId="{822243D8-11BD-45AE-AE0F-5D988755D3C6}" type="presOf" srcId="{E0434D00-462A-4CA3-95AD-820F3D1465C9}" destId="{61918CD8-5E86-4193-8029-7B887A92F2DF}" srcOrd="0" destOrd="0" presId="urn:microsoft.com/office/officeart/2005/8/layout/vList2"/>
    <dgm:cxn modelId="{A2EB69DD-F783-40AF-884C-999389EFE6DA}" type="presOf" srcId="{970F0AAB-0F72-4C09-A474-7480F7E40852}" destId="{F1E05EA2-BE4D-4DE2-9068-8ABF2210ED4F}" srcOrd="0" destOrd="0" presId="urn:microsoft.com/office/officeart/2005/8/layout/vList2"/>
    <dgm:cxn modelId="{D62635E1-BFE4-4124-A8E6-11E782E9696A}" type="presOf" srcId="{474A178B-2325-41C5-96DB-9166D731087E}" destId="{9250265F-36A7-4B71-89E3-5063797B9B8E}" srcOrd="0" destOrd="0" presId="urn:microsoft.com/office/officeart/2005/8/layout/vList2"/>
    <dgm:cxn modelId="{1AF6D7E7-7E5A-4EF8-A8D7-68E05FFA2E8D}" type="presOf" srcId="{4FA2F095-307D-4608-AAEC-40C71AE6B1D4}" destId="{56983BF6-1FC9-4C14-ACF4-61575D8A02EA}" srcOrd="0" destOrd="0" presId="urn:microsoft.com/office/officeart/2005/8/layout/vList2"/>
    <dgm:cxn modelId="{AF4FF8EE-DE6D-4694-AAC6-F16BC6EEB7CB}" type="presOf" srcId="{BD32FC37-CEFC-4B79-8A14-23C4B2CDAB96}" destId="{E5D7934E-5626-4AB4-A666-E29B9390F73B}" srcOrd="0" destOrd="0" presId="urn:microsoft.com/office/officeart/2005/8/layout/vList2"/>
    <dgm:cxn modelId="{520F2FF1-4B0C-4673-8164-484C5AEAF78C}" srcId="{3F59EAD2-AD07-4CB5-93DE-DE8B99F0C566}" destId="{DEAAE94E-900D-4214-8AE1-12D6B5B6AE60}" srcOrd="0" destOrd="0" parTransId="{D5E83FB9-FEE5-4060-9A61-DD825F828105}" sibTransId="{886EBD5E-A742-44FF-9F17-39BEF3572E4A}"/>
    <dgm:cxn modelId="{398035F9-04C4-41C9-B139-D0A04AC57577}" type="presOf" srcId="{6A2141C0-7D20-4DC2-8C2C-2393846AEB4B}" destId="{FBF06044-5036-43C0-8FDF-200ABBEBDE65}" srcOrd="0" destOrd="0" presId="urn:microsoft.com/office/officeart/2005/8/layout/vList2"/>
    <dgm:cxn modelId="{36C41F7C-FD7A-498E-9C52-1A4B8262BEC0}" type="presParOf" srcId="{B327FB6F-894D-4CD9-B338-C7652E913B8E}" destId="{9250265F-36A7-4B71-89E3-5063797B9B8E}" srcOrd="0" destOrd="0" presId="urn:microsoft.com/office/officeart/2005/8/layout/vList2"/>
    <dgm:cxn modelId="{7558AD97-E227-4176-8D9C-3E63C01E83FF}" type="presParOf" srcId="{B327FB6F-894D-4CD9-B338-C7652E913B8E}" destId="{AF92753A-05F9-488D-AFA7-951C1E4D05CA}" srcOrd="1" destOrd="0" presId="urn:microsoft.com/office/officeart/2005/8/layout/vList2"/>
    <dgm:cxn modelId="{E33F14B7-6E55-46AF-AA39-C2B61A32544F}" type="presParOf" srcId="{B327FB6F-894D-4CD9-B338-C7652E913B8E}" destId="{F1E05EA2-BE4D-4DE2-9068-8ABF2210ED4F}" srcOrd="2" destOrd="0" presId="urn:microsoft.com/office/officeart/2005/8/layout/vList2"/>
    <dgm:cxn modelId="{F2498EDE-C250-4F6D-A409-2992C2EEFCA8}" type="presParOf" srcId="{B327FB6F-894D-4CD9-B338-C7652E913B8E}" destId="{FBF06044-5036-43C0-8FDF-200ABBEBDE65}" srcOrd="3" destOrd="0" presId="urn:microsoft.com/office/officeart/2005/8/layout/vList2"/>
    <dgm:cxn modelId="{4407E472-3960-4E06-BC1C-C627667C464F}" type="presParOf" srcId="{B327FB6F-894D-4CD9-B338-C7652E913B8E}" destId="{56983BF6-1FC9-4C14-ACF4-61575D8A02EA}" srcOrd="4" destOrd="0" presId="urn:microsoft.com/office/officeart/2005/8/layout/vList2"/>
    <dgm:cxn modelId="{D10BB46B-E635-4A5D-B811-B9B176D40B9B}" type="presParOf" srcId="{B327FB6F-894D-4CD9-B338-C7652E913B8E}" destId="{E5D7934E-5626-4AB4-A666-E29B9390F73B}" srcOrd="5" destOrd="0" presId="urn:microsoft.com/office/officeart/2005/8/layout/vList2"/>
    <dgm:cxn modelId="{F1A8668E-F2F0-477E-A58D-8212CD4C675C}" type="presParOf" srcId="{B327FB6F-894D-4CD9-B338-C7652E913B8E}" destId="{E166FA93-FDB6-4A0D-A6AB-856DFFF54C36}" srcOrd="6" destOrd="0" presId="urn:microsoft.com/office/officeart/2005/8/layout/vList2"/>
    <dgm:cxn modelId="{1EDFAD91-2405-4515-AC24-A69C1B05C68A}" type="presParOf" srcId="{B327FB6F-894D-4CD9-B338-C7652E913B8E}" destId="{7F2A6486-D02C-46EC-9F4A-325C3CDEB05F}" srcOrd="7" destOrd="0" presId="urn:microsoft.com/office/officeart/2005/8/layout/vList2"/>
    <dgm:cxn modelId="{FDCB2633-CF14-4A00-98C6-BF301AAEDF5F}" type="presParOf" srcId="{B327FB6F-894D-4CD9-B338-C7652E913B8E}" destId="{E9CA40BF-74BB-4BC6-83CA-3FBEE3FB2032}" srcOrd="8" destOrd="0" presId="urn:microsoft.com/office/officeart/2005/8/layout/vList2"/>
    <dgm:cxn modelId="{DB06CFB9-EB5B-42FE-973A-0F248727A38C}" type="presParOf" srcId="{B327FB6F-894D-4CD9-B338-C7652E913B8E}" destId="{61918CD8-5E86-4193-8029-7B887A92F2DF}"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70D0D-D016-4F26-BDE9-F94A33B59CDA}">
      <dsp:nvSpPr>
        <dsp:cNvPr id="0" name=""/>
        <dsp:cNvSpPr/>
      </dsp:nvSpPr>
      <dsp:spPr>
        <a:xfrm>
          <a:off x="0" y="855526"/>
          <a:ext cx="6832212" cy="157943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5729F4-9E9F-4EE6-93DA-8DF07EDEF0EA}">
      <dsp:nvSpPr>
        <dsp:cNvPr id="0" name=""/>
        <dsp:cNvSpPr/>
      </dsp:nvSpPr>
      <dsp:spPr>
        <a:xfrm>
          <a:off x="477778" y="1210899"/>
          <a:ext cx="868688" cy="8686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0957BA-97EE-449B-B2BA-C12762131523}">
      <dsp:nvSpPr>
        <dsp:cNvPr id="0" name=""/>
        <dsp:cNvSpPr/>
      </dsp:nvSpPr>
      <dsp:spPr>
        <a:xfrm>
          <a:off x="1824245" y="855526"/>
          <a:ext cx="5007966"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marL="0" lvl="0" indent="0" algn="l" defTabSz="1111250">
            <a:lnSpc>
              <a:spcPct val="90000"/>
            </a:lnSpc>
            <a:spcBef>
              <a:spcPct val="0"/>
            </a:spcBef>
            <a:spcAft>
              <a:spcPct val="35000"/>
            </a:spcAft>
            <a:buNone/>
          </a:pPr>
          <a:r>
            <a:rPr lang="cs-CZ" sz="2500" kern="1200"/>
            <a:t>Vzájemné ovlivňování </a:t>
          </a:r>
          <a:endParaRPr lang="en-US" sz="2500" kern="1200"/>
        </a:p>
      </dsp:txBody>
      <dsp:txXfrm>
        <a:off x="1824245" y="855526"/>
        <a:ext cx="5007966" cy="1579433"/>
      </dsp:txXfrm>
    </dsp:sp>
    <dsp:sp modelId="{C1BD3817-1858-44B6-BFCB-00D3B663F9E9}">
      <dsp:nvSpPr>
        <dsp:cNvPr id="0" name=""/>
        <dsp:cNvSpPr/>
      </dsp:nvSpPr>
      <dsp:spPr>
        <a:xfrm>
          <a:off x="0" y="2829818"/>
          <a:ext cx="6832212" cy="157943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6BDC3B-F638-434A-902D-52A482558BE8}">
      <dsp:nvSpPr>
        <dsp:cNvPr id="0" name=""/>
        <dsp:cNvSpPr/>
      </dsp:nvSpPr>
      <dsp:spPr>
        <a:xfrm>
          <a:off x="477778" y="3185191"/>
          <a:ext cx="868688" cy="8686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20D240-215E-4D20-95A3-211B70BFB9F5}">
      <dsp:nvSpPr>
        <dsp:cNvPr id="0" name=""/>
        <dsp:cNvSpPr/>
      </dsp:nvSpPr>
      <dsp:spPr>
        <a:xfrm>
          <a:off x="1824245" y="2829818"/>
          <a:ext cx="3074495"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marL="0" lvl="0" indent="0" algn="l" defTabSz="1111250">
            <a:lnSpc>
              <a:spcPct val="90000"/>
            </a:lnSpc>
            <a:spcBef>
              <a:spcPct val="0"/>
            </a:spcBef>
            <a:spcAft>
              <a:spcPct val="35000"/>
            </a:spcAft>
            <a:buNone/>
          </a:pPr>
          <a:r>
            <a:rPr lang="cs-CZ" sz="2500" kern="1200"/>
            <a:t>Dotčené složky životního prostředí</a:t>
          </a:r>
          <a:endParaRPr lang="en-US" sz="2500" kern="1200"/>
        </a:p>
      </dsp:txBody>
      <dsp:txXfrm>
        <a:off x="1824245" y="2829818"/>
        <a:ext cx="3074495" cy="1579433"/>
      </dsp:txXfrm>
    </dsp:sp>
    <dsp:sp modelId="{90E2BBE5-DEFD-4A49-899E-7B9D9D58AA3C}">
      <dsp:nvSpPr>
        <dsp:cNvPr id="0" name=""/>
        <dsp:cNvSpPr/>
      </dsp:nvSpPr>
      <dsp:spPr>
        <a:xfrm>
          <a:off x="4898741" y="2829818"/>
          <a:ext cx="1933470" cy="1579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157" tIns="167157" rIns="167157" bIns="167157" numCol="1" spcCol="1270" anchor="ctr" anchorCtr="0">
          <a:noAutofit/>
        </a:bodyPr>
        <a:lstStyle/>
        <a:p>
          <a:pPr marL="0" lvl="0" indent="0" algn="l" defTabSz="488950">
            <a:lnSpc>
              <a:spcPct val="90000"/>
            </a:lnSpc>
            <a:spcBef>
              <a:spcPct val="0"/>
            </a:spcBef>
            <a:spcAft>
              <a:spcPct val="35000"/>
            </a:spcAft>
            <a:buNone/>
          </a:pPr>
          <a:r>
            <a:rPr lang="cs-CZ" sz="1100" kern="1200"/>
            <a:t>Půda</a:t>
          </a:r>
          <a:endParaRPr lang="en-US" sz="1100" kern="1200"/>
        </a:p>
        <a:p>
          <a:pPr marL="0" lvl="0" indent="0" algn="l" defTabSz="488950">
            <a:lnSpc>
              <a:spcPct val="90000"/>
            </a:lnSpc>
            <a:spcBef>
              <a:spcPct val="0"/>
            </a:spcBef>
            <a:spcAft>
              <a:spcPct val="35000"/>
            </a:spcAft>
            <a:buNone/>
          </a:pPr>
          <a:r>
            <a:rPr lang="cs-CZ" sz="1100" kern="1200"/>
            <a:t>Voda</a:t>
          </a:r>
          <a:endParaRPr lang="en-US" sz="1100" kern="1200"/>
        </a:p>
        <a:p>
          <a:pPr marL="0" lvl="0" indent="0" algn="l" defTabSz="488950">
            <a:lnSpc>
              <a:spcPct val="90000"/>
            </a:lnSpc>
            <a:spcBef>
              <a:spcPct val="0"/>
            </a:spcBef>
            <a:spcAft>
              <a:spcPct val="35000"/>
            </a:spcAft>
            <a:buNone/>
          </a:pPr>
          <a:r>
            <a:rPr lang="cs-CZ" sz="1100" kern="1200"/>
            <a:t>Krajina </a:t>
          </a:r>
          <a:endParaRPr lang="en-US" sz="1100" kern="1200"/>
        </a:p>
        <a:p>
          <a:pPr marL="0" lvl="0" indent="0" algn="l" defTabSz="488950">
            <a:lnSpc>
              <a:spcPct val="90000"/>
            </a:lnSpc>
            <a:spcBef>
              <a:spcPct val="0"/>
            </a:spcBef>
            <a:spcAft>
              <a:spcPct val="35000"/>
            </a:spcAft>
            <a:buNone/>
          </a:pPr>
          <a:r>
            <a:rPr lang="cs-CZ" sz="1100" kern="1200"/>
            <a:t>Biodiverzita</a:t>
          </a:r>
          <a:endParaRPr lang="en-US" sz="1100" kern="1200"/>
        </a:p>
        <a:p>
          <a:pPr marL="0" lvl="0" indent="0" algn="l" defTabSz="488950">
            <a:lnSpc>
              <a:spcPct val="90000"/>
            </a:lnSpc>
            <a:spcBef>
              <a:spcPct val="0"/>
            </a:spcBef>
            <a:spcAft>
              <a:spcPct val="35000"/>
            </a:spcAft>
            <a:buNone/>
          </a:pPr>
          <a:r>
            <a:rPr lang="cs-CZ" sz="1100" kern="1200" dirty="0"/>
            <a:t>Ovzduší </a:t>
          </a:r>
        </a:p>
        <a:p>
          <a:pPr marL="0" lvl="0" indent="0" algn="l" defTabSz="488950">
            <a:lnSpc>
              <a:spcPct val="90000"/>
            </a:lnSpc>
            <a:spcBef>
              <a:spcPct val="0"/>
            </a:spcBef>
            <a:spcAft>
              <a:spcPct val="35000"/>
            </a:spcAft>
            <a:buNone/>
          </a:pPr>
          <a:r>
            <a:rPr lang="cs-CZ" sz="1100" kern="1200" dirty="0"/>
            <a:t>Klima </a:t>
          </a:r>
          <a:endParaRPr lang="en-US" sz="1100" kern="1200" dirty="0"/>
        </a:p>
      </dsp:txBody>
      <dsp:txXfrm>
        <a:off x="4898741" y="2829818"/>
        <a:ext cx="1933470" cy="1579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0DDD0-FFE8-4BE3-A545-F4A31970E8E8}">
      <dsp:nvSpPr>
        <dsp:cNvPr id="0" name=""/>
        <dsp:cNvSpPr/>
      </dsp:nvSpPr>
      <dsp:spPr>
        <a:xfrm>
          <a:off x="0" y="642"/>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18847-95F4-4648-8385-E8BE1A50012C}">
      <dsp:nvSpPr>
        <dsp:cNvPr id="0" name=""/>
        <dsp:cNvSpPr/>
      </dsp:nvSpPr>
      <dsp:spPr>
        <a:xfrm>
          <a:off x="454916" y="339010"/>
          <a:ext cx="827120" cy="8271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B4B1CA2-83EB-4D2E-BA7F-32ECF17E32F6}">
      <dsp:nvSpPr>
        <dsp:cNvPr id="0" name=""/>
        <dsp:cNvSpPr/>
      </dsp:nvSpPr>
      <dsp:spPr>
        <a:xfrm>
          <a:off x="1736952" y="642"/>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1111250">
            <a:lnSpc>
              <a:spcPct val="100000"/>
            </a:lnSpc>
            <a:spcBef>
              <a:spcPct val="0"/>
            </a:spcBef>
            <a:spcAft>
              <a:spcPct val="35000"/>
            </a:spcAft>
            <a:buNone/>
          </a:pPr>
          <a:r>
            <a:rPr lang="cs-CZ" sz="2500" kern="1200" dirty="0"/>
            <a:t>Zákon o ochraně ZPF</a:t>
          </a:r>
        </a:p>
      </dsp:txBody>
      <dsp:txXfrm>
        <a:off x="1736952" y="642"/>
        <a:ext cx="5095259" cy="1503855"/>
      </dsp:txXfrm>
    </dsp:sp>
    <dsp:sp modelId="{F34DEB72-6025-43B0-9985-32C4F7B08FEE}">
      <dsp:nvSpPr>
        <dsp:cNvPr id="0" name=""/>
        <dsp:cNvSpPr/>
      </dsp:nvSpPr>
      <dsp:spPr>
        <a:xfrm>
          <a:off x="0" y="1880461"/>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DBF20E-24BB-46CC-A670-BEB8EF2F190F}">
      <dsp:nvSpPr>
        <dsp:cNvPr id="0" name=""/>
        <dsp:cNvSpPr/>
      </dsp:nvSpPr>
      <dsp:spPr>
        <a:xfrm>
          <a:off x="454916" y="2218829"/>
          <a:ext cx="827120" cy="8271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ACFD17-0891-45BB-A4C7-74750725E2B4}">
      <dsp:nvSpPr>
        <dsp:cNvPr id="0" name=""/>
        <dsp:cNvSpPr/>
      </dsp:nvSpPr>
      <dsp:spPr>
        <a:xfrm>
          <a:off x="1736952" y="1880461"/>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1111250">
            <a:lnSpc>
              <a:spcPct val="100000"/>
            </a:lnSpc>
            <a:spcBef>
              <a:spcPct val="0"/>
            </a:spcBef>
            <a:spcAft>
              <a:spcPct val="35000"/>
            </a:spcAft>
            <a:buNone/>
          </a:pPr>
          <a:r>
            <a:rPr lang="cs-CZ" sz="2500" kern="1200" dirty="0"/>
            <a:t>Zákon o odpadech</a:t>
          </a:r>
        </a:p>
      </dsp:txBody>
      <dsp:txXfrm>
        <a:off x="1736952" y="1880461"/>
        <a:ext cx="5095259" cy="1503855"/>
      </dsp:txXfrm>
    </dsp:sp>
    <dsp:sp modelId="{99E7BE06-35D8-4A76-86F4-FED4D2BA44B4}">
      <dsp:nvSpPr>
        <dsp:cNvPr id="0" name=""/>
        <dsp:cNvSpPr/>
      </dsp:nvSpPr>
      <dsp:spPr>
        <a:xfrm>
          <a:off x="0" y="3760280"/>
          <a:ext cx="6832212" cy="15038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292C85-E963-48A5-BFCF-2A7D1E0DEC38}">
      <dsp:nvSpPr>
        <dsp:cNvPr id="0" name=""/>
        <dsp:cNvSpPr/>
      </dsp:nvSpPr>
      <dsp:spPr>
        <a:xfrm>
          <a:off x="454916" y="4098648"/>
          <a:ext cx="827120" cy="8271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3CC2947-437A-4730-8200-FD0C76FC85DA}">
      <dsp:nvSpPr>
        <dsp:cNvPr id="0" name=""/>
        <dsp:cNvSpPr/>
      </dsp:nvSpPr>
      <dsp:spPr>
        <a:xfrm>
          <a:off x="1736952" y="3760280"/>
          <a:ext cx="5095259" cy="150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9158" tIns="159158" rIns="159158" bIns="159158" numCol="1" spcCol="1270" anchor="ctr" anchorCtr="0">
          <a:noAutofit/>
        </a:bodyPr>
        <a:lstStyle/>
        <a:p>
          <a:pPr marL="0" lvl="0" indent="0" algn="l" defTabSz="1111250">
            <a:lnSpc>
              <a:spcPct val="100000"/>
            </a:lnSpc>
            <a:spcBef>
              <a:spcPct val="0"/>
            </a:spcBef>
            <a:spcAft>
              <a:spcPct val="35000"/>
            </a:spcAft>
            <a:buNone/>
          </a:pPr>
          <a:r>
            <a:rPr lang="cs-CZ" sz="2500" kern="1200" dirty="0"/>
            <a:t>Zákon o hnojivech</a:t>
          </a:r>
        </a:p>
      </dsp:txBody>
      <dsp:txXfrm>
        <a:off x="1736952" y="3760280"/>
        <a:ext cx="5095259" cy="15038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387961-1F90-4D2C-97B6-8E784E81BAA7}">
      <dsp:nvSpPr>
        <dsp:cNvPr id="0" name=""/>
        <dsp:cNvSpPr/>
      </dsp:nvSpPr>
      <dsp:spPr>
        <a:xfrm>
          <a:off x="0" y="314056"/>
          <a:ext cx="6832212" cy="407745"/>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b="1"/>
          </a:pPr>
          <a:r>
            <a:rPr lang="cs-CZ" sz="1700" kern="1200"/>
            <a:t>Diverzifikace plodin </a:t>
          </a:r>
          <a:endParaRPr lang="en-US" sz="1700" kern="1200"/>
        </a:p>
      </dsp:txBody>
      <dsp:txXfrm>
        <a:off x="19904" y="333960"/>
        <a:ext cx="6792404" cy="367937"/>
      </dsp:txXfrm>
    </dsp:sp>
    <dsp:sp modelId="{F217CE1B-BC3D-4146-B762-4FDFB4225AD4}">
      <dsp:nvSpPr>
        <dsp:cNvPr id="0" name=""/>
        <dsp:cNvSpPr/>
      </dsp:nvSpPr>
      <dsp:spPr>
        <a:xfrm>
          <a:off x="0" y="721801"/>
          <a:ext cx="6832212"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a:t>povinnost pěstovat určitý počet plodin</a:t>
          </a:r>
          <a:r>
            <a:rPr lang="cs-CZ" sz="1300" b="1" kern="1200"/>
            <a:t> </a:t>
          </a:r>
          <a:r>
            <a:rPr lang="cs-CZ" sz="1300" kern="1200"/>
            <a:t>v závislosti na rozloze orné půdy v LPIS </a:t>
          </a:r>
          <a:endParaRPr lang="en-US" sz="1300" kern="1200"/>
        </a:p>
        <a:p>
          <a:pPr marL="228600" lvl="2" indent="-114300" algn="l" defTabSz="577850">
            <a:lnSpc>
              <a:spcPct val="90000"/>
            </a:lnSpc>
            <a:spcBef>
              <a:spcPct val="0"/>
            </a:spcBef>
            <a:spcAft>
              <a:spcPct val="20000"/>
            </a:spcAft>
            <a:buChar char="•"/>
          </a:pPr>
          <a:r>
            <a:rPr lang="cs-CZ" sz="1300" kern="1200"/>
            <a:t>od 10 ha, 2 a více plodin</a:t>
          </a:r>
          <a:endParaRPr lang="en-US" sz="1300" kern="1200"/>
        </a:p>
        <a:p>
          <a:pPr marL="114300" lvl="1" indent="-114300" algn="l" defTabSz="577850">
            <a:lnSpc>
              <a:spcPct val="90000"/>
            </a:lnSpc>
            <a:spcBef>
              <a:spcPct val="0"/>
            </a:spcBef>
            <a:spcAft>
              <a:spcPct val="20000"/>
            </a:spcAft>
            <a:buChar char="•"/>
          </a:pPr>
          <a:r>
            <a:rPr lang="cs-CZ" sz="1300" kern="1200" dirty="0"/>
            <a:t>Výjimky: vyšší než 75 % podíl pěstování trávy, pícnin, luskovin, půdy ladem nebo TTP, nebo ekologické zemědělství</a:t>
          </a:r>
          <a:endParaRPr lang="en-US" sz="1300" kern="1200" dirty="0"/>
        </a:p>
      </dsp:txBody>
      <dsp:txXfrm>
        <a:off x="0" y="721801"/>
        <a:ext cx="6832212" cy="862155"/>
      </dsp:txXfrm>
    </dsp:sp>
    <dsp:sp modelId="{AB3E8AFA-D395-4BBD-B3AC-93B4ECE3D0EB}">
      <dsp:nvSpPr>
        <dsp:cNvPr id="0" name=""/>
        <dsp:cNvSpPr/>
      </dsp:nvSpPr>
      <dsp:spPr>
        <a:xfrm>
          <a:off x="0" y="1583956"/>
          <a:ext cx="6832212" cy="407745"/>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b="1"/>
          </a:pPr>
          <a:r>
            <a:rPr lang="cs-CZ" sz="1700" kern="1200"/>
            <a:t>Zachování stávajících trvalých travních porostů </a:t>
          </a:r>
          <a:endParaRPr lang="en-US" sz="1700" kern="1200"/>
        </a:p>
      </dsp:txBody>
      <dsp:txXfrm>
        <a:off x="19904" y="1603860"/>
        <a:ext cx="6792404" cy="367937"/>
      </dsp:txXfrm>
    </dsp:sp>
    <dsp:sp modelId="{5E70EFE7-E6C7-4094-8A0B-F1973B8490B4}">
      <dsp:nvSpPr>
        <dsp:cNvPr id="0" name=""/>
        <dsp:cNvSpPr/>
      </dsp:nvSpPr>
      <dsp:spPr>
        <a:xfrm>
          <a:off x="0" y="1991702"/>
          <a:ext cx="6832212" cy="1513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dirty="0"/>
            <a:t>Výjimka pro zalesnění</a:t>
          </a:r>
          <a:endParaRPr lang="en-US" sz="1300" kern="1200" dirty="0"/>
        </a:p>
        <a:p>
          <a:pPr marL="114300" lvl="1" indent="-114300" algn="l" defTabSz="577850">
            <a:lnSpc>
              <a:spcPct val="90000"/>
            </a:lnSpc>
            <a:spcBef>
              <a:spcPct val="0"/>
            </a:spcBef>
            <a:spcAft>
              <a:spcPct val="20000"/>
            </a:spcAft>
            <a:buChar char="•"/>
          </a:pPr>
          <a:r>
            <a:rPr lang="cs-CZ" sz="1300" b="1" kern="1200" dirty="0"/>
            <a:t>Udržení poměru trvalých travních porostů vůči zemědělské ploše </a:t>
          </a:r>
          <a:endParaRPr lang="en-US" sz="1300" b="1" kern="1200" dirty="0"/>
        </a:p>
        <a:p>
          <a:pPr marL="114300" lvl="1" indent="-114300" algn="l" defTabSz="577850">
            <a:lnSpc>
              <a:spcPct val="90000"/>
            </a:lnSpc>
            <a:spcBef>
              <a:spcPct val="0"/>
            </a:spcBef>
            <a:spcAft>
              <a:spcPct val="20000"/>
            </a:spcAft>
            <a:buChar char="•"/>
          </a:pPr>
          <a:r>
            <a:rPr lang="cs-CZ" sz="1300" kern="1200" dirty="0"/>
            <a:t>Pokles o více než 5 % na území ČR = povinnost zatravnit pro další rok (SZIF)</a:t>
          </a:r>
          <a:endParaRPr lang="en-US" sz="1300" kern="1200" dirty="0"/>
        </a:p>
        <a:p>
          <a:pPr marL="114300" lvl="1" indent="-114300" algn="l" defTabSz="577850">
            <a:lnSpc>
              <a:spcPct val="90000"/>
            </a:lnSpc>
            <a:spcBef>
              <a:spcPct val="0"/>
            </a:spcBef>
            <a:spcAft>
              <a:spcPct val="20000"/>
            </a:spcAft>
            <a:buChar char="•"/>
          </a:pPr>
          <a:r>
            <a:rPr lang="cs-CZ" sz="1300" b="1" kern="1200" dirty="0"/>
            <a:t>Zákaz změny kultury trvalý travní porost na environmentálně citlivých plochách </a:t>
          </a:r>
          <a:endParaRPr lang="en-US" sz="1300" b="1" kern="1200" dirty="0"/>
        </a:p>
        <a:p>
          <a:pPr marL="114300" lvl="1" indent="-114300" algn="l" defTabSz="577850">
            <a:lnSpc>
              <a:spcPct val="90000"/>
            </a:lnSpc>
            <a:spcBef>
              <a:spcPct val="0"/>
            </a:spcBef>
            <a:spcAft>
              <a:spcPct val="20000"/>
            </a:spcAft>
            <a:buChar char="•"/>
          </a:pPr>
          <a:r>
            <a:rPr lang="cs-CZ" sz="1300" kern="1200" dirty="0"/>
            <a:t>Natura 2000, maloplošná ZCHÚ, 1. zóny NP a CHKO, silně erozně ohrožené, podmáčené, rašelinné, 12 m od vodního útvaru, III. aplikační pásmo zranitelných oblastí</a:t>
          </a:r>
          <a:endParaRPr lang="en-US" sz="1300" kern="1200" dirty="0"/>
        </a:p>
      </dsp:txBody>
      <dsp:txXfrm>
        <a:off x="0" y="1991702"/>
        <a:ext cx="6832212" cy="1513170"/>
      </dsp:txXfrm>
    </dsp:sp>
    <dsp:sp modelId="{241368F3-4978-488D-921F-22BB34C1BBD1}">
      <dsp:nvSpPr>
        <dsp:cNvPr id="0" name=""/>
        <dsp:cNvSpPr/>
      </dsp:nvSpPr>
      <dsp:spPr>
        <a:xfrm>
          <a:off x="0" y="3504872"/>
          <a:ext cx="6832212" cy="407745"/>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defRPr b="1"/>
          </a:pPr>
          <a:r>
            <a:rPr lang="cs-CZ" sz="1700" kern="1200"/>
            <a:t>Vyhrazení plochy využívané v ekologickém zájmu (EFA)</a:t>
          </a:r>
          <a:endParaRPr lang="en-US" sz="1700" kern="1200"/>
        </a:p>
      </dsp:txBody>
      <dsp:txXfrm>
        <a:off x="19904" y="3524776"/>
        <a:ext cx="6792404" cy="367937"/>
      </dsp:txXfrm>
    </dsp:sp>
    <dsp:sp modelId="{7E73B7B7-1D9B-4CA0-8BDE-0ABDDE1FAC37}">
      <dsp:nvSpPr>
        <dsp:cNvPr id="0" name=""/>
        <dsp:cNvSpPr/>
      </dsp:nvSpPr>
      <dsp:spPr>
        <a:xfrm>
          <a:off x="0" y="3912617"/>
          <a:ext cx="6832212" cy="10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dirty="0"/>
            <a:t>od 15 ha orné půdy min. 5 % výměry jako EFA (á 100 m2)</a:t>
          </a:r>
          <a:endParaRPr lang="en-US" sz="1300" kern="1200" dirty="0"/>
        </a:p>
        <a:p>
          <a:pPr marL="114300" lvl="1" indent="-114300" algn="l" defTabSz="577850">
            <a:lnSpc>
              <a:spcPct val="90000"/>
            </a:lnSpc>
            <a:spcBef>
              <a:spcPct val="0"/>
            </a:spcBef>
            <a:spcAft>
              <a:spcPct val="20000"/>
            </a:spcAft>
            <a:buChar char="•"/>
          </a:pPr>
          <a:r>
            <a:rPr lang="cs-CZ" sz="1300" kern="1200" dirty="0"/>
            <a:t>úhor, krajinný prvek, ochranný pás, souvrať, RRD, zalesněná plocha, plocha s meziplodinami nebo plodinami vážící dusík</a:t>
          </a:r>
          <a:endParaRPr lang="en-US" sz="1300" kern="1200" dirty="0"/>
        </a:p>
        <a:p>
          <a:pPr marL="114300" lvl="1" indent="-114300" algn="l" defTabSz="577850">
            <a:lnSpc>
              <a:spcPct val="90000"/>
            </a:lnSpc>
            <a:spcBef>
              <a:spcPct val="0"/>
            </a:spcBef>
            <a:spcAft>
              <a:spcPct val="20000"/>
            </a:spcAft>
            <a:buChar char="•"/>
          </a:pPr>
          <a:r>
            <a:rPr lang="cs-CZ" sz="1300" kern="1200"/>
            <a:t>Výjimky: vyšší než 75 % podíl pěstování trávy, pícnin, luskovin, půdy ladem nebo TTP, nebo ekologické zemědělství</a:t>
          </a:r>
          <a:endParaRPr lang="en-US" sz="1300" kern="1200"/>
        </a:p>
      </dsp:txBody>
      <dsp:txXfrm>
        <a:off x="0" y="3912617"/>
        <a:ext cx="6832212" cy="10381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AEDAB-F733-4C09-B4ED-EF9FB353F098}">
      <dsp:nvSpPr>
        <dsp:cNvPr id="0" name=""/>
        <dsp:cNvSpPr/>
      </dsp:nvSpPr>
      <dsp:spPr>
        <a:xfrm>
          <a:off x="0" y="1516"/>
          <a:ext cx="8987404" cy="768612"/>
        </a:xfrm>
        <a:prstGeom prst="roundRect">
          <a:avLst>
            <a:gd name="adj" fmla="val 10000"/>
          </a:avLst>
        </a:prstGeom>
        <a:solidFill>
          <a:schemeClr val="accent2">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3AA41560-7406-4AD3-BD29-B035BF6137A0}">
      <dsp:nvSpPr>
        <dsp:cNvPr id="0" name=""/>
        <dsp:cNvSpPr/>
      </dsp:nvSpPr>
      <dsp:spPr>
        <a:xfrm>
          <a:off x="232505" y="174454"/>
          <a:ext cx="422736" cy="422736"/>
        </a:xfrm>
        <a:prstGeom prst="rect">
          <a:avLst/>
        </a:prstGeom>
        <a:blipFill>
          <a:blip xmlns:r="http://schemas.openxmlformats.org/officeDocument/2006/relationships" r:embed="rId1" cstate="hq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0A12C10A-7BC2-40A7-9563-E5C6AD51E088}">
      <dsp:nvSpPr>
        <dsp:cNvPr id="0" name=""/>
        <dsp:cNvSpPr/>
      </dsp:nvSpPr>
      <dsp:spPr>
        <a:xfrm>
          <a:off x="887747" y="1516"/>
          <a:ext cx="4044331"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45" tIns="81345" rIns="81345" bIns="81345" numCol="1" spcCol="1270" anchor="ctr" anchorCtr="0">
          <a:noAutofit/>
        </a:bodyPr>
        <a:lstStyle/>
        <a:p>
          <a:pPr marL="0" lvl="0" indent="0" algn="l" defTabSz="711200">
            <a:lnSpc>
              <a:spcPct val="90000"/>
            </a:lnSpc>
            <a:spcBef>
              <a:spcPct val="0"/>
            </a:spcBef>
            <a:spcAft>
              <a:spcPct val="35000"/>
            </a:spcAft>
            <a:buNone/>
          </a:pPr>
          <a:r>
            <a:rPr lang="cs-CZ" sz="1600" kern="1200" dirty="0"/>
            <a:t>Povinné požadavky na hospodaření (SMR)</a:t>
          </a:r>
          <a:endParaRPr lang="en-US" sz="1600" kern="1200" dirty="0"/>
        </a:p>
      </dsp:txBody>
      <dsp:txXfrm>
        <a:off x="887747" y="1516"/>
        <a:ext cx="4044331" cy="768612"/>
      </dsp:txXfrm>
    </dsp:sp>
    <dsp:sp modelId="{D0AB43B1-902C-48F9-A768-754A4C8EDD8D}">
      <dsp:nvSpPr>
        <dsp:cNvPr id="0" name=""/>
        <dsp:cNvSpPr/>
      </dsp:nvSpPr>
      <dsp:spPr>
        <a:xfrm>
          <a:off x="4932078" y="1516"/>
          <a:ext cx="4055325"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45" tIns="81345" rIns="81345" bIns="81345" numCol="1" spcCol="1270" anchor="ctr" anchorCtr="0">
          <a:noAutofit/>
        </a:bodyPr>
        <a:lstStyle/>
        <a:p>
          <a:pPr marL="0" lvl="0" indent="0" algn="l" defTabSz="533400">
            <a:lnSpc>
              <a:spcPct val="90000"/>
            </a:lnSpc>
            <a:spcBef>
              <a:spcPct val="0"/>
            </a:spcBef>
            <a:spcAft>
              <a:spcPct val="35000"/>
            </a:spcAft>
            <a:buNone/>
          </a:pPr>
          <a:r>
            <a:rPr lang="cs-CZ" sz="1200" kern="1200"/>
            <a:t>zákonné podmínky hospodaření </a:t>
          </a:r>
          <a:endParaRPr lang="en-US" sz="1200" kern="1200"/>
        </a:p>
      </dsp:txBody>
      <dsp:txXfrm>
        <a:off x="4932078" y="1516"/>
        <a:ext cx="4055325" cy="768612"/>
      </dsp:txXfrm>
    </dsp:sp>
    <dsp:sp modelId="{C23D130B-0DFD-4C92-8970-D549C8F98D3C}">
      <dsp:nvSpPr>
        <dsp:cNvPr id="0" name=""/>
        <dsp:cNvSpPr/>
      </dsp:nvSpPr>
      <dsp:spPr>
        <a:xfrm>
          <a:off x="0" y="962281"/>
          <a:ext cx="8987404" cy="768612"/>
        </a:xfrm>
        <a:prstGeom prst="roundRect">
          <a:avLst>
            <a:gd name="adj" fmla="val 10000"/>
          </a:avLst>
        </a:prstGeom>
        <a:solidFill>
          <a:schemeClr val="accent3">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1F600A7D-9823-4416-AA43-702D9EBEB044}">
      <dsp:nvSpPr>
        <dsp:cNvPr id="0" name=""/>
        <dsp:cNvSpPr/>
      </dsp:nvSpPr>
      <dsp:spPr>
        <a:xfrm>
          <a:off x="232505" y="1135219"/>
          <a:ext cx="422736" cy="422736"/>
        </a:xfrm>
        <a:prstGeom prst="rect">
          <a:avLst/>
        </a:prstGeom>
        <a:blipFill>
          <a:blip xmlns:r="http://schemas.openxmlformats.org/officeDocument/2006/relationships"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B6A97D73-5D5F-46C3-B789-A6035B6FC7C8}">
      <dsp:nvSpPr>
        <dsp:cNvPr id="0" name=""/>
        <dsp:cNvSpPr/>
      </dsp:nvSpPr>
      <dsp:spPr>
        <a:xfrm>
          <a:off x="887747" y="962281"/>
          <a:ext cx="4044331"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45" tIns="81345" rIns="81345" bIns="81345" numCol="1" spcCol="1270" anchor="ctr" anchorCtr="0">
          <a:noAutofit/>
        </a:bodyPr>
        <a:lstStyle/>
        <a:p>
          <a:pPr marL="0" lvl="0" indent="0" algn="l" defTabSz="711200">
            <a:lnSpc>
              <a:spcPct val="90000"/>
            </a:lnSpc>
            <a:spcBef>
              <a:spcPct val="0"/>
            </a:spcBef>
            <a:spcAft>
              <a:spcPct val="35000"/>
            </a:spcAft>
            <a:buNone/>
          </a:pPr>
          <a:r>
            <a:rPr lang="cs-CZ" sz="1600" kern="1200" dirty="0"/>
            <a:t>Standardy dobrého zemědělského a environmentálního stavu půdy (GAEC)</a:t>
          </a:r>
          <a:endParaRPr lang="en-US" sz="1600" kern="1200" dirty="0"/>
        </a:p>
      </dsp:txBody>
      <dsp:txXfrm>
        <a:off x="887747" y="962281"/>
        <a:ext cx="4044331" cy="768612"/>
      </dsp:txXfrm>
    </dsp:sp>
    <dsp:sp modelId="{5F728742-D6A9-406B-A3B7-2C7AB6563A21}">
      <dsp:nvSpPr>
        <dsp:cNvPr id="0" name=""/>
        <dsp:cNvSpPr/>
      </dsp:nvSpPr>
      <dsp:spPr>
        <a:xfrm>
          <a:off x="4932078" y="962281"/>
          <a:ext cx="4055325"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45" tIns="81345" rIns="81345" bIns="81345" numCol="1" spcCol="1270" anchor="ctr" anchorCtr="0">
          <a:noAutofit/>
        </a:bodyPr>
        <a:lstStyle/>
        <a:p>
          <a:pPr marL="0" lvl="0" indent="0" algn="l" defTabSz="533400">
            <a:lnSpc>
              <a:spcPct val="90000"/>
            </a:lnSpc>
            <a:spcBef>
              <a:spcPct val="0"/>
            </a:spcBef>
            <a:spcAft>
              <a:spcPct val="35000"/>
            </a:spcAft>
            <a:buNone/>
          </a:pPr>
          <a:r>
            <a:rPr lang="cs-CZ" sz="1200" kern="1200" dirty="0"/>
            <a:t>nad rámec zákonných povinností</a:t>
          </a:r>
          <a:endParaRPr lang="en-US" sz="1200" kern="1200" dirty="0"/>
        </a:p>
      </dsp:txBody>
      <dsp:txXfrm>
        <a:off x="4932078" y="962281"/>
        <a:ext cx="4055325" cy="768612"/>
      </dsp:txXfrm>
    </dsp:sp>
    <dsp:sp modelId="{F6E2DA48-8AA7-41F2-B2B8-09FC892A69AD}">
      <dsp:nvSpPr>
        <dsp:cNvPr id="0" name=""/>
        <dsp:cNvSpPr/>
      </dsp:nvSpPr>
      <dsp:spPr>
        <a:xfrm>
          <a:off x="0" y="1923047"/>
          <a:ext cx="8987404" cy="768612"/>
        </a:xfrm>
        <a:prstGeom prst="roundRect">
          <a:avLst>
            <a:gd name="adj" fmla="val 10000"/>
          </a:avLst>
        </a:prstGeom>
        <a:solidFill>
          <a:schemeClr val="accent4">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3C7A3F35-7203-4FF9-980D-F5228257EBC6}">
      <dsp:nvSpPr>
        <dsp:cNvPr id="0" name=""/>
        <dsp:cNvSpPr/>
      </dsp:nvSpPr>
      <dsp:spPr>
        <a:xfrm>
          <a:off x="232505" y="2095984"/>
          <a:ext cx="422736" cy="422736"/>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3EA6D253-B59C-4B2C-A23A-1B41BAD050CF}">
      <dsp:nvSpPr>
        <dsp:cNvPr id="0" name=""/>
        <dsp:cNvSpPr/>
      </dsp:nvSpPr>
      <dsp:spPr>
        <a:xfrm>
          <a:off x="887747" y="1923047"/>
          <a:ext cx="8099656"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45" tIns="81345" rIns="81345" bIns="81345" numCol="1" spcCol="1270" anchor="ctr" anchorCtr="0">
          <a:noAutofit/>
        </a:bodyPr>
        <a:lstStyle/>
        <a:p>
          <a:pPr marL="0" lvl="0" indent="0" algn="l" defTabSz="711200">
            <a:lnSpc>
              <a:spcPct val="90000"/>
            </a:lnSpc>
            <a:spcBef>
              <a:spcPct val="0"/>
            </a:spcBef>
            <a:spcAft>
              <a:spcPct val="35000"/>
            </a:spcAft>
            <a:buNone/>
          </a:pPr>
          <a:r>
            <a:rPr lang="cs-CZ" sz="1600" kern="1200" dirty="0"/>
            <a:t>Porušení může současně založit deliktní odpovědnost</a:t>
          </a:r>
          <a:endParaRPr lang="en-US" sz="1600" kern="1200" dirty="0"/>
        </a:p>
      </dsp:txBody>
      <dsp:txXfrm>
        <a:off x="887747" y="1923047"/>
        <a:ext cx="8099656" cy="768612"/>
      </dsp:txXfrm>
    </dsp:sp>
    <dsp:sp modelId="{58DD1B44-5661-47FA-808A-2215A3858650}">
      <dsp:nvSpPr>
        <dsp:cNvPr id="0" name=""/>
        <dsp:cNvSpPr/>
      </dsp:nvSpPr>
      <dsp:spPr>
        <a:xfrm>
          <a:off x="0" y="2883812"/>
          <a:ext cx="8987404" cy="768612"/>
        </a:xfrm>
        <a:prstGeom prst="roundRect">
          <a:avLst>
            <a:gd name="adj" fmla="val 10000"/>
          </a:avLst>
        </a:prstGeom>
        <a:solidFill>
          <a:schemeClr val="accent5">
            <a:hueOff val="0"/>
            <a:satOff val="0"/>
            <a:lumOff val="0"/>
            <a:alphaOff val="0"/>
          </a:schemeClr>
        </a:solidFill>
        <a:ln>
          <a:noFill/>
        </a:ln>
        <a:effectLst>
          <a:outerShdw blurRad="38100" dist="25400" dir="5400000" rotWithShape="0">
            <a:srgbClr val="000000">
              <a:alpha val="25000"/>
            </a:srgbClr>
          </a:outerShdw>
        </a:effectLst>
      </dsp:spPr>
      <dsp:style>
        <a:lnRef idx="0">
          <a:scrgbClr r="0" g="0" b="0"/>
        </a:lnRef>
        <a:fillRef idx="1">
          <a:scrgbClr r="0" g="0" b="0"/>
        </a:fillRef>
        <a:effectRef idx="2">
          <a:scrgbClr r="0" g="0" b="0"/>
        </a:effectRef>
        <a:fontRef idx="minor"/>
      </dsp:style>
    </dsp:sp>
    <dsp:sp modelId="{EAE7A0B7-4808-4D61-B51B-0338C5B0674B}">
      <dsp:nvSpPr>
        <dsp:cNvPr id="0" name=""/>
        <dsp:cNvSpPr/>
      </dsp:nvSpPr>
      <dsp:spPr>
        <a:xfrm>
          <a:off x="232505" y="3056750"/>
          <a:ext cx="422736" cy="422736"/>
        </a:xfrm>
        <a:prstGeom prst="rect">
          <a:avLst/>
        </a:prstGeom>
        <a:blipFill>
          <a:blip xmlns:r="http://schemas.openxmlformats.org/officeDocument/2006/relationships"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sp>
    <dsp:sp modelId="{85BCFFB8-EAD9-4BF4-8919-077152D04372}">
      <dsp:nvSpPr>
        <dsp:cNvPr id="0" name=""/>
        <dsp:cNvSpPr/>
      </dsp:nvSpPr>
      <dsp:spPr>
        <a:xfrm>
          <a:off x="887747" y="2883812"/>
          <a:ext cx="8099656" cy="768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345" tIns="81345" rIns="81345" bIns="81345" numCol="1" spcCol="1270" anchor="ctr" anchorCtr="0">
          <a:noAutofit/>
        </a:bodyPr>
        <a:lstStyle/>
        <a:p>
          <a:pPr marL="0" lvl="0" indent="0" algn="l" defTabSz="711200">
            <a:lnSpc>
              <a:spcPct val="90000"/>
            </a:lnSpc>
            <a:spcBef>
              <a:spcPct val="0"/>
            </a:spcBef>
            <a:spcAft>
              <a:spcPct val="35000"/>
            </a:spcAft>
            <a:buNone/>
          </a:pPr>
          <a:r>
            <a:rPr lang="cs-CZ" sz="1600" kern="1200"/>
            <a:t>Snížení podpory nevylučuje uplatnění správního trestu</a:t>
          </a:r>
          <a:endParaRPr lang="en-US" sz="1600" kern="1200"/>
        </a:p>
      </dsp:txBody>
      <dsp:txXfrm>
        <a:off x="887747" y="2883812"/>
        <a:ext cx="8099656" cy="7686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13BB8E-51F7-4C11-B030-D38BD8C217EE}">
      <dsp:nvSpPr>
        <dsp:cNvPr id="0" name=""/>
        <dsp:cNvSpPr/>
      </dsp:nvSpPr>
      <dsp:spPr>
        <a:xfrm>
          <a:off x="0" y="32345"/>
          <a:ext cx="6832212" cy="407745"/>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a:t>Státní zemědělský intervenční fond</a:t>
          </a:r>
          <a:endParaRPr lang="en-US" sz="1700" kern="1200"/>
        </a:p>
      </dsp:txBody>
      <dsp:txXfrm>
        <a:off x="19904" y="52249"/>
        <a:ext cx="6792404" cy="367937"/>
      </dsp:txXfrm>
    </dsp:sp>
    <dsp:sp modelId="{FB494006-7E5E-44BE-AF08-C8B458CBF4D7}">
      <dsp:nvSpPr>
        <dsp:cNvPr id="0" name=""/>
        <dsp:cNvSpPr/>
      </dsp:nvSpPr>
      <dsp:spPr>
        <a:xfrm>
          <a:off x="0" y="440090"/>
          <a:ext cx="6832212"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a:t>DZES 2 </a:t>
          </a:r>
          <a:r>
            <a:rPr lang="cs-CZ" sz="1300" i="1" kern="1200"/>
            <a:t>(zavlažování)</a:t>
          </a:r>
          <a:r>
            <a:rPr lang="cs-CZ" sz="1300" kern="1200"/>
            <a:t>, DZES 4 </a:t>
          </a:r>
          <a:r>
            <a:rPr lang="cs-CZ" sz="1300" i="1" kern="1200"/>
            <a:t>(minimální pokryv půdy)</a:t>
          </a:r>
          <a:r>
            <a:rPr lang="cs-CZ" sz="1300" kern="1200"/>
            <a:t>, DZES 5 </a:t>
          </a:r>
          <a:r>
            <a:rPr lang="cs-CZ" sz="1300" i="1" kern="1200"/>
            <a:t>(eroze)</a:t>
          </a:r>
          <a:r>
            <a:rPr lang="cs-CZ" sz="1300" kern="1200"/>
            <a:t>, DZES 6 </a:t>
          </a:r>
          <a:r>
            <a:rPr lang="cs-CZ" sz="1300" i="1" kern="1200"/>
            <a:t>(pálení a org. složky půdy) </a:t>
          </a:r>
          <a:r>
            <a:rPr lang="cs-CZ" sz="1300" kern="1200"/>
            <a:t>a DZES 7 </a:t>
          </a:r>
          <a:r>
            <a:rPr lang="cs-CZ" sz="1300" i="1" kern="1200"/>
            <a:t>(krajinné prvky) </a:t>
          </a:r>
          <a:endParaRPr lang="en-US" sz="1300" kern="1200"/>
        </a:p>
      </dsp:txBody>
      <dsp:txXfrm>
        <a:off x="0" y="440090"/>
        <a:ext cx="6832212" cy="413482"/>
      </dsp:txXfrm>
    </dsp:sp>
    <dsp:sp modelId="{C8831372-F055-4DE6-92AF-7A687689A92F}">
      <dsp:nvSpPr>
        <dsp:cNvPr id="0" name=""/>
        <dsp:cNvSpPr/>
      </dsp:nvSpPr>
      <dsp:spPr>
        <a:xfrm>
          <a:off x="0" y="853573"/>
          <a:ext cx="6832212" cy="407745"/>
        </a:xfrm>
        <a:prstGeom prst="roundRect">
          <a:avLst/>
        </a:prstGeom>
        <a:solidFill>
          <a:schemeClr val="accent2">
            <a:hueOff val="90633"/>
            <a:satOff val="-9599"/>
            <a:lumOff val="-2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a:t>Česká inspekce životního prostředí</a:t>
          </a:r>
          <a:endParaRPr lang="en-US" sz="1700" kern="1200"/>
        </a:p>
      </dsp:txBody>
      <dsp:txXfrm>
        <a:off x="19904" y="873477"/>
        <a:ext cx="6792404" cy="367937"/>
      </dsp:txXfrm>
    </dsp:sp>
    <dsp:sp modelId="{050FF667-1F72-44E1-B8B9-4FC052D95187}">
      <dsp:nvSpPr>
        <dsp:cNvPr id="0" name=""/>
        <dsp:cNvSpPr/>
      </dsp:nvSpPr>
      <dsp:spPr>
        <a:xfrm>
          <a:off x="0" y="1261318"/>
          <a:ext cx="6832212"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a:t>PPH 2 </a:t>
          </a:r>
          <a:r>
            <a:rPr lang="cs-CZ" sz="1300" i="1" kern="1200"/>
            <a:t>(ochrana ptáků) </a:t>
          </a:r>
          <a:r>
            <a:rPr lang="cs-CZ" sz="1300" kern="1200"/>
            <a:t>a PPH 3 </a:t>
          </a:r>
          <a:r>
            <a:rPr lang="cs-CZ" sz="1300" i="1" kern="1200"/>
            <a:t>(ochrana EVL) </a:t>
          </a:r>
          <a:endParaRPr lang="en-US" sz="1300" kern="1200"/>
        </a:p>
      </dsp:txBody>
      <dsp:txXfrm>
        <a:off x="0" y="1261318"/>
        <a:ext cx="6832212" cy="281520"/>
      </dsp:txXfrm>
    </dsp:sp>
    <dsp:sp modelId="{4FD3310A-EE90-4D58-9347-1F0720431812}">
      <dsp:nvSpPr>
        <dsp:cNvPr id="0" name=""/>
        <dsp:cNvSpPr/>
      </dsp:nvSpPr>
      <dsp:spPr>
        <a:xfrm>
          <a:off x="0" y="1542838"/>
          <a:ext cx="6832212" cy="407745"/>
        </a:xfrm>
        <a:prstGeom prst="roundRect">
          <a:avLst/>
        </a:prstGeom>
        <a:solidFill>
          <a:schemeClr val="accent2">
            <a:hueOff val="181266"/>
            <a:satOff val="-19197"/>
            <a:lumOff val="-47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b="1" kern="1200"/>
            <a:t>Ústřední kontrolní a zkušební ústav zemědělský</a:t>
          </a:r>
          <a:endParaRPr lang="en-US" sz="1700" kern="1200"/>
        </a:p>
      </dsp:txBody>
      <dsp:txXfrm>
        <a:off x="19904" y="1562742"/>
        <a:ext cx="6792404" cy="367937"/>
      </dsp:txXfrm>
    </dsp:sp>
    <dsp:sp modelId="{F9E6DF39-603E-4CBE-982A-0266CF0175F4}">
      <dsp:nvSpPr>
        <dsp:cNvPr id="0" name=""/>
        <dsp:cNvSpPr/>
      </dsp:nvSpPr>
      <dsp:spPr>
        <a:xfrm>
          <a:off x="0" y="1950583"/>
          <a:ext cx="6832212" cy="86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a:t>PPH 1 </a:t>
          </a:r>
          <a:r>
            <a:rPr lang="cs-CZ" sz="1300" i="1" kern="1200"/>
            <a:t>(nitrátová směrnice) a </a:t>
          </a:r>
          <a:r>
            <a:rPr lang="cs-CZ" sz="1300" kern="1200"/>
            <a:t>PPH 10 </a:t>
          </a:r>
          <a:r>
            <a:rPr lang="cs-CZ" sz="1300" i="1" kern="1200"/>
            <a:t>(přípravky na ochranu rostlin)</a:t>
          </a:r>
          <a:endParaRPr lang="en-US" sz="1300" kern="1200"/>
        </a:p>
        <a:p>
          <a:pPr marL="114300" lvl="1" indent="-114300" algn="l" defTabSz="577850">
            <a:lnSpc>
              <a:spcPct val="90000"/>
            </a:lnSpc>
            <a:spcBef>
              <a:spcPct val="0"/>
            </a:spcBef>
            <a:spcAft>
              <a:spcPct val="20000"/>
            </a:spcAft>
            <a:buChar char="•"/>
          </a:pPr>
          <a:r>
            <a:rPr lang="cs-CZ" sz="1300" kern="1200"/>
            <a:t>participace u PPH 4 </a:t>
          </a:r>
          <a:r>
            <a:rPr lang="cs-CZ" sz="1300" i="1" kern="1200"/>
            <a:t>(potravinové právo) a </a:t>
          </a:r>
          <a:r>
            <a:rPr lang="cs-CZ" sz="1300" kern="1200"/>
            <a:t>PPH 9 </a:t>
          </a:r>
          <a:r>
            <a:rPr lang="cs-CZ" sz="1300" i="1" kern="1200"/>
            <a:t>(TSE)</a:t>
          </a:r>
          <a:endParaRPr lang="en-US" sz="1300" kern="1200"/>
        </a:p>
        <a:p>
          <a:pPr marL="114300" lvl="1" indent="-114300" algn="l" defTabSz="577850">
            <a:lnSpc>
              <a:spcPct val="90000"/>
            </a:lnSpc>
            <a:spcBef>
              <a:spcPct val="0"/>
            </a:spcBef>
            <a:spcAft>
              <a:spcPct val="20000"/>
            </a:spcAft>
            <a:buChar char="•"/>
          </a:pPr>
          <a:r>
            <a:rPr lang="cs-CZ" sz="1300" kern="1200"/>
            <a:t>delegovaně u DZES 1 </a:t>
          </a:r>
          <a:r>
            <a:rPr lang="cs-CZ" sz="1300" i="1" kern="1200"/>
            <a:t>(ochranné pásy podél vod) </a:t>
          </a:r>
          <a:r>
            <a:rPr lang="cs-CZ" sz="1300" kern="1200"/>
            <a:t>a DZES 3 </a:t>
          </a:r>
          <a:r>
            <a:rPr lang="cs-CZ" sz="1300" i="1" kern="1200"/>
            <a:t>(ochrana podzemních vod) </a:t>
          </a:r>
          <a:endParaRPr lang="en-US" sz="1300" kern="1200"/>
        </a:p>
      </dsp:txBody>
      <dsp:txXfrm>
        <a:off x="0" y="1950583"/>
        <a:ext cx="6832212" cy="862155"/>
      </dsp:txXfrm>
    </dsp:sp>
    <dsp:sp modelId="{715A1BE3-C951-4EE8-9A1D-EB6B0665BBE0}">
      <dsp:nvSpPr>
        <dsp:cNvPr id="0" name=""/>
        <dsp:cNvSpPr/>
      </dsp:nvSpPr>
      <dsp:spPr>
        <a:xfrm>
          <a:off x="0" y="2812738"/>
          <a:ext cx="6832212" cy="407745"/>
        </a:xfrm>
        <a:prstGeom prst="roundRect">
          <a:avLst/>
        </a:prstGeom>
        <a:solidFill>
          <a:schemeClr val="accent2">
            <a:hueOff val="271899"/>
            <a:satOff val="-28796"/>
            <a:lumOff val="-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Česká plemenářský inspekce</a:t>
          </a:r>
          <a:endParaRPr lang="en-US" sz="1700" kern="1200"/>
        </a:p>
      </dsp:txBody>
      <dsp:txXfrm>
        <a:off x="19904" y="2832642"/>
        <a:ext cx="6792404" cy="367937"/>
      </dsp:txXfrm>
    </dsp:sp>
    <dsp:sp modelId="{796E2C99-FA46-4166-9B3E-3E567121A5D2}">
      <dsp:nvSpPr>
        <dsp:cNvPr id="0" name=""/>
        <dsp:cNvSpPr/>
      </dsp:nvSpPr>
      <dsp:spPr>
        <a:xfrm>
          <a:off x="0" y="3220483"/>
          <a:ext cx="6832212"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a:t>PPH 6, 7, 8 </a:t>
          </a:r>
          <a:r>
            <a:rPr lang="cs-CZ" sz="1300" i="1" kern="1200"/>
            <a:t>(evidence a označování zvířat) </a:t>
          </a:r>
          <a:endParaRPr lang="en-US" sz="1300" kern="1200"/>
        </a:p>
      </dsp:txBody>
      <dsp:txXfrm>
        <a:off x="0" y="3220483"/>
        <a:ext cx="6832212" cy="281520"/>
      </dsp:txXfrm>
    </dsp:sp>
    <dsp:sp modelId="{E44E6978-63EA-4191-9F42-8818A26A2169}">
      <dsp:nvSpPr>
        <dsp:cNvPr id="0" name=""/>
        <dsp:cNvSpPr/>
      </dsp:nvSpPr>
      <dsp:spPr>
        <a:xfrm>
          <a:off x="0" y="3502003"/>
          <a:ext cx="6832212" cy="407745"/>
        </a:xfrm>
        <a:prstGeom prst="roundRect">
          <a:avLst/>
        </a:prstGeom>
        <a:solidFill>
          <a:schemeClr val="accent2">
            <a:hueOff val="362532"/>
            <a:satOff val="-38394"/>
            <a:lumOff val="-9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Státní veterinární správa</a:t>
          </a:r>
          <a:endParaRPr lang="en-US" sz="1700" kern="1200"/>
        </a:p>
      </dsp:txBody>
      <dsp:txXfrm>
        <a:off x="19904" y="3521907"/>
        <a:ext cx="6792404" cy="367937"/>
      </dsp:txXfrm>
    </dsp:sp>
    <dsp:sp modelId="{6778ACC2-81C2-411B-9538-A0E22E69F5FF}">
      <dsp:nvSpPr>
        <dsp:cNvPr id="0" name=""/>
        <dsp:cNvSpPr/>
      </dsp:nvSpPr>
      <dsp:spPr>
        <a:xfrm>
          <a:off x="0" y="3909748"/>
          <a:ext cx="6832212" cy="6334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a:t>participace PPH 4 </a:t>
          </a:r>
          <a:r>
            <a:rPr lang="cs-CZ" sz="1300" i="1" kern="1200"/>
            <a:t>(potravinové právo)</a:t>
          </a:r>
          <a:r>
            <a:rPr lang="cs-CZ" sz="1300" kern="1200"/>
            <a:t>, PPH 9 </a:t>
          </a:r>
          <a:r>
            <a:rPr lang="cs-CZ" sz="1300" i="1" kern="1200"/>
            <a:t>(TSE) </a:t>
          </a:r>
          <a:endParaRPr lang="en-US" sz="1300" kern="1200"/>
        </a:p>
        <a:p>
          <a:pPr marL="114300" lvl="1" indent="-114300" algn="l" defTabSz="577850">
            <a:lnSpc>
              <a:spcPct val="90000"/>
            </a:lnSpc>
            <a:spcBef>
              <a:spcPct val="0"/>
            </a:spcBef>
            <a:spcAft>
              <a:spcPct val="20000"/>
            </a:spcAft>
            <a:buChar char="•"/>
          </a:pPr>
          <a:r>
            <a:rPr lang="cs-CZ" sz="1300" kern="1200"/>
            <a:t>PPH 5 </a:t>
          </a:r>
          <a:r>
            <a:rPr lang="cs-CZ" sz="1300" i="1" kern="1200"/>
            <a:t>(zákaz používání některých látek v chovech zvířat), </a:t>
          </a:r>
          <a:r>
            <a:rPr lang="cs-CZ" sz="1300" kern="1200"/>
            <a:t>PPH 11, 12 a 13 </a:t>
          </a:r>
          <a:r>
            <a:rPr lang="cs-CZ" sz="1300" i="1" kern="1200"/>
            <a:t>(welfare zvířat) </a:t>
          </a:r>
          <a:endParaRPr lang="en-US" sz="1300" kern="1200"/>
        </a:p>
      </dsp:txBody>
      <dsp:txXfrm>
        <a:off x="0" y="3909748"/>
        <a:ext cx="6832212" cy="633420"/>
      </dsp:txXfrm>
    </dsp:sp>
    <dsp:sp modelId="{218A4C30-8DE5-4215-A33D-31C10954EFC0}">
      <dsp:nvSpPr>
        <dsp:cNvPr id="0" name=""/>
        <dsp:cNvSpPr/>
      </dsp:nvSpPr>
      <dsp:spPr>
        <a:xfrm>
          <a:off x="0" y="4543168"/>
          <a:ext cx="6832212" cy="407745"/>
        </a:xfrm>
        <a:prstGeom prst="round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cs-CZ" sz="1700" kern="1200"/>
            <a:t>Státní zemědělský a potravinářský inspekce</a:t>
          </a:r>
          <a:endParaRPr lang="en-US" sz="1700" kern="1200"/>
        </a:p>
      </dsp:txBody>
      <dsp:txXfrm>
        <a:off x="19904" y="4563072"/>
        <a:ext cx="6792404" cy="367937"/>
      </dsp:txXfrm>
    </dsp:sp>
    <dsp:sp modelId="{D15F7DA8-6E66-43AE-AE32-7B60FF434B47}">
      <dsp:nvSpPr>
        <dsp:cNvPr id="0" name=""/>
        <dsp:cNvSpPr/>
      </dsp:nvSpPr>
      <dsp:spPr>
        <a:xfrm>
          <a:off x="0" y="4950913"/>
          <a:ext cx="6832212"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cs-CZ" sz="1300" kern="1200"/>
            <a:t>participace u PPH 4 </a:t>
          </a:r>
          <a:r>
            <a:rPr lang="cs-CZ" sz="1300" i="1" kern="1200"/>
            <a:t>(potravinové právo) </a:t>
          </a:r>
          <a:endParaRPr lang="en-US" sz="1300" kern="1200"/>
        </a:p>
      </dsp:txBody>
      <dsp:txXfrm>
        <a:off x="0" y="4950913"/>
        <a:ext cx="6832212" cy="281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50265F-36A7-4B71-89E3-5063797B9B8E}">
      <dsp:nvSpPr>
        <dsp:cNvPr id="0" name=""/>
        <dsp:cNvSpPr/>
      </dsp:nvSpPr>
      <dsp:spPr>
        <a:xfrm>
          <a:off x="0" y="100329"/>
          <a:ext cx="6832212" cy="57563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Neopakované nedbalostní</a:t>
          </a:r>
          <a:endParaRPr lang="en-US" sz="2400" kern="1200"/>
        </a:p>
      </dsp:txBody>
      <dsp:txXfrm>
        <a:off x="28100" y="128429"/>
        <a:ext cx="6776012" cy="519439"/>
      </dsp:txXfrm>
    </dsp:sp>
    <dsp:sp modelId="{AF92753A-05F9-488D-AFA7-951C1E4D05CA}">
      <dsp:nvSpPr>
        <dsp:cNvPr id="0" name=""/>
        <dsp:cNvSpPr/>
      </dsp:nvSpPr>
      <dsp:spPr>
        <a:xfrm>
          <a:off x="0" y="675969"/>
          <a:ext cx="683221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1 % - 3 % - 5 %</a:t>
          </a:r>
          <a:endParaRPr lang="en-US" sz="1900" kern="1200"/>
        </a:p>
      </dsp:txBody>
      <dsp:txXfrm>
        <a:off x="0" y="675969"/>
        <a:ext cx="6832212" cy="397440"/>
      </dsp:txXfrm>
    </dsp:sp>
    <dsp:sp modelId="{F1E05EA2-BE4D-4DE2-9068-8ABF2210ED4F}">
      <dsp:nvSpPr>
        <dsp:cNvPr id="0" name=""/>
        <dsp:cNvSpPr/>
      </dsp:nvSpPr>
      <dsp:spPr>
        <a:xfrm>
          <a:off x="0" y="1073409"/>
          <a:ext cx="6832212" cy="575639"/>
        </a:xfrm>
        <a:prstGeom prst="roundRect">
          <a:avLst/>
        </a:prstGeom>
        <a:gradFill rotWithShape="0">
          <a:gsLst>
            <a:gs pos="0">
              <a:schemeClr val="accent2">
                <a:hueOff val="113291"/>
                <a:satOff val="-11998"/>
                <a:lumOff val="-294"/>
                <a:alphaOff val="0"/>
                <a:tint val="96000"/>
                <a:lumMod val="104000"/>
              </a:schemeClr>
            </a:gs>
            <a:gs pos="100000">
              <a:schemeClr val="accent2">
                <a:hueOff val="113291"/>
                <a:satOff val="-11998"/>
                <a:lumOff val="-294"/>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Opakované nedbalostní</a:t>
          </a:r>
          <a:endParaRPr lang="en-US" sz="2400" kern="1200"/>
        </a:p>
      </dsp:txBody>
      <dsp:txXfrm>
        <a:off x="28100" y="1101509"/>
        <a:ext cx="6776012" cy="519439"/>
      </dsp:txXfrm>
    </dsp:sp>
    <dsp:sp modelId="{FBF06044-5036-43C0-8FDF-200ABBEBDE65}">
      <dsp:nvSpPr>
        <dsp:cNvPr id="0" name=""/>
        <dsp:cNvSpPr/>
      </dsp:nvSpPr>
      <dsp:spPr>
        <a:xfrm>
          <a:off x="0" y="1649049"/>
          <a:ext cx="683221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3 % - 9 % - 15 %</a:t>
          </a:r>
          <a:endParaRPr lang="en-US" sz="1900" kern="1200"/>
        </a:p>
      </dsp:txBody>
      <dsp:txXfrm>
        <a:off x="0" y="1649049"/>
        <a:ext cx="6832212" cy="397440"/>
      </dsp:txXfrm>
    </dsp:sp>
    <dsp:sp modelId="{56983BF6-1FC9-4C14-ACF4-61575D8A02EA}">
      <dsp:nvSpPr>
        <dsp:cNvPr id="0" name=""/>
        <dsp:cNvSpPr/>
      </dsp:nvSpPr>
      <dsp:spPr>
        <a:xfrm>
          <a:off x="0" y="2046489"/>
          <a:ext cx="6832212" cy="575639"/>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Úmysl z opakování </a:t>
          </a:r>
          <a:endParaRPr lang="en-US" sz="2400" kern="1200"/>
        </a:p>
      </dsp:txBody>
      <dsp:txXfrm>
        <a:off x="28100" y="2074589"/>
        <a:ext cx="6776012" cy="519439"/>
      </dsp:txXfrm>
    </dsp:sp>
    <dsp:sp modelId="{E5D7934E-5626-4AB4-A666-E29B9390F73B}">
      <dsp:nvSpPr>
        <dsp:cNvPr id="0" name=""/>
        <dsp:cNvSpPr/>
      </dsp:nvSpPr>
      <dsp:spPr>
        <a:xfrm>
          <a:off x="0" y="2622129"/>
          <a:ext cx="6832212"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Dosažení limitu 15 % opakovaného nedbalostního porušení </a:t>
          </a:r>
          <a:endParaRPr lang="en-US" sz="1900" kern="1200"/>
        </a:p>
      </dsp:txBody>
      <dsp:txXfrm>
        <a:off x="0" y="2622129"/>
        <a:ext cx="6832212" cy="596160"/>
      </dsp:txXfrm>
    </dsp:sp>
    <dsp:sp modelId="{E166FA93-FDB6-4A0D-A6AB-856DFFF54C36}">
      <dsp:nvSpPr>
        <dsp:cNvPr id="0" name=""/>
        <dsp:cNvSpPr/>
      </dsp:nvSpPr>
      <dsp:spPr>
        <a:xfrm>
          <a:off x="0" y="3218289"/>
          <a:ext cx="6832212" cy="575639"/>
        </a:xfrm>
        <a:prstGeom prst="roundRect">
          <a:avLst/>
        </a:prstGeom>
        <a:gradFill rotWithShape="0">
          <a:gsLst>
            <a:gs pos="0">
              <a:schemeClr val="accent2">
                <a:hueOff val="339874"/>
                <a:satOff val="-35995"/>
                <a:lumOff val="-882"/>
                <a:alphaOff val="0"/>
                <a:tint val="96000"/>
                <a:lumMod val="104000"/>
              </a:schemeClr>
            </a:gs>
            <a:gs pos="100000">
              <a:schemeClr val="accent2">
                <a:hueOff val="339874"/>
                <a:satOff val="-35995"/>
                <a:lumOff val="-882"/>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Úmyslné porušení</a:t>
          </a:r>
          <a:endParaRPr lang="en-US" sz="2400" kern="1200"/>
        </a:p>
      </dsp:txBody>
      <dsp:txXfrm>
        <a:off x="28100" y="3246389"/>
        <a:ext cx="6776012" cy="519439"/>
      </dsp:txXfrm>
    </dsp:sp>
    <dsp:sp modelId="{7F2A6486-D02C-46EC-9F4A-325C3CDEB05F}">
      <dsp:nvSpPr>
        <dsp:cNvPr id="0" name=""/>
        <dsp:cNvSpPr/>
      </dsp:nvSpPr>
      <dsp:spPr>
        <a:xfrm>
          <a:off x="0" y="3793929"/>
          <a:ext cx="683221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a:t>15 % -  20 % - 60 % - 100 %</a:t>
          </a:r>
          <a:endParaRPr lang="en-US" sz="1900" kern="1200"/>
        </a:p>
      </dsp:txBody>
      <dsp:txXfrm>
        <a:off x="0" y="3793929"/>
        <a:ext cx="6832212" cy="397440"/>
      </dsp:txXfrm>
    </dsp:sp>
    <dsp:sp modelId="{E9CA40BF-74BB-4BC6-83CA-3FBEE3FB2032}">
      <dsp:nvSpPr>
        <dsp:cNvPr id="0" name=""/>
        <dsp:cNvSpPr/>
      </dsp:nvSpPr>
      <dsp:spPr>
        <a:xfrm>
          <a:off x="0" y="4191369"/>
          <a:ext cx="6832212" cy="575639"/>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50800" dist="38100" dir="5400000" rotWithShape="0">
            <a:srgbClr val="000000">
              <a:alpha val="60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kern="1200"/>
            <a:t>Zmaření kontroly </a:t>
          </a:r>
          <a:endParaRPr lang="en-US" sz="2400" kern="1200"/>
        </a:p>
      </dsp:txBody>
      <dsp:txXfrm>
        <a:off x="28100" y="4219469"/>
        <a:ext cx="6776012" cy="519439"/>
      </dsp:txXfrm>
    </dsp:sp>
    <dsp:sp modelId="{61918CD8-5E86-4193-8029-7B887A92F2DF}">
      <dsp:nvSpPr>
        <dsp:cNvPr id="0" name=""/>
        <dsp:cNvSpPr/>
      </dsp:nvSpPr>
      <dsp:spPr>
        <a:xfrm>
          <a:off x="0" y="4767009"/>
          <a:ext cx="6832212" cy="397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cs-CZ" sz="1900" kern="1200" dirty="0"/>
            <a:t>100 % VŽDY</a:t>
          </a:r>
          <a:endParaRPr lang="en-US" sz="1900" kern="1200" dirty="0"/>
        </a:p>
      </dsp:txBody>
      <dsp:txXfrm>
        <a:off x="0" y="4767009"/>
        <a:ext cx="6832212" cy="3974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39DE35-6DCB-4213-A7BA-46A5ECD21112}" type="datetimeFigureOut">
              <a:rPr lang="cs-CZ" smtClean="0"/>
              <a:t>17.03.2020</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AF473-AC21-47C7-B6D1-B61DAC9F3C42}" type="slidenum">
              <a:rPr lang="cs-CZ" smtClean="0"/>
              <a:t>‹#›</a:t>
            </a:fld>
            <a:endParaRPr lang="cs-CZ"/>
          </a:p>
        </p:txBody>
      </p:sp>
    </p:spTree>
    <p:extLst>
      <p:ext uri="{BB962C8B-B14F-4D97-AF65-F5344CB8AC3E}">
        <p14:creationId xmlns:p14="http://schemas.microsoft.com/office/powerpoint/2010/main" val="2069372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2 zákona č. 334/1992 Sb.: Zemědělskou půdu evidovanou v katastru nemovitostí jako trvalý travní porost lze změnit na ornou půdu jen se souhlasem orgánu ochrany zemědělského půdního fondu uděleným na základě posouzení fyzikálních nebo biologických vlastností zemědělské půdy, rizik ohrožení zemědělské půdy erozí, včetně polohy údolnic a provedených opatření ke snížení těchto rizik, jako jsou například svahové průlehy.</a:t>
            </a:r>
          </a:p>
        </p:txBody>
      </p:sp>
      <p:sp>
        <p:nvSpPr>
          <p:cNvPr id="4" name="Zástupný symbol pro číslo snímku 3"/>
          <p:cNvSpPr>
            <a:spLocks noGrp="1"/>
          </p:cNvSpPr>
          <p:nvPr>
            <p:ph type="sldNum" sz="quarter" idx="5"/>
          </p:nvPr>
        </p:nvSpPr>
        <p:spPr/>
        <p:txBody>
          <a:bodyPr/>
          <a:lstStyle/>
          <a:p>
            <a:fld id="{681AF473-AC21-47C7-B6D1-B61DAC9F3C42}" type="slidenum">
              <a:rPr lang="cs-CZ" smtClean="0"/>
              <a:t>13</a:t>
            </a:fld>
            <a:endParaRPr lang="cs-CZ"/>
          </a:p>
        </p:txBody>
      </p:sp>
    </p:spTree>
    <p:extLst>
      <p:ext uri="{BB962C8B-B14F-4D97-AF65-F5344CB8AC3E}">
        <p14:creationId xmlns:p14="http://schemas.microsoft.com/office/powerpoint/2010/main" val="183298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Plánování a vyhodnocení agrochemického zkoušení zemědělských půd a monitoringu zemědělských půd provádí ústav prostřednictvím evidence půdy podle uživatelských vztahů a výsledky předává ministerstvu a Ministerstvu životního prostředí. </a:t>
            </a:r>
          </a:p>
          <a:p>
            <a:r>
              <a:rPr lang="cs-CZ" dirty="0"/>
              <a:t>Výsledky agrochemického zkoušení zemědělských půd jsou zemědělským podnikatelům zpřístupněny prostřednictvím evidence půdy podle uživatelských vztahů</a:t>
            </a:r>
            <a:r>
              <a:rPr lang="cs-CZ"/>
              <a:t>. </a:t>
            </a:r>
          </a:p>
          <a:p>
            <a:r>
              <a:rPr lang="cs-CZ"/>
              <a:t>Na žádost vlastníka zemědělské půdy nebo zemědělského podnikatele hospodařícího na zemědělské půdě předává ústav výsledky týkající se jím vlastněné nebo obhospodařované půdy též tomuto vlastníku zemědělské půdy nebo zemědělskému podnikateli v tištěné podobě; takovéto předání výsledků podléhá správnímu poplatku podle zvláštního předpisů6).</a:t>
            </a:r>
            <a:endParaRPr lang="cs-CZ" dirty="0"/>
          </a:p>
        </p:txBody>
      </p:sp>
      <p:sp>
        <p:nvSpPr>
          <p:cNvPr id="4" name="Zástupný symbol pro číslo snímku 3"/>
          <p:cNvSpPr>
            <a:spLocks noGrp="1"/>
          </p:cNvSpPr>
          <p:nvPr>
            <p:ph type="sldNum" sz="quarter" idx="5"/>
          </p:nvPr>
        </p:nvSpPr>
        <p:spPr/>
        <p:txBody>
          <a:bodyPr/>
          <a:lstStyle/>
          <a:p>
            <a:fld id="{681AF473-AC21-47C7-B6D1-B61DAC9F3C42}" type="slidenum">
              <a:rPr lang="cs-CZ" smtClean="0"/>
              <a:t>17</a:t>
            </a:fld>
            <a:endParaRPr lang="cs-CZ"/>
          </a:p>
        </p:txBody>
      </p:sp>
    </p:spTree>
    <p:extLst>
      <p:ext uri="{BB962C8B-B14F-4D97-AF65-F5344CB8AC3E}">
        <p14:creationId xmlns:p14="http://schemas.microsoft.com/office/powerpoint/2010/main" val="41073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4395FBE3-D024-47C9-8F4F-E0131D730C11}" type="datetimeFigureOut">
              <a:rPr lang="cs-CZ" smtClean="0"/>
              <a:t>17.03.2020</a:t>
            </a:fld>
            <a:endParaRPr lang="cs-CZ"/>
          </a:p>
        </p:txBody>
      </p:sp>
      <p:sp>
        <p:nvSpPr>
          <p:cNvPr id="5" name="Footer Placeholder 4"/>
          <p:cNvSpPr>
            <a:spLocks noGrp="1"/>
          </p:cNvSpPr>
          <p:nvPr>
            <p:ph type="ftr" sz="quarter" idx="11"/>
          </p:nvPr>
        </p:nvSpPr>
        <p:spPr/>
        <p:txBody>
          <a:bodyPr/>
          <a:lstStyle/>
          <a:p>
            <a:endParaRPr lang="cs-CZ"/>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237954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395FBE3-D024-47C9-8F4F-E0131D730C11}" type="datetimeFigureOut">
              <a:rPr lang="cs-CZ" smtClean="0"/>
              <a:t>17.03.2020</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1024019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395FBE3-D024-47C9-8F4F-E0131D730C11}" type="datetimeFigureOut">
              <a:rPr lang="cs-CZ" smtClean="0"/>
              <a:t>17.03.2020</a:t>
            </a:fld>
            <a:endParaRPr lang="cs-CZ"/>
          </a:p>
        </p:txBody>
      </p:sp>
      <p:sp>
        <p:nvSpPr>
          <p:cNvPr id="5" name="Footer Placeholder 4"/>
          <p:cNvSpPr>
            <a:spLocks noGrp="1"/>
          </p:cNvSpPr>
          <p:nvPr>
            <p:ph type="ftr" sz="quarter" idx="11"/>
          </p:nvPr>
        </p:nvSpPr>
        <p:spPr/>
        <p:txBody>
          <a:bodyPr/>
          <a:lstStyle/>
          <a:p>
            <a:endParaRPr lang="cs-CZ"/>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86C500-668A-45AA-9C2C-541497DFD5DE}" type="slidenum">
              <a:rPr lang="cs-CZ" smtClean="0"/>
              <a:t>‹#›</a:t>
            </a:fld>
            <a:endParaRPr lang="cs-CZ"/>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183750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4395FBE3-D024-47C9-8F4F-E0131D730C11}" type="datetimeFigureOut">
              <a:rPr lang="cs-CZ" smtClean="0"/>
              <a:t>17.03.2020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4262247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4395FBE3-D024-47C9-8F4F-E0131D730C11}" type="datetimeFigureOut">
              <a:rPr lang="cs-CZ" smtClean="0"/>
              <a:t>17.03.2020</a:t>
            </a:fld>
            <a:endParaRPr lang="cs-CZ"/>
          </a:p>
        </p:txBody>
      </p:sp>
      <p:sp>
        <p:nvSpPr>
          <p:cNvPr id="6" name="Footer Placeholder 5"/>
          <p:cNvSpPr>
            <a:spLocks noGrp="1"/>
          </p:cNvSpPr>
          <p:nvPr>
            <p:ph type="ftr" sz="quarter" idx="11"/>
          </p:nvPr>
        </p:nvSpPr>
        <p:spPr/>
        <p:txBody>
          <a:bodyPr/>
          <a:lstStyle/>
          <a:p>
            <a:endParaRPr lang="cs-CZ"/>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86C500-668A-45AA-9C2C-541497DFD5DE}" type="slidenum">
              <a:rPr lang="cs-CZ" smtClean="0"/>
              <a:t>‹#›</a:t>
            </a:fld>
            <a:endParaRPr lang="cs-CZ"/>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0841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a:t>Upravte styly předlohy textu.</a:t>
            </a:r>
          </a:p>
        </p:txBody>
      </p:sp>
      <p:sp>
        <p:nvSpPr>
          <p:cNvPr id="5" name="Date Placeholder 4"/>
          <p:cNvSpPr>
            <a:spLocks noGrp="1"/>
          </p:cNvSpPr>
          <p:nvPr>
            <p:ph type="dt" sz="half" idx="10"/>
          </p:nvPr>
        </p:nvSpPr>
        <p:spPr/>
        <p:txBody>
          <a:bodyPr/>
          <a:lstStyle/>
          <a:p>
            <a:fld id="{4395FBE3-D024-47C9-8F4F-E0131D730C11}" type="datetimeFigureOut">
              <a:rPr lang="cs-CZ" smtClean="0"/>
              <a:t>17.03.2020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1524010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395FBE3-D024-47C9-8F4F-E0131D730C11}" type="datetimeFigureOut">
              <a:rPr lang="cs-CZ" smtClean="0"/>
              <a:t>17.03.2020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1134926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395FBE3-D024-47C9-8F4F-E0131D730C11}" type="datetimeFigureOut">
              <a:rPr lang="cs-CZ" smtClean="0"/>
              <a:t>17.03.2020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1536057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Jeden obsah">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79EEDCB-EB91-4C4F-A503-5C6FE3AC84D2}" type="slidenum">
              <a:rPr lang="cs-CZ" smtClean="0"/>
              <a:t>‹#›</a:t>
            </a:fld>
            <a:endParaRPr lang="cs-CZ"/>
          </a:p>
        </p:txBody>
      </p:sp>
      <p:sp>
        <p:nvSpPr>
          <p:cNvPr id="2" name="Nadpis 1"/>
          <p:cNvSpPr>
            <a:spLocks noGrp="1"/>
          </p:cNvSpPr>
          <p:nvPr>
            <p:ph type="title"/>
          </p:nvPr>
        </p:nvSpPr>
        <p:spPr/>
        <p:txBody>
          <a:bodyPr/>
          <a:lstStyle/>
          <a:p>
            <a:r>
              <a:rPr lang="cs-CZ"/>
              <a:t>Kliknutím lze upravit styl.</a:t>
            </a:r>
          </a:p>
        </p:txBody>
      </p:sp>
      <p:sp>
        <p:nvSpPr>
          <p:cNvPr id="4" name="Zástupný symbol pro obsah 3"/>
          <p:cNvSpPr>
            <a:spLocks noGrp="1"/>
          </p:cNvSpPr>
          <p:nvPr>
            <p:ph sz="quarter" idx="13"/>
          </p:nvPr>
        </p:nvSpPr>
        <p:spPr>
          <a:xfrm>
            <a:off x="624519" y="1620000"/>
            <a:ext cx="10942575" cy="46134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pic>
        <p:nvPicPr>
          <p:cNvPr id="5" name="Lístek s linkou">
            <a:extLst>
              <a:ext uri="{FF2B5EF4-FFF2-40B4-BE49-F238E27FC236}">
                <a16:creationId xmlns:a16="http://schemas.microsoft.com/office/drawing/2014/main" id="{2F88637D-9D11-4D14-8869-265BC0D470D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7536" t="3180" r="70308" b="3301"/>
          <a:stretch/>
        </p:blipFill>
        <p:spPr>
          <a:xfrm>
            <a:off x="214284" y="225027"/>
            <a:ext cx="262889" cy="6409135"/>
          </a:xfrm>
          <a:prstGeom prst="rect">
            <a:avLst/>
          </a:prstGeom>
        </p:spPr>
      </p:pic>
    </p:spTree>
    <p:extLst>
      <p:ext uri="{BB962C8B-B14F-4D97-AF65-F5344CB8AC3E}">
        <p14:creationId xmlns:p14="http://schemas.microsoft.com/office/powerpoint/2010/main" val="2117064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395FBE3-D024-47C9-8F4F-E0131D730C11}" type="datetimeFigureOut">
              <a:rPr lang="cs-CZ" smtClean="0"/>
              <a:t>17.03.2020</a:t>
            </a:fld>
            <a:endParaRPr lang="cs-CZ"/>
          </a:p>
        </p:txBody>
      </p:sp>
      <p:sp>
        <p:nvSpPr>
          <p:cNvPr id="5" name="Footer Placeholder 4"/>
          <p:cNvSpPr>
            <a:spLocks noGrp="1"/>
          </p:cNvSpPr>
          <p:nvPr>
            <p:ph type="ftr" sz="quarter" idx="11"/>
          </p:nvPr>
        </p:nvSpPr>
        <p:spPr/>
        <p:txBody>
          <a:bodyPr/>
          <a:lstStyle/>
          <a:p>
            <a:endParaRPr lang="cs-CZ"/>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2623775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395FBE3-D024-47C9-8F4F-E0131D730C11}" type="datetimeFigureOut">
              <a:rPr lang="cs-CZ" smtClean="0"/>
              <a:t>17.03.2020</a:t>
            </a:fld>
            <a:endParaRPr lang="cs-CZ"/>
          </a:p>
        </p:txBody>
      </p:sp>
      <p:sp>
        <p:nvSpPr>
          <p:cNvPr id="5" name="Footer Placeholder 4"/>
          <p:cNvSpPr>
            <a:spLocks noGrp="1"/>
          </p:cNvSpPr>
          <p:nvPr>
            <p:ph type="ftr" sz="quarter" idx="11"/>
          </p:nvPr>
        </p:nvSpPr>
        <p:spPr/>
        <p:txBody>
          <a:bodyPr/>
          <a:lstStyle/>
          <a:p>
            <a:endParaRPr lang="cs-CZ"/>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2331643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395FBE3-D024-47C9-8F4F-E0131D730C11}" type="datetimeFigureOut">
              <a:rPr lang="cs-CZ" smtClean="0"/>
              <a:t>17.03.2020</a:t>
            </a:fld>
            <a:endParaRPr lang="cs-CZ"/>
          </a:p>
        </p:txBody>
      </p:sp>
      <p:sp>
        <p:nvSpPr>
          <p:cNvPr id="6" name="Footer Placeholder 5"/>
          <p:cNvSpPr>
            <a:spLocks noGrp="1"/>
          </p:cNvSpPr>
          <p:nvPr>
            <p:ph type="ftr" sz="quarter" idx="11"/>
          </p:nvPr>
        </p:nvSpPr>
        <p:spPr/>
        <p:txBody>
          <a:bodyPr/>
          <a:lstStyle/>
          <a:p>
            <a:endParaRPr lang="cs-CZ"/>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71630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395FBE3-D024-47C9-8F4F-E0131D730C11}" type="datetimeFigureOut">
              <a:rPr lang="cs-CZ" smtClean="0"/>
              <a:t>17.03.2020</a:t>
            </a:fld>
            <a:endParaRPr lang="cs-CZ"/>
          </a:p>
        </p:txBody>
      </p:sp>
      <p:sp>
        <p:nvSpPr>
          <p:cNvPr id="8" name="Footer Placeholder 7"/>
          <p:cNvSpPr>
            <a:spLocks noGrp="1"/>
          </p:cNvSpPr>
          <p:nvPr>
            <p:ph type="ftr" sz="quarter" idx="11"/>
          </p:nvPr>
        </p:nvSpPr>
        <p:spPr/>
        <p:txBody>
          <a:bodyPr/>
          <a:lstStyle/>
          <a:p>
            <a:endParaRPr lang="cs-CZ"/>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333638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395FBE3-D024-47C9-8F4F-E0131D730C11}" type="datetimeFigureOut">
              <a:rPr lang="cs-CZ" smtClean="0"/>
              <a:t>17.03.2020</a:t>
            </a:fld>
            <a:endParaRPr lang="cs-CZ"/>
          </a:p>
        </p:txBody>
      </p:sp>
      <p:sp>
        <p:nvSpPr>
          <p:cNvPr id="4" name="Footer Placeholder 3"/>
          <p:cNvSpPr>
            <a:spLocks noGrp="1"/>
          </p:cNvSpPr>
          <p:nvPr>
            <p:ph type="ftr" sz="quarter" idx="11"/>
          </p:nvPr>
        </p:nvSpPr>
        <p:spPr/>
        <p:txBody>
          <a:bodyPr/>
          <a:lstStyle/>
          <a:p>
            <a:endParaRPr lang="cs-CZ"/>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208549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95FBE3-D024-47C9-8F4F-E0131D730C11}" type="datetimeFigureOut">
              <a:rPr lang="cs-CZ" smtClean="0"/>
              <a:t>17.03.2020</a:t>
            </a:fld>
            <a:endParaRPr lang="cs-CZ"/>
          </a:p>
        </p:txBody>
      </p:sp>
      <p:sp>
        <p:nvSpPr>
          <p:cNvPr id="3" name="Footer Placeholder 2"/>
          <p:cNvSpPr>
            <a:spLocks noGrp="1"/>
          </p:cNvSpPr>
          <p:nvPr>
            <p:ph type="ftr" sz="quarter" idx="11"/>
          </p:nvPr>
        </p:nvSpPr>
        <p:spPr/>
        <p:txBody>
          <a:bodyPr/>
          <a:lstStyle/>
          <a:p>
            <a:endParaRPr lang="cs-CZ"/>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3842349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395FBE3-D024-47C9-8F4F-E0131D730C11}" type="datetimeFigureOut">
              <a:rPr lang="cs-CZ" smtClean="0"/>
              <a:t>17.03.2020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1083125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395FBE3-D024-47C9-8F4F-E0131D730C11}" type="datetimeFigureOut">
              <a:rPr lang="cs-CZ" smtClean="0"/>
              <a:t>17.03.2020</a:t>
            </a:fld>
            <a:endParaRPr lang="cs-CZ"/>
          </a:p>
        </p:txBody>
      </p:sp>
      <p:sp>
        <p:nvSpPr>
          <p:cNvPr id="6" name="Footer Placeholder 5"/>
          <p:cNvSpPr>
            <a:spLocks noGrp="1"/>
          </p:cNvSpPr>
          <p:nvPr>
            <p:ph type="ftr" sz="quarter" idx="11"/>
          </p:nvPr>
        </p:nvSpPr>
        <p:spPr/>
        <p:txBody>
          <a:bodyPr/>
          <a:lstStyle/>
          <a:p>
            <a:endParaRPr lang="cs-CZ"/>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986C500-668A-45AA-9C2C-541497DFD5DE}" type="slidenum">
              <a:rPr lang="cs-CZ" smtClean="0"/>
              <a:t>‹#›</a:t>
            </a:fld>
            <a:endParaRPr lang="cs-CZ"/>
          </a:p>
        </p:txBody>
      </p:sp>
    </p:spTree>
    <p:extLst>
      <p:ext uri="{BB962C8B-B14F-4D97-AF65-F5344CB8AC3E}">
        <p14:creationId xmlns:p14="http://schemas.microsoft.com/office/powerpoint/2010/main" val="23613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395FBE3-D024-47C9-8F4F-E0131D730C11}" type="datetimeFigureOut">
              <a:rPr lang="cs-CZ" smtClean="0"/>
              <a:t>17.03.2020</a:t>
            </a:fld>
            <a:endParaRPr lang="cs-CZ"/>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986C500-668A-45AA-9C2C-541497DFD5DE}" type="slidenum">
              <a:rPr lang="cs-CZ" smtClean="0"/>
              <a:t>‹#›</a:t>
            </a:fld>
            <a:endParaRPr lang="cs-CZ"/>
          </a:p>
        </p:txBody>
      </p:sp>
    </p:spTree>
    <p:extLst>
      <p:ext uri="{BB962C8B-B14F-4D97-AF65-F5344CB8AC3E}">
        <p14:creationId xmlns:p14="http://schemas.microsoft.com/office/powerpoint/2010/main" val="2472073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ps.odok.cz/veklep-detail?pid=ALBSBJKFH49F" TargetMode="External"/><Relationship Id="rId2" Type="http://schemas.openxmlformats.org/officeDocument/2006/relationships/hyperlink" Target="http://eagri.cz/public/web/file/293635/MZE_prirucka_ochrany_proti_erozi_zemedelske_pudy_2017.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kalkulacka.vumop.cz/?core=account" TargetMode="External"/><Relationship Id="rId2" Type="http://schemas.openxmlformats.org/officeDocument/2006/relationships/hyperlink" Target="https://me.vumop.cz/"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ieep.eu/publications" TargetMode="External"/><Relationship Id="rId2" Type="http://schemas.openxmlformats.org/officeDocument/2006/relationships/hyperlink" Target="https://science.law.muni.cz/knihy/monografie/Musilova_Environmentalni_aspekty.pdf" TargetMode="External"/><Relationship Id="rId1" Type="http://schemas.openxmlformats.org/officeDocument/2006/relationships/slideLayout" Target="../slideLayouts/slideLayout2.xml"/><Relationship Id="rId5" Type="http://schemas.openxmlformats.org/officeDocument/2006/relationships/hyperlink" Target="https://www.oecd-ilibrary.org/docserver/6bc916e7-en.pdf?expires=1584360412&amp;id=id&amp;accname=guest&amp;checksum=D52BE8469130E4B8CA3EEB3A77BB60DD" TargetMode="External"/><Relationship Id="rId4" Type="http://schemas.openxmlformats.org/officeDocument/2006/relationships/hyperlink" Target="https://ec.europa.eu/info/food-farming-fisheries/key-policies/common-agricultural-policy/evaluation-policy-measures#reports" TargetMode="Externa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eagri.cz/public/web/file/552763/Narodni_program_konzervace_FINAL.pdf"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eagri.cz/public/web/file/309958/krajinne_prvky_2014_final.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ochranaprirody.cz/uzemni-ochrana/natura-200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mzp.cz/cz/souhrn_doporucenych_opatreni" TargetMode="External"/><Relationship Id="rId2" Type="http://schemas.openxmlformats.org/officeDocument/2006/relationships/hyperlink" Target="http://www.ochranaprirody.cz/uzemni-ochrana/natura-2000/" TargetMode="External"/><Relationship Id="rId1" Type="http://schemas.openxmlformats.org/officeDocument/2006/relationships/slideLayout" Target="../slideLayouts/slideLayout5.xml"/><Relationship Id="rId4" Type="http://schemas.openxmlformats.org/officeDocument/2006/relationships/hyperlink" Target="https://www.mzp.cz/cz/zasady_pece_nelesni_biotopy"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zakonyprolidi.cz/cs/2006-294" TargetMode="External"/><Relationship Id="rId2" Type="http://schemas.openxmlformats.org/officeDocument/2006/relationships/hyperlink" Target="https://www.josefkotasek.cz/pravo/jine-obory-prava/k-smrti-vyplaseny/" TargetMode="External"/><Relationship Id="rId1" Type="http://schemas.openxmlformats.org/officeDocument/2006/relationships/slideLayout" Target="../slideLayouts/slideLayout2.xml"/><Relationship Id="rId4" Type="http://schemas.openxmlformats.org/officeDocument/2006/relationships/hyperlink" Target="https://www.dolni-dunajovice.cz/pdf/spacek-obecny-pdf_3478095542.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mzp.cz/cz/vzor_smlouvy_39" TargetMode="External"/><Relationship Id="rId2" Type="http://schemas.openxmlformats.org/officeDocument/2006/relationships/hyperlink" Target="https://www.mzp.cz/cz/metodicky_pokyn_uzavirani_smluv_chu" TargetMode="External"/><Relationship Id="rId1" Type="http://schemas.openxmlformats.org/officeDocument/2006/relationships/slideLayout" Target="../slideLayouts/slideLayout2.xml"/><Relationship Id="rId4" Type="http://schemas.openxmlformats.org/officeDocument/2006/relationships/hyperlink" Target="https://www.law.muni.cz/sborniky/dp08/files/pdf/sprava/knotek.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s://www.vurv.cz/sites/File/metodika_NS_2_komplet_2018.pdf"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mzp.cz/cz/politika_ochrany_klimatu_2017" TargetMode="External"/><Relationship Id="rId2" Type="http://schemas.openxmlformats.org/officeDocument/2006/relationships/hyperlink" Target="http://eagri.cz/public/web/file/552908/publikace_Adaptace_zemedelstvi_final.pdf" TargetMode="External"/><Relationship Id="rId1" Type="http://schemas.openxmlformats.org/officeDocument/2006/relationships/slideLayout" Target="../slideLayouts/slideLayout4.xml"/><Relationship Id="rId4" Type="http://schemas.openxmlformats.org/officeDocument/2006/relationships/hyperlink" Target="https://euractiv.cz/section/klima-a-zivotni-prostredi/interview/spatne-zemedelstvi-zmeny-klimatu-zpusobuje-to-dobre-je-brzdi-rika-v-rozhovoru-svitalek/"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www.szif.cz/cs/greenin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eagri.cz/public/web/file/451753/FINAL_schema_podpor_od_2018___na_web__plochy.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read.oecd-ilibrary.org/agriculture-and-food/public-goods-and-externalities_9789264239821-en#page5" TargetMode="Externa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51.xml.rels><?xml version="1.0" encoding="UTF-8" standalone="yes"?>
<Relationships xmlns="http://schemas.openxmlformats.org/package/2006/relationships"><Relationship Id="rId2" Type="http://schemas.openxmlformats.org/officeDocument/2006/relationships/hyperlink" Target="http://eagri.cz/public/web/file/619928/_75_AEKO_web.pdf" TargetMode="Externa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hyperlink" Target="http://zucm.cz/wp-content/uploads/2013/04/PRAVIDLA-IPZ-aktualizace-24.4.-2014.pdf" TargetMode="External"/><Relationship Id="rId7" Type="http://schemas.openxmlformats.org/officeDocument/2006/relationships/image" Target="../media/image26.png"/><Relationship Id="rId2" Type="http://schemas.openxmlformats.org/officeDocument/2006/relationships/hyperlink" Target="http://www.ekovin.cz/ekovin/sekce-integrovane-produkce/co-je-to-integrovana-produkce" TargetMode="External"/><Relationship Id="rId1" Type="http://schemas.openxmlformats.org/officeDocument/2006/relationships/slideLayout" Target="../slideLayouts/slideLayout4.xml"/><Relationship Id="rId6" Type="http://schemas.openxmlformats.org/officeDocument/2006/relationships/image" Target="../media/image25.jpeg"/><Relationship Id="rId5" Type="http://schemas.openxmlformats.org/officeDocument/2006/relationships/image" Target="../media/image24.gif"/><Relationship Id="rId4" Type="http://schemas.openxmlformats.org/officeDocument/2006/relationships/hyperlink" Target="http://www.ovocnarska-unie.cz/sispo/?str=smernice11"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hyperlink" Target="http://eagri.cz/public/web/mze/dotace/program-rozvoje-venkova-na-obdobi-2014/opatreni/m12-platby-vramci-site-natura-2000-a/"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eagri.cz/public/web/mze/dotace/program-rozvoje-venkova-na-obdobi-2014/opatreni/m13-platby-pro-oblasti-sprirodnimi-ci/"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eagri.cz/public/web/file/615871/letak_Ochrana_pudy_389x210mm_FINAL.pdf" TargetMode="External"/><Relationship Id="rId2" Type="http://schemas.openxmlformats.org/officeDocument/2006/relationships/hyperlink" Target="http://eagri.cz/public/web/file/611976/SVZ_Puda_11_2018.pdf"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BEDEE3-BEA4-4D95-9BD6-97297CEB4A17}"/>
              </a:ext>
            </a:extLst>
          </p:cNvPr>
          <p:cNvSpPr>
            <a:spLocks noGrp="1"/>
          </p:cNvSpPr>
          <p:nvPr>
            <p:ph type="ctrTitle"/>
          </p:nvPr>
        </p:nvSpPr>
        <p:spPr/>
        <p:txBody>
          <a:bodyPr/>
          <a:lstStyle/>
          <a:p>
            <a:r>
              <a:rPr lang="cs-CZ" dirty="0"/>
              <a:t>Zemědělství a ochrana životního prostředí</a:t>
            </a:r>
          </a:p>
        </p:txBody>
      </p:sp>
      <p:sp>
        <p:nvSpPr>
          <p:cNvPr id="3" name="Podnadpis 2">
            <a:extLst>
              <a:ext uri="{FF2B5EF4-FFF2-40B4-BE49-F238E27FC236}">
                <a16:creationId xmlns:a16="http://schemas.microsoft.com/office/drawing/2014/main" id="{0A1BA3C5-B7F9-4E90-B111-4E1463C2EB3E}"/>
              </a:ext>
            </a:extLst>
          </p:cNvPr>
          <p:cNvSpPr>
            <a:spLocks noGrp="1"/>
          </p:cNvSpPr>
          <p:nvPr>
            <p:ph type="subTitle" idx="1"/>
          </p:nvPr>
        </p:nvSpPr>
        <p:spPr/>
        <p:txBody>
          <a:bodyPr/>
          <a:lstStyle/>
          <a:p>
            <a:r>
              <a:rPr lang="cs-CZ" dirty="0"/>
              <a:t>JUDr. Jana </a:t>
            </a:r>
            <a:r>
              <a:rPr lang="cs-CZ" dirty="0" err="1"/>
              <a:t>Tkáčiková</a:t>
            </a:r>
            <a:r>
              <a:rPr lang="cs-CZ" dirty="0"/>
              <a:t>, Ph.D.</a:t>
            </a:r>
          </a:p>
        </p:txBody>
      </p:sp>
    </p:spTree>
    <p:extLst>
      <p:ext uri="{BB962C8B-B14F-4D97-AF65-F5344CB8AC3E}">
        <p14:creationId xmlns:p14="http://schemas.microsoft.com/office/powerpoint/2010/main" val="894517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6F4228-995A-4459-854A-366BCC996C81}"/>
              </a:ext>
            </a:extLst>
          </p:cNvPr>
          <p:cNvSpPr>
            <a:spLocks noGrp="1"/>
          </p:cNvSpPr>
          <p:nvPr>
            <p:ph type="title"/>
          </p:nvPr>
        </p:nvSpPr>
        <p:spPr/>
        <p:txBody>
          <a:bodyPr/>
          <a:lstStyle/>
          <a:p>
            <a:r>
              <a:rPr lang="cs-CZ" dirty="0"/>
              <a:t>Ochrana půdy</a:t>
            </a:r>
            <a:br>
              <a:rPr lang="cs-CZ" dirty="0"/>
            </a:br>
            <a:r>
              <a:rPr lang="cs-CZ" dirty="0"/>
              <a:t>Zákon o ochraně ZPF</a:t>
            </a:r>
          </a:p>
        </p:txBody>
      </p:sp>
      <p:sp>
        <p:nvSpPr>
          <p:cNvPr id="5" name="Zástupný obsah 4">
            <a:extLst>
              <a:ext uri="{FF2B5EF4-FFF2-40B4-BE49-F238E27FC236}">
                <a16:creationId xmlns:a16="http://schemas.microsoft.com/office/drawing/2014/main" id="{34A8E780-358E-40E4-A109-0B4020D4C17D}"/>
              </a:ext>
            </a:extLst>
          </p:cNvPr>
          <p:cNvSpPr>
            <a:spLocks noGrp="1"/>
          </p:cNvSpPr>
          <p:nvPr>
            <p:ph idx="1"/>
          </p:nvPr>
        </p:nvSpPr>
        <p:spPr/>
        <p:txBody>
          <a:bodyPr>
            <a:normAutofit lnSpcReduction="10000"/>
          </a:bodyPr>
          <a:lstStyle/>
          <a:p>
            <a:r>
              <a:rPr lang="cs-CZ" dirty="0"/>
              <a:t>Je zakázáno</a:t>
            </a:r>
          </a:p>
          <a:p>
            <a:pPr lvl="1"/>
            <a:r>
              <a:rPr lang="cs-CZ" dirty="0"/>
              <a:t>způsobovat znečištění zemědělské půdy překračováním indikačních hodnot. Indikačními hodnotami se rozumí obsahy rizikových látek nebo rizikových prvků v zemědělské půdě, při jejichž překročení dochází k ohrožení zdravotní nezávadnosti potravin nebo krmiv, přímému ohrožení zdraví lidí nebo zvířat při kontaktu s půdou a negativnímu vlivu na produkční funkci zemědělské půdy, stanovené prováděcím právním předpisem;</a:t>
            </a:r>
          </a:p>
          <a:p>
            <a:pPr lvl="1"/>
            <a:r>
              <a:rPr lang="cs-CZ" dirty="0"/>
              <a:t>způsobovat ohrožení zemědělské půdy erozí překračováním přípustné míry jejího erozního ohrožení stanovené prováděcím právním předpisem; </a:t>
            </a:r>
          </a:p>
          <a:p>
            <a:pPr lvl="1"/>
            <a:r>
              <a:rPr lang="cs-CZ" dirty="0"/>
              <a:t>užívat zemědělskou půdu k nezemědělským účelům bez souhlasu s odnětím ze zemědělského půdního fondu s výjimkou případů, kdy souhlasu není třeba, a</a:t>
            </a:r>
          </a:p>
          <a:p>
            <a:pPr lvl="1"/>
            <a:r>
              <a:rPr lang="cs-CZ" dirty="0"/>
              <a:t>poškozovat fyzikální, chemické nebo biologické vlastnosti zemědělské půdy jejím zhutňováním, zamokřováním, vysoušením, překrýváním nebo narušováním erozí.</a:t>
            </a:r>
          </a:p>
        </p:txBody>
      </p:sp>
    </p:spTree>
    <p:extLst>
      <p:ext uri="{BB962C8B-B14F-4D97-AF65-F5344CB8AC3E}">
        <p14:creationId xmlns:p14="http://schemas.microsoft.com/office/powerpoint/2010/main" val="2518919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A8B08C-BD4B-418E-89C7-D7CA63A78D74}"/>
              </a:ext>
            </a:extLst>
          </p:cNvPr>
          <p:cNvSpPr>
            <a:spLocks noGrp="1"/>
          </p:cNvSpPr>
          <p:nvPr>
            <p:ph type="title"/>
          </p:nvPr>
        </p:nvSpPr>
        <p:spPr/>
        <p:txBody>
          <a:bodyPr/>
          <a:lstStyle/>
          <a:p>
            <a:r>
              <a:rPr lang="cs-CZ" dirty="0"/>
              <a:t>Ochrana půdy</a:t>
            </a:r>
            <a:br>
              <a:rPr lang="cs-CZ" dirty="0"/>
            </a:br>
            <a:r>
              <a:rPr lang="cs-CZ" dirty="0"/>
              <a:t>Zákon o ochraně ZPF</a:t>
            </a:r>
          </a:p>
        </p:txBody>
      </p:sp>
      <p:sp>
        <p:nvSpPr>
          <p:cNvPr id="3" name="Zástupný obsah 2">
            <a:extLst>
              <a:ext uri="{FF2B5EF4-FFF2-40B4-BE49-F238E27FC236}">
                <a16:creationId xmlns:a16="http://schemas.microsoft.com/office/drawing/2014/main" id="{91F527C3-A668-49C0-8E4B-6ADD28A299B1}"/>
              </a:ext>
            </a:extLst>
          </p:cNvPr>
          <p:cNvSpPr>
            <a:spLocks noGrp="1"/>
          </p:cNvSpPr>
          <p:nvPr>
            <p:ph idx="1"/>
          </p:nvPr>
        </p:nvSpPr>
        <p:spPr/>
        <p:txBody>
          <a:bodyPr/>
          <a:lstStyle/>
          <a:p>
            <a:r>
              <a:rPr lang="cs-CZ" dirty="0"/>
              <a:t>Vlastník, nebo jiná osoba, která je oprávněna zemědělskou půdu užívat, jsou povinni ji užívat nebo udržovat v souladu </a:t>
            </a:r>
          </a:p>
          <a:p>
            <a:pPr lvl="1"/>
            <a:r>
              <a:rPr lang="cs-CZ" dirty="0"/>
              <a:t>s charakteristikou druhu pozemku, nebo</a:t>
            </a:r>
          </a:p>
          <a:p>
            <a:pPr lvl="1"/>
            <a:r>
              <a:rPr lang="cs-CZ" dirty="0"/>
              <a:t>se souhlasem k dočasnému odnětí, nebo</a:t>
            </a:r>
          </a:p>
          <a:p>
            <a:pPr lvl="1"/>
            <a:r>
              <a:rPr lang="cs-CZ" dirty="0"/>
              <a:t>s evidencí půdního bloku v LPIS</a:t>
            </a:r>
          </a:p>
          <a:p>
            <a:pPr lvl="2"/>
            <a:r>
              <a:rPr lang="cs-CZ" dirty="0"/>
              <a:t>zemědělské kultury</a:t>
            </a:r>
          </a:p>
          <a:p>
            <a:pPr marL="457200" lvl="1" indent="0">
              <a:buNone/>
            </a:pPr>
            <a:endParaRPr lang="cs-CZ" dirty="0"/>
          </a:p>
        </p:txBody>
      </p:sp>
    </p:spTree>
    <p:extLst>
      <p:ext uri="{BB962C8B-B14F-4D97-AF65-F5344CB8AC3E}">
        <p14:creationId xmlns:p14="http://schemas.microsoft.com/office/powerpoint/2010/main" val="2055247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2932BC0A-BFB5-4959-B34C-67E442E45670}"/>
              </a:ext>
            </a:extLst>
          </p:cNvPr>
          <p:cNvSpPr>
            <a:spLocks noGrp="1"/>
          </p:cNvSpPr>
          <p:nvPr>
            <p:ph type="title"/>
          </p:nvPr>
        </p:nvSpPr>
        <p:spPr/>
        <p:txBody>
          <a:bodyPr>
            <a:normAutofit/>
          </a:bodyPr>
          <a:lstStyle/>
          <a:p>
            <a:r>
              <a:rPr lang="cs-CZ" dirty="0"/>
              <a:t>Ochrana půdy před erozí</a:t>
            </a:r>
            <a:br>
              <a:rPr lang="cs-CZ" dirty="0"/>
            </a:br>
            <a:r>
              <a:rPr lang="cs-CZ" sz="3100" dirty="0">
                <a:hlinkClick r:id="rId2"/>
              </a:rPr>
              <a:t>Příručka ochrany proti erozi zemědělské půdy</a:t>
            </a:r>
            <a:endParaRPr lang="cs-CZ" dirty="0"/>
          </a:p>
        </p:txBody>
      </p:sp>
      <p:sp>
        <p:nvSpPr>
          <p:cNvPr id="6" name="Zástupný obsah 5">
            <a:extLst>
              <a:ext uri="{FF2B5EF4-FFF2-40B4-BE49-F238E27FC236}">
                <a16:creationId xmlns:a16="http://schemas.microsoft.com/office/drawing/2014/main" id="{B6DA3996-B809-458C-B7C8-00C43BCCE05C}"/>
              </a:ext>
            </a:extLst>
          </p:cNvPr>
          <p:cNvSpPr>
            <a:spLocks noGrp="1"/>
          </p:cNvSpPr>
          <p:nvPr>
            <p:ph idx="1"/>
          </p:nvPr>
        </p:nvSpPr>
        <p:spPr/>
        <p:txBody>
          <a:bodyPr>
            <a:normAutofit fontScale="92500" lnSpcReduction="10000"/>
          </a:bodyPr>
          <a:lstStyle/>
          <a:p>
            <a:r>
              <a:rPr lang="cs-CZ" sz="2600" dirty="0"/>
              <a:t>Zákaz způsobovat ohrožení zemědělské půdy erozí </a:t>
            </a:r>
          </a:p>
          <a:p>
            <a:pPr lvl="1"/>
            <a:r>
              <a:rPr lang="cs-CZ" sz="2200" dirty="0"/>
              <a:t>překračováním přípustné míry jejího erozního ohrožení stanovené prováděcím právním předpisem; </a:t>
            </a:r>
          </a:p>
          <a:p>
            <a:pPr lvl="2"/>
            <a:r>
              <a:rPr lang="cs-CZ" sz="1900" dirty="0"/>
              <a:t>přípustná míra erozního ohrožení se stanoví na základě průměrné dlouhodobé ztráty půdy vyjádřené v tunách na 1 ha za 1 rok v závislosti na hloubce půdy</a:t>
            </a:r>
          </a:p>
          <a:p>
            <a:pPr lvl="1"/>
            <a:r>
              <a:rPr lang="cs-CZ" sz="2200" dirty="0"/>
              <a:t>Způsob nápravy při erozním ohrožení volí původce závadného stavu podle prováděcího právního předpisu.</a:t>
            </a:r>
            <a:endParaRPr lang="cs-CZ" sz="1900" dirty="0"/>
          </a:p>
          <a:p>
            <a:r>
              <a:rPr lang="cs-CZ" sz="2600" dirty="0"/>
              <a:t>NEEXISTENCE prováděcího právního předpisu</a:t>
            </a:r>
          </a:p>
          <a:p>
            <a:pPr lvl="1"/>
            <a:r>
              <a:rPr lang="cs-CZ" sz="2200" dirty="0">
                <a:hlinkClick r:id="rId3"/>
              </a:rPr>
              <a:t>Návrh vyhlášky o ochraně zemědělské půdy před erozí</a:t>
            </a:r>
            <a:endParaRPr lang="cs-CZ" sz="2200" dirty="0"/>
          </a:p>
          <a:p>
            <a:pPr lvl="2"/>
            <a:endParaRPr lang="cs-CZ" sz="2000" dirty="0"/>
          </a:p>
        </p:txBody>
      </p:sp>
    </p:spTree>
    <p:extLst>
      <p:ext uri="{BB962C8B-B14F-4D97-AF65-F5344CB8AC3E}">
        <p14:creationId xmlns:p14="http://schemas.microsoft.com/office/powerpoint/2010/main" val="48605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7A9B07-95E6-450B-8354-C2BC1DD2861C}"/>
              </a:ext>
            </a:extLst>
          </p:cNvPr>
          <p:cNvSpPr>
            <a:spLocks noGrp="1"/>
          </p:cNvSpPr>
          <p:nvPr>
            <p:ph type="title"/>
          </p:nvPr>
        </p:nvSpPr>
        <p:spPr/>
        <p:txBody>
          <a:bodyPr/>
          <a:lstStyle/>
          <a:p>
            <a:r>
              <a:rPr lang="cs-CZ" dirty="0"/>
              <a:t>Ochrana půdy před erozí – stávající funkční nástroje</a:t>
            </a:r>
          </a:p>
        </p:txBody>
      </p:sp>
      <p:sp>
        <p:nvSpPr>
          <p:cNvPr id="3" name="Zástupný obsah 2">
            <a:extLst>
              <a:ext uri="{FF2B5EF4-FFF2-40B4-BE49-F238E27FC236}">
                <a16:creationId xmlns:a16="http://schemas.microsoft.com/office/drawing/2014/main" id="{1629C088-DABB-4067-A3CE-5FD76F23FD35}"/>
              </a:ext>
            </a:extLst>
          </p:cNvPr>
          <p:cNvSpPr>
            <a:spLocks noGrp="1"/>
          </p:cNvSpPr>
          <p:nvPr>
            <p:ph idx="1"/>
          </p:nvPr>
        </p:nvSpPr>
        <p:spPr/>
        <p:txBody>
          <a:bodyPr>
            <a:normAutofit fontScale="85000" lnSpcReduction="20000"/>
          </a:bodyPr>
          <a:lstStyle/>
          <a:p>
            <a:r>
              <a:rPr lang="cs-CZ" sz="2400" dirty="0"/>
              <a:t>Změna využití zemědělské půdy jen se souhlasem orgánu ochrany ZPF</a:t>
            </a:r>
          </a:p>
          <a:p>
            <a:pPr lvl="1"/>
            <a:r>
              <a:rPr lang="cs-CZ" sz="2000" dirty="0"/>
              <a:t>Z trvalého travního porostu na ornou půdu</a:t>
            </a:r>
          </a:p>
          <a:p>
            <a:pPr lvl="2"/>
            <a:r>
              <a:rPr lang="cs-CZ" sz="1800" dirty="0"/>
              <a:t>posouzení fyzikálních nebo biologických vlastností zemědělské půdy, rizik ohrožení zemědělské půdy erozí, včetně polohy údolnic a provedených opatření ke snížení těchto rizik</a:t>
            </a:r>
          </a:p>
          <a:p>
            <a:r>
              <a:rPr lang="cs-CZ" sz="2400" dirty="0"/>
              <a:t>V rámci pozemkových úprav</a:t>
            </a:r>
          </a:p>
          <a:p>
            <a:pPr lvl="1"/>
            <a:r>
              <a:rPr lang="cs-CZ" sz="2000" dirty="0"/>
              <a:t>Prostorové a funkční uspořádání pozemků</a:t>
            </a:r>
          </a:p>
          <a:p>
            <a:pPr lvl="1"/>
            <a:r>
              <a:rPr lang="cs-CZ" sz="2000" dirty="0"/>
              <a:t>Plán společných zařízení</a:t>
            </a:r>
          </a:p>
          <a:p>
            <a:r>
              <a:rPr lang="cs-CZ" sz="2400" dirty="0"/>
              <a:t>Regulace zemědělského hospodaření</a:t>
            </a:r>
          </a:p>
          <a:p>
            <a:pPr lvl="1"/>
            <a:r>
              <a:rPr lang="cs-CZ" sz="2000" dirty="0"/>
              <a:t>V rámci kontrol podmíněnosti</a:t>
            </a:r>
            <a:endParaRPr lang="cs-CZ" sz="1600" dirty="0"/>
          </a:p>
          <a:p>
            <a:pPr lvl="1"/>
            <a:r>
              <a:rPr lang="cs-CZ" sz="2000" dirty="0"/>
              <a:t>V rámci zranitelných oblastí</a:t>
            </a:r>
          </a:p>
          <a:p>
            <a:endParaRPr lang="cs-CZ" dirty="0"/>
          </a:p>
        </p:txBody>
      </p:sp>
    </p:spTree>
    <p:extLst>
      <p:ext uri="{BB962C8B-B14F-4D97-AF65-F5344CB8AC3E}">
        <p14:creationId xmlns:p14="http://schemas.microsoft.com/office/powerpoint/2010/main" val="2926688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DF3206-F612-4A28-958C-3536EF84802B}"/>
              </a:ext>
            </a:extLst>
          </p:cNvPr>
          <p:cNvSpPr>
            <a:spLocks noGrp="1"/>
          </p:cNvSpPr>
          <p:nvPr>
            <p:ph type="title"/>
          </p:nvPr>
        </p:nvSpPr>
        <p:spPr/>
        <p:txBody>
          <a:bodyPr/>
          <a:lstStyle/>
          <a:p>
            <a:r>
              <a:rPr lang="cs-CZ" dirty="0"/>
              <a:t>Ochrana půdy před erozí – podpůrné nástroje</a:t>
            </a:r>
          </a:p>
        </p:txBody>
      </p:sp>
      <p:sp>
        <p:nvSpPr>
          <p:cNvPr id="3" name="Zástupný symbol pro obsah 2">
            <a:extLst>
              <a:ext uri="{FF2B5EF4-FFF2-40B4-BE49-F238E27FC236}">
                <a16:creationId xmlns:a16="http://schemas.microsoft.com/office/drawing/2014/main" id="{7D8BDDAC-E6ED-4780-961B-AE1508B2BDB6}"/>
              </a:ext>
            </a:extLst>
          </p:cNvPr>
          <p:cNvSpPr>
            <a:spLocks noGrp="1"/>
          </p:cNvSpPr>
          <p:nvPr>
            <p:ph idx="1"/>
          </p:nvPr>
        </p:nvSpPr>
        <p:spPr/>
        <p:txBody>
          <a:bodyPr>
            <a:normAutofit fontScale="85000" lnSpcReduction="20000"/>
          </a:bodyPr>
          <a:lstStyle/>
          <a:p>
            <a:r>
              <a:rPr lang="cs-CZ" dirty="0"/>
              <a:t>Zákaz poškozovat fyzikální, chemické nebo biologické vlastnosti zemědělské půdy jejím zhutňováním, zamokřováním, vysoušením, překrýváním nebo narušováním erozí.</a:t>
            </a:r>
          </a:p>
          <a:p>
            <a:pPr lvl="1"/>
            <a:r>
              <a:rPr lang="cs-CZ" dirty="0"/>
              <a:t>Pouze nepřímá ochrana</a:t>
            </a:r>
          </a:p>
          <a:p>
            <a:pPr lvl="2"/>
            <a:r>
              <a:rPr lang="cs-CZ" dirty="0"/>
              <a:t>Odpovědnost za přestupek</a:t>
            </a:r>
          </a:p>
          <a:p>
            <a:pPr lvl="2"/>
            <a:r>
              <a:rPr lang="cs-CZ" dirty="0"/>
              <a:t>Povinnost nahradit škodu</a:t>
            </a:r>
            <a:endParaRPr lang="cs-CZ" sz="2400" dirty="0">
              <a:hlinkClick r:id="" action="ppaction://noaction"/>
            </a:endParaRPr>
          </a:p>
          <a:p>
            <a:r>
              <a:rPr lang="cs-CZ" sz="2400" dirty="0">
                <a:hlinkClick r:id="rId2"/>
              </a:rPr>
              <a:t>Monitoring eroze </a:t>
            </a:r>
            <a:r>
              <a:rPr lang="cs-CZ" sz="2400" dirty="0"/>
              <a:t>zemědělské půdy (SPÚ)</a:t>
            </a:r>
          </a:p>
          <a:p>
            <a:pPr lvl="1"/>
            <a:r>
              <a:rPr lang="cs-CZ" sz="2000" dirty="0"/>
              <a:t>Hlášení, evidence a vyhodnocování jednotlivých erozních událostí</a:t>
            </a:r>
          </a:p>
          <a:p>
            <a:r>
              <a:rPr lang="cs-CZ" sz="2400" dirty="0">
                <a:hlinkClick r:id="rId3"/>
              </a:rPr>
              <a:t>Protierozní kalkulačka </a:t>
            </a:r>
            <a:r>
              <a:rPr lang="cs-CZ" sz="2400" dirty="0"/>
              <a:t>(VÚMOP)</a:t>
            </a:r>
          </a:p>
          <a:p>
            <a:pPr lvl="1"/>
            <a:r>
              <a:rPr lang="cs-CZ" sz="2000" dirty="0"/>
              <a:t>Analýza erozní ohroženosti pozemku</a:t>
            </a:r>
          </a:p>
          <a:p>
            <a:pPr lvl="1"/>
            <a:r>
              <a:rPr lang="cs-CZ" sz="2000" dirty="0"/>
              <a:t>Hodnocení ochranného účinku osevních postupů</a:t>
            </a:r>
          </a:p>
          <a:p>
            <a:pPr lvl="1"/>
            <a:r>
              <a:rPr lang="cs-CZ" sz="2000" dirty="0"/>
              <a:t>Vyhodnocování potřeby doplňujících protierozních opatření a jejich účinnosti</a:t>
            </a:r>
          </a:p>
          <a:p>
            <a:pPr lvl="1"/>
            <a:endParaRPr lang="cs-CZ" dirty="0"/>
          </a:p>
          <a:p>
            <a:pPr lvl="1"/>
            <a:endParaRPr lang="cs-CZ" dirty="0"/>
          </a:p>
        </p:txBody>
      </p:sp>
    </p:spTree>
    <p:extLst>
      <p:ext uri="{BB962C8B-B14F-4D97-AF65-F5344CB8AC3E}">
        <p14:creationId xmlns:p14="http://schemas.microsoft.com/office/powerpoint/2010/main" val="3326188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BE5511-2DA5-462F-9BBF-FE58A08E7CC5}"/>
              </a:ext>
            </a:extLst>
          </p:cNvPr>
          <p:cNvSpPr>
            <a:spLocks noGrp="1"/>
          </p:cNvSpPr>
          <p:nvPr>
            <p:ph type="title"/>
          </p:nvPr>
        </p:nvSpPr>
        <p:spPr/>
        <p:txBody>
          <a:bodyPr/>
          <a:lstStyle/>
          <a:p>
            <a:r>
              <a:rPr lang="cs-CZ" dirty="0"/>
              <a:t>Ochrana půdy před kontaminací</a:t>
            </a:r>
          </a:p>
        </p:txBody>
      </p:sp>
      <p:sp>
        <p:nvSpPr>
          <p:cNvPr id="3" name="Zástupný symbol pro obsah 2">
            <a:extLst>
              <a:ext uri="{FF2B5EF4-FFF2-40B4-BE49-F238E27FC236}">
                <a16:creationId xmlns:a16="http://schemas.microsoft.com/office/drawing/2014/main" id="{4311933C-840A-4C71-93AC-73A09C0962DE}"/>
              </a:ext>
            </a:extLst>
          </p:cNvPr>
          <p:cNvSpPr>
            <a:spLocks noGrp="1"/>
          </p:cNvSpPr>
          <p:nvPr>
            <p:ph idx="1"/>
          </p:nvPr>
        </p:nvSpPr>
        <p:spPr/>
        <p:txBody>
          <a:bodyPr>
            <a:normAutofit/>
          </a:bodyPr>
          <a:lstStyle/>
          <a:p>
            <a:r>
              <a:rPr lang="cs-CZ" sz="2400" dirty="0"/>
              <a:t>Zákaz způsobovat znečištění zemědělské půdy překračováním indikačních hodnot</a:t>
            </a:r>
          </a:p>
          <a:p>
            <a:pPr lvl="2"/>
            <a:r>
              <a:rPr lang="cs-CZ" sz="1800" dirty="0"/>
              <a:t>obsahy rizikových látek nebo rizikových prvků v zemědělské půdě, při jejichž překročení dochází k ohrožení zdravotní nezávadnosti potravin nebo krmiv, přímému ohrožení zdraví lidí nebo zvířat při kontaktu s půdou a negativnímu vlivu na produkční funkci zemědělské půdy</a:t>
            </a:r>
          </a:p>
          <a:p>
            <a:pPr lvl="1"/>
            <a:r>
              <a:rPr lang="cs-CZ" sz="2000" dirty="0"/>
              <a:t>vyhláška č. 153/2016 Sb.</a:t>
            </a:r>
          </a:p>
        </p:txBody>
      </p:sp>
    </p:spTree>
    <p:extLst>
      <p:ext uri="{BB962C8B-B14F-4D97-AF65-F5344CB8AC3E}">
        <p14:creationId xmlns:p14="http://schemas.microsoft.com/office/powerpoint/2010/main" val="418419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Ochrana půdy před kontaminací</a:t>
            </a:r>
          </a:p>
        </p:txBody>
      </p:sp>
      <p:sp>
        <p:nvSpPr>
          <p:cNvPr id="3" name="Zástupný symbol pro obsah 2"/>
          <p:cNvSpPr>
            <a:spLocks noGrp="1"/>
          </p:cNvSpPr>
          <p:nvPr>
            <p:ph idx="1"/>
          </p:nvPr>
        </p:nvSpPr>
        <p:spPr/>
        <p:txBody>
          <a:bodyPr>
            <a:normAutofit fontScale="85000" lnSpcReduction="20000"/>
          </a:bodyPr>
          <a:lstStyle/>
          <a:p>
            <a:r>
              <a:rPr lang="cs-CZ" dirty="0"/>
              <a:t>Preventivní opatření</a:t>
            </a:r>
          </a:p>
          <a:p>
            <a:pPr lvl="1"/>
            <a:r>
              <a:rPr lang="cs-CZ" dirty="0"/>
              <a:t>k zabránění úniku pevných, kapalných a plynných látek poškozujících zemědělský půdní fond a jeho vegetační kryt</a:t>
            </a:r>
          </a:p>
          <a:p>
            <a:pPr lvl="1"/>
            <a:r>
              <a:rPr lang="cs-CZ" dirty="0"/>
              <a:t>při povolování záměrů</a:t>
            </a:r>
          </a:p>
          <a:p>
            <a:pPr lvl="1"/>
            <a:r>
              <a:rPr lang="cs-CZ" dirty="0"/>
              <a:t>při zacházení se závadnými látkami</a:t>
            </a:r>
          </a:p>
          <a:p>
            <a:r>
              <a:rPr lang="cs-CZ" dirty="0"/>
              <a:t>Opatření k nápravě – původce závadného stavu</a:t>
            </a:r>
          </a:p>
          <a:p>
            <a:pPr lvl="1"/>
            <a:r>
              <a:rPr lang="cs-CZ" dirty="0"/>
              <a:t>speciální osevní postupy, </a:t>
            </a:r>
          </a:p>
          <a:p>
            <a:pPr lvl="1"/>
            <a:r>
              <a:rPr lang="cs-CZ" dirty="0"/>
              <a:t>agrotechnická a meliorační opatření sledující zlepšení půdních vlastností, </a:t>
            </a:r>
          </a:p>
          <a:p>
            <a:pPr lvl="1"/>
            <a:r>
              <a:rPr lang="cs-CZ" dirty="0"/>
              <a:t>snížení přístupnosti nebo odčerpání rizikových prvků a rizikových látek,</a:t>
            </a:r>
          </a:p>
          <a:p>
            <a:pPr lvl="1"/>
            <a:r>
              <a:rPr lang="cs-CZ" dirty="0"/>
              <a:t>změna druhu pozemku</a:t>
            </a:r>
          </a:p>
          <a:p>
            <a:pPr lvl="2"/>
            <a:r>
              <a:rPr lang="cs-CZ" dirty="0"/>
              <a:t>nebo uložení preventivních a nápravných opatření v režimu zákona o předcházení ekologické újmě</a:t>
            </a:r>
          </a:p>
          <a:p>
            <a:r>
              <a:rPr lang="cs-CZ" dirty="0"/>
              <a:t>Související důsledky v rovině</a:t>
            </a:r>
          </a:p>
          <a:p>
            <a:pPr lvl="1"/>
            <a:r>
              <a:rPr lang="cs-CZ" dirty="0"/>
              <a:t>bezpečnosti potravin, krmiv, ochrany zdraví zvířat a ochrany veřejného zdraví </a:t>
            </a:r>
          </a:p>
        </p:txBody>
      </p:sp>
    </p:spTree>
    <p:extLst>
      <p:ext uri="{BB962C8B-B14F-4D97-AF65-F5344CB8AC3E}">
        <p14:creationId xmlns:p14="http://schemas.microsoft.com/office/powerpoint/2010/main" val="2895277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ABBB51C-88AD-4444-B267-A4DE40F1C3C7}"/>
              </a:ext>
            </a:extLst>
          </p:cNvPr>
          <p:cNvSpPr>
            <a:spLocks noGrp="1"/>
          </p:cNvSpPr>
          <p:nvPr>
            <p:ph type="title"/>
          </p:nvPr>
        </p:nvSpPr>
        <p:spPr/>
        <p:txBody>
          <a:bodyPr>
            <a:normAutofit fontScale="90000"/>
          </a:bodyPr>
          <a:lstStyle/>
          <a:p>
            <a:r>
              <a:rPr lang="cs-CZ" dirty="0"/>
              <a:t>Agrochemické zkoušení půd</a:t>
            </a:r>
            <a:br>
              <a:rPr lang="cs-CZ" dirty="0"/>
            </a:br>
            <a:r>
              <a:rPr lang="cs-CZ" sz="2700" dirty="0"/>
              <a:t>§ 10 zákona č. 156/1998 Sb. a vyhláška č. 275/1998 Sb.</a:t>
            </a:r>
            <a:endParaRPr lang="cs-CZ" i="1" dirty="0"/>
          </a:p>
        </p:txBody>
      </p:sp>
      <p:sp>
        <p:nvSpPr>
          <p:cNvPr id="3" name="Zástupný obsah 2">
            <a:extLst>
              <a:ext uri="{FF2B5EF4-FFF2-40B4-BE49-F238E27FC236}">
                <a16:creationId xmlns:a16="http://schemas.microsoft.com/office/drawing/2014/main" id="{0FC4BD96-CC0C-4269-83C0-55FDAB85E101}"/>
              </a:ext>
            </a:extLst>
          </p:cNvPr>
          <p:cNvSpPr>
            <a:spLocks noGrp="1"/>
          </p:cNvSpPr>
          <p:nvPr>
            <p:ph idx="1"/>
          </p:nvPr>
        </p:nvSpPr>
        <p:spPr/>
        <p:txBody>
          <a:bodyPr>
            <a:normAutofit fontScale="77500" lnSpcReduction="20000"/>
          </a:bodyPr>
          <a:lstStyle/>
          <a:p>
            <a:r>
              <a:rPr lang="cs-CZ" dirty="0"/>
              <a:t>Monitoring zemědělských půd</a:t>
            </a:r>
          </a:p>
          <a:p>
            <a:pPr lvl="1"/>
            <a:r>
              <a:rPr lang="cs-CZ" dirty="0"/>
              <a:t>pravidelné zjišťování vybraných chemických, fyzikálních, případně mikrobiálních parametrů půdy, zejména obsahu rizikových prvků a rizikových látek na stálých, definovaných a reprezentativních plochách stabilním souborem měřicích postupů a monitoring vstupů do zemědělských půd</a:t>
            </a:r>
          </a:p>
          <a:p>
            <a:r>
              <a:rPr lang="cs-CZ" dirty="0"/>
              <a:t>Agrochemické zkoušení zemědělských půd</a:t>
            </a:r>
            <a:endParaRPr lang="cs-CZ" i="1" dirty="0"/>
          </a:p>
          <a:p>
            <a:pPr lvl="1"/>
            <a:r>
              <a:rPr lang="cs-CZ" dirty="0"/>
              <a:t>pravidelné zjišťování vybraných parametrů půdní úrodnosti v důsledku používání hnojiv, pomocných látek, upravených kalů a sedimentů</a:t>
            </a:r>
          </a:p>
          <a:p>
            <a:r>
              <a:rPr lang="cs-CZ" dirty="0"/>
              <a:t>Povinnost provádění vychází z nařízení EU o úředních kontrolách a zákona o hnojivech</a:t>
            </a:r>
          </a:p>
          <a:p>
            <a:pPr lvl="1"/>
            <a:r>
              <a:rPr lang="cs-CZ" dirty="0"/>
              <a:t>Provádí ÚKZÚZ</a:t>
            </a:r>
          </a:p>
          <a:p>
            <a:pPr lvl="1"/>
            <a:r>
              <a:rPr lang="cs-CZ" dirty="0"/>
              <a:t>Za účelem  zajištění bezpečnosti vstupů a podmínek produkce potravin a krmiv</a:t>
            </a:r>
          </a:p>
          <a:p>
            <a:pPr lvl="1"/>
            <a:r>
              <a:rPr lang="cs-CZ" dirty="0"/>
              <a:t>Vlastník zemědělské půdy i zemědělský podnikatel je povinen strpět úkony související s prováděním agrochemického zkoušení zemědělských půd a monitoringu zemědělských půd.</a:t>
            </a:r>
          </a:p>
          <a:p>
            <a:endParaRPr lang="cs-CZ" dirty="0"/>
          </a:p>
          <a:p>
            <a:r>
              <a:rPr lang="cs-CZ" sz="1800" dirty="0"/>
              <a:t>Obdoba pro LESY: zjišťování půdních vlastností lesních pozemků</a:t>
            </a:r>
          </a:p>
          <a:p>
            <a:endParaRPr lang="cs-CZ" dirty="0"/>
          </a:p>
        </p:txBody>
      </p:sp>
    </p:spTree>
    <p:extLst>
      <p:ext uri="{BB962C8B-B14F-4D97-AF65-F5344CB8AC3E}">
        <p14:creationId xmlns:p14="http://schemas.microsoft.com/office/powerpoint/2010/main" val="2416814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137579F-BF1C-428E-8B06-53AD2865CB74}"/>
              </a:ext>
            </a:extLst>
          </p:cNvPr>
          <p:cNvSpPr>
            <a:spLocks noGrp="1"/>
          </p:cNvSpPr>
          <p:nvPr>
            <p:ph type="title"/>
          </p:nvPr>
        </p:nvSpPr>
        <p:spPr/>
        <p:txBody>
          <a:bodyPr/>
          <a:lstStyle/>
          <a:p>
            <a:r>
              <a:rPr lang="cs-CZ" dirty="0"/>
              <a:t>Vstupy do půdy a podmínky pro jejich použití</a:t>
            </a:r>
          </a:p>
        </p:txBody>
      </p:sp>
      <p:sp>
        <p:nvSpPr>
          <p:cNvPr id="3" name="Zástupný obsah 2">
            <a:extLst>
              <a:ext uri="{FF2B5EF4-FFF2-40B4-BE49-F238E27FC236}">
                <a16:creationId xmlns:a16="http://schemas.microsoft.com/office/drawing/2014/main" id="{CBF018BD-4766-4998-BB37-BED6E17D3B39}"/>
              </a:ext>
            </a:extLst>
          </p:cNvPr>
          <p:cNvSpPr>
            <a:spLocks noGrp="1"/>
          </p:cNvSpPr>
          <p:nvPr>
            <p:ph idx="1"/>
          </p:nvPr>
        </p:nvSpPr>
        <p:spPr/>
        <p:txBody>
          <a:bodyPr/>
          <a:lstStyle/>
          <a:p>
            <a:r>
              <a:rPr lang="cs-CZ" dirty="0"/>
              <a:t>Za znečišťování zemědělské půdy se nepovažuje používání látek a přípravků na zemědělské půdě v souladu se zvláštním právním předpisem.</a:t>
            </a:r>
          </a:p>
          <a:p>
            <a:r>
              <a:rPr lang="cs-CZ" dirty="0"/>
              <a:t>Do zemědělské půdy nebo na ni je zakázáno vnášet jiné látky nebo přípravky, než umožňují zvláštní právní předpisy.</a:t>
            </a:r>
          </a:p>
          <a:p>
            <a:pPr lvl="1"/>
            <a:r>
              <a:rPr lang="cs-CZ" dirty="0"/>
              <a:t>Hnojiva a pomocné látky</a:t>
            </a:r>
          </a:p>
          <a:p>
            <a:pPr lvl="1"/>
            <a:r>
              <a:rPr lang="cs-CZ" dirty="0"/>
              <a:t>Upravené kaly</a:t>
            </a:r>
          </a:p>
          <a:p>
            <a:pPr lvl="1"/>
            <a:r>
              <a:rPr lang="cs-CZ" dirty="0"/>
              <a:t>Sedimenty</a:t>
            </a:r>
          </a:p>
          <a:p>
            <a:pPr lvl="1"/>
            <a:r>
              <a:rPr lang="cs-CZ" dirty="0"/>
              <a:t>Přípravky na ochranu rostlin</a:t>
            </a:r>
          </a:p>
          <a:p>
            <a:endParaRPr lang="cs-CZ" dirty="0"/>
          </a:p>
        </p:txBody>
      </p:sp>
    </p:spTree>
    <p:extLst>
      <p:ext uri="{BB962C8B-B14F-4D97-AF65-F5344CB8AC3E}">
        <p14:creationId xmlns:p14="http://schemas.microsoft.com/office/powerpoint/2010/main" val="2583603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68303-4A1E-455B-8CE7-CD1E66758C63}"/>
              </a:ext>
            </a:extLst>
          </p:cNvPr>
          <p:cNvSpPr>
            <a:spLocks noGrp="1"/>
          </p:cNvSpPr>
          <p:nvPr>
            <p:ph type="title"/>
          </p:nvPr>
        </p:nvSpPr>
        <p:spPr/>
        <p:txBody>
          <a:bodyPr/>
          <a:lstStyle/>
          <a:p>
            <a:r>
              <a:rPr lang="cs-CZ" dirty="0"/>
              <a:t>Vstupy do půdy a podmínky pro jejich použití</a:t>
            </a:r>
          </a:p>
        </p:txBody>
      </p:sp>
      <p:sp>
        <p:nvSpPr>
          <p:cNvPr id="3" name="Zástupný symbol pro obsah 2">
            <a:extLst>
              <a:ext uri="{FF2B5EF4-FFF2-40B4-BE49-F238E27FC236}">
                <a16:creationId xmlns:a16="http://schemas.microsoft.com/office/drawing/2014/main" id="{D62CDD99-226F-44D1-B335-36725E4DFAC4}"/>
              </a:ext>
            </a:extLst>
          </p:cNvPr>
          <p:cNvSpPr>
            <a:spLocks noGrp="1"/>
          </p:cNvSpPr>
          <p:nvPr>
            <p:ph idx="1"/>
          </p:nvPr>
        </p:nvSpPr>
        <p:spPr/>
        <p:txBody>
          <a:bodyPr>
            <a:normAutofit/>
          </a:bodyPr>
          <a:lstStyle/>
          <a:p>
            <a:r>
              <a:rPr lang="cs-CZ" dirty="0"/>
              <a:t>Hnojiva (zákon o hnojivech)</a:t>
            </a:r>
          </a:p>
          <a:p>
            <a:pPr lvl="1"/>
            <a:r>
              <a:rPr lang="cs-CZ" dirty="0"/>
              <a:t>látka způsobilá poskytnout účinné množství živin pro výživu kulturních rostlin a lesních dřevin, pro udržení nebo zlepšení půdní úrodnosti a pro příznivé ovlivnění výnosu či kvality produkce</a:t>
            </a:r>
          </a:p>
          <a:p>
            <a:r>
              <a:rPr lang="cs-CZ" dirty="0"/>
              <a:t>Pomocné látky (zákon o hnojivech)</a:t>
            </a:r>
          </a:p>
          <a:p>
            <a:pPr lvl="1"/>
            <a:r>
              <a:rPr lang="cs-CZ" dirty="0"/>
              <a:t>látka bez účinného množství živin, která půdu biologicky, chemicky nebo fyzikálně ovlivňuje, zlepšuje její stav nebo zvyšuje účinnost hnojiv</a:t>
            </a:r>
          </a:p>
          <a:p>
            <a:r>
              <a:rPr lang="cs-CZ" dirty="0"/>
              <a:t>Sedimenty (zákon o ochraně ZPF)</a:t>
            </a:r>
          </a:p>
          <a:p>
            <a:pPr lvl="1"/>
            <a:r>
              <a:rPr lang="cs-CZ" dirty="0"/>
              <a:t>usazeniny na dně rybníků, vodních nádrží a vodních toků vznikající převážně usazováním erodovaných půdních částic</a:t>
            </a:r>
          </a:p>
          <a:p>
            <a:r>
              <a:rPr lang="cs-CZ" dirty="0"/>
              <a:t>Upravené kaly z ČOV a septiků (zákon o odpadech)</a:t>
            </a:r>
          </a:p>
        </p:txBody>
      </p:sp>
    </p:spTree>
    <p:extLst>
      <p:ext uri="{BB962C8B-B14F-4D97-AF65-F5344CB8AC3E}">
        <p14:creationId xmlns:p14="http://schemas.microsoft.com/office/powerpoint/2010/main" val="3713487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6C39DB-512D-4063-A935-AA8FDE835EFA}"/>
              </a:ext>
            </a:extLst>
          </p:cNvPr>
          <p:cNvSpPr>
            <a:spLocks noGrp="1"/>
          </p:cNvSpPr>
          <p:nvPr>
            <p:ph type="title"/>
          </p:nvPr>
        </p:nvSpPr>
        <p:spPr/>
        <p:txBody>
          <a:bodyPr/>
          <a:lstStyle/>
          <a:p>
            <a:r>
              <a:rPr lang="cs-CZ" dirty="0"/>
              <a:t>Doporučené studijní materiály</a:t>
            </a:r>
          </a:p>
        </p:txBody>
      </p:sp>
      <p:sp>
        <p:nvSpPr>
          <p:cNvPr id="3" name="Zástupný obsah 2">
            <a:extLst>
              <a:ext uri="{FF2B5EF4-FFF2-40B4-BE49-F238E27FC236}">
                <a16:creationId xmlns:a16="http://schemas.microsoft.com/office/drawing/2014/main" id="{EB849DAD-E552-4844-ADDE-95C2F70710A9}"/>
              </a:ext>
            </a:extLst>
          </p:cNvPr>
          <p:cNvSpPr>
            <a:spLocks noGrp="1"/>
          </p:cNvSpPr>
          <p:nvPr>
            <p:ph idx="1"/>
          </p:nvPr>
        </p:nvSpPr>
        <p:spPr/>
        <p:txBody>
          <a:bodyPr>
            <a:normAutofit fontScale="92500" lnSpcReduction="20000"/>
          </a:bodyPr>
          <a:lstStyle/>
          <a:p>
            <a:r>
              <a:rPr lang="cs-CZ" dirty="0"/>
              <a:t>Cejpek Musilová Hana. Environmentální aspekty podnikání v zemědělství v kontextu pravidel podmíněnosti. Brno: Masarykova univerzita, 2016. Dostupné z: </a:t>
            </a:r>
            <a:r>
              <a:rPr lang="cs-CZ" dirty="0">
                <a:hlinkClick r:id="rId2"/>
              </a:rPr>
              <a:t>https://science.law.muni.cz/knihy/monografie/Musilova_Environmentalni_aspekty.pdf</a:t>
            </a:r>
            <a:endParaRPr lang="cs-CZ" dirty="0"/>
          </a:p>
          <a:p>
            <a:r>
              <a:rPr lang="en-US" dirty="0"/>
              <a:t>Institute for European Environmental Policy</a:t>
            </a:r>
            <a:r>
              <a:rPr lang="cs-CZ" dirty="0"/>
              <a:t>. </a:t>
            </a:r>
            <a:r>
              <a:rPr lang="cs-CZ" dirty="0" err="1"/>
              <a:t>Publications</a:t>
            </a:r>
            <a:r>
              <a:rPr lang="cs-CZ" dirty="0"/>
              <a:t>. Dostupné na: </a:t>
            </a:r>
            <a:r>
              <a:rPr lang="cs-CZ" dirty="0">
                <a:hlinkClick r:id="rId3"/>
              </a:rPr>
              <a:t>https://ieep.eu/publications</a:t>
            </a:r>
            <a:endParaRPr lang="cs-CZ" dirty="0"/>
          </a:p>
          <a:p>
            <a:r>
              <a:rPr lang="cs-CZ" dirty="0" err="1"/>
              <a:t>European</a:t>
            </a:r>
            <a:r>
              <a:rPr lang="cs-CZ" dirty="0"/>
              <a:t> </a:t>
            </a:r>
            <a:r>
              <a:rPr lang="cs-CZ" dirty="0" err="1"/>
              <a:t>Commision</a:t>
            </a:r>
            <a:r>
              <a:rPr lang="cs-CZ" dirty="0"/>
              <a:t>. </a:t>
            </a:r>
            <a:r>
              <a:rPr lang="cs-CZ" dirty="0" err="1"/>
              <a:t>Evaluation</a:t>
            </a:r>
            <a:r>
              <a:rPr lang="cs-CZ" dirty="0"/>
              <a:t> </a:t>
            </a:r>
            <a:r>
              <a:rPr lang="cs-CZ" dirty="0" err="1"/>
              <a:t>of</a:t>
            </a:r>
            <a:r>
              <a:rPr lang="cs-CZ" dirty="0"/>
              <a:t> </a:t>
            </a:r>
            <a:r>
              <a:rPr lang="cs-CZ" dirty="0" err="1"/>
              <a:t>Policy</a:t>
            </a:r>
            <a:r>
              <a:rPr lang="cs-CZ" dirty="0"/>
              <a:t> </a:t>
            </a:r>
            <a:r>
              <a:rPr lang="cs-CZ" dirty="0" err="1"/>
              <a:t>Measures</a:t>
            </a:r>
            <a:r>
              <a:rPr lang="cs-CZ" dirty="0"/>
              <a:t> in </a:t>
            </a:r>
            <a:r>
              <a:rPr lang="cs-CZ" dirty="0" err="1"/>
              <a:t>Agriculture</a:t>
            </a:r>
            <a:r>
              <a:rPr lang="cs-CZ" dirty="0"/>
              <a:t>. </a:t>
            </a:r>
            <a:r>
              <a:rPr lang="cs-CZ" dirty="0" err="1"/>
              <a:t>Reports</a:t>
            </a:r>
            <a:r>
              <a:rPr lang="cs-CZ" dirty="0"/>
              <a:t>. Dostupné na </a:t>
            </a:r>
            <a:r>
              <a:rPr lang="cs-CZ" dirty="0">
                <a:hlinkClick r:id="rId4"/>
              </a:rPr>
              <a:t>https://ec.europa.eu/info/food-farming-fisheries/key-policies/common-agricultural-policy/evaluation-policy-measures#reports</a:t>
            </a:r>
            <a:endParaRPr lang="cs-CZ" dirty="0"/>
          </a:p>
          <a:p>
            <a:r>
              <a:rPr lang="en-US" dirty="0" err="1"/>
              <a:t>DeBoe</a:t>
            </a:r>
            <a:r>
              <a:rPr lang="en-US" dirty="0"/>
              <a:t>, G. Impacts of agricultural policies on productivity and sustainability performance in agriculture: A literature review</a:t>
            </a:r>
            <a:r>
              <a:rPr lang="cs-CZ" dirty="0"/>
              <a:t>.</a:t>
            </a:r>
            <a:r>
              <a:rPr lang="en-US" dirty="0"/>
              <a:t> OECD Food, Agriculture and Fisheries Papers, No. 141, </a:t>
            </a:r>
            <a:r>
              <a:rPr lang="cs-CZ" dirty="0"/>
              <a:t>Paris: </a:t>
            </a:r>
            <a:r>
              <a:rPr lang="en-US" dirty="0"/>
              <a:t>OECD Publishing, </a:t>
            </a:r>
            <a:r>
              <a:rPr lang="cs-CZ" dirty="0"/>
              <a:t>2020. Dostupné z: </a:t>
            </a:r>
            <a:r>
              <a:rPr lang="cs-CZ" dirty="0">
                <a:hlinkClick r:id="rId5"/>
              </a:rPr>
              <a:t>https://www.oecd-ilibrary.org/docserver/6bc916e7-en.pdf?expires=1584360412&amp;id=id&amp;accname=guest&amp;checksum=D52BE8469130E4B8CA3EEB3A77BB60DD</a:t>
            </a:r>
            <a:endParaRPr lang="cs-CZ" dirty="0"/>
          </a:p>
        </p:txBody>
      </p:sp>
    </p:spTree>
    <p:extLst>
      <p:ext uri="{BB962C8B-B14F-4D97-AF65-F5344CB8AC3E}">
        <p14:creationId xmlns:p14="http://schemas.microsoft.com/office/powerpoint/2010/main" val="169341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2"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3"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4"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5"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7"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8"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9"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0"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1"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2"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4" name="Group 23">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6"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7"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8"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9"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0"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31"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32"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33"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34"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35"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36"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38" name="Rectangle 37">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2" name="Rectangle 4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Nadpis 4">
            <a:extLst>
              <a:ext uri="{FF2B5EF4-FFF2-40B4-BE49-F238E27FC236}">
                <a16:creationId xmlns:a16="http://schemas.microsoft.com/office/drawing/2014/main" id="{2DDD79C3-8AD7-4A39-9926-D7CB3EA55805}"/>
              </a:ext>
            </a:extLst>
          </p:cNvPr>
          <p:cNvSpPr>
            <a:spLocks noGrp="1"/>
          </p:cNvSpPr>
          <p:nvPr>
            <p:ph type="title"/>
          </p:nvPr>
        </p:nvSpPr>
        <p:spPr>
          <a:xfrm>
            <a:off x="1259893" y="3101093"/>
            <a:ext cx="2454052" cy="3029344"/>
          </a:xfrm>
        </p:spPr>
        <p:txBody>
          <a:bodyPr vert="horz" lIns="91440" tIns="45720" rIns="91440" bIns="45720" rtlCol="0" anchor="t">
            <a:normAutofit/>
          </a:bodyPr>
          <a:lstStyle/>
          <a:p>
            <a:r>
              <a:rPr lang="en-US" sz="3200" dirty="0" err="1">
                <a:solidFill>
                  <a:schemeClr val="bg1"/>
                </a:solidFill>
              </a:rPr>
              <a:t>Vstupy</a:t>
            </a:r>
            <a:r>
              <a:rPr lang="en-US" sz="3200" dirty="0">
                <a:solidFill>
                  <a:schemeClr val="bg1"/>
                </a:solidFill>
              </a:rPr>
              <a:t> do </a:t>
            </a:r>
            <a:r>
              <a:rPr lang="en-US" sz="3200" dirty="0" err="1">
                <a:solidFill>
                  <a:schemeClr val="bg1"/>
                </a:solidFill>
              </a:rPr>
              <a:t>půdy</a:t>
            </a:r>
            <a:r>
              <a:rPr lang="en-US" sz="3200" dirty="0">
                <a:solidFill>
                  <a:schemeClr val="bg1"/>
                </a:solidFill>
              </a:rPr>
              <a:t> a </a:t>
            </a:r>
            <a:r>
              <a:rPr lang="en-US" sz="3200" dirty="0" err="1">
                <a:solidFill>
                  <a:schemeClr val="bg1"/>
                </a:solidFill>
              </a:rPr>
              <a:t>podmínky</a:t>
            </a:r>
            <a:r>
              <a:rPr lang="en-US" sz="3200" dirty="0">
                <a:solidFill>
                  <a:schemeClr val="bg1"/>
                </a:solidFill>
              </a:rPr>
              <a:t> pro </a:t>
            </a:r>
            <a:r>
              <a:rPr lang="en-US" sz="3200" dirty="0" err="1">
                <a:solidFill>
                  <a:schemeClr val="bg1"/>
                </a:solidFill>
              </a:rPr>
              <a:t>jejich</a:t>
            </a:r>
            <a:r>
              <a:rPr lang="en-US" sz="3200" dirty="0">
                <a:solidFill>
                  <a:schemeClr val="bg1"/>
                </a:solidFill>
              </a:rPr>
              <a:t> </a:t>
            </a:r>
            <a:r>
              <a:rPr lang="en-US" sz="3200" dirty="0" err="1">
                <a:solidFill>
                  <a:schemeClr val="bg1"/>
                </a:solidFill>
              </a:rPr>
              <a:t>použití</a:t>
            </a:r>
            <a:endParaRPr lang="en-US" sz="3200" dirty="0">
              <a:solidFill>
                <a:schemeClr val="bg1"/>
              </a:solidFill>
            </a:endParaRPr>
          </a:p>
        </p:txBody>
      </p:sp>
      <p:sp>
        <p:nvSpPr>
          <p:cNvPr id="44"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46" name="Rectangle 4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CCFE6710-67EC-4074-9B2B-4644FE469B25}"/>
              </a:ext>
            </a:extLst>
          </p:cNvPr>
          <p:cNvGraphicFramePr/>
          <p:nvPr>
            <p:extLst>
              <p:ext uri="{D42A27DB-BD31-4B8C-83A1-F6EECF244321}">
                <p14:modId xmlns:p14="http://schemas.microsoft.com/office/powerpoint/2010/main" val="61560966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972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7781A6BB-C725-4B7E-92A0-B623D3F25FEA}"/>
              </a:ext>
            </a:extLst>
          </p:cNvPr>
          <p:cNvSpPr>
            <a:spLocks noGrp="1"/>
          </p:cNvSpPr>
          <p:nvPr>
            <p:ph type="title"/>
          </p:nvPr>
        </p:nvSpPr>
        <p:spPr/>
        <p:txBody>
          <a:bodyPr/>
          <a:lstStyle/>
          <a:p>
            <a:r>
              <a:rPr lang="cs-CZ" dirty="0"/>
              <a:t>Vstupy do půdy a podmínky pro jejich použití</a:t>
            </a:r>
          </a:p>
        </p:txBody>
      </p:sp>
      <p:sp>
        <p:nvSpPr>
          <p:cNvPr id="6" name="Zástupný obsah 5">
            <a:extLst>
              <a:ext uri="{FF2B5EF4-FFF2-40B4-BE49-F238E27FC236}">
                <a16:creationId xmlns:a16="http://schemas.microsoft.com/office/drawing/2014/main" id="{9E882BE5-3B3B-4701-A6C7-0D666CDA49AA}"/>
              </a:ext>
            </a:extLst>
          </p:cNvPr>
          <p:cNvSpPr>
            <a:spLocks noGrp="1"/>
          </p:cNvSpPr>
          <p:nvPr>
            <p:ph idx="1"/>
          </p:nvPr>
        </p:nvSpPr>
        <p:spPr/>
        <p:txBody>
          <a:bodyPr>
            <a:normAutofit fontScale="85000" lnSpcReduction="20000"/>
          </a:bodyPr>
          <a:lstStyle/>
          <a:p>
            <a:r>
              <a:rPr lang="cs-CZ" altLang="cs-CZ" dirty="0"/>
              <a:t>Přípustná míra znečišťování, příp. znečištění</a:t>
            </a:r>
          </a:p>
          <a:p>
            <a:pPr lvl="1"/>
            <a:r>
              <a:rPr lang="cs-CZ" altLang="cs-CZ" dirty="0"/>
              <a:t>Hnojivy, pomocnými látkami a upravenými kaly nesmějí být při jejich používání vnášeny do půdy rizikové prvky nebo rizikové látky v množství stanoveném právními předpisy.</a:t>
            </a:r>
          </a:p>
          <a:p>
            <a:pPr lvl="1"/>
            <a:r>
              <a:rPr lang="cs-CZ" altLang="cs-CZ" dirty="0"/>
              <a:t>Sedimenty nesmějí být používány, pokud obsah rizikových prvků a rizikových látek v sedimentu a v půdě, na kterou mají být použity, a další vlastnosti sedimentu překročí limity stanovené prováděcím právním předpisem.</a:t>
            </a:r>
          </a:p>
          <a:p>
            <a:r>
              <a:rPr lang="cs-CZ" altLang="cs-CZ" dirty="0"/>
              <a:t>Obecný zákaz použití, pokud</a:t>
            </a:r>
          </a:p>
          <a:p>
            <a:pPr lvl="1"/>
            <a:r>
              <a:rPr lang="cs-CZ" altLang="cs-CZ" dirty="0"/>
              <a:t>vlastnosti pozemků neumožňují rovnoměrné pokrytí,</a:t>
            </a:r>
          </a:p>
          <a:p>
            <a:pPr lvl="1"/>
            <a:r>
              <a:rPr lang="cs-CZ" altLang="cs-CZ" dirty="0"/>
              <a:t>způsob jejich použití nevede k rovnoměrnému pokrytí pozemku</a:t>
            </a:r>
          </a:p>
          <a:p>
            <a:pPr lvl="1"/>
            <a:r>
              <a:rPr lang="cs-CZ" altLang="cs-CZ" dirty="0"/>
              <a:t>jejich použití může vést k poškození fyzikálních, chemických nebo biologických vlastností pozemku nebo pozemků sousedících, příp. i jeho širšího okolí,</a:t>
            </a:r>
          </a:p>
          <a:p>
            <a:pPr lvl="1"/>
            <a:r>
              <a:rPr lang="cs-CZ" altLang="cs-CZ" dirty="0"/>
              <a:t>půda, na kterou mají být použity, je zaplavená, přesycená vodou, pokrytá vrstvou sněhu vyšší než 5 cm, nebo promrzlá tak, že povrch půdy do hloubky 5 cm přes den nerozmrzá</a:t>
            </a:r>
          </a:p>
          <a:p>
            <a:r>
              <a:rPr lang="cs-CZ" altLang="cs-CZ" dirty="0"/>
              <a:t>Evidenční povinnost o použití </a:t>
            </a:r>
          </a:p>
        </p:txBody>
      </p:sp>
    </p:spTree>
    <p:extLst>
      <p:ext uri="{BB962C8B-B14F-4D97-AF65-F5344CB8AC3E}">
        <p14:creationId xmlns:p14="http://schemas.microsoft.com/office/powerpoint/2010/main" val="25820350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6E13E2-5BB1-4EDF-87BD-6D63BB9A8C7A}"/>
              </a:ext>
            </a:extLst>
          </p:cNvPr>
          <p:cNvSpPr>
            <a:spLocks noGrp="1"/>
          </p:cNvSpPr>
          <p:nvPr>
            <p:ph type="title"/>
          </p:nvPr>
        </p:nvSpPr>
        <p:spPr/>
        <p:txBody>
          <a:bodyPr/>
          <a:lstStyle/>
          <a:p>
            <a:r>
              <a:rPr lang="cs-CZ" dirty="0"/>
              <a:t>Vstupy do půdy a podmínky pro jejich použití</a:t>
            </a:r>
          </a:p>
        </p:txBody>
      </p:sp>
      <p:sp>
        <p:nvSpPr>
          <p:cNvPr id="3" name="Zástupný symbol pro obsah 2">
            <a:extLst>
              <a:ext uri="{FF2B5EF4-FFF2-40B4-BE49-F238E27FC236}">
                <a16:creationId xmlns:a16="http://schemas.microsoft.com/office/drawing/2014/main" id="{582B29F7-8977-4E94-9F18-275D8773CADB}"/>
              </a:ext>
            </a:extLst>
          </p:cNvPr>
          <p:cNvSpPr>
            <a:spLocks noGrp="1"/>
          </p:cNvSpPr>
          <p:nvPr>
            <p:ph idx="1"/>
          </p:nvPr>
        </p:nvSpPr>
        <p:spPr/>
        <p:txBody>
          <a:bodyPr>
            <a:normAutofit fontScale="85000" lnSpcReduction="20000"/>
          </a:bodyPr>
          <a:lstStyle/>
          <a:p>
            <a:r>
              <a:rPr lang="cs-CZ" dirty="0"/>
              <a:t>Na zemědělské půdě, kde bylo zjištěno překročení preventivní hodnoty, je zakázáno používání upravených kalů a sedimentů.</a:t>
            </a:r>
            <a:r>
              <a:rPr lang="cs-CZ" altLang="cs-CZ" dirty="0"/>
              <a:t> </a:t>
            </a:r>
          </a:p>
          <a:p>
            <a:r>
              <a:rPr lang="cs-CZ" altLang="cs-CZ" dirty="0"/>
              <a:t>Použití sedimentů je na zemědělské půdě možné pouze tehdy, </a:t>
            </a:r>
          </a:p>
          <a:p>
            <a:pPr lvl="1"/>
            <a:r>
              <a:rPr lang="cs-CZ" altLang="cs-CZ" dirty="0"/>
              <a:t>jedná-li se o ornou půdu nebo trvalý travní porost při jeho obnově, </a:t>
            </a:r>
          </a:p>
          <a:p>
            <a:pPr lvl="1"/>
            <a:r>
              <a:rPr lang="cs-CZ" altLang="cs-CZ" dirty="0"/>
              <a:t>a to se souhlasem orgánu ochrany zemědělského půdního fondu </a:t>
            </a:r>
          </a:p>
          <a:p>
            <a:pPr lvl="1"/>
            <a:r>
              <a:rPr lang="cs-CZ" altLang="cs-CZ" dirty="0"/>
              <a:t>a při dodržení stanovených podmínek a postupů.</a:t>
            </a:r>
          </a:p>
          <a:p>
            <a:r>
              <a:rPr lang="cs-CZ" altLang="cs-CZ" dirty="0"/>
              <a:t>Zemědělský podnikatel nesmí používat upravené kaly, pokud mu nebyl předán program použití kalů.</a:t>
            </a:r>
          </a:p>
          <a:p>
            <a:pPr lvl="1"/>
            <a:r>
              <a:rPr lang="cs-CZ" altLang="cs-CZ" dirty="0"/>
              <a:t>Povinnost používat pouze upravené kaly s ohledem na nutriční potřeby rostlin a v souladu s programem použití kalů tak, aby použitím kalů nebyla zhoršena kvalita půdy a kvalita povrchových a podzemních vod.</a:t>
            </a:r>
          </a:p>
          <a:p>
            <a:pPr lvl="1"/>
            <a:r>
              <a:rPr lang="cs-CZ" altLang="cs-CZ" dirty="0"/>
              <a:t>Zákaz použití kalů na vybraných pozemcích </a:t>
            </a:r>
          </a:p>
          <a:p>
            <a:pPr lvl="2"/>
            <a:r>
              <a:rPr lang="cs-CZ" altLang="cs-CZ" dirty="0"/>
              <a:t>§ 33 odst. 3 zákona o odpadech</a:t>
            </a:r>
          </a:p>
          <a:p>
            <a:pPr lvl="1"/>
            <a:r>
              <a:rPr lang="cs-CZ" altLang="cs-CZ" dirty="0"/>
              <a:t>Informační povinnost 14 dnů před použitím</a:t>
            </a:r>
          </a:p>
          <a:p>
            <a:endParaRPr lang="cs-CZ" dirty="0"/>
          </a:p>
        </p:txBody>
      </p:sp>
    </p:spTree>
    <p:extLst>
      <p:ext uri="{BB962C8B-B14F-4D97-AF65-F5344CB8AC3E}">
        <p14:creationId xmlns:p14="http://schemas.microsoft.com/office/powerpoint/2010/main" val="40380387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203976-FDFD-4DB3-8920-A74731B4D3D3}"/>
              </a:ext>
            </a:extLst>
          </p:cNvPr>
          <p:cNvSpPr>
            <a:spLocks noGrp="1"/>
          </p:cNvSpPr>
          <p:nvPr>
            <p:ph type="title"/>
          </p:nvPr>
        </p:nvSpPr>
        <p:spPr/>
        <p:txBody>
          <a:bodyPr/>
          <a:lstStyle/>
          <a:p>
            <a:r>
              <a:rPr lang="cs-CZ" dirty="0"/>
              <a:t>Ochrana biodiverzity</a:t>
            </a:r>
          </a:p>
        </p:txBody>
      </p:sp>
      <p:sp>
        <p:nvSpPr>
          <p:cNvPr id="3" name="Zástupný symbol pro obsah 2">
            <a:extLst>
              <a:ext uri="{FF2B5EF4-FFF2-40B4-BE49-F238E27FC236}">
                <a16:creationId xmlns:a16="http://schemas.microsoft.com/office/drawing/2014/main" id="{823FB567-8157-4C94-8AEA-6D8B564DACE7}"/>
              </a:ext>
            </a:extLst>
          </p:cNvPr>
          <p:cNvSpPr>
            <a:spLocks noGrp="1"/>
          </p:cNvSpPr>
          <p:nvPr>
            <p:ph sz="half" idx="1"/>
          </p:nvPr>
        </p:nvSpPr>
        <p:spPr/>
        <p:txBody>
          <a:bodyPr/>
          <a:lstStyle/>
          <a:p>
            <a:r>
              <a:rPr lang="cs-CZ" dirty="0"/>
              <a:t>Zdroje ohrožení</a:t>
            </a:r>
          </a:p>
          <a:p>
            <a:pPr lvl="1"/>
            <a:r>
              <a:rPr lang="cs-CZ" dirty="0"/>
              <a:t>Specializace a intenzifikace zemědělství </a:t>
            </a:r>
          </a:p>
          <a:p>
            <a:pPr lvl="1"/>
            <a:r>
              <a:rPr lang="cs-CZ" dirty="0"/>
              <a:t>Marginalizace a opouštění tradičního hospodaření s půdou</a:t>
            </a:r>
          </a:p>
        </p:txBody>
      </p:sp>
      <p:sp>
        <p:nvSpPr>
          <p:cNvPr id="4" name="Zástupný symbol pro obsah 3">
            <a:extLst>
              <a:ext uri="{FF2B5EF4-FFF2-40B4-BE49-F238E27FC236}">
                <a16:creationId xmlns:a16="http://schemas.microsoft.com/office/drawing/2014/main" id="{335F105A-9DD5-4741-9E03-013AE5879044}"/>
              </a:ext>
            </a:extLst>
          </p:cNvPr>
          <p:cNvSpPr>
            <a:spLocks noGrp="1"/>
          </p:cNvSpPr>
          <p:nvPr>
            <p:ph sz="half" idx="2"/>
          </p:nvPr>
        </p:nvSpPr>
        <p:spPr/>
        <p:txBody>
          <a:bodyPr/>
          <a:lstStyle/>
          <a:p>
            <a:r>
              <a:rPr lang="cs-CZ" dirty="0"/>
              <a:t>Nástroje </a:t>
            </a:r>
          </a:p>
          <a:p>
            <a:pPr lvl="1"/>
            <a:r>
              <a:rPr lang="cs-CZ" dirty="0"/>
              <a:t>Nástroje obecné a zvláštní ochrany přírody</a:t>
            </a:r>
          </a:p>
          <a:p>
            <a:pPr lvl="1"/>
            <a:r>
              <a:rPr lang="cs-CZ" dirty="0"/>
              <a:t>Soustava Natura 2000</a:t>
            </a:r>
          </a:p>
          <a:p>
            <a:pPr lvl="1"/>
            <a:r>
              <a:rPr lang="cs-CZ" dirty="0">
                <a:hlinkClick r:id="rId2"/>
              </a:rPr>
              <a:t>Národní program konzervace a využívání genetických zdrojů rostlin, zvířat a mikroorganismů významných pro výživu a zemědělství na období 2018 – 2022</a:t>
            </a:r>
            <a:endParaRPr lang="en-GB" dirty="0"/>
          </a:p>
        </p:txBody>
      </p:sp>
    </p:spTree>
    <p:extLst>
      <p:ext uri="{BB962C8B-B14F-4D97-AF65-F5344CB8AC3E}">
        <p14:creationId xmlns:p14="http://schemas.microsoft.com/office/powerpoint/2010/main" val="279288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Významné krajinné prvky</a:t>
            </a:r>
            <a:br>
              <a:rPr lang="cs-CZ" dirty="0"/>
            </a:br>
            <a:r>
              <a:rPr lang="cs-CZ" sz="2800" dirty="0"/>
              <a:t>zákon č. 114/1992 Sb.</a:t>
            </a:r>
            <a:endParaRPr lang="en-GB" dirty="0"/>
          </a:p>
        </p:txBody>
      </p:sp>
      <p:sp>
        <p:nvSpPr>
          <p:cNvPr id="3" name="Zástupný symbol pro obsah 2"/>
          <p:cNvSpPr>
            <a:spLocks noGrp="1"/>
          </p:cNvSpPr>
          <p:nvPr>
            <p:ph idx="1"/>
          </p:nvPr>
        </p:nvSpPr>
        <p:spPr/>
        <p:txBody>
          <a:bodyPr>
            <a:normAutofit lnSpcReduction="10000"/>
          </a:bodyPr>
          <a:lstStyle/>
          <a:p>
            <a:r>
              <a:rPr lang="cs-CZ" dirty="0"/>
              <a:t>Ochrana před poškozováním a ničením</a:t>
            </a:r>
          </a:p>
          <a:p>
            <a:r>
              <a:rPr lang="cs-CZ" dirty="0"/>
              <a:t>Druhy VKP</a:t>
            </a:r>
          </a:p>
          <a:p>
            <a:pPr lvl="1"/>
            <a:r>
              <a:rPr lang="cs-CZ" dirty="0"/>
              <a:t>Zákonné</a:t>
            </a:r>
          </a:p>
          <a:p>
            <a:pPr lvl="2"/>
            <a:r>
              <a:rPr lang="cs-CZ" dirty="0"/>
              <a:t>lesy, rašeliniště, vodní toky, rybníky, jezera, údolní nivy</a:t>
            </a:r>
          </a:p>
          <a:p>
            <a:pPr lvl="1"/>
            <a:r>
              <a:rPr lang="cs-CZ" dirty="0"/>
              <a:t>Registrované </a:t>
            </a:r>
          </a:p>
          <a:p>
            <a:pPr lvl="2"/>
            <a:r>
              <a:rPr lang="cs-CZ" dirty="0"/>
              <a:t>Např. mokřady, stepní trávníky, remízy, meze, trvalé travní plochy, naleziště nerostů a zkamenělin, umělé i přirozené skalní útvary, výchozy a odkryvy</a:t>
            </a:r>
          </a:p>
          <a:p>
            <a:r>
              <a:rPr lang="cs-CZ" dirty="0"/>
              <a:t>Zásahy do VKP</a:t>
            </a:r>
          </a:p>
          <a:p>
            <a:pPr lvl="1"/>
            <a:r>
              <a:rPr lang="cs-CZ" dirty="0"/>
              <a:t>Např. umisťování staveb, změny kultur pozemků, odvodňování pozemků, úpravy vodních toků a nádrží</a:t>
            </a:r>
          </a:p>
          <a:p>
            <a:pPr lvl="1"/>
            <a:r>
              <a:rPr lang="cs-CZ" dirty="0"/>
              <a:t>Závazné stanovisko OOP</a:t>
            </a:r>
          </a:p>
        </p:txBody>
      </p:sp>
    </p:spTree>
    <p:extLst>
      <p:ext uri="{BB962C8B-B14F-4D97-AF65-F5344CB8AC3E}">
        <p14:creationId xmlns:p14="http://schemas.microsoft.com/office/powerpoint/2010/main" val="441414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AAC79278-A4BD-4590-9998-9CF4CDBFAC11}"/>
              </a:ext>
            </a:extLst>
          </p:cNvPr>
          <p:cNvSpPr>
            <a:spLocks noGrp="1"/>
          </p:cNvSpPr>
          <p:nvPr>
            <p:ph type="title"/>
          </p:nvPr>
        </p:nvSpPr>
        <p:spPr/>
        <p:txBody>
          <a:bodyPr/>
          <a:lstStyle/>
          <a:p>
            <a:r>
              <a:rPr lang="cs-CZ" dirty="0">
                <a:hlinkClick r:id="rId2"/>
              </a:rPr>
              <a:t>Ekologicky významné prvky</a:t>
            </a:r>
            <a:br>
              <a:rPr lang="cs-CZ" dirty="0"/>
            </a:br>
            <a:r>
              <a:rPr lang="cs-CZ" sz="2800" dirty="0"/>
              <a:t>nařízení vlády č. 307/2014 Sb.</a:t>
            </a:r>
            <a:endParaRPr lang="cs-CZ" dirty="0"/>
          </a:p>
        </p:txBody>
      </p:sp>
      <p:sp>
        <p:nvSpPr>
          <p:cNvPr id="8" name="Zástupný obsah 7">
            <a:extLst>
              <a:ext uri="{FF2B5EF4-FFF2-40B4-BE49-F238E27FC236}">
                <a16:creationId xmlns:a16="http://schemas.microsoft.com/office/drawing/2014/main" id="{1BB63D60-2893-4115-BF1D-0F5DD3C6CBA6}"/>
              </a:ext>
            </a:extLst>
          </p:cNvPr>
          <p:cNvSpPr>
            <a:spLocks noGrp="1"/>
          </p:cNvSpPr>
          <p:nvPr>
            <p:ph idx="1"/>
          </p:nvPr>
        </p:nvSpPr>
        <p:spPr/>
        <p:txBody>
          <a:bodyPr>
            <a:normAutofit fontScale="85000" lnSpcReduction="10000"/>
          </a:bodyPr>
          <a:lstStyle/>
          <a:p>
            <a:r>
              <a:rPr lang="cs-CZ" sz="1600" dirty="0"/>
              <a:t>Souvislá plocha i zemědělsky neobhospodařované půdy plnící mimoprodukční funkci zemědělství</a:t>
            </a:r>
          </a:p>
          <a:p>
            <a:pPr lvl="1"/>
            <a:r>
              <a:rPr lang="cs-CZ" sz="1400" dirty="0"/>
              <a:t>Částečný překryv s nástroji ochrany přírody (viz zákon č. 114/1992 Sb.)</a:t>
            </a:r>
          </a:p>
          <a:p>
            <a:pPr lvl="2"/>
            <a:r>
              <a:rPr lang="cs-CZ" sz="1200" dirty="0"/>
              <a:t>Významné krajinné prvky, dřeviny rostoucí mimo les</a:t>
            </a:r>
          </a:p>
          <a:p>
            <a:pPr lvl="2"/>
            <a:r>
              <a:rPr lang="cs-CZ" sz="1200" dirty="0"/>
              <a:t>Vazba na územní systémy ekologické stability</a:t>
            </a:r>
          </a:p>
          <a:p>
            <a:pPr lvl="1"/>
            <a:r>
              <a:rPr lang="cs-CZ" sz="1400" dirty="0"/>
              <a:t>Evidence v LPIS</a:t>
            </a:r>
          </a:p>
          <a:p>
            <a:pPr lvl="1"/>
            <a:r>
              <a:rPr lang="cs-CZ" sz="1400" dirty="0"/>
              <a:t>Rozhodné pro poskytování plateb v rámci SZP (viz dále Pravidla podmíněnosti, </a:t>
            </a:r>
            <a:r>
              <a:rPr lang="cs-CZ" sz="1400" dirty="0" err="1"/>
              <a:t>Greening</a:t>
            </a:r>
            <a:r>
              <a:rPr lang="cs-CZ" sz="1400" dirty="0"/>
              <a:t>, PRV)</a:t>
            </a:r>
          </a:p>
          <a:p>
            <a:pPr lvl="1"/>
            <a:r>
              <a:rPr lang="cs-CZ" sz="1400" dirty="0"/>
              <a:t>Nárok na osvobození daně z nemovitých věcí</a:t>
            </a:r>
          </a:p>
          <a:p>
            <a:r>
              <a:rPr lang="cs-CZ" sz="1600" dirty="0"/>
              <a:t>Druhy</a:t>
            </a:r>
          </a:p>
          <a:p>
            <a:pPr lvl="1"/>
            <a:r>
              <a:rPr lang="cs-CZ" sz="1400" dirty="0"/>
              <a:t>Krajinotvorný sad</a:t>
            </a:r>
          </a:p>
          <a:p>
            <a:pPr lvl="1"/>
            <a:r>
              <a:rPr lang="cs-CZ" sz="1400" dirty="0"/>
              <a:t>Krajinné prvky</a:t>
            </a:r>
          </a:p>
          <a:p>
            <a:pPr lvl="2"/>
            <a:r>
              <a:rPr lang="cs-CZ" sz="1200" dirty="0"/>
              <a:t>Meze, terasy, travnaté údolnice, skupiny dřevin, stromořadí, solitérní dřeviny, příkopy, mokřady</a:t>
            </a:r>
          </a:p>
          <a:p>
            <a:pPr lvl="1"/>
            <a:r>
              <a:rPr lang="cs-CZ" sz="1400" dirty="0"/>
              <a:t>Plocha s rychle rostoucími dřevinami pěstovanými ve výmladkových plantážích</a:t>
            </a:r>
          </a:p>
          <a:p>
            <a:pPr lvl="1"/>
            <a:r>
              <a:rPr lang="cs-CZ" sz="1400" dirty="0"/>
              <a:t>Zalesněná půda</a:t>
            </a:r>
          </a:p>
        </p:txBody>
      </p:sp>
    </p:spTree>
    <p:extLst>
      <p:ext uri="{BB962C8B-B14F-4D97-AF65-F5344CB8AC3E}">
        <p14:creationId xmlns:p14="http://schemas.microsoft.com/office/powerpoint/2010/main" val="3007063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Zvláště chráněná území</a:t>
            </a:r>
            <a:br>
              <a:rPr lang="cs-CZ" dirty="0"/>
            </a:br>
            <a:r>
              <a:rPr lang="cs-CZ" sz="2800" dirty="0"/>
              <a:t>zákon č. 114/1992 Sb.</a:t>
            </a:r>
            <a:endParaRPr lang="en-GB" dirty="0"/>
          </a:p>
        </p:txBody>
      </p:sp>
      <p:sp>
        <p:nvSpPr>
          <p:cNvPr id="3" name="Zástupný symbol pro obsah 2"/>
          <p:cNvSpPr>
            <a:spLocks noGrp="1"/>
          </p:cNvSpPr>
          <p:nvPr>
            <p:ph idx="1"/>
          </p:nvPr>
        </p:nvSpPr>
        <p:spPr/>
        <p:txBody>
          <a:bodyPr>
            <a:normAutofit fontScale="92500" lnSpcReduction="20000"/>
          </a:bodyPr>
          <a:lstStyle/>
          <a:p>
            <a:r>
              <a:rPr lang="cs-CZ" dirty="0"/>
              <a:t>6 kategorií </a:t>
            </a:r>
          </a:p>
          <a:p>
            <a:pPr lvl="1"/>
            <a:r>
              <a:rPr lang="cs-CZ" dirty="0"/>
              <a:t>Národní parky, chráněné krajinné oblasti, národní přírodní rezervace, národní přírodní památky, přírodní rezervace a přírodní památky</a:t>
            </a:r>
          </a:p>
          <a:p>
            <a:r>
              <a:rPr lang="cs-CZ" dirty="0"/>
              <a:t>Zákonná ochrana – regulace zemědělského hospodaření </a:t>
            </a:r>
          </a:p>
          <a:p>
            <a:pPr lvl="1"/>
            <a:r>
              <a:rPr lang="cs-CZ" dirty="0"/>
              <a:t>Základní a bližší ochranné podmínky</a:t>
            </a:r>
          </a:p>
          <a:p>
            <a:pPr lvl="2"/>
            <a:r>
              <a:rPr lang="cs-CZ" dirty="0"/>
              <a:t>Zákazy ex lege, </a:t>
            </a:r>
            <a:r>
              <a:rPr lang="cs-CZ" dirty="0" err="1"/>
              <a:t>příkladmo</a:t>
            </a:r>
            <a:endParaRPr lang="cs-CZ" dirty="0"/>
          </a:p>
          <a:p>
            <a:pPr lvl="3"/>
            <a:r>
              <a:rPr lang="cs-CZ" dirty="0"/>
              <a:t>hospodaření na pozemcích způsobem vyžadujícím intenzivní technologie</a:t>
            </a:r>
          </a:p>
          <a:p>
            <a:pPr lvl="3"/>
            <a:r>
              <a:rPr lang="cs-CZ" dirty="0"/>
              <a:t>změny stávajícího vodního režimu pozemků</a:t>
            </a:r>
          </a:p>
          <a:p>
            <a:pPr lvl="3"/>
            <a:r>
              <a:rPr lang="cs-CZ" dirty="0"/>
              <a:t>používání biocidů</a:t>
            </a:r>
          </a:p>
          <a:p>
            <a:pPr lvl="3"/>
            <a:r>
              <a:rPr lang="cs-CZ" dirty="0"/>
              <a:t>změny současné skladby a plochy kultur</a:t>
            </a:r>
          </a:p>
          <a:p>
            <a:pPr lvl="2"/>
            <a:r>
              <a:rPr lang="cs-CZ" dirty="0"/>
              <a:t>Vybrané činnosti vázané na předchozí souhlas, </a:t>
            </a:r>
            <a:r>
              <a:rPr lang="cs-CZ" dirty="0" err="1"/>
              <a:t>příkladmo</a:t>
            </a:r>
            <a:endParaRPr lang="cs-CZ" dirty="0"/>
          </a:p>
          <a:p>
            <a:pPr lvl="3"/>
            <a:r>
              <a:rPr lang="cs-CZ" dirty="0"/>
              <a:t>změny druhů pozemků, používání hnojiv</a:t>
            </a:r>
          </a:p>
          <a:p>
            <a:pPr lvl="2"/>
            <a:r>
              <a:rPr lang="cs-CZ" dirty="0"/>
              <a:t>Závazná stanoviska orgánů ochrany přírody k některým činnostem (§ 44 ZOPK)</a:t>
            </a:r>
          </a:p>
        </p:txBody>
      </p:sp>
    </p:spTree>
    <p:extLst>
      <p:ext uri="{BB962C8B-B14F-4D97-AF65-F5344CB8AC3E}">
        <p14:creationId xmlns:p14="http://schemas.microsoft.com/office/powerpoint/2010/main" val="5228649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hlinkClick r:id="rId2"/>
              </a:rPr>
              <a:t>Natura 2000</a:t>
            </a:r>
            <a:br>
              <a:rPr lang="cs-CZ" dirty="0"/>
            </a:br>
            <a:r>
              <a:rPr lang="cs-CZ" sz="2200" dirty="0"/>
              <a:t>soustava chráněných území dle práva EU a zákona č. 114/1992 Sb.</a:t>
            </a:r>
            <a:endParaRPr lang="en-GB" dirty="0"/>
          </a:p>
        </p:txBody>
      </p:sp>
      <p:sp>
        <p:nvSpPr>
          <p:cNvPr id="4" name="Zástupný symbol pro text 3"/>
          <p:cNvSpPr>
            <a:spLocks noGrp="1"/>
          </p:cNvSpPr>
          <p:nvPr>
            <p:ph type="body" idx="1"/>
          </p:nvPr>
        </p:nvSpPr>
        <p:spPr/>
        <p:txBody>
          <a:bodyPr/>
          <a:lstStyle/>
          <a:p>
            <a:r>
              <a:rPr lang="cs-CZ" dirty="0"/>
              <a:t>Ptačí oblasti</a:t>
            </a:r>
          </a:p>
        </p:txBody>
      </p:sp>
      <p:sp>
        <p:nvSpPr>
          <p:cNvPr id="3" name="Zástupný symbol pro obsah 2"/>
          <p:cNvSpPr>
            <a:spLocks noGrp="1"/>
          </p:cNvSpPr>
          <p:nvPr>
            <p:ph sz="half" idx="2"/>
          </p:nvPr>
        </p:nvSpPr>
        <p:spPr/>
        <p:txBody>
          <a:bodyPr>
            <a:normAutofit lnSpcReduction="10000"/>
          </a:bodyPr>
          <a:lstStyle/>
          <a:p>
            <a:r>
              <a:rPr lang="cs-CZ" dirty="0"/>
              <a:t>Stanovení činností, ke kterým je nutný souhlas OOP</a:t>
            </a:r>
          </a:p>
          <a:p>
            <a:r>
              <a:rPr lang="cs-CZ" dirty="0">
                <a:hlinkClick r:id="rId3"/>
              </a:rPr>
              <a:t>Souhrny doporučených opatření</a:t>
            </a:r>
            <a:endParaRPr lang="cs-CZ" dirty="0"/>
          </a:p>
          <a:p>
            <a:pPr lvl="1"/>
            <a:r>
              <a:rPr lang="cs-CZ" dirty="0"/>
              <a:t> základní identifikační a popisné údaje o ptačí oblasti, odborné a věcné zdůvodnění cílů a způsobů péče o předmět ochrany ptačí oblasti a rozpis jednotlivých opatření dle místa a času </a:t>
            </a:r>
            <a:r>
              <a:rPr lang="cs-CZ" dirty="0" err="1"/>
              <a:t>realizac</a:t>
            </a:r>
            <a:endParaRPr lang="cs-CZ" dirty="0"/>
          </a:p>
        </p:txBody>
      </p:sp>
      <p:sp>
        <p:nvSpPr>
          <p:cNvPr id="5" name="Zástupný symbol pro text 4"/>
          <p:cNvSpPr>
            <a:spLocks noGrp="1"/>
          </p:cNvSpPr>
          <p:nvPr>
            <p:ph type="body" sz="quarter" idx="3"/>
          </p:nvPr>
        </p:nvSpPr>
        <p:spPr/>
        <p:txBody>
          <a:bodyPr/>
          <a:lstStyle/>
          <a:p>
            <a:r>
              <a:rPr lang="cs-CZ" sz="2000" dirty="0"/>
              <a:t>Evropsky významné lokality</a:t>
            </a:r>
            <a:endParaRPr lang="en-GB" sz="2000" dirty="0"/>
          </a:p>
        </p:txBody>
      </p:sp>
      <p:sp>
        <p:nvSpPr>
          <p:cNvPr id="6" name="Zástupný symbol pro obsah 5"/>
          <p:cNvSpPr>
            <a:spLocks noGrp="1"/>
          </p:cNvSpPr>
          <p:nvPr>
            <p:ph sz="quarter" idx="4"/>
          </p:nvPr>
        </p:nvSpPr>
        <p:spPr/>
        <p:txBody>
          <a:bodyPr>
            <a:normAutofit lnSpcReduction="10000"/>
          </a:bodyPr>
          <a:lstStyle/>
          <a:p>
            <a:r>
              <a:rPr lang="cs-CZ" dirty="0"/>
              <a:t>Ochrana před poškozováním a ničením</a:t>
            </a:r>
          </a:p>
          <a:p>
            <a:pPr lvl="1"/>
            <a:r>
              <a:rPr lang="cs-CZ" dirty="0"/>
              <a:t>Využívání s ohledem na předmět ochrany</a:t>
            </a:r>
          </a:p>
          <a:p>
            <a:pPr lvl="1"/>
            <a:r>
              <a:rPr lang="cs-CZ" dirty="0"/>
              <a:t>K zásahům s nežádoucími důsledky nutný souhlas OOP</a:t>
            </a:r>
          </a:p>
          <a:p>
            <a:r>
              <a:rPr lang="cs-CZ" dirty="0">
                <a:hlinkClick r:id="rId4"/>
              </a:rPr>
              <a:t>Souhrny doporučených opatření</a:t>
            </a:r>
            <a:endParaRPr lang="cs-CZ" dirty="0"/>
          </a:p>
          <a:p>
            <a:pPr lvl="1"/>
            <a:r>
              <a:rPr lang="cs-CZ" dirty="0"/>
              <a:t>rámcová doporučení způsobu hospodaření pro jednotlivé typy nelesních stanovišť (např. louky, mokřady, společenstva vodních či suchomilných rostlin, křoviny)</a:t>
            </a:r>
            <a:endParaRPr lang="en-GB" dirty="0"/>
          </a:p>
        </p:txBody>
      </p:sp>
    </p:spTree>
    <p:extLst>
      <p:ext uri="{BB962C8B-B14F-4D97-AF65-F5344CB8AC3E}">
        <p14:creationId xmlns:p14="http://schemas.microsoft.com/office/powerpoint/2010/main" val="1969195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Druhová ochrana</a:t>
            </a:r>
            <a:endParaRPr lang="en-GB" dirty="0"/>
          </a:p>
        </p:txBody>
      </p:sp>
      <p:sp>
        <p:nvSpPr>
          <p:cNvPr id="3" name="Zástupný symbol pro obsah 2"/>
          <p:cNvSpPr>
            <a:spLocks noGrp="1"/>
          </p:cNvSpPr>
          <p:nvPr>
            <p:ph idx="1"/>
          </p:nvPr>
        </p:nvSpPr>
        <p:spPr/>
        <p:txBody>
          <a:bodyPr>
            <a:normAutofit fontScale="77500" lnSpcReduction="20000"/>
          </a:bodyPr>
          <a:lstStyle/>
          <a:p>
            <a:r>
              <a:rPr lang="cs-CZ" dirty="0"/>
              <a:t>Obecná ochrana rostlin a živočichů § 5</a:t>
            </a:r>
          </a:p>
          <a:p>
            <a:pPr lvl="1"/>
            <a:r>
              <a:rPr lang="cs-CZ" dirty="0"/>
              <a:t>Povinnost FO a PO při provádění zemědělských prací postupovat tak, aby nedocházelo k nadměrnému úhynu rostlin a zraňování nebo úhynu živočichů nebo ničení jejich biotopů, kterému lze zabránit technicky i ekonomicky dostupnými prostředky. </a:t>
            </a:r>
          </a:p>
          <a:p>
            <a:pPr lvl="2"/>
            <a:r>
              <a:rPr lang="cs-CZ" dirty="0"/>
              <a:t>Orgán ochrany přírody uloží zajištění či použití takovýchto prostředků, neučiní-li tak povinná osoba sama</a:t>
            </a:r>
          </a:p>
          <a:p>
            <a:pPr lvl="1"/>
            <a:r>
              <a:rPr lang="cs-CZ" dirty="0"/>
              <a:t>Ochrana před nepůvodními a invazivními druhy</a:t>
            </a:r>
          </a:p>
          <a:p>
            <a:pPr lvl="2"/>
            <a:r>
              <a:rPr lang="cs-CZ" dirty="0"/>
              <a:t>Záměrné rozšiřování = povolení OOP</a:t>
            </a:r>
          </a:p>
          <a:p>
            <a:r>
              <a:rPr lang="cs-CZ" dirty="0"/>
              <a:t>Ochrana ptáků </a:t>
            </a:r>
          </a:p>
          <a:p>
            <a:pPr lvl="1"/>
            <a:r>
              <a:rPr lang="cs-CZ" dirty="0"/>
              <a:t>Zákazy ex lege § 5a</a:t>
            </a:r>
          </a:p>
          <a:p>
            <a:pPr lvl="1"/>
            <a:r>
              <a:rPr lang="cs-CZ" dirty="0"/>
              <a:t>Pravidla pro odchylný postup § 5b</a:t>
            </a:r>
          </a:p>
          <a:p>
            <a:r>
              <a:rPr lang="cs-CZ" dirty="0"/>
              <a:t>Zvláštní ochrana rostlin a živočichů (část V. ZOPK)</a:t>
            </a:r>
          </a:p>
          <a:p>
            <a:pPr lvl="1"/>
            <a:r>
              <a:rPr lang="cs-CZ" dirty="0"/>
              <a:t>Dle stupně ohrožení</a:t>
            </a:r>
          </a:p>
          <a:p>
            <a:pPr lvl="2"/>
            <a:r>
              <a:rPr lang="cs-CZ" dirty="0"/>
              <a:t>Zákazy </a:t>
            </a:r>
          </a:p>
          <a:p>
            <a:pPr lvl="2"/>
            <a:r>
              <a:rPr lang="cs-CZ" dirty="0"/>
              <a:t>Výjimky pro běžné obhospodařování </a:t>
            </a:r>
            <a:endParaRPr lang="en-GB" dirty="0"/>
          </a:p>
        </p:txBody>
      </p:sp>
    </p:spTree>
    <p:extLst>
      <p:ext uri="{BB962C8B-B14F-4D97-AF65-F5344CB8AC3E}">
        <p14:creationId xmlns:p14="http://schemas.microsoft.com/office/powerpoint/2010/main" val="25162634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CBD1E9-CA45-487D-BFE9-E7B09D2F103A}"/>
              </a:ext>
            </a:extLst>
          </p:cNvPr>
          <p:cNvSpPr>
            <a:spLocks noGrp="1"/>
          </p:cNvSpPr>
          <p:nvPr>
            <p:ph type="title"/>
          </p:nvPr>
        </p:nvSpPr>
        <p:spPr/>
        <p:txBody>
          <a:bodyPr/>
          <a:lstStyle/>
          <a:p>
            <a:r>
              <a:rPr lang="cs-CZ" dirty="0"/>
              <a:t>Ochrana ptáků v zemědělské praxi </a:t>
            </a:r>
          </a:p>
        </p:txBody>
      </p:sp>
      <p:sp>
        <p:nvSpPr>
          <p:cNvPr id="3" name="Zástupný obsah 2">
            <a:extLst>
              <a:ext uri="{FF2B5EF4-FFF2-40B4-BE49-F238E27FC236}">
                <a16:creationId xmlns:a16="http://schemas.microsoft.com/office/drawing/2014/main" id="{16C6C4C0-05A0-4110-8BAB-3DE06DA7B119}"/>
              </a:ext>
            </a:extLst>
          </p:cNvPr>
          <p:cNvSpPr>
            <a:spLocks noGrp="1"/>
          </p:cNvSpPr>
          <p:nvPr>
            <p:ph idx="1"/>
          </p:nvPr>
        </p:nvSpPr>
        <p:spPr/>
        <p:txBody>
          <a:bodyPr/>
          <a:lstStyle/>
          <a:p>
            <a:r>
              <a:rPr lang="cs-CZ" dirty="0"/>
              <a:t>Pro odlehčení</a:t>
            </a:r>
          </a:p>
          <a:p>
            <a:pPr lvl="1"/>
            <a:r>
              <a:rPr lang="cs-CZ" dirty="0"/>
              <a:t>Kotásek Josef. Špaček k smrti vyplašený. Dostupné na </a:t>
            </a:r>
            <a:r>
              <a:rPr lang="cs-CZ" dirty="0">
                <a:hlinkClick r:id="rId2"/>
              </a:rPr>
              <a:t>https://www.josefkotasek.cz/pravo/jine-obory-prava/k-smrti-vyplaseny/</a:t>
            </a:r>
            <a:endParaRPr lang="cs-CZ" dirty="0"/>
          </a:p>
          <a:p>
            <a:r>
              <a:rPr lang="cs-CZ" dirty="0">
                <a:hlinkClick r:id="rId3"/>
              </a:rPr>
              <a:t>Vyhláška č. 294/2006 Sb., o odchylném postupu pro usmrcování špačka obecného</a:t>
            </a:r>
            <a:endParaRPr lang="cs-CZ" dirty="0"/>
          </a:p>
          <a:p>
            <a:pPr lvl="1"/>
            <a:r>
              <a:rPr lang="cs-CZ" dirty="0"/>
              <a:t>Sdělení o uplatňování odchylného postupu</a:t>
            </a:r>
          </a:p>
          <a:p>
            <a:pPr lvl="2"/>
            <a:r>
              <a:rPr lang="cs-CZ" dirty="0">
                <a:hlinkClick r:id="rId4"/>
              </a:rPr>
              <a:t>https://www.dolni-dunajovice.cz/pdf/spacek-obecny-pdf_3478095542.pdf</a:t>
            </a:r>
            <a:endParaRPr lang="cs-CZ" dirty="0"/>
          </a:p>
        </p:txBody>
      </p:sp>
    </p:spTree>
    <p:extLst>
      <p:ext uri="{BB962C8B-B14F-4D97-AF65-F5344CB8AC3E}">
        <p14:creationId xmlns:p14="http://schemas.microsoft.com/office/powerpoint/2010/main" val="4469888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8B0B5-1AF4-4E3D-95C4-377138A65340}"/>
              </a:ext>
            </a:extLst>
          </p:cNvPr>
          <p:cNvSpPr>
            <a:spLocks noGrp="1"/>
          </p:cNvSpPr>
          <p:nvPr>
            <p:ph type="title"/>
          </p:nvPr>
        </p:nvSpPr>
        <p:spPr/>
        <p:txBody>
          <a:bodyPr/>
          <a:lstStyle/>
          <a:p>
            <a:r>
              <a:rPr lang="cs-CZ" dirty="0"/>
              <a:t>Rámcový obsah problematiky</a:t>
            </a:r>
          </a:p>
        </p:txBody>
      </p:sp>
      <p:sp>
        <p:nvSpPr>
          <p:cNvPr id="3" name="Zástupný symbol pro obsah 2">
            <a:extLst>
              <a:ext uri="{FF2B5EF4-FFF2-40B4-BE49-F238E27FC236}">
                <a16:creationId xmlns:a16="http://schemas.microsoft.com/office/drawing/2014/main" id="{F2E7533E-5474-4105-85B2-3CF0E2634878}"/>
              </a:ext>
            </a:extLst>
          </p:cNvPr>
          <p:cNvSpPr>
            <a:spLocks noGrp="1"/>
          </p:cNvSpPr>
          <p:nvPr>
            <p:ph idx="1"/>
          </p:nvPr>
        </p:nvSpPr>
        <p:spPr/>
        <p:txBody>
          <a:bodyPr>
            <a:normAutofit fontScale="85000" lnSpcReduction="20000"/>
          </a:bodyPr>
          <a:lstStyle/>
          <a:p>
            <a:r>
              <a:rPr lang="cs-CZ" b="1" dirty="0"/>
              <a:t>Princip udržitelnosti zemědělství</a:t>
            </a:r>
          </a:p>
          <a:p>
            <a:r>
              <a:rPr lang="cs-CZ" b="1" dirty="0"/>
              <a:t>Princip integrace ochrany životního prostředí</a:t>
            </a:r>
          </a:p>
          <a:p>
            <a:r>
              <a:rPr lang="cs-CZ" b="1" dirty="0"/>
              <a:t>Nástroje přímé a nepřímé regulace</a:t>
            </a:r>
          </a:p>
          <a:p>
            <a:pPr lvl="1"/>
            <a:r>
              <a:rPr lang="cs-CZ" b="1" dirty="0"/>
              <a:t>Nástroje společné zemědělské politiky</a:t>
            </a:r>
          </a:p>
          <a:p>
            <a:pPr lvl="2"/>
            <a:r>
              <a:rPr lang="cs-CZ" b="1" dirty="0"/>
              <a:t>Přímé ekologické platby</a:t>
            </a:r>
          </a:p>
          <a:p>
            <a:pPr lvl="2"/>
            <a:r>
              <a:rPr lang="cs-CZ" b="1" dirty="0"/>
              <a:t>Pravidla podmíněnosti</a:t>
            </a:r>
          </a:p>
          <a:p>
            <a:pPr lvl="2"/>
            <a:r>
              <a:rPr lang="cs-CZ" b="1" dirty="0"/>
              <a:t>Dobrovolná opatření</a:t>
            </a:r>
          </a:p>
          <a:p>
            <a:pPr lvl="1"/>
            <a:r>
              <a:rPr lang="cs-CZ" b="1" dirty="0"/>
              <a:t>Nástroje politiky a práva životního prostředí</a:t>
            </a:r>
          </a:p>
          <a:p>
            <a:pPr lvl="2"/>
            <a:r>
              <a:rPr lang="cs-CZ" b="1" dirty="0"/>
              <a:t>Ochrana biodiverzity</a:t>
            </a:r>
          </a:p>
          <a:p>
            <a:pPr lvl="2"/>
            <a:r>
              <a:rPr lang="cs-CZ" b="1" dirty="0"/>
              <a:t>Ochrana vody</a:t>
            </a:r>
          </a:p>
          <a:p>
            <a:pPr lvl="2"/>
            <a:r>
              <a:rPr lang="cs-CZ" b="1" dirty="0"/>
              <a:t>Ochrana půdy </a:t>
            </a:r>
          </a:p>
          <a:p>
            <a:pPr lvl="2"/>
            <a:r>
              <a:rPr lang="cs-CZ" b="1" dirty="0"/>
              <a:t>Ochrana ovzduší</a:t>
            </a:r>
          </a:p>
          <a:p>
            <a:pPr lvl="2"/>
            <a:r>
              <a:rPr lang="cs-CZ" b="1" dirty="0"/>
              <a:t>Ochrana klimatu</a:t>
            </a:r>
          </a:p>
        </p:txBody>
      </p:sp>
    </p:spTree>
    <p:extLst>
      <p:ext uri="{BB962C8B-B14F-4D97-AF65-F5344CB8AC3E}">
        <p14:creationId xmlns:p14="http://schemas.microsoft.com/office/powerpoint/2010/main" val="718475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Smluvní ochrana přírody</a:t>
            </a:r>
            <a:br>
              <a:rPr lang="cs-CZ" dirty="0"/>
            </a:br>
            <a:r>
              <a:rPr lang="cs-CZ" dirty="0"/>
              <a:t>- veřejnoprávní smlouvy</a:t>
            </a:r>
            <a:endParaRPr lang="en-GB" dirty="0"/>
          </a:p>
        </p:txBody>
      </p:sp>
      <p:sp>
        <p:nvSpPr>
          <p:cNvPr id="3" name="Zástupný symbol pro obsah 2"/>
          <p:cNvSpPr>
            <a:spLocks noGrp="1"/>
          </p:cNvSpPr>
          <p:nvPr>
            <p:ph idx="1"/>
          </p:nvPr>
        </p:nvSpPr>
        <p:spPr/>
        <p:txBody>
          <a:bodyPr>
            <a:normAutofit fontScale="92500" lnSpcReduction="20000"/>
          </a:bodyPr>
          <a:lstStyle/>
          <a:p>
            <a:r>
              <a:rPr lang="cs-CZ" dirty="0"/>
              <a:t>K ochraně EVL a jiných území se soustředěnými přírodními hodnotami (§ 39)</a:t>
            </a:r>
          </a:p>
          <a:p>
            <a:pPr lvl="1"/>
            <a:r>
              <a:rPr lang="cs-CZ" dirty="0"/>
              <a:t>OOP a vlastník pozemku</a:t>
            </a:r>
          </a:p>
          <a:p>
            <a:pPr lvl="1"/>
            <a:r>
              <a:rPr lang="cs-CZ" dirty="0"/>
              <a:t>Vymezení ochranných podmínek a způsobu péče</a:t>
            </a:r>
          </a:p>
          <a:p>
            <a:pPr lvl="1"/>
            <a:r>
              <a:rPr lang="cs-CZ" dirty="0">
                <a:hlinkClick r:id="rId2"/>
              </a:rPr>
              <a:t>Metodický pokyn MŽP </a:t>
            </a:r>
            <a:r>
              <a:rPr lang="cs-CZ" dirty="0"/>
              <a:t>+ </a:t>
            </a:r>
            <a:r>
              <a:rPr lang="cs-CZ" dirty="0">
                <a:hlinkClick r:id="rId3"/>
              </a:rPr>
              <a:t>vzor smlouvy</a:t>
            </a:r>
            <a:endParaRPr lang="cs-CZ" dirty="0"/>
          </a:p>
          <a:p>
            <a:r>
              <a:rPr lang="cs-CZ" dirty="0"/>
              <a:t>Ke způsobům a podmínkám hospodaření </a:t>
            </a:r>
          </a:p>
          <a:p>
            <a:pPr lvl="1"/>
            <a:r>
              <a:rPr lang="cs-CZ" dirty="0"/>
              <a:t>Provádění opatření na zlepšení přírodního prostředí (§ 68)</a:t>
            </a:r>
          </a:p>
          <a:p>
            <a:pPr lvl="1"/>
            <a:r>
              <a:rPr lang="cs-CZ" dirty="0"/>
              <a:t>Běžné obhospodařování pozemků s výskytem kriticky nebo silně ohrožených druhů rostlin (§ 49)</a:t>
            </a:r>
          </a:p>
          <a:p>
            <a:pPr lvl="1"/>
            <a:r>
              <a:rPr lang="cs-CZ" dirty="0"/>
              <a:t>Hospodaření ve ZCHÚ a ptačích oblastech</a:t>
            </a:r>
          </a:p>
          <a:p>
            <a:pPr lvl="2"/>
            <a:r>
              <a:rPr lang="cs-CZ" dirty="0"/>
              <a:t>OOP/obce A vlastník/uživatel pozemku</a:t>
            </a:r>
          </a:p>
          <a:p>
            <a:r>
              <a:rPr lang="cs-CZ" dirty="0">
                <a:hlinkClick r:id="rId4"/>
              </a:rPr>
              <a:t>Knotek J. Využitelnost veřejnoprávních smluv v ochraně přírody https://www.law.muni.cz/sborniky/dp08/files/pdf/sprava/knotek.pdf</a:t>
            </a:r>
            <a:endParaRPr lang="cs-CZ" dirty="0"/>
          </a:p>
          <a:p>
            <a:pPr lvl="1"/>
            <a:endParaRPr lang="en-GB" dirty="0"/>
          </a:p>
        </p:txBody>
      </p:sp>
    </p:spTree>
    <p:extLst>
      <p:ext uri="{BB962C8B-B14F-4D97-AF65-F5344CB8AC3E}">
        <p14:creationId xmlns:p14="http://schemas.microsoft.com/office/powerpoint/2010/main" val="349591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Ztížení zemědělského hospodaření</a:t>
            </a:r>
            <a:br>
              <a:rPr lang="cs-CZ" dirty="0"/>
            </a:br>
            <a:r>
              <a:rPr lang="cs-CZ" dirty="0"/>
              <a:t>- ekonomické nástroje</a:t>
            </a:r>
            <a:endParaRPr lang="en-GB" dirty="0"/>
          </a:p>
        </p:txBody>
      </p:sp>
      <p:sp>
        <p:nvSpPr>
          <p:cNvPr id="3" name="Zástupný symbol pro obsah 2"/>
          <p:cNvSpPr>
            <a:spLocks noGrp="1"/>
          </p:cNvSpPr>
          <p:nvPr>
            <p:ph sz="half" idx="1"/>
          </p:nvPr>
        </p:nvSpPr>
        <p:spPr>
          <a:xfrm>
            <a:off x="2589212" y="2133600"/>
            <a:ext cx="4313864" cy="4248346"/>
          </a:xfrm>
        </p:spPr>
        <p:txBody>
          <a:bodyPr>
            <a:normAutofit fontScale="70000" lnSpcReduction="20000"/>
          </a:bodyPr>
          <a:lstStyle/>
          <a:p>
            <a:r>
              <a:rPr lang="cs-CZ" dirty="0"/>
              <a:t>Náhrada za ztížení zemědělského hospodaření (§ 58 ZOPK)</a:t>
            </a:r>
          </a:p>
          <a:p>
            <a:r>
              <a:rPr lang="cs-CZ" dirty="0"/>
              <a:t>Oprávněná osoba</a:t>
            </a:r>
          </a:p>
          <a:p>
            <a:pPr lvl="1"/>
            <a:r>
              <a:rPr lang="cs-CZ" dirty="0"/>
              <a:t>Vlastník nebo uživatel zemědělské půdy</a:t>
            </a:r>
          </a:p>
          <a:p>
            <a:pPr lvl="1"/>
            <a:r>
              <a:rPr lang="cs-CZ" dirty="0"/>
              <a:t>Nárok trvá i v případě převodu nebo přechodu vlastnického práva nebo užívacího práva</a:t>
            </a:r>
          </a:p>
          <a:p>
            <a:r>
              <a:rPr lang="cs-CZ" dirty="0"/>
              <a:t>Újma</a:t>
            </a:r>
          </a:p>
          <a:p>
            <a:pPr lvl="1"/>
            <a:r>
              <a:rPr lang="cs-CZ" dirty="0"/>
              <a:t>Jednorázová nebo trvající</a:t>
            </a:r>
          </a:p>
          <a:p>
            <a:pPr lvl="1"/>
            <a:r>
              <a:rPr lang="cs-CZ" dirty="0"/>
              <a:t>Příčina</a:t>
            </a:r>
          </a:p>
          <a:p>
            <a:pPr lvl="2"/>
            <a:r>
              <a:rPr lang="cs-CZ" dirty="0"/>
              <a:t>omezení vyplývajícího z části třetí až páté ZOPK včetně prováděcích právních předpisů</a:t>
            </a:r>
          </a:p>
          <a:p>
            <a:pPr lvl="2"/>
            <a:r>
              <a:rPr lang="cs-CZ" dirty="0"/>
              <a:t>rozhodnutí vydaného na jejich základě</a:t>
            </a:r>
          </a:p>
          <a:p>
            <a:pPr lvl="2"/>
            <a:r>
              <a:rPr lang="cs-CZ" dirty="0"/>
              <a:t>omezení vyplývajícího z opatření v plánech systémů ekologické stability krajiny</a:t>
            </a:r>
          </a:p>
          <a:p>
            <a:pPr lvl="2"/>
            <a:r>
              <a:rPr lang="cs-CZ" dirty="0"/>
              <a:t>omezení vyplývajícího z rozhodnutí, závazného stanoviska nebo souhlasu vydaného podle ZOPK</a:t>
            </a:r>
          </a:p>
          <a:p>
            <a:r>
              <a:rPr lang="cs-CZ" dirty="0"/>
              <a:t>Podmínky pro uplatnění</a:t>
            </a:r>
          </a:p>
        </p:txBody>
      </p:sp>
      <p:sp>
        <p:nvSpPr>
          <p:cNvPr id="4" name="Zástupný symbol pro obsah 3">
            <a:extLst>
              <a:ext uri="{FF2B5EF4-FFF2-40B4-BE49-F238E27FC236}">
                <a16:creationId xmlns:a16="http://schemas.microsoft.com/office/drawing/2014/main" id="{B6BDB018-F283-4B8E-9F79-98ED4CF84AEE}"/>
              </a:ext>
            </a:extLst>
          </p:cNvPr>
          <p:cNvSpPr>
            <a:spLocks noGrp="1"/>
          </p:cNvSpPr>
          <p:nvPr>
            <p:ph sz="half" idx="2"/>
          </p:nvPr>
        </p:nvSpPr>
        <p:spPr>
          <a:xfrm>
            <a:off x="7190747" y="2126222"/>
            <a:ext cx="4313864" cy="4255724"/>
          </a:xfrm>
        </p:spPr>
        <p:txBody>
          <a:bodyPr>
            <a:normAutofit fontScale="70000" lnSpcReduction="20000"/>
          </a:bodyPr>
          <a:lstStyle/>
          <a:p>
            <a:r>
              <a:rPr lang="cs-CZ" dirty="0"/>
              <a:t>Finanční příspěvek (§ 69 ZOPK)</a:t>
            </a:r>
          </a:p>
          <a:p>
            <a:pPr lvl="1"/>
            <a:r>
              <a:rPr lang="cs-CZ" dirty="0"/>
              <a:t>Dohoda s OOP</a:t>
            </a:r>
          </a:p>
          <a:p>
            <a:pPr lvl="1"/>
            <a:r>
              <a:rPr lang="cs-CZ" dirty="0"/>
              <a:t>Zdržení se určité činnosti nebo provedení dohodnutých prací v rámci zlepšení životního prostředí</a:t>
            </a:r>
          </a:p>
          <a:p>
            <a:pPr marL="457200" lvl="1" indent="0">
              <a:buNone/>
            </a:pPr>
            <a:endParaRPr lang="cs-CZ" dirty="0"/>
          </a:p>
          <a:p>
            <a:r>
              <a:rPr lang="cs-CZ" dirty="0"/>
              <a:t>Kompenzační platby z PRV</a:t>
            </a:r>
          </a:p>
          <a:p>
            <a:pPr lvl="1"/>
            <a:r>
              <a:rPr lang="cs-CZ" dirty="0"/>
              <a:t>ptačí oblasti a EVL (národní seznam) na území 1. zóny NP nebo 1. zóny CHKO, nebo</a:t>
            </a:r>
          </a:p>
          <a:p>
            <a:pPr lvl="1"/>
            <a:r>
              <a:rPr lang="cs-CZ" dirty="0"/>
              <a:t>území 1. zóny NP nebo 1. zóny CHKO, které se nenacházejí na území ptačí oblasti nebo EVL</a:t>
            </a:r>
          </a:p>
          <a:p>
            <a:pPr lvl="1"/>
            <a:r>
              <a:rPr lang="cs-CZ" dirty="0"/>
              <a:t>Bližší podmínky viz nařízení vlády č. 73/2015 Sb.</a:t>
            </a:r>
          </a:p>
        </p:txBody>
      </p:sp>
    </p:spTree>
    <p:extLst>
      <p:ext uri="{BB962C8B-B14F-4D97-AF65-F5344CB8AC3E}">
        <p14:creationId xmlns:p14="http://schemas.microsoft.com/office/powerpoint/2010/main" val="2212972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Ochrana vod</a:t>
            </a:r>
            <a:endParaRPr lang="en-GB" dirty="0"/>
          </a:p>
        </p:txBody>
      </p:sp>
      <p:sp>
        <p:nvSpPr>
          <p:cNvPr id="3" name="Zástupný symbol pro obsah 2"/>
          <p:cNvSpPr>
            <a:spLocks noGrp="1"/>
          </p:cNvSpPr>
          <p:nvPr>
            <p:ph sz="half" idx="1"/>
          </p:nvPr>
        </p:nvSpPr>
        <p:spPr>
          <a:xfrm>
            <a:off x="2589212" y="2133599"/>
            <a:ext cx="4313864" cy="4107667"/>
          </a:xfrm>
        </p:spPr>
        <p:txBody>
          <a:bodyPr>
            <a:normAutofit/>
          </a:bodyPr>
          <a:lstStyle/>
          <a:p>
            <a:r>
              <a:rPr lang="cs-CZ" dirty="0"/>
              <a:t>Zdroje ohrožení</a:t>
            </a:r>
          </a:p>
          <a:p>
            <a:pPr lvl="1"/>
            <a:r>
              <a:rPr lang="cs-CZ" dirty="0"/>
              <a:t>Rezidua pesticidů</a:t>
            </a:r>
          </a:p>
          <a:p>
            <a:pPr lvl="1"/>
            <a:r>
              <a:rPr lang="cs-CZ" dirty="0"/>
              <a:t>Eutrofizace </a:t>
            </a:r>
          </a:p>
          <a:p>
            <a:pPr lvl="1"/>
            <a:r>
              <a:rPr lang="cs-CZ" dirty="0"/>
              <a:t>Eroze </a:t>
            </a:r>
          </a:p>
          <a:p>
            <a:pPr lvl="1"/>
            <a:r>
              <a:rPr lang="cs-CZ" dirty="0"/>
              <a:t>Zavlažování </a:t>
            </a:r>
          </a:p>
          <a:p>
            <a:pPr lvl="1"/>
            <a:r>
              <a:rPr lang="cs-CZ" dirty="0"/>
              <a:t>Sucho </a:t>
            </a:r>
          </a:p>
        </p:txBody>
      </p:sp>
      <p:sp>
        <p:nvSpPr>
          <p:cNvPr id="4" name="Zástupný symbol pro obsah 3">
            <a:extLst>
              <a:ext uri="{FF2B5EF4-FFF2-40B4-BE49-F238E27FC236}">
                <a16:creationId xmlns:a16="http://schemas.microsoft.com/office/drawing/2014/main" id="{A13CDD0C-CAFD-4BDA-BA0A-9079DFD58929}"/>
              </a:ext>
            </a:extLst>
          </p:cNvPr>
          <p:cNvSpPr>
            <a:spLocks noGrp="1"/>
          </p:cNvSpPr>
          <p:nvPr>
            <p:ph sz="half" idx="2"/>
          </p:nvPr>
        </p:nvSpPr>
        <p:spPr>
          <a:xfrm>
            <a:off x="7190747" y="2126222"/>
            <a:ext cx="4313864" cy="4107668"/>
          </a:xfrm>
        </p:spPr>
        <p:txBody>
          <a:bodyPr/>
          <a:lstStyle/>
          <a:p>
            <a:r>
              <a:rPr lang="cs-CZ" dirty="0"/>
              <a:t>Nástroje</a:t>
            </a:r>
          </a:p>
          <a:p>
            <a:pPr lvl="1"/>
            <a:r>
              <a:rPr lang="cs-CZ" dirty="0"/>
              <a:t>Udržitelné používání pesticidů</a:t>
            </a:r>
          </a:p>
          <a:p>
            <a:pPr lvl="1"/>
            <a:r>
              <a:rPr lang="cs-CZ" dirty="0"/>
              <a:t>Hospodaření ve zranitelných oblastech</a:t>
            </a:r>
          </a:p>
          <a:p>
            <a:pPr lvl="1"/>
            <a:r>
              <a:rPr lang="cs-CZ" dirty="0"/>
              <a:t>Zacházení se závadnými látkami</a:t>
            </a:r>
          </a:p>
          <a:p>
            <a:pPr lvl="1"/>
            <a:r>
              <a:rPr lang="cs-CZ" dirty="0"/>
              <a:t>Podmínky pro nakládání s povrchovými a podzemními vodami</a:t>
            </a:r>
          </a:p>
          <a:p>
            <a:pPr lvl="1"/>
            <a:r>
              <a:rPr lang="cs-CZ" dirty="0"/>
              <a:t>Vypouštění odpadních vod</a:t>
            </a:r>
          </a:p>
          <a:p>
            <a:pPr lvl="2"/>
            <a:endParaRPr lang="cs-CZ" dirty="0"/>
          </a:p>
        </p:txBody>
      </p:sp>
    </p:spTree>
    <p:extLst>
      <p:ext uri="{BB962C8B-B14F-4D97-AF65-F5344CB8AC3E}">
        <p14:creationId xmlns:p14="http://schemas.microsoft.com/office/powerpoint/2010/main" val="42172011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hlinkClick r:id="rId2"/>
              </a:rPr>
              <a:t>Nitrátová směrnice</a:t>
            </a:r>
            <a:endParaRPr lang="en-GB" dirty="0"/>
          </a:p>
        </p:txBody>
      </p:sp>
      <p:sp>
        <p:nvSpPr>
          <p:cNvPr id="3" name="Zástupný symbol pro obsah 2"/>
          <p:cNvSpPr>
            <a:spLocks noGrp="1"/>
          </p:cNvSpPr>
          <p:nvPr>
            <p:ph idx="1"/>
          </p:nvPr>
        </p:nvSpPr>
        <p:spPr/>
        <p:txBody>
          <a:bodyPr>
            <a:normAutofit/>
          </a:bodyPr>
          <a:lstStyle/>
          <a:p>
            <a:r>
              <a:rPr lang="cs-CZ" dirty="0"/>
              <a:t>Ochrana vod před znečištěním způsobeném dusičnany ze zemědělských zdrojů</a:t>
            </a:r>
          </a:p>
          <a:p>
            <a:r>
              <a:rPr lang="cs-CZ" dirty="0"/>
              <a:t>Zranitelné oblasti</a:t>
            </a:r>
          </a:p>
          <a:p>
            <a:pPr lvl="1"/>
            <a:r>
              <a:rPr lang="cs-CZ" dirty="0"/>
              <a:t>59 katastrálních území </a:t>
            </a:r>
          </a:p>
          <a:p>
            <a:pPr lvl="2"/>
            <a:r>
              <a:rPr lang="cs-CZ" dirty="0"/>
              <a:t>Na základě dat z monitoring (VÚV TGM, </a:t>
            </a:r>
            <a:r>
              <a:rPr lang="cs-CZ" dirty="0" err="1"/>
              <a:t>v.v.i</a:t>
            </a:r>
            <a:r>
              <a:rPr lang="cs-CZ" dirty="0"/>
              <a:t>., Povodí, </a:t>
            </a:r>
            <a:r>
              <a:rPr lang="cs-CZ" dirty="0" err="1"/>
              <a:t>s.p</a:t>
            </a:r>
            <a:r>
              <a:rPr lang="cs-CZ" dirty="0"/>
              <a:t>., ČHMÚ)</a:t>
            </a:r>
          </a:p>
          <a:p>
            <a:r>
              <a:rPr lang="cs-CZ" dirty="0"/>
              <a:t>Akční program </a:t>
            </a:r>
          </a:p>
          <a:p>
            <a:pPr lvl="1"/>
            <a:r>
              <a:rPr lang="cs-CZ" dirty="0"/>
              <a:t>Opatření upravující způsob zemědělského hospodaření</a:t>
            </a:r>
          </a:p>
          <a:p>
            <a:pPr lvl="2"/>
            <a:r>
              <a:rPr lang="cs-CZ" dirty="0"/>
              <a:t>Používání a skladování hnojiv</a:t>
            </a:r>
          </a:p>
          <a:p>
            <a:pPr lvl="2"/>
            <a:r>
              <a:rPr lang="cs-CZ" dirty="0"/>
              <a:t>Střídání plodin</a:t>
            </a:r>
          </a:p>
          <a:p>
            <a:pPr lvl="2"/>
            <a:r>
              <a:rPr lang="cs-CZ" dirty="0"/>
              <a:t>Provádění protierozních opatření</a:t>
            </a:r>
          </a:p>
          <a:p>
            <a:pPr lvl="1"/>
            <a:endParaRPr lang="en-GB" dirty="0"/>
          </a:p>
        </p:txBody>
      </p:sp>
    </p:spTree>
    <p:extLst>
      <p:ext uri="{BB962C8B-B14F-4D97-AF65-F5344CB8AC3E}">
        <p14:creationId xmlns:p14="http://schemas.microsoft.com/office/powerpoint/2010/main" val="383412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Změny klimatu</a:t>
            </a:r>
            <a:br>
              <a:rPr lang="cs-CZ" dirty="0"/>
            </a:br>
            <a:r>
              <a:rPr lang="cs-CZ" dirty="0"/>
              <a:t>- zmírnění a adaptace</a:t>
            </a:r>
            <a:endParaRPr lang="en-GB" dirty="0"/>
          </a:p>
        </p:txBody>
      </p:sp>
      <p:sp>
        <p:nvSpPr>
          <p:cNvPr id="3" name="Zástupný symbol pro obsah 2"/>
          <p:cNvSpPr>
            <a:spLocks noGrp="1"/>
          </p:cNvSpPr>
          <p:nvPr>
            <p:ph sz="half" idx="1"/>
          </p:nvPr>
        </p:nvSpPr>
        <p:spPr/>
        <p:txBody>
          <a:bodyPr>
            <a:normAutofit/>
          </a:bodyPr>
          <a:lstStyle/>
          <a:p>
            <a:r>
              <a:rPr lang="cs-CZ" dirty="0"/>
              <a:t>Adaptace zemědělství na změny klimatu v podmínkách ČR</a:t>
            </a:r>
          </a:p>
          <a:p>
            <a:pPr lvl="1"/>
            <a:r>
              <a:rPr lang="cs-CZ" dirty="0">
                <a:hlinkClick r:id="rId2"/>
              </a:rPr>
              <a:t>http://eagri.cz/public/web/file/552908/publikace_Adaptace_zemedelstvi_final.pdf</a:t>
            </a:r>
            <a:endParaRPr lang="cs-CZ" dirty="0"/>
          </a:p>
          <a:p>
            <a:r>
              <a:rPr lang="cs-CZ" dirty="0"/>
              <a:t>Politika ochrany klimatu v ČR</a:t>
            </a:r>
          </a:p>
          <a:p>
            <a:pPr lvl="1"/>
            <a:r>
              <a:rPr lang="cs-CZ" dirty="0">
                <a:hlinkClick r:id="rId3"/>
              </a:rPr>
              <a:t>https://www.mzp.cz/cz/politika_ochrany_klimatu_2017</a:t>
            </a:r>
            <a:endParaRPr lang="cs-CZ" dirty="0"/>
          </a:p>
        </p:txBody>
      </p:sp>
      <p:sp>
        <p:nvSpPr>
          <p:cNvPr id="4" name="Zástupný symbol pro obsah 3">
            <a:extLst>
              <a:ext uri="{FF2B5EF4-FFF2-40B4-BE49-F238E27FC236}">
                <a16:creationId xmlns:a16="http://schemas.microsoft.com/office/drawing/2014/main" id="{43156772-DB9A-496A-B6E8-C2D45A885997}"/>
              </a:ext>
            </a:extLst>
          </p:cNvPr>
          <p:cNvSpPr>
            <a:spLocks noGrp="1"/>
          </p:cNvSpPr>
          <p:nvPr>
            <p:ph sz="half" idx="2"/>
          </p:nvPr>
        </p:nvSpPr>
        <p:spPr/>
        <p:txBody>
          <a:bodyPr>
            <a:normAutofit/>
          </a:bodyPr>
          <a:lstStyle/>
          <a:p>
            <a:r>
              <a:rPr lang="cs-CZ" dirty="0"/>
              <a:t>Rozhovor k problematice zemědělství a změnám klimatu, dostupný na </a:t>
            </a:r>
            <a:r>
              <a:rPr lang="cs-CZ" dirty="0">
                <a:hlinkClick r:id="rId4"/>
              </a:rPr>
              <a:t>https://euractiv.cz/section/klima-a-zivotni-prostredi/interview/spatne-zemedelstvi-zmeny-klimatu-zpusobuje-to-dobre-je-brzdi-rika-v-rozhovoru-svitalek/</a:t>
            </a:r>
            <a:endParaRPr lang="cs-CZ" dirty="0"/>
          </a:p>
        </p:txBody>
      </p:sp>
    </p:spTree>
    <p:extLst>
      <p:ext uri="{BB962C8B-B14F-4D97-AF65-F5344CB8AC3E}">
        <p14:creationId xmlns:p14="http://schemas.microsoft.com/office/powerpoint/2010/main" val="728742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744EEA-2C3C-4115-902D-FE2520052186}"/>
              </a:ext>
            </a:extLst>
          </p:cNvPr>
          <p:cNvSpPr>
            <a:spLocks noGrp="1"/>
          </p:cNvSpPr>
          <p:nvPr>
            <p:ph type="title"/>
          </p:nvPr>
        </p:nvSpPr>
        <p:spPr/>
        <p:txBody>
          <a:bodyPr>
            <a:normAutofit fontScale="90000"/>
          </a:bodyPr>
          <a:lstStyle/>
          <a:p>
            <a:r>
              <a:rPr lang="cs-CZ" dirty="0" err="1"/>
              <a:t>Cross</a:t>
            </a:r>
            <a:r>
              <a:rPr lang="cs-CZ" dirty="0"/>
              <a:t> </a:t>
            </a:r>
            <a:r>
              <a:rPr lang="cs-CZ" dirty="0" err="1"/>
              <a:t>Compliance</a:t>
            </a:r>
            <a:r>
              <a:rPr lang="cs-CZ" dirty="0"/>
              <a:t>/Kontrola podmíněnosti </a:t>
            </a:r>
            <a:br>
              <a:rPr lang="cs-CZ" dirty="0"/>
            </a:br>
            <a:r>
              <a:rPr lang="cs-CZ" dirty="0"/>
              <a:t>– dotčené podpory</a:t>
            </a:r>
          </a:p>
        </p:txBody>
      </p:sp>
      <p:sp>
        <p:nvSpPr>
          <p:cNvPr id="3" name="Zástupný symbol pro obsah 2">
            <a:extLst>
              <a:ext uri="{FF2B5EF4-FFF2-40B4-BE49-F238E27FC236}">
                <a16:creationId xmlns:a16="http://schemas.microsoft.com/office/drawing/2014/main" id="{DC7AB0DF-2897-4FE2-994E-2051AE0F4E2C}"/>
              </a:ext>
            </a:extLst>
          </p:cNvPr>
          <p:cNvSpPr>
            <a:spLocks noGrp="1"/>
          </p:cNvSpPr>
          <p:nvPr>
            <p:ph sz="half" idx="1"/>
          </p:nvPr>
        </p:nvSpPr>
        <p:spPr/>
        <p:txBody>
          <a:bodyPr>
            <a:normAutofit fontScale="92500" lnSpcReduction="20000"/>
          </a:bodyPr>
          <a:lstStyle/>
          <a:p>
            <a:r>
              <a:rPr lang="cs-CZ" dirty="0"/>
              <a:t>Přímé platby</a:t>
            </a:r>
          </a:p>
          <a:p>
            <a:pPr lvl="1"/>
            <a:r>
              <a:rPr lang="cs-CZ" dirty="0"/>
              <a:t>Jednotná platba na plochu</a:t>
            </a:r>
          </a:p>
          <a:p>
            <a:pPr lvl="1"/>
            <a:r>
              <a:rPr lang="cs-CZ" dirty="0" err="1"/>
              <a:t>Greening</a:t>
            </a:r>
            <a:endParaRPr lang="cs-CZ" dirty="0"/>
          </a:p>
          <a:p>
            <a:pPr lvl="1"/>
            <a:r>
              <a:rPr lang="cs-CZ" dirty="0"/>
              <a:t>Platba pro mladé zemědělce</a:t>
            </a:r>
          </a:p>
          <a:p>
            <a:pPr lvl="1"/>
            <a:r>
              <a:rPr lang="cs-CZ" dirty="0"/>
              <a:t>Dobrovolná podpora vázaná na produkci</a:t>
            </a:r>
          </a:p>
          <a:p>
            <a:endParaRPr lang="cs-CZ" dirty="0"/>
          </a:p>
          <a:p>
            <a:r>
              <a:rPr lang="cs-CZ" dirty="0"/>
              <a:t>Společná organizace trhu s vínem </a:t>
            </a:r>
          </a:p>
          <a:p>
            <a:pPr lvl="1"/>
            <a:r>
              <a:rPr lang="pl-PL" dirty="0"/>
              <a:t>Podpora na restrukturalizaci a přeměnu vinic</a:t>
            </a:r>
            <a:endParaRPr lang="cs-CZ" dirty="0"/>
          </a:p>
        </p:txBody>
      </p:sp>
      <p:sp>
        <p:nvSpPr>
          <p:cNvPr id="4" name="Zástupný symbol pro obsah 3">
            <a:extLst>
              <a:ext uri="{FF2B5EF4-FFF2-40B4-BE49-F238E27FC236}">
                <a16:creationId xmlns:a16="http://schemas.microsoft.com/office/drawing/2014/main" id="{52DAAD03-7B0E-40D8-803F-A09DB420675E}"/>
              </a:ext>
            </a:extLst>
          </p:cNvPr>
          <p:cNvSpPr>
            <a:spLocks noGrp="1"/>
          </p:cNvSpPr>
          <p:nvPr>
            <p:ph sz="half" idx="2"/>
          </p:nvPr>
        </p:nvSpPr>
        <p:spPr/>
        <p:txBody>
          <a:bodyPr>
            <a:normAutofit fontScale="92500" lnSpcReduction="20000"/>
          </a:bodyPr>
          <a:lstStyle/>
          <a:p>
            <a:r>
              <a:rPr lang="cs-CZ" dirty="0"/>
              <a:t>Opatření Programu rozvoje venkova</a:t>
            </a:r>
          </a:p>
          <a:p>
            <a:pPr lvl="1"/>
            <a:r>
              <a:rPr lang="cs-CZ" dirty="0" err="1"/>
              <a:t>Agroenvironmentálně</a:t>
            </a:r>
            <a:r>
              <a:rPr lang="cs-CZ" dirty="0"/>
              <a:t> - klimatická opatření (AEKO)</a:t>
            </a:r>
          </a:p>
          <a:p>
            <a:pPr lvl="1"/>
            <a:r>
              <a:rPr lang="cs-CZ" dirty="0"/>
              <a:t>Ekologické zemědělství (EZ)</a:t>
            </a:r>
          </a:p>
          <a:p>
            <a:pPr lvl="1"/>
            <a:r>
              <a:rPr lang="cs-CZ" dirty="0"/>
              <a:t>Platby pro horské oblasti a jiné oblasti s přírodními nebo jinými zvláštními omezeními (ANC)</a:t>
            </a:r>
          </a:p>
          <a:p>
            <a:pPr lvl="1"/>
            <a:r>
              <a:rPr lang="cs-CZ" dirty="0"/>
              <a:t>Platby v oblasti Natura 2000 na zemědělské půdě</a:t>
            </a:r>
          </a:p>
          <a:p>
            <a:pPr lvl="1"/>
            <a:r>
              <a:rPr lang="cs-CZ" dirty="0"/>
              <a:t>Dobré životní podmínky zvířat</a:t>
            </a:r>
          </a:p>
          <a:p>
            <a:pPr lvl="1"/>
            <a:r>
              <a:rPr lang="cs-CZ" dirty="0"/>
              <a:t>Platby na lesnicko-environmentální a klimatické služby a ochranu lesů</a:t>
            </a:r>
          </a:p>
          <a:p>
            <a:pPr lvl="1"/>
            <a:r>
              <a:rPr lang="cs-CZ" dirty="0"/>
              <a:t>Platby na zalesňování zemědělské půdy</a:t>
            </a:r>
          </a:p>
          <a:p>
            <a:pPr lvl="1"/>
            <a:endParaRPr lang="cs-CZ" dirty="0"/>
          </a:p>
        </p:txBody>
      </p:sp>
    </p:spTree>
    <p:extLst>
      <p:ext uri="{BB962C8B-B14F-4D97-AF65-F5344CB8AC3E}">
        <p14:creationId xmlns:p14="http://schemas.microsoft.com/office/powerpoint/2010/main" val="30565006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55F1AE-77B2-460F-8F3C-537FF2614890}"/>
              </a:ext>
            </a:extLst>
          </p:cNvPr>
          <p:cNvSpPr>
            <a:spLocks noGrp="1"/>
          </p:cNvSpPr>
          <p:nvPr>
            <p:ph type="title"/>
          </p:nvPr>
        </p:nvSpPr>
        <p:spPr/>
        <p:txBody>
          <a:bodyPr/>
          <a:lstStyle/>
          <a:p>
            <a:r>
              <a:rPr lang="cs-CZ" dirty="0" err="1">
                <a:hlinkClick r:id="rId2"/>
              </a:rPr>
              <a:t>Greening</a:t>
            </a:r>
            <a:r>
              <a:rPr lang="cs-CZ" dirty="0"/>
              <a:t> </a:t>
            </a:r>
          </a:p>
        </p:txBody>
      </p:sp>
      <p:sp>
        <p:nvSpPr>
          <p:cNvPr id="3" name="Zástupný symbol pro obsah 2">
            <a:extLst>
              <a:ext uri="{FF2B5EF4-FFF2-40B4-BE49-F238E27FC236}">
                <a16:creationId xmlns:a16="http://schemas.microsoft.com/office/drawing/2014/main" id="{A36AD652-A567-422B-B203-4894D029BE90}"/>
              </a:ext>
            </a:extLst>
          </p:cNvPr>
          <p:cNvSpPr>
            <a:spLocks noGrp="1"/>
          </p:cNvSpPr>
          <p:nvPr>
            <p:ph idx="1"/>
          </p:nvPr>
        </p:nvSpPr>
        <p:spPr>
          <a:xfrm>
            <a:off x="2589212" y="2133600"/>
            <a:ext cx="8915400" cy="3777622"/>
          </a:xfrm>
        </p:spPr>
        <p:txBody>
          <a:bodyPr>
            <a:normAutofit/>
          </a:bodyPr>
          <a:lstStyle/>
          <a:p>
            <a:r>
              <a:rPr lang="cs-CZ" dirty="0"/>
              <a:t>Platba na zemědělské postupy příznivé pro klima a životní prostředí </a:t>
            </a:r>
          </a:p>
          <a:p>
            <a:pPr lvl="1"/>
            <a:r>
              <a:rPr lang="cs-CZ" dirty="0"/>
              <a:t>Součást jednotné platby na plochu</a:t>
            </a:r>
          </a:p>
          <a:p>
            <a:pPr lvl="1"/>
            <a:r>
              <a:rPr lang="cs-CZ" dirty="0"/>
              <a:t>Povinnost dodržovat vybrané postupy na všech způsobilých hektarech</a:t>
            </a:r>
          </a:p>
          <a:p>
            <a:pPr lvl="2"/>
            <a:r>
              <a:rPr lang="cs-CZ" dirty="0"/>
              <a:t>Nařízení vlády č. 50/2015 Sb.</a:t>
            </a:r>
          </a:p>
        </p:txBody>
      </p:sp>
    </p:spTree>
    <p:extLst>
      <p:ext uri="{BB962C8B-B14F-4D97-AF65-F5344CB8AC3E}">
        <p14:creationId xmlns:p14="http://schemas.microsoft.com/office/powerpoint/2010/main" val="2404055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00329BC-184C-4FAB-BEEF-2F1A675A6282}"/>
              </a:ext>
            </a:extLst>
          </p:cNvPr>
          <p:cNvSpPr>
            <a:spLocks noGrp="1"/>
          </p:cNvSpPr>
          <p:nvPr>
            <p:ph type="title"/>
          </p:nvPr>
        </p:nvSpPr>
        <p:spPr>
          <a:xfrm>
            <a:off x="1259893" y="3101093"/>
            <a:ext cx="2454052" cy="3029344"/>
          </a:xfrm>
        </p:spPr>
        <p:txBody>
          <a:bodyPr>
            <a:normAutofit/>
          </a:bodyPr>
          <a:lstStyle/>
          <a:p>
            <a:r>
              <a:rPr lang="cs-CZ" sz="3000">
                <a:solidFill>
                  <a:schemeClr val="bg1"/>
                </a:solidFill>
              </a:rPr>
              <a:t>Zemědělské postupy</a:t>
            </a:r>
          </a:p>
        </p:txBody>
      </p:sp>
      <p:sp>
        <p:nvSpPr>
          <p:cNvPr id="37"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9" name="Rectangle 38">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14B35C06-03D4-43DC-88D1-924BE62DCC30}"/>
              </a:ext>
            </a:extLst>
          </p:cNvPr>
          <p:cNvGraphicFramePr>
            <a:graphicFrameLocks noGrp="1"/>
          </p:cNvGraphicFramePr>
          <p:nvPr>
            <p:ph idx="1"/>
            <p:extLst>
              <p:ext uri="{D42A27DB-BD31-4B8C-83A1-F6EECF244321}">
                <p14:modId xmlns:p14="http://schemas.microsoft.com/office/powerpoint/2010/main" val="405217338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6947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2CCCC8-4B47-478F-BEC1-2C0E56E36035}"/>
              </a:ext>
            </a:extLst>
          </p:cNvPr>
          <p:cNvSpPr>
            <a:spLocks noGrp="1"/>
          </p:cNvSpPr>
          <p:nvPr>
            <p:ph type="title"/>
          </p:nvPr>
        </p:nvSpPr>
        <p:spPr/>
        <p:txBody>
          <a:bodyPr/>
          <a:lstStyle/>
          <a:p>
            <a:r>
              <a:rPr lang="cs-CZ" dirty="0"/>
              <a:t>Kontrola a sankce</a:t>
            </a:r>
            <a:br>
              <a:rPr lang="cs-CZ" dirty="0"/>
            </a:br>
            <a:r>
              <a:rPr lang="cs-CZ" sz="2000" dirty="0"/>
              <a:t>viz nařízení EU č. 640/2014 </a:t>
            </a:r>
            <a:endParaRPr lang="cs-CZ" dirty="0"/>
          </a:p>
        </p:txBody>
      </p:sp>
      <p:sp>
        <p:nvSpPr>
          <p:cNvPr id="3" name="Zástupný obsah 2">
            <a:extLst>
              <a:ext uri="{FF2B5EF4-FFF2-40B4-BE49-F238E27FC236}">
                <a16:creationId xmlns:a16="http://schemas.microsoft.com/office/drawing/2014/main" id="{93449B03-4365-454B-928C-C78E37DD2C7D}"/>
              </a:ext>
            </a:extLst>
          </p:cNvPr>
          <p:cNvSpPr>
            <a:spLocks noGrp="1"/>
          </p:cNvSpPr>
          <p:nvPr>
            <p:ph idx="1"/>
          </p:nvPr>
        </p:nvSpPr>
        <p:spPr/>
        <p:txBody>
          <a:bodyPr>
            <a:normAutofit/>
          </a:bodyPr>
          <a:lstStyle/>
          <a:p>
            <a:r>
              <a:rPr lang="cs-CZ" dirty="0"/>
              <a:t>Státní zemědělský a intervenční fond</a:t>
            </a:r>
          </a:p>
          <a:p>
            <a:pPr lvl="1"/>
            <a:r>
              <a:rPr lang="cs-CZ" dirty="0"/>
              <a:t>Administrativní kontrola deklarace v jednotné žádosti</a:t>
            </a:r>
          </a:p>
          <a:p>
            <a:pPr lvl="1"/>
            <a:r>
              <a:rPr lang="cs-CZ" dirty="0"/>
              <a:t>Kontrola na místě</a:t>
            </a:r>
          </a:p>
          <a:p>
            <a:r>
              <a:rPr lang="cs-CZ" dirty="0"/>
              <a:t>Způsoby a sankce porušení</a:t>
            </a:r>
          </a:p>
          <a:p>
            <a:pPr lvl="1"/>
            <a:r>
              <a:rPr lang="cs-CZ" dirty="0"/>
              <a:t>Opožděné podání hlášení (1 % za den)</a:t>
            </a:r>
          </a:p>
          <a:p>
            <a:pPr lvl="1"/>
            <a:r>
              <a:rPr lang="cs-CZ" dirty="0"/>
              <a:t>Nedeklarování veškeré zemědělské plochy (1 – 3 % od vyššího než 3 % rozdílu)</a:t>
            </a:r>
          </a:p>
          <a:p>
            <a:pPr lvl="1"/>
            <a:r>
              <a:rPr lang="cs-CZ" dirty="0"/>
              <a:t>Porušení pravidel </a:t>
            </a:r>
            <a:r>
              <a:rPr lang="cs-CZ" dirty="0" err="1"/>
              <a:t>greeningu</a:t>
            </a:r>
            <a:endParaRPr lang="cs-CZ" dirty="0"/>
          </a:p>
          <a:p>
            <a:pPr lvl="2"/>
            <a:r>
              <a:rPr lang="cs-CZ" dirty="0"/>
              <a:t>rozdíl mezi skutečnou a deklarovanou plochou</a:t>
            </a:r>
          </a:p>
          <a:p>
            <a:pPr lvl="1"/>
            <a:r>
              <a:rPr lang="cs-CZ" dirty="0"/>
              <a:t>Neohlášení plochy pro </a:t>
            </a:r>
            <a:r>
              <a:rPr lang="cs-CZ" dirty="0" err="1"/>
              <a:t>greening</a:t>
            </a:r>
            <a:r>
              <a:rPr lang="cs-CZ" dirty="0"/>
              <a:t> (větší než 100 m2)</a:t>
            </a:r>
          </a:p>
        </p:txBody>
      </p:sp>
      <p:sp>
        <p:nvSpPr>
          <p:cNvPr id="4" name="Pravá složená závorka 3">
            <a:extLst>
              <a:ext uri="{FF2B5EF4-FFF2-40B4-BE49-F238E27FC236}">
                <a16:creationId xmlns:a16="http://schemas.microsoft.com/office/drawing/2014/main" id="{2F5B55D2-88F7-4D70-B9B2-32D0F26EB8E2}"/>
              </a:ext>
            </a:extLst>
          </p:cNvPr>
          <p:cNvSpPr/>
          <p:nvPr/>
        </p:nvSpPr>
        <p:spPr>
          <a:xfrm>
            <a:off x="8434547" y="4473059"/>
            <a:ext cx="171450" cy="93345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8" name="TextovéPole 7">
            <a:extLst>
              <a:ext uri="{FF2B5EF4-FFF2-40B4-BE49-F238E27FC236}">
                <a16:creationId xmlns:a16="http://schemas.microsoft.com/office/drawing/2014/main" id="{5F78E488-2976-46DD-9E48-35EC8F2C94AB}"/>
              </a:ext>
            </a:extLst>
          </p:cNvPr>
          <p:cNvSpPr txBox="1"/>
          <p:nvPr/>
        </p:nvSpPr>
        <p:spPr>
          <a:xfrm>
            <a:off x="8605997" y="4755118"/>
            <a:ext cx="2916183" cy="369332"/>
          </a:xfrm>
          <a:prstGeom prst="rect">
            <a:avLst/>
          </a:prstGeom>
          <a:noFill/>
        </p:spPr>
        <p:txBody>
          <a:bodyPr wrap="none" rtlCol="0">
            <a:spAutoFit/>
          </a:bodyPr>
          <a:lstStyle/>
          <a:p>
            <a:r>
              <a:rPr lang="cs-CZ" dirty="0"/>
              <a:t>Krácení platby až o 25 %</a:t>
            </a:r>
          </a:p>
        </p:txBody>
      </p:sp>
    </p:spTree>
    <p:extLst>
      <p:ext uri="{BB962C8B-B14F-4D97-AF65-F5344CB8AC3E}">
        <p14:creationId xmlns:p14="http://schemas.microsoft.com/office/powerpoint/2010/main" val="945648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3CE82C33-3CA5-4FD9-8BF0-EC25136BAAAA}"/>
              </a:ext>
            </a:extLst>
          </p:cNvPr>
          <p:cNvSpPr>
            <a:spLocks noGrp="1"/>
          </p:cNvSpPr>
          <p:nvPr>
            <p:ph type="title"/>
          </p:nvPr>
        </p:nvSpPr>
        <p:spPr>
          <a:xfrm>
            <a:off x="1794897" y="624110"/>
            <a:ext cx="9712998" cy="1280890"/>
          </a:xfrm>
        </p:spPr>
        <p:txBody>
          <a:bodyPr>
            <a:normAutofit/>
          </a:bodyPr>
          <a:lstStyle/>
          <a:p>
            <a:r>
              <a:rPr lang="cs-CZ"/>
              <a:t>Kontrola podmíněnosti – podmínky </a:t>
            </a:r>
          </a:p>
        </p:txBody>
      </p:sp>
      <p:sp>
        <p:nvSpPr>
          <p:cNvPr id="21" name="Rectangle 20">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Zástupný symbol pro obsah 2">
            <a:extLst>
              <a:ext uri="{FF2B5EF4-FFF2-40B4-BE49-F238E27FC236}">
                <a16:creationId xmlns:a16="http://schemas.microsoft.com/office/drawing/2014/main" id="{895E81F1-2DF0-4824-9510-48FEBF8D73F3}"/>
              </a:ext>
            </a:extLst>
          </p:cNvPr>
          <p:cNvGraphicFramePr>
            <a:graphicFrameLocks noGrp="1"/>
          </p:cNvGraphicFramePr>
          <p:nvPr>
            <p:ph idx="1"/>
            <p:extLst>
              <p:ext uri="{D42A27DB-BD31-4B8C-83A1-F6EECF244321}">
                <p14:modId xmlns:p14="http://schemas.microsoft.com/office/powerpoint/2010/main" val="4004883608"/>
              </p:ext>
            </p:extLst>
          </p:nvPr>
        </p:nvGraphicFramePr>
        <p:xfrm>
          <a:off x="1794897" y="2222983"/>
          <a:ext cx="8987404" cy="3653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2350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1259893" y="3101093"/>
            <a:ext cx="2454052" cy="3029344"/>
          </a:xfrm>
        </p:spPr>
        <p:txBody>
          <a:bodyPr>
            <a:normAutofit/>
          </a:bodyPr>
          <a:lstStyle/>
          <a:p>
            <a:r>
              <a:rPr lang="cs-CZ" sz="3000" dirty="0">
                <a:solidFill>
                  <a:schemeClr val="bg1"/>
                </a:solidFill>
              </a:rPr>
              <a:t>Zemědělství a životní prostředí</a:t>
            </a:r>
            <a:endParaRPr lang="en-GB" sz="3000" dirty="0">
              <a:solidFill>
                <a:schemeClr val="bg1"/>
              </a:solidFill>
            </a:endParaRP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symbol pro obsah 2">
            <a:extLst>
              <a:ext uri="{FF2B5EF4-FFF2-40B4-BE49-F238E27FC236}">
                <a16:creationId xmlns:a16="http://schemas.microsoft.com/office/drawing/2014/main" id="{48FB2A50-5996-4A1D-B0C4-1168D70FD124}"/>
              </a:ext>
            </a:extLst>
          </p:cNvPr>
          <p:cNvGraphicFramePr>
            <a:graphicFrameLocks noGrp="1"/>
          </p:cNvGraphicFramePr>
          <p:nvPr>
            <p:ph idx="1"/>
            <p:extLst>
              <p:ext uri="{D42A27DB-BD31-4B8C-83A1-F6EECF244321}">
                <p14:modId xmlns:p14="http://schemas.microsoft.com/office/powerpoint/2010/main" val="2849834295"/>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9054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DC4F95F-3167-466C-BA82-F7D28E6AF5F6}"/>
              </a:ext>
            </a:extLst>
          </p:cNvPr>
          <p:cNvSpPr>
            <a:spLocks noGrp="1"/>
          </p:cNvSpPr>
          <p:nvPr>
            <p:ph type="title"/>
          </p:nvPr>
        </p:nvSpPr>
        <p:spPr/>
        <p:txBody>
          <a:bodyPr/>
          <a:lstStyle/>
          <a:p>
            <a:r>
              <a:rPr lang="cs-CZ" dirty="0"/>
              <a:t>Povinné požadavky na hospodaření</a:t>
            </a:r>
          </a:p>
        </p:txBody>
      </p:sp>
      <p:sp>
        <p:nvSpPr>
          <p:cNvPr id="3" name="Zástupný symbol pro obsah 2">
            <a:extLst>
              <a:ext uri="{FF2B5EF4-FFF2-40B4-BE49-F238E27FC236}">
                <a16:creationId xmlns:a16="http://schemas.microsoft.com/office/drawing/2014/main" id="{3369B9E3-F393-4BC6-BC86-5FF5AAC98406}"/>
              </a:ext>
            </a:extLst>
          </p:cNvPr>
          <p:cNvSpPr>
            <a:spLocks noGrp="1"/>
          </p:cNvSpPr>
          <p:nvPr>
            <p:ph idx="1"/>
          </p:nvPr>
        </p:nvSpPr>
        <p:spPr/>
        <p:txBody>
          <a:bodyPr>
            <a:normAutofit/>
          </a:bodyPr>
          <a:lstStyle/>
          <a:p>
            <a:r>
              <a:rPr lang="cs-CZ" dirty="0"/>
              <a:t>3 oblasti</a:t>
            </a:r>
          </a:p>
          <a:p>
            <a:pPr lvl="1"/>
            <a:r>
              <a:rPr lang="cs-CZ" dirty="0"/>
              <a:t>Životní prostředí, změna klimatu a dobrý zemědělský a environmentální stav</a:t>
            </a:r>
          </a:p>
          <a:p>
            <a:pPr lvl="1"/>
            <a:r>
              <a:rPr lang="cs-CZ" dirty="0"/>
              <a:t>Veřejné zdraví, zdraví zvířat a rostlin</a:t>
            </a:r>
          </a:p>
          <a:p>
            <a:pPr lvl="1"/>
            <a:r>
              <a:rPr lang="cs-CZ" dirty="0"/>
              <a:t>Dobré životní podmínky zvířat</a:t>
            </a:r>
          </a:p>
          <a:p>
            <a:r>
              <a:rPr lang="cs-CZ" dirty="0"/>
              <a:t>13 nařízení a směrnic EU</a:t>
            </a:r>
          </a:p>
          <a:p>
            <a:pPr lvl="1"/>
            <a:r>
              <a:rPr lang="cs-CZ" dirty="0"/>
              <a:t>94 kontrolovaných požadavků v roce 2017</a:t>
            </a:r>
          </a:p>
        </p:txBody>
      </p:sp>
    </p:spTree>
    <p:extLst>
      <p:ext uri="{BB962C8B-B14F-4D97-AF65-F5344CB8AC3E}">
        <p14:creationId xmlns:p14="http://schemas.microsoft.com/office/powerpoint/2010/main" val="4262359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71593FA8-2721-422C-B83E-EC5404492A91}"/>
              </a:ext>
            </a:extLst>
          </p:cNvPr>
          <p:cNvSpPr>
            <a:spLocks noGrp="1"/>
          </p:cNvSpPr>
          <p:nvPr>
            <p:ph type="title"/>
          </p:nvPr>
        </p:nvSpPr>
        <p:spPr/>
        <p:txBody>
          <a:bodyPr/>
          <a:lstStyle/>
          <a:p>
            <a:r>
              <a:rPr lang="cs-CZ" dirty="0"/>
              <a:t>Povinné požadavky na hospodaření</a:t>
            </a:r>
          </a:p>
        </p:txBody>
      </p:sp>
      <p:sp>
        <p:nvSpPr>
          <p:cNvPr id="6" name="Zástupný obsah 5">
            <a:extLst>
              <a:ext uri="{FF2B5EF4-FFF2-40B4-BE49-F238E27FC236}">
                <a16:creationId xmlns:a16="http://schemas.microsoft.com/office/drawing/2014/main" id="{EE655FEA-1384-46AA-8A04-D07DC2CC7A14}"/>
              </a:ext>
            </a:extLst>
          </p:cNvPr>
          <p:cNvSpPr>
            <a:spLocks noGrp="1"/>
          </p:cNvSpPr>
          <p:nvPr>
            <p:ph idx="1"/>
          </p:nvPr>
        </p:nvSpPr>
        <p:spPr/>
        <p:txBody>
          <a:bodyPr>
            <a:normAutofit fontScale="85000" lnSpcReduction="20000"/>
          </a:bodyPr>
          <a:lstStyle/>
          <a:p>
            <a:r>
              <a:rPr lang="cs-CZ" b="1" dirty="0"/>
              <a:t>Ochrana vod před znečištěním dusičnany ze zemědělských zdrojů (PPH 1)</a:t>
            </a:r>
          </a:p>
          <a:p>
            <a:r>
              <a:rPr lang="cs-CZ" b="1" dirty="0"/>
              <a:t>Ochrana volně žijících ptáků (PPH 2)</a:t>
            </a:r>
          </a:p>
          <a:p>
            <a:r>
              <a:rPr lang="cs-CZ" b="1" dirty="0"/>
              <a:t>Ochrana přírodních stanovišť, volně žijících živočichů a planě rostoucích rostlin (PPH 3)</a:t>
            </a:r>
          </a:p>
          <a:p>
            <a:r>
              <a:rPr lang="cs-CZ" dirty="0"/>
              <a:t>Zásady a požadavky potravinového práva (PPH 4)</a:t>
            </a:r>
          </a:p>
          <a:p>
            <a:r>
              <a:rPr lang="cs-CZ" dirty="0"/>
              <a:t>Zákaz používání některých látek s hormonálním nebo </a:t>
            </a:r>
            <a:r>
              <a:rPr lang="cs-CZ" dirty="0" err="1"/>
              <a:t>tyreostatickým</a:t>
            </a:r>
            <a:r>
              <a:rPr lang="cs-CZ" dirty="0"/>
              <a:t> účinkem a beta-sympatomimetik v chovech zvířat (PPH 5)</a:t>
            </a:r>
          </a:p>
          <a:p>
            <a:r>
              <a:rPr lang="cs-CZ" dirty="0"/>
              <a:t>Označování hospodářských zvířat – prasata, skot, ovce a kozy (PPH 6, 7 a 8)</a:t>
            </a:r>
          </a:p>
          <a:p>
            <a:r>
              <a:rPr lang="cs-CZ" dirty="0"/>
              <a:t>Pravidla pro prevenci, tlumení a eradikaci některých přenosných spongiformních encefalopatií (TSE) (PPH 9)</a:t>
            </a:r>
          </a:p>
          <a:p>
            <a:r>
              <a:rPr lang="cs-CZ" b="1" dirty="0"/>
              <a:t>Uvádění přípravků na ochranu rostlin na trh (PPH 10)</a:t>
            </a:r>
          </a:p>
          <a:p>
            <a:r>
              <a:rPr lang="cs-CZ" dirty="0"/>
              <a:t>Minimální požadavky pro ochranu telat (PPH 11)</a:t>
            </a:r>
          </a:p>
          <a:p>
            <a:r>
              <a:rPr lang="cs-CZ" dirty="0"/>
              <a:t>Minimální požadavky pro ochranu prasat (PPH 12) </a:t>
            </a:r>
          </a:p>
          <a:p>
            <a:r>
              <a:rPr lang="cs-CZ" dirty="0"/>
              <a:t>Požadavky na ochranu zvířat chovaných pro hospodářské účely (PPH 13)</a:t>
            </a:r>
          </a:p>
          <a:p>
            <a:endParaRPr lang="cs-CZ" dirty="0"/>
          </a:p>
        </p:txBody>
      </p:sp>
    </p:spTree>
    <p:extLst>
      <p:ext uri="{BB962C8B-B14F-4D97-AF65-F5344CB8AC3E}">
        <p14:creationId xmlns:p14="http://schemas.microsoft.com/office/powerpoint/2010/main" val="3089350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3372F7-036C-4CF7-B3C5-E0AD2C5F12BC}"/>
              </a:ext>
            </a:extLst>
          </p:cNvPr>
          <p:cNvSpPr>
            <a:spLocks noGrp="1"/>
          </p:cNvSpPr>
          <p:nvPr>
            <p:ph type="title"/>
          </p:nvPr>
        </p:nvSpPr>
        <p:spPr/>
        <p:txBody>
          <a:bodyPr>
            <a:normAutofit/>
          </a:bodyPr>
          <a:lstStyle/>
          <a:p>
            <a:r>
              <a:rPr lang="cs-CZ" dirty="0"/>
              <a:t>Standardy dobrého zemědělského a environmentálního stavu</a:t>
            </a:r>
          </a:p>
        </p:txBody>
      </p:sp>
      <p:sp>
        <p:nvSpPr>
          <p:cNvPr id="3" name="Zástupný symbol pro obsah 2">
            <a:extLst>
              <a:ext uri="{FF2B5EF4-FFF2-40B4-BE49-F238E27FC236}">
                <a16:creationId xmlns:a16="http://schemas.microsoft.com/office/drawing/2014/main" id="{4F9ABF73-3F66-47F5-980D-F2EED0E2FD0F}"/>
              </a:ext>
            </a:extLst>
          </p:cNvPr>
          <p:cNvSpPr>
            <a:spLocks noGrp="1"/>
          </p:cNvSpPr>
          <p:nvPr>
            <p:ph idx="1"/>
          </p:nvPr>
        </p:nvSpPr>
        <p:spPr/>
        <p:txBody>
          <a:bodyPr>
            <a:normAutofit/>
          </a:bodyPr>
          <a:lstStyle/>
          <a:p>
            <a:r>
              <a:rPr lang="cs-CZ" dirty="0"/>
              <a:t>3 tematické okruhy</a:t>
            </a:r>
          </a:p>
          <a:p>
            <a:pPr lvl="1"/>
            <a:r>
              <a:rPr lang="cs-CZ" dirty="0"/>
              <a:t>Voda </a:t>
            </a:r>
          </a:p>
          <a:p>
            <a:pPr lvl="1"/>
            <a:r>
              <a:rPr lang="cs-CZ" dirty="0"/>
              <a:t>Půda a zásoby uhlíku</a:t>
            </a:r>
          </a:p>
          <a:p>
            <a:pPr lvl="1"/>
            <a:r>
              <a:rPr lang="cs-CZ" dirty="0"/>
              <a:t>Krajina a minimální úroveň péče</a:t>
            </a:r>
          </a:p>
          <a:p>
            <a:r>
              <a:rPr lang="cs-CZ" dirty="0"/>
              <a:t>7 standardů</a:t>
            </a:r>
          </a:p>
          <a:p>
            <a:pPr lvl="1"/>
            <a:r>
              <a:rPr lang="cs-CZ" dirty="0"/>
              <a:t>17 kontrolovaných požadavků v roce 2020</a:t>
            </a:r>
          </a:p>
        </p:txBody>
      </p:sp>
    </p:spTree>
    <p:extLst>
      <p:ext uri="{BB962C8B-B14F-4D97-AF65-F5344CB8AC3E}">
        <p14:creationId xmlns:p14="http://schemas.microsoft.com/office/powerpoint/2010/main" val="2644754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EC4FA10A-9CC8-44DB-B589-3C5826F2F5A1}"/>
              </a:ext>
            </a:extLst>
          </p:cNvPr>
          <p:cNvSpPr>
            <a:spLocks noGrp="1"/>
          </p:cNvSpPr>
          <p:nvPr>
            <p:ph type="title"/>
          </p:nvPr>
        </p:nvSpPr>
        <p:spPr/>
        <p:txBody>
          <a:bodyPr/>
          <a:lstStyle/>
          <a:p>
            <a:r>
              <a:rPr lang="cs-CZ" dirty="0"/>
              <a:t>Standardy dobrého zemědělského a environmentálního stavu půdy</a:t>
            </a:r>
          </a:p>
        </p:txBody>
      </p:sp>
      <p:sp>
        <p:nvSpPr>
          <p:cNvPr id="6" name="Zástupný obsah 5">
            <a:extLst>
              <a:ext uri="{FF2B5EF4-FFF2-40B4-BE49-F238E27FC236}">
                <a16:creationId xmlns:a16="http://schemas.microsoft.com/office/drawing/2014/main" id="{4D03F66A-7A05-4DD3-A5E4-7C261293472F}"/>
              </a:ext>
            </a:extLst>
          </p:cNvPr>
          <p:cNvSpPr>
            <a:spLocks noGrp="1"/>
          </p:cNvSpPr>
          <p:nvPr>
            <p:ph idx="1"/>
          </p:nvPr>
        </p:nvSpPr>
        <p:spPr/>
        <p:txBody>
          <a:bodyPr/>
          <a:lstStyle/>
          <a:p>
            <a:r>
              <a:rPr lang="cs-CZ" dirty="0"/>
              <a:t>DZES 1: Ochrana vod před znečištěním dusičnany ze zemědělských zdrojů</a:t>
            </a:r>
          </a:p>
          <a:p>
            <a:r>
              <a:rPr lang="cs-CZ" dirty="0"/>
              <a:t>DZES 2: Povolení pro užívání zavlažovacích soustav</a:t>
            </a:r>
          </a:p>
          <a:p>
            <a:r>
              <a:rPr lang="cs-CZ" dirty="0"/>
              <a:t>DZES 3: Ochrana vod před znečištěním závadnými látkami</a:t>
            </a:r>
          </a:p>
          <a:p>
            <a:r>
              <a:rPr lang="cs-CZ" dirty="0"/>
              <a:t>DZES 4: Minimální pokryv půdy</a:t>
            </a:r>
          </a:p>
          <a:p>
            <a:r>
              <a:rPr lang="cs-CZ" dirty="0"/>
              <a:t>DZES 5: Minimální úroveň obhospodařování půdy k omezování eroze</a:t>
            </a:r>
          </a:p>
          <a:p>
            <a:r>
              <a:rPr lang="cs-CZ" dirty="0"/>
              <a:t>DZES 6: Zachování úrovně organických složek půdy, včetně zákazu vypalování strnišť</a:t>
            </a:r>
          </a:p>
          <a:p>
            <a:r>
              <a:rPr lang="cs-CZ" dirty="0"/>
              <a:t>DZES 7: Zachování krajinných prvků, ořez stromů, opatření proti invazivním druhům rostlin, omezení souvislých ploch monokultur</a:t>
            </a:r>
          </a:p>
        </p:txBody>
      </p:sp>
    </p:spTree>
    <p:extLst>
      <p:ext uri="{BB962C8B-B14F-4D97-AF65-F5344CB8AC3E}">
        <p14:creationId xmlns:p14="http://schemas.microsoft.com/office/powerpoint/2010/main" val="2682443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E49F853-4616-475A-ADD2-D867007D66E5}"/>
              </a:ext>
            </a:extLst>
          </p:cNvPr>
          <p:cNvSpPr>
            <a:spLocks noGrp="1"/>
          </p:cNvSpPr>
          <p:nvPr>
            <p:ph type="title"/>
          </p:nvPr>
        </p:nvSpPr>
        <p:spPr>
          <a:xfrm>
            <a:off x="1259893" y="3101093"/>
            <a:ext cx="2454052" cy="3029344"/>
          </a:xfrm>
        </p:spPr>
        <p:txBody>
          <a:bodyPr>
            <a:normAutofit/>
          </a:bodyPr>
          <a:lstStyle/>
          <a:p>
            <a:r>
              <a:rPr lang="cs-CZ" sz="3200">
                <a:solidFill>
                  <a:schemeClr val="bg1"/>
                </a:solidFill>
              </a:rPr>
              <a:t>Kontrolní orgány </a:t>
            </a:r>
          </a:p>
        </p:txBody>
      </p:sp>
      <p:sp>
        <p:nvSpPr>
          <p:cNvPr id="14"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6" name="Rectangle 1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Zástupný obsah 4">
            <a:extLst>
              <a:ext uri="{FF2B5EF4-FFF2-40B4-BE49-F238E27FC236}">
                <a16:creationId xmlns:a16="http://schemas.microsoft.com/office/drawing/2014/main" id="{A6D444F2-B899-40FE-931B-46BE9A5BADAE}"/>
              </a:ext>
            </a:extLst>
          </p:cNvPr>
          <p:cNvGraphicFramePr>
            <a:graphicFrameLocks noGrp="1"/>
          </p:cNvGraphicFramePr>
          <p:nvPr>
            <p:ph idx="1"/>
            <p:extLst>
              <p:ext uri="{D42A27DB-BD31-4B8C-83A1-F6EECF244321}">
                <p14:modId xmlns:p14="http://schemas.microsoft.com/office/powerpoint/2010/main" val="232483884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7524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6622EE-2D91-46EB-9F15-40039D29D433}"/>
              </a:ext>
            </a:extLst>
          </p:cNvPr>
          <p:cNvSpPr>
            <a:spLocks noGrp="1"/>
          </p:cNvSpPr>
          <p:nvPr>
            <p:ph type="title"/>
          </p:nvPr>
        </p:nvSpPr>
        <p:spPr>
          <a:xfrm>
            <a:off x="2592925" y="624110"/>
            <a:ext cx="8911687" cy="1280890"/>
          </a:xfrm>
        </p:spPr>
        <p:txBody>
          <a:bodyPr>
            <a:normAutofit fontScale="90000"/>
          </a:bodyPr>
          <a:lstStyle/>
          <a:p>
            <a:r>
              <a:rPr lang="cs-CZ" dirty="0"/>
              <a:t>Průběh kontroly</a:t>
            </a:r>
            <a:br>
              <a:rPr lang="cs-CZ" dirty="0"/>
            </a:br>
            <a:r>
              <a:rPr lang="cs-CZ" sz="1800" dirty="0"/>
              <a:t>Správní řád a kontrolní řád</a:t>
            </a:r>
            <a:br>
              <a:rPr lang="cs-CZ" dirty="0"/>
            </a:br>
            <a:r>
              <a:rPr lang="cs-CZ" dirty="0"/>
              <a:t> </a:t>
            </a:r>
          </a:p>
        </p:txBody>
      </p:sp>
      <p:sp>
        <p:nvSpPr>
          <p:cNvPr id="3" name="Zástupný obsah 2">
            <a:extLst>
              <a:ext uri="{FF2B5EF4-FFF2-40B4-BE49-F238E27FC236}">
                <a16:creationId xmlns:a16="http://schemas.microsoft.com/office/drawing/2014/main" id="{9CAB0333-644B-4CB1-8CF2-599C60BACECC}"/>
              </a:ext>
            </a:extLst>
          </p:cNvPr>
          <p:cNvSpPr>
            <a:spLocks noGrp="1"/>
          </p:cNvSpPr>
          <p:nvPr>
            <p:ph idx="1"/>
          </p:nvPr>
        </p:nvSpPr>
        <p:spPr/>
        <p:txBody>
          <a:bodyPr>
            <a:normAutofit fontScale="70000" lnSpcReduction="20000"/>
          </a:bodyPr>
          <a:lstStyle/>
          <a:p>
            <a:r>
              <a:rPr lang="cs-CZ" dirty="0"/>
              <a:t>Výběr kontrolovaného subjektu </a:t>
            </a:r>
          </a:p>
          <a:p>
            <a:pPr lvl="1"/>
            <a:r>
              <a:rPr lang="cs-CZ" dirty="0"/>
              <a:t>Min. 1 % žadatelů o platby na základě analýzy rizika (75 %) a náhodného výběru (25 %)</a:t>
            </a:r>
          </a:p>
          <a:p>
            <a:r>
              <a:rPr lang="cs-CZ" dirty="0"/>
              <a:t>Oznámení o kontrole</a:t>
            </a:r>
          </a:p>
          <a:p>
            <a:pPr lvl="1"/>
            <a:r>
              <a:rPr lang="cs-CZ" dirty="0"/>
              <a:t>Neohlášené</a:t>
            </a:r>
          </a:p>
          <a:p>
            <a:pPr lvl="2"/>
            <a:r>
              <a:rPr lang="cs-CZ" dirty="0"/>
              <a:t>Vždy u PPH 10</a:t>
            </a:r>
          </a:p>
          <a:p>
            <a:pPr lvl="1"/>
            <a:r>
              <a:rPr lang="cs-CZ" dirty="0"/>
              <a:t>Ohlášení, nebude-li narušen účel kontroly</a:t>
            </a:r>
          </a:p>
          <a:p>
            <a:pPr lvl="2"/>
            <a:r>
              <a:rPr lang="cs-CZ" dirty="0"/>
              <a:t>max. 14 dnů/48 hodin předem</a:t>
            </a:r>
          </a:p>
          <a:p>
            <a:r>
              <a:rPr lang="cs-CZ" dirty="0"/>
              <a:t>Protokol o kontrole = průběh + kontrolní zjištění </a:t>
            </a:r>
          </a:p>
          <a:p>
            <a:r>
              <a:rPr lang="cs-CZ" dirty="0"/>
              <a:t>Řízení o námitkách</a:t>
            </a:r>
          </a:p>
          <a:p>
            <a:pPr lvl="1"/>
            <a:r>
              <a:rPr lang="cs-CZ" dirty="0"/>
              <a:t>Uplatnění námitek na místě nebo do 15 dnů od kontroly</a:t>
            </a:r>
          </a:p>
          <a:p>
            <a:pPr lvl="1"/>
            <a:r>
              <a:rPr lang="cs-CZ" dirty="0"/>
              <a:t>Rozhodnutí o námitkách</a:t>
            </a:r>
          </a:p>
          <a:p>
            <a:r>
              <a:rPr lang="cs-CZ" dirty="0"/>
              <a:t>Zpráva o kontrole = hodnocení porušení</a:t>
            </a:r>
          </a:p>
          <a:p>
            <a:r>
              <a:rPr lang="cs-CZ" dirty="0"/>
              <a:t>SZIF = vyhodnocení porušení a rozhodnutí o stanovení sankce/výše podpory</a:t>
            </a:r>
          </a:p>
          <a:p>
            <a:pPr lvl="1"/>
            <a:r>
              <a:rPr lang="cs-CZ" dirty="0"/>
              <a:t>Více kontrol = sankce (snížení podpory) za nejzávažnější porušení</a:t>
            </a:r>
          </a:p>
        </p:txBody>
      </p:sp>
    </p:spTree>
    <p:extLst>
      <p:ext uri="{BB962C8B-B14F-4D97-AF65-F5344CB8AC3E}">
        <p14:creationId xmlns:p14="http://schemas.microsoft.com/office/powerpoint/2010/main" val="4548407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CFDC74-234E-42B3-85EA-CA679A9AF98C}"/>
              </a:ext>
            </a:extLst>
          </p:cNvPr>
          <p:cNvSpPr>
            <a:spLocks noGrp="1"/>
          </p:cNvSpPr>
          <p:nvPr>
            <p:ph type="title"/>
          </p:nvPr>
        </p:nvSpPr>
        <p:spPr>
          <a:xfrm>
            <a:off x="2592925" y="624110"/>
            <a:ext cx="8911687" cy="1280890"/>
          </a:xfrm>
        </p:spPr>
        <p:txBody>
          <a:bodyPr/>
          <a:lstStyle/>
          <a:p>
            <a:r>
              <a:rPr lang="cs-CZ"/>
              <a:t>Hodnocení porušení a sankce</a:t>
            </a:r>
            <a:endParaRPr lang="cs-CZ" dirty="0"/>
          </a:p>
        </p:txBody>
      </p:sp>
      <p:sp>
        <p:nvSpPr>
          <p:cNvPr id="3" name="Zástupný obsah 2">
            <a:extLst>
              <a:ext uri="{FF2B5EF4-FFF2-40B4-BE49-F238E27FC236}">
                <a16:creationId xmlns:a16="http://schemas.microsoft.com/office/drawing/2014/main" id="{71CD9A12-7145-4008-8B60-0A6C2157F481}"/>
              </a:ext>
            </a:extLst>
          </p:cNvPr>
          <p:cNvSpPr>
            <a:spLocks noGrp="1"/>
          </p:cNvSpPr>
          <p:nvPr>
            <p:ph idx="1"/>
          </p:nvPr>
        </p:nvSpPr>
        <p:spPr/>
        <p:txBody>
          <a:bodyPr>
            <a:normAutofit fontScale="85000" lnSpcReduction="20000"/>
          </a:bodyPr>
          <a:lstStyle/>
          <a:p>
            <a:r>
              <a:rPr lang="cs-CZ" sz="1900" dirty="0"/>
              <a:t>Základní kritéria hodnocení</a:t>
            </a:r>
          </a:p>
          <a:p>
            <a:pPr lvl="1">
              <a:lnSpc>
                <a:spcPct val="90000"/>
              </a:lnSpc>
            </a:pPr>
            <a:r>
              <a:rPr lang="cs-CZ" sz="1700" dirty="0"/>
              <a:t>Rozsah: malý, střední, velký</a:t>
            </a:r>
          </a:p>
          <a:p>
            <a:pPr lvl="1">
              <a:lnSpc>
                <a:spcPct val="90000"/>
              </a:lnSpc>
            </a:pPr>
            <a:r>
              <a:rPr lang="cs-CZ" sz="1700" dirty="0"/>
              <a:t>Závažnost: malá, střední, velká </a:t>
            </a:r>
          </a:p>
          <a:p>
            <a:pPr lvl="1">
              <a:lnSpc>
                <a:spcPct val="90000"/>
              </a:lnSpc>
            </a:pPr>
            <a:r>
              <a:rPr lang="cs-CZ" sz="1700" dirty="0"/>
              <a:t>Trvalost: odstranitelná, neodstranitelná </a:t>
            </a:r>
          </a:p>
          <a:p>
            <a:pPr lvl="1">
              <a:lnSpc>
                <a:spcPct val="90000"/>
              </a:lnSpc>
            </a:pPr>
            <a:r>
              <a:rPr lang="cs-CZ" sz="1700" dirty="0"/>
              <a:t>Zavinění: úmyslné, nedbalostní</a:t>
            </a:r>
          </a:p>
          <a:p>
            <a:pPr lvl="1">
              <a:lnSpc>
                <a:spcPct val="90000"/>
              </a:lnSpc>
            </a:pPr>
            <a:r>
              <a:rPr lang="cs-CZ" sz="1700" dirty="0"/>
              <a:t>Přímé nebezpečí pro lidské zdraví nebo zdraví zvířat: ano, ne</a:t>
            </a:r>
          </a:p>
          <a:p>
            <a:pPr>
              <a:lnSpc>
                <a:spcPct val="90000"/>
              </a:lnSpc>
            </a:pPr>
            <a:r>
              <a:rPr lang="cs-CZ" sz="1900" dirty="0"/>
              <a:t>Další aspekty hodnocení </a:t>
            </a:r>
          </a:p>
          <a:p>
            <a:pPr lvl="1">
              <a:lnSpc>
                <a:spcPct val="90000"/>
              </a:lnSpc>
            </a:pPr>
            <a:r>
              <a:rPr lang="cs-CZ" sz="1700" dirty="0"/>
              <a:t>Porušení v rámci vědecko-výzkumné činnosti = </a:t>
            </a:r>
            <a:r>
              <a:rPr lang="cs-CZ" sz="1700" dirty="0" err="1"/>
              <a:t>NEHODNOTí</a:t>
            </a:r>
            <a:r>
              <a:rPr lang="cs-CZ" sz="1700" dirty="0"/>
              <a:t> se</a:t>
            </a:r>
          </a:p>
          <a:p>
            <a:pPr lvl="1">
              <a:lnSpc>
                <a:spcPct val="90000"/>
              </a:lnSpc>
            </a:pPr>
            <a:r>
              <a:rPr lang="cs-CZ" sz="1700" dirty="0"/>
              <a:t>První zjištění porušení: odstranitelné, malého rozsahu a závažnosti, ne přímé nebezpečí</a:t>
            </a:r>
          </a:p>
          <a:p>
            <a:pPr lvl="2">
              <a:lnSpc>
                <a:spcPct val="90000"/>
              </a:lnSpc>
            </a:pPr>
            <a:r>
              <a:rPr lang="cs-CZ" sz="1500" dirty="0"/>
              <a:t>Systém včasného varování</a:t>
            </a:r>
          </a:p>
          <a:p>
            <a:pPr lvl="2">
              <a:lnSpc>
                <a:spcPct val="90000"/>
              </a:lnSpc>
            </a:pPr>
            <a:r>
              <a:rPr lang="cs-CZ" dirty="0"/>
              <a:t>Splnění nápravného opatření = BEZ SANKCE</a:t>
            </a:r>
          </a:p>
          <a:p>
            <a:pPr lvl="1">
              <a:lnSpc>
                <a:spcPct val="90000"/>
              </a:lnSpc>
            </a:pPr>
            <a:r>
              <a:rPr lang="cs-CZ" dirty="0"/>
              <a:t>Opakovaně zjištěné porušení</a:t>
            </a:r>
          </a:p>
          <a:p>
            <a:pPr lvl="2">
              <a:lnSpc>
                <a:spcPct val="90000"/>
              </a:lnSpc>
            </a:pPr>
            <a:r>
              <a:rPr lang="cs-CZ" dirty="0"/>
              <a:t>Stejný požadavek více než 1x v průběhu 3 po sobě jdoucích let = porušení x 3</a:t>
            </a:r>
          </a:p>
        </p:txBody>
      </p:sp>
    </p:spTree>
    <p:extLst>
      <p:ext uri="{BB962C8B-B14F-4D97-AF65-F5344CB8AC3E}">
        <p14:creationId xmlns:p14="http://schemas.microsoft.com/office/powerpoint/2010/main" val="34350818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30A1273-765B-4246-8C60-D5BCE7CC0144}"/>
              </a:ext>
            </a:extLst>
          </p:cNvPr>
          <p:cNvSpPr>
            <a:spLocks noGrp="1"/>
          </p:cNvSpPr>
          <p:nvPr>
            <p:ph type="title"/>
          </p:nvPr>
        </p:nvSpPr>
        <p:spPr>
          <a:xfrm>
            <a:off x="1259893" y="3101093"/>
            <a:ext cx="2454052" cy="3029344"/>
          </a:xfrm>
        </p:spPr>
        <p:txBody>
          <a:bodyPr>
            <a:normAutofit/>
          </a:bodyPr>
          <a:lstStyle/>
          <a:p>
            <a:r>
              <a:rPr lang="cs-CZ" sz="3200" dirty="0">
                <a:solidFill>
                  <a:schemeClr val="bg1"/>
                </a:solidFill>
              </a:rPr>
              <a:t>Sankce za jednotlivá porušení</a:t>
            </a:r>
          </a:p>
        </p:txBody>
      </p:sp>
      <p:sp>
        <p:nvSpPr>
          <p:cNvPr id="2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23" name="Rectangle 2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708A31DC-3758-4110-830F-F096B76193B7}"/>
              </a:ext>
            </a:extLst>
          </p:cNvPr>
          <p:cNvGraphicFramePr>
            <a:graphicFrameLocks noGrp="1"/>
          </p:cNvGraphicFramePr>
          <p:nvPr>
            <p:ph idx="1"/>
            <p:extLst>
              <p:ext uri="{D42A27DB-BD31-4B8C-83A1-F6EECF244321}">
                <p14:modId xmlns:p14="http://schemas.microsoft.com/office/powerpoint/2010/main" val="1310980689"/>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80364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CF9FA8-8E1D-4779-86BA-041335FC2723}"/>
              </a:ext>
            </a:extLst>
          </p:cNvPr>
          <p:cNvSpPr>
            <a:spLocks noGrp="1"/>
          </p:cNvSpPr>
          <p:nvPr>
            <p:ph type="title"/>
          </p:nvPr>
        </p:nvSpPr>
        <p:spPr/>
        <p:txBody>
          <a:bodyPr/>
          <a:lstStyle/>
          <a:p>
            <a:r>
              <a:rPr lang="cs-CZ" dirty="0"/>
              <a:t>Sankce</a:t>
            </a:r>
          </a:p>
        </p:txBody>
      </p:sp>
      <p:sp>
        <p:nvSpPr>
          <p:cNvPr id="3" name="Zástupný obsah 2">
            <a:extLst>
              <a:ext uri="{FF2B5EF4-FFF2-40B4-BE49-F238E27FC236}">
                <a16:creationId xmlns:a16="http://schemas.microsoft.com/office/drawing/2014/main" id="{63673DC3-E0DF-4529-97E9-AD32F9CBEF23}"/>
              </a:ext>
            </a:extLst>
          </p:cNvPr>
          <p:cNvSpPr>
            <a:spLocks noGrp="1"/>
          </p:cNvSpPr>
          <p:nvPr>
            <p:ph idx="1"/>
          </p:nvPr>
        </p:nvSpPr>
        <p:spPr/>
        <p:txBody>
          <a:bodyPr/>
          <a:lstStyle/>
          <a:p>
            <a:r>
              <a:rPr lang="cs-CZ" dirty="0"/>
              <a:t>Stanovení hodnoty snížení dotace v rámci každého PPH nebo DZES =  nejvyšší hodnota snížení dotace dle hodnocení porušení, </a:t>
            </a:r>
          </a:p>
          <a:p>
            <a:pPr lvl="1"/>
            <a:r>
              <a:rPr lang="cs-CZ" dirty="0"/>
              <a:t>případně postupuje podle čl. 39 odst. 4 nařízení Komise v přenesené působnosti (EU) č. 640/2014.</a:t>
            </a:r>
          </a:p>
          <a:p>
            <a:r>
              <a:rPr lang="cs-CZ" dirty="0"/>
              <a:t>Stanovení hodnoty snížení dotace v rámci každé oblasti pravidel podmíněnosti = nejvyšší hodnota snížení dotace stanovenou v rámci PPH nebo DZES</a:t>
            </a:r>
          </a:p>
          <a:p>
            <a:r>
              <a:rPr lang="cs-CZ" dirty="0"/>
              <a:t>Sankce do 100 EUR</a:t>
            </a:r>
          </a:p>
          <a:p>
            <a:pPr lvl="1"/>
            <a:r>
              <a:rPr lang="cs-CZ" dirty="0"/>
              <a:t>Uložení a přijetí nápravných opatření a nejde o přímé nebezpečí pro zdraví</a:t>
            </a:r>
          </a:p>
          <a:p>
            <a:r>
              <a:rPr lang="cs-CZ" dirty="0"/>
              <a:t>Porušení v rozsahu velkém, závažnosti velké a neodstranitelné = 100 % snížení a neposkytnutí platby ani v následujícím kalendářním roce</a:t>
            </a:r>
          </a:p>
        </p:txBody>
      </p:sp>
    </p:spTree>
    <p:extLst>
      <p:ext uri="{BB962C8B-B14F-4D97-AF65-F5344CB8AC3E}">
        <p14:creationId xmlns:p14="http://schemas.microsoft.com/office/powerpoint/2010/main" val="17589841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244037-9C40-4321-B282-8B1007F300AB}"/>
              </a:ext>
            </a:extLst>
          </p:cNvPr>
          <p:cNvSpPr>
            <a:spLocks noGrp="1"/>
          </p:cNvSpPr>
          <p:nvPr>
            <p:ph type="title"/>
          </p:nvPr>
        </p:nvSpPr>
        <p:spPr/>
        <p:txBody>
          <a:bodyPr/>
          <a:lstStyle/>
          <a:p>
            <a:r>
              <a:rPr lang="cs-CZ" dirty="0">
                <a:hlinkClick r:id="rId2"/>
              </a:rPr>
              <a:t>Dotace v rámci Politiky rozvoje venkova</a:t>
            </a:r>
            <a:r>
              <a:rPr lang="cs-CZ" dirty="0"/>
              <a:t> – neprojektová opatření </a:t>
            </a:r>
          </a:p>
        </p:txBody>
      </p:sp>
      <p:sp>
        <p:nvSpPr>
          <p:cNvPr id="3" name="Zástupný symbol pro obsah 2">
            <a:extLst>
              <a:ext uri="{FF2B5EF4-FFF2-40B4-BE49-F238E27FC236}">
                <a16:creationId xmlns:a16="http://schemas.microsoft.com/office/drawing/2014/main" id="{30563AF1-49EE-4C67-BECC-88CB6259F8F7}"/>
              </a:ext>
            </a:extLst>
          </p:cNvPr>
          <p:cNvSpPr>
            <a:spLocks noGrp="1"/>
          </p:cNvSpPr>
          <p:nvPr>
            <p:ph idx="1"/>
          </p:nvPr>
        </p:nvSpPr>
        <p:spPr/>
        <p:txBody>
          <a:bodyPr>
            <a:normAutofit fontScale="70000" lnSpcReduction="20000"/>
          </a:bodyPr>
          <a:lstStyle/>
          <a:p>
            <a:r>
              <a:rPr lang="cs-CZ" dirty="0"/>
              <a:t>Nařízení vlády č. 75/2015 Sb., o podmínkách provádění </a:t>
            </a:r>
            <a:r>
              <a:rPr lang="cs-CZ" b="1" dirty="0" err="1"/>
              <a:t>agroenvironmentálně</a:t>
            </a:r>
            <a:r>
              <a:rPr lang="cs-CZ" b="1" dirty="0"/>
              <a:t>-klimatických opatření</a:t>
            </a:r>
          </a:p>
          <a:p>
            <a:r>
              <a:rPr lang="cs-CZ" dirty="0"/>
              <a:t>Nařízení vlády č. 76/2015 Sb., o podmínkách provádění opatření </a:t>
            </a:r>
            <a:r>
              <a:rPr lang="cs-CZ" b="1" dirty="0"/>
              <a:t>ekologické zemědělství</a:t>
            </a:r>
          </a:p>
          <a:p>
            <a:r>
              <a:rPr lang="cs-CZ" dirty="0"/>
              <a:t>Nařízení vlády č. 73/2015 Sb., o podmínkách poskytování plateb v oblastech </a:t>
            </a:r>
            <a:r>
              <a:rPr lang="cs-CZ" b="1" dirty="0"/>
              <a:t>Natura 2000</a:t>
            </a:r>
            <a:r>
              <a:rPr lang="cs-CZ" dirty="0"/>
              <a:t> na zemědělské půdě</a:t>
            </a:r>
          </a:p>
          <a:p>
            <a:r>
              <a:rPr lang="cs-CZ" dirty="0"/>
              <a:t>Nařízení vlády č. 43/2018 Sb., o podmínkách poskytování plateb pro </a:t>
            </a:r>
            <a:r>
              <a:rPr lang="cs-CZ" b="1" dirty="0"/>
              <a:t>horské oblasti a jiné oblasti s přírodními nebo jinými zvláštními omezeními</a:t>
            </a:r>
          </a:p>
          <a:p>
            <a:r>
              <a:rPr lang="cs-CZ" dirty="0"/>
              <a:t>Nařízení vlády č. 74/2015 Sb., o podmínkách poskytování dotací na opatření </a:t>
            </a:r>
            <a:r>
              <a:rPr lang="cs-CZ" b="1" dirty="0"/>
              <a:t>dobré životní podmínky zvířat</a:t>
            </a:r>
          </a:p>
          <a:p>
            <a:r>
              <a:rPr lang="cs-CZ" dirty="0"/>
              <a:t>Nařízení vlády č. 183/2015 Sb., o podmínkách poskytování dotací v rámci opatření </a:t>
            </a:r>
            <a:r>
              <a:rPr lang="cs-CZ" b="1" dirty="0"/>
              <a:t>zalesňování zemědělské půdy</a:t>
            </a:r>
          </a:p>
          <a:p>
            <a:endParaRPr lang="cs-CZ" dirty="0"/>
          </a:p>
          <a:p>
            <a:r>
              <a:rPr lang="cs-CZ" dirty="0"/>
              <a:t>Nařízení vlády č. 44/2018 Sb., o podmínkách poskytování plateb pro přechodně podporované oblasti s přírodními omezeními</a:t>
            </a:r>
          </a:p>
          <a:p>
            <a:pPr lvl="1"/>
            <a:r>
              <a:rPr lang="cs-CZ" dirty="0"/>
              <a:t>Nařízení vlády č. 72/2015 Sb., o podmínkách poskytování plateb pro oblasti s přírodními nebo jinými zvláštními omezeními</a:t>
            </a:r>
          </a:p>
        </p:txBody>
      </p:sp>
    </p:spTree>
    <p:extLst>
      <p:ext uri="{BB962C8B-B14F-4D97-AF65-F5344CB8AC3E}">
        <p14:creationId xmlns:p14="http://schemas.microsoft.com/office/powerpoint/2010/main" val="129851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B4AD94-85B7-4E7B-8938-EFA22F4B5E26}"/>
              </a:ext>
            </a:extLst>
          </p:cNvPr>
          <p:cNvSpPr>
            <a:spLocks noGrp="1"/>
          </p:cNvSpPr>
          <p:nvPr>
            <p:ph type="title"/>
          </p:nvPr>
        </p:nvSpPr>
        <p:spPr/>
        <p:txBody>
          <a:bodyPr>
            <a:normAutofit fontScale="90000"/>
          </a:bodyPr>
          <a:lstStyle/>
          <a:p>
            <a:r>
              <a:rPr lang="cs-CZ" dirty="0">
                <a:solidFill>
                  <a:schemeClr val="tx1"/>
                </a:solidFill>
              </a:rPr>
              <a:t>Zemědělství a životní prostředí</a:t>
            </a:r>
            <a:br>
              <a:rPr lang="cs-CZ" dirty="0">
                <a:solidFill>
                  <a:schemeClr val="tx1"/>
                </a:solidFill>
              </a:rPr>
            </a:br>
            <a:r>
              <a:rPr lang="cs-CZ" sz="1600" dirty="0"/>
              <a:t>Blíže viz např. OECD. Public </a:t>
            </a:r>
            <a:r>
              <a:rPr lang="cs-CZ" sz="1600" dirty="0" err="1"/>
              <a:t>Goods</a:t>
            </a:r>
            <a:r>
              <a:rPr lang="cs-CZ" sz="1600" dirty="0"/>
              <a:t> and </a:t>
            </a:r>
            <a:r>
              <a:rPr lang="cs-CZ" sz="1600" dirty="0" err="1"/>
              <a:t>Externalities</a:t>
            </a:r>
            <a:r>
              <a:rPr lang="cs-CZ" sz="1600" dirty="0"/>
              <a:t>, 2015. Dostupné na: </a:t>
            </a:r>
            <a:r>
              <a:rPr lang="cs-CZ" sz="1600" dirty="0">
                <a:hlinkClick r:id="rId2"/>
              </a:rPr>
              <a:t>https://read.oecd-ilibrary.org/agriculture-and-food/public-goods-and-externalities_9789264239821-en#page5</a:t>
            </a:r>
            <a:br>
              <a:rPr lang="cs-CZ" sz="1600" dirty="0"/>
            </a:br>
            <a:endParaRPr lang="cs-CZ" dirty="0">
              <a:solidFill>
                <a:schemeClr val="tx1"/>
              </a:solidFill>
            </a:endParaRPr>
          </a:p>
        </p:txBody>
      </p:sp>
      <p:sp>
        <p:nvSpPr>
          <p:cNvPr id="3" name="Zástupný obsah 2">
            <a:extLst>
              <a:ext uri="{FF2B5EF4-FFF2-40B4-BE49-F238E27FC236}">
                <a16:creationId xmlns:a16="http://schemas.microsoft.com/office/drawing/2014/main" id="{65171F29-5FBF-4A57-830B-D8A0228040A3}"/>
              </a:ext>
            </a:extLst>
          </p:cNvPr>
          <p:cNvSpPr>
            <a:spLocks noGrp="1"/>
          </p:cNvSpPr>
          <p:nvPr>
            <p:ph sz="half" idx="1"/>
          </p:nvPr>
        </p:nvSpPr>
        <p:spPr/>
        <p:txBody>
          <a:bodyPr>
            <a:normAutofit/>
          </a:bodyPr>
          <a:lstStyle/>
          <a:p>
            <a:r>
              <a:rPr lang="cs-CZ" dirty="0"/>
              <a:t>Zemědělství jako</a:t>
            </a:r>
          </a:p>
          <a:p>
            <a:pPr lvl="1"/>
            <a:r>
              <a:rPr lang="cs-CZ" dirty="0"/>
              <a:t>Produkční činnost</a:t>
            </a:r>
          </a:p>
          <a:p>
            <a:pPr lvl="1"/>
            <a:r>
              <a:rPr lang="cs-CZ" dirty="0"/>
              <a:t>Multifunkční činnost </a:t>
            </a:r>
          </a:p>
          <a:p>
            <a:pPr lvl="2"/>
            <a:r>
              <a:rPr lang="cs-CZ" dirty="0"/>
              <a:t>propojení ekonomických, ekologických a sociálních cílů</a:t>
            </a:r>
          </a:p>
          <a:p>
            <a:r>
              <a:rPr lang="cs-CZ" dirty="0"/>
              <a:t>Komoditní i nekomoditní výstupy</a:t>
            </a:r>
          </a:p>
        </p:txBody>
      </p:sp>
      <p:sp>
        <p:nvSpPr>
          <p:cNvPr id="4" name="Zástupný obsah 3">
            <a:extLst>
              <a:ext uri="{FF2B5EF4-FFF2-40B4-BE49-F238E27FC236}">
                <a16:creationId xmlns:a16="http://schemas.microsoft.com/office/drawing/2014/main" id="{07BAA44B-4864-4082-933A-C9279F3DAA2A}"/>
              </a:ext>
            </a:extLst>
          </p:cNvPr>
          <p:cNvSpPr>
            <a:spLocks noGrp="1"/>
          </p:cNvSpPr>
          <p:nvPr>
            <p:ph sz="half" idx="2"/>
          </p:nvPr>
        </p:nvSpPr>
        <p:spPr/>
        <p:txBody>
          <a:bodyPr>
            <a:normAutofit/>
          </a:bodyPr>
          <a:lstStyle/>
          <a:p>
            <a:r>
              <a:rPr lang="cs-CZ" dirty="0"/>
              <a:t>Teorie externalit</a:t>
            </a:r>
          </a:p>
          <a:p>
            <a:pPr lvl="1"/>
            <a:r>
              <a:rPr lang="cs-CZ" dirty="0"/>
              <a:t>Pozitivní</a:t>
            </a:r>
          </a:p>
          <a:p>
            <a:pPr lvl="2"/>
            <a:r>
              <a:rPr lang="cs-CZ" dirty="0"/>
              <a:t>člověk si nemůže přisvojit veškeré výnosy ze své činnosti nebo ze svého majetku a zároveň si tuto část výnosů přisvojují jiní</a:t>
            </a:r>
          </a:p>
          <a:p>
            <a:pPr lvl="1"/>
            <a:r>
              <a:rPr lang="cs-CZ" dirty="0"/>
              <a:t>Negativní </a:t>
            </a:r>
          </a:p>
          <a:p>
            <a:pPr lvl="2"/>
            <a:r>
              <a:rPr lang="cs-CZ" dirty="0"/>
              <a:t>člověk nenese plně všechny náklady své činnosti a zároveň část těchto nákladů přenáší na jiné</a:t>
            </a:r>
          </a:p>
        </p:txBody>
      </p:sp>
    </p:spTree>
    <p:extLst>
      <p:ext uri="{BB962C8B-B14F-4D97-AF65-F5344CB8AC3E}">
        <p14:creationId xmlns:p14="http://schemas.microsoft.com/office/powerpoint/2010/main" val="2110253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Výsledek obrázku pro zatravňování drah soustředěného odtoku">
            <a:extLst>
              <a:ext uri="{FF2B5EF4-FFF2-40B4-BE49-F238E27FC236}">
                <a16:creationId xmlns:a16="http://schemas.microsoft.com/office/drawing/2014/main" id="{98ED5651-950F-4C07-A5F9-620CF77CA4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007" r="-3" b="2322"/>
          <a:stretch/>
        </p:blipFill>
        <p:spPr bwMode="auto">
          <a:xfrm>
            <a:off x="321731" y="321731"/>
            <a:ext cx="5728548" cy="307919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ýsledek obrázku pro čejka chocholatá">
            <a:extLst>
              <a:ext uri="{FF2B5EF4-FFF2-40B4-BE49-F238E27FC236}">
                <a16:creationId xmlns:a16="http://schemas.microsoft.com/office/drawing/2014/main" id="{7242328D-3DD0-4B82-820B-F90B049F66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72" r="-3" b="16399"/>
          <a:stretch/>
        </p:blipFill>
        <p:spPr bwMode="auto">
          <a:xfrm>
            <a:off x="6141719" y="321731"/>
            <a:ext cx="5728547" cy="307919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léčný skot">
            <a:extLst>
              <a:ext uri="{FF2B5EF4-FFF2-40B4-BE49-F238E27FC236}">
                <a16:creationId xmlns:a16="http://schemas.microsoft.com/office/drawing/2014/main" id="{DF44F61D-473F-430B-BA34-3F5C7245878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15" r="-3" b="4720"/>
          <a:stretch/>
        </p:blipFill>
        <p:spPr bwMode="auto">
          <a:xfrm>
            <a:off x="321730" y="3489159"/>
            <a:ext cx="5728548" cy="30471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moravsketoskansko.cz/photo/040.jpg">
            <a:extLst>
              <a:ext uri="{FF2B5EF4-FFF2-40B4-BE49-F238E27FC236}">
                <a16:creationId xmlns:a16="http://schemas.microsoft.com/office/drawing/2014/main" id="{7D9C88D8-6DE6-4DCE-BE85-4D0A018219A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 b="20310"/>
          <a:stretch/>
        </p:blipFill>
        <p:spPr bwMode="auto">
          <a:xfrm>
            <a:off x="6141718" y="3489159"/>
            <a:ext cx="5728547" cy="304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99466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376C7F-B246-4802-A454-88FED8CB33B4}"/>
              </a:ext>
            </a:extLst>
          </p:cNvPr>
          <p:cNvSpPr>
            <a:spLocks noGrp="1"/>
          </p:cNvSpPr>
          <p:nvPr>
            <p:ph type="title"/>
          </p:nvPr>
        </p:nvSpPr>
        <p:spPr/>
        <p:txBody>
          <a:bodyPr/>
          <a:lstStyle/>
          <a:p>
            <a:r>
              <a:rPr lang="cs-CZ" dirty="0" err="1">
                <a:hlinkClick r:id="rId2"/>
              </a:rPr>
              <a:t>Agroenvironmentálně</a:t>
            </a:r>
            <a:r>
              <a:rPr lang="cs-CZ" dirty="0">
                <a:hlinkClick r:id="rId2"/>
              </a:rPr>
              <a:t>-klimatická opatření</a:t>
            </a:r>
            <a:endParaRPr lang="cs-CZ" dirty="0"/>
          </a:p>
        </p:txBody>
      </p:sp>
      <p:sp>
        <p:nvSpPr>
          <p:cNvPr id="3" name="Zástupný obsah 2">
            <a:extLst>
              <a:ext uri="{FF2B5EF4-FFF2-40B4-BE49-F238E27FC236}">
                <a16:creationId xmlns:a16="http://schemas.microsoft.com/office/drawing/2014/main" id="{F4FF3D9B-675D-496D-B7E1-1ACC415B8134}"/>
              </a:ext>
            </a:extLst>
          </p:cNvPr>
          <p:cNvSpPr>
            <a:spLocks noGrp="1"/>
          </p:cNvSpPr>
          <p:nvPr>
            <p:ph sz="half" idx="1"/>
          </p:nvPr>
        </p:nvSpPr>
        <p:spPr/>
        <p:txBody>
          <a:bodyPr>
            <a:normAutofit/>
          </a:bodyPr>
          <a:lstStyle/>
          <a:p>
            <a:r>
              <a:rPr lang="cs-CZ" dirty="0"/>
              <a:t>Integrovaná produkce </a:t>
            </a:r>
          </a:p>
          <a:p>
            <a:pPr lvl="1"/>
            <a:r>
              <a:rPr lang="cs-CZ" dirty="0"/>
              <a:t>ovoce, révy vinné, zeleniny a jahodníku</a:t>
            </a:r>
          </a:p>
          <a:p>
            <a:r>
              <a:rPr lang="cs-CZ" dirty="0"/>
              <a:t>Ošetřování travních porostů</a:t>
            </a:r>
          </a:p>
          <a:p>
            <a:r>
              <a:rPr lang="cs-CZ" dirty="0"/>
              <a:t>Zatravňování orné půdy</a:t>
            </a:r>
          </a:p>
          <a:p>
            <a:r>
              <a:rPr lang="cs-CZ" dirty="0" err="1"/>
              <a:t>Biopásy</a:t>
            </a:r>
            <a:endParaRPr lang="cs-CZ" dirty="0"/>
          </a:p>
          <a:p>
            <a:r>
              <a:rPr lang="cs-CZ" dirty="0"/>
              <a:t>Ochrana čejky chocholaté</a:t>
            </a:r>
          </a:p>
          <a:p>
            <a:r>
              <a:rPr lang="cs-CZ" dirty="0"/>
              <a:t>Zatravňování drah soustředěného odtoku</a:t>
            </a:r>
          </a:p>
          <a:p>
            <a:pPr lvl="1"/>
            <a:endParaRPr lang="cs-CZ" dirty="0"/>
          </a:p>
        </p:txBody>
      </p:sp>
      <p:sp>
        <p:nvSpPr>
          <p:cNvPr id="4" name="Zástupný obsah 3">
            <a:extLst>
              <a:ext uri="{FF2B5EF4-FFF2-40B4-BE49-F238E27FC236}">
                <a16:creationId xmlns:a16="http://schemas.microsoft.com/office/drawing/2014/main" id="{38BE3451-FBDD-4396-84C5-FCB65DB66D23}"/>
              </a:ext>
            </a:extLst>
          </p:cNvPr>
          <p:cNvSpPr>
            <a:spLocks noGrp="1"/>
          </p:cNvSpPr>
          <p:nvPr>
            <p:ph sz="half" idx="2"/>
          </p:nvPr>
        </p:nvSpPr>
        <p:spPr/>
        <p:txBody>
          <a:bodyPr>
            <a:normAutofit/>
          </a:bodyPr>
          <a:lstStyle/>
          <a:p>
            <a:r>
              <a:rPr lang="cs-CZ" dirty="0"/>
              <a:t>Hospodaření v souladu s</a:t>
            </a:r>
          </a:p>
          <a:p>
            <a:pPr lvl="1"/>
            <a:r>
              <a:rPr lang="cs-CZ" dirty="0"/>
              <a:t>PPH a DZES</a:t>
            </a:r>
          </a:p>
          <a:p>
            <a:pPr lvl="1"/>
            <a:r>
              <a:rPr lang="cs-CZ" dirty="0"/>
              <a:t>Minimálními požadavky pro použití přípravků na ochranu rostlin a hnojiv</a:t>
            </a:r>
          </a:p>
          <a:p>
            <a:pPr lvl="1"/>
            <a:r>
              <a:rPr lang="cs-CZ" dirty="0"/>
              <a:t>Bližšími požadavky pro jednotlivá </a:t>
            </a:r>
            <a:r>
              <a:rPr lang="cs-CZ" dirty="0" err="1"/>
              <a:t>podopatření</a:t>
            </a:r>
            <a:endParaRPr lang="cs-CZ" dirty="0"/>
          </a:p>
          <a:p>
            <a:r>
              <a:rPr lang="cs-CZ" dirty="0"/>
              <a:t>Zákaz souběhu</a:t>
            </a:r>
          </a:p>
          <a:p>
            <a:endParaRPr lang="cs-CZ" dirty="0"/>
          </a:p>
        </p:txBody>
      </p:sp>
    </p:spTree>
    <p:extLst>
      <p:ext uri="{BB962C8B-B14F-4D97-AF65-F5344CB8AC3E}">
        <p14:creationId xmlns:p14="http://schemas.microsoft.com/office/powerpoint/2010/main" val="358436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663790-13A8-436E-BE96-419B9B765B4E}"/>
              </a:ext>
            </a:extLst>
          </p:cNvPr>
          <p:cNvSpPr>
            <a:spLocks noGrp="1"/>
          </p:cNvSpPr>
          <p:nvPr>
            <p:ph type="title"/>
          </p:nvPr>
        </p:nvSpPr>
        <p:spPr/>
        <p:txBody>
          <a:bodyPr/>
          <a:lstStyle/>
          <a:p>
            <a:r>
              <a:rPr lang="cs-CZ" dirty="0"/>
              <a:t>Integrovaná zemědělská produkce</a:t>
            </a:r>
          </a:p>
        </p:txBody>
      </p:sp>
      <p:sp>
        <p:nvSpPr>
          <p:cNvPr id="3" name="Zástupný symbol pro obsah 2">
            <a:extLst>
              <a:ext uri="{FF2B5EF4-FFF2-40B4-BE49-F238E27FC236}">
                <a16:creationId xmlns:a16="http://schemas.microsoft.com/office/drawing/2014/main" id="{F19ED219-AE13-48D7-9AF3-F39774904673}"/>
              </a:ext>
            </a:extLst>
          </p:cNvPr>
          <p:cNvSpPr>
            <a:spLocks noGrp="1"/>
          </p:cNvSpPr>
          <p:nvPr>
            <p:ph sz="half" idx="1"/>
          </p:nvPr>
        </p:nvSpPr>
        <p:spPr>
          <a:xfrm>
            <a:off x="2589212" y="2133600"/>
            <a:ext cx="4313864" cy="4031530"/>
          </a:xfrm>
        </p:spPr>
        <p:txBody>
          <a:bodyPr>
            <a:normAutofit fontScale="77500" lnSpcReduction="20000"/>
          </a:bodyPr>
          <a:lstStyle/>
          <a:p>
            <a:r>
              <a:rPr lang="cs-CZ" dirty="0"/>
              <a:t>Mezistupeň mezi konvenčním a ekologickým hospodařením</a:t>
            </a:r>
          </a:p>
          <a:p>
            <a:r>
              <a:rPr lang="cs-CZ" dirty="0"/>
              <a:t>Trvale udržitelný způsob zemědělského hospodaření</a:t>
            </a:r>
          </a:p>
          <a:p>
            <a:r>
              <a:rPr lang="cs-CZ" dirty="0"/>
              <a:t>Systémový přístupu k celé technologii pěstování a zpracování při optimalizaci ekonomických a ekologických aspektů produkce. </a:t>
            </a:r>
          </a:p>
          <a:p>
            <a:pPr lvl="1"/>
            <a:r>
              <a:rPr lang="cs-CZ" dirty="0"/>
              <a:t>dosažení optimálních výnosů vyšší kvality cestou, která nezatěžuje životní prostředí</a:t>
            </a:r>
          </a:p>
          <a:p>
            <a:r>
              <a:rPr lang="cs-CZ" dirty="0"/>
              <a:t>Holistický přístup orientovaný na </a:t>
            </a:r>
            <a:r>
              <a:rPr lang="cs-CZ" dirty="0" err="1"/>
              <a:t>agroekosystém</a:t>
            </a:r>
            <a:endParaRPr lang="cs-CZ" dirty="0"/>
          </a:p>
          <a:p>
            <a:r>
              <a:rPr lang="cs-CZ" dirty="0"/>
              <a:t>Přednostní se využívání přirozených regulačních mechanismů</a:t>
            </a:r>
          </a:p>
          <a:p>
            <a:pPr lvl="1"/>
            <a:r>
              <a:rPr lang="cs-CZ" dirty="0"/>
              <a:t>kvalifikované používání pesticidů v případě, že nelze regulovat populace škodlivých organizmů na odpovídající úrovni jiným způsobem</a:t>
            </a:r>
          </a:p>
        </p:txBody>
      </p:sp>
      <p:sp>
        <p:nvSpPr>
          <p:cNvPr id="4" name="Zástupný symbol pro obsah 3">
            <a:extLst>
              <a:ext uri="{FF2B5EF4-FFF2-40B4-BE49-F238E27FC236}">
                <a16:creationId xmlns:a16="http://schemas.microsoft.com/office/drawing/2014/main" id="{4EE12AD6-9941-453C-AA4D-B9EAF83751F8}"/>
              </a:ext>
            </a:extLst>
          </p:cNvPr>
          <p:cNvSpPr>
            <a:spLocks noGrp="1"/>
          </p:cNvSpPr>
          <p:nvPr>
            <p:ph sz="half" idx="2"/>
          </p:nvPr>
        </p:nvSpPr>
        <p:spPr>
          <a:xfrm>
            <a:off x="7190747" y="2126222"/>
            <a:ext cx="4313864" cy="4107668"/>
          </a:xfrm>
        </p:spPr>
        <p:txBody>
          <a:bodyPr>
            <a:normAutofit fontScale="77500" lnSpcReduction="20000"/>
          </a:bodyPr>
          <a:lstStyle/>
          <a:p>
            <a:r>
              <a:rPr lang="cs-CZ" dirty="0">
                <a:hlinkClick r:id="rId2"/>
              </a:rPr>
              <a:t>Vinná réva</a:t>
            </a:r>
            <a:endParaRPr lang="cs-CZ" dirty="0"/>
          </a:p>
          <a:p>
            <a:pPr lvl="1"/>
            <a:r>
              <a:rPr lang="cs-CZ" dirty="0"/>
              <a:t>Svaz integrované </a:t>
            </a:r>
            <a:r>
              <a:rPr lang="pl-PL" dirty="0"/>
              <a:t>a ekologické produkce hroznů a vína</a:t>
            </a:r>
          </a:p>
          <a:p>
            <a:pPr lvl="1"/>
            <a:endParaRPr lang="pl-PL" dirty="0"/>
          </a:p>
          <a:p>
            <a:pPr lvl="1"/>
            <a:endParaRPr lang="pl-PL" dirty="0"/>
          </a:p>
          <a:p>
            <a:r>
              <a:rPr lang="cs-CZ" dirty="0">
                <a:hlinkClick r:id="rId3"/>
              </a:rPr>
              <a:t>Zelenina</a:t>
            </a:r>
            <a:endParaRPr lang="cs-CZ" dirty="0"/>
          </a:p>
          <a:p>
            <a:pPr lvl="1"/>
            <a:r>
              <a:rPr lang="cs-CZ" dirty="0"/>
              <a:t>Svaz pro integrovaný systém produkce zeleniny</a:t>
            </a:r>
          </a:p>
          <a:p>
            <a:endParaRPr lang="cs-CZ" dirty="0">
              <a:hlinkClick r:id="rId4"/>
            </a:endParaRPr>
          </a:p>
          <a:p>
            <a:endParaRPr lang="cs-CZ" dirty="0">
              <a:hlinkClick r:id="rId4"/>
            </a:endParaRPr>
          </a:p>
          <a:p>
            <a:r>
              <a:rPr lang="cs-CZ" dirty="0">
                <a:hlinkClick r:id="rId4"/>
              </a:rPr>
              <a:t>Ovoce </a:t>
            </a:r>
            <a:endParaRPr lang="cs-CZ" dirty="0"/>
          </a:p>
          <a:p>
            <a:pPr lvl="1"/>
            <a:r>
              <a:rPr lang="cs-CZ" dirty="0"/>
              <a:t>Svaz pro integrované systémy pěstování ovoce</a:t>
            </a:r>
          </a:p>
        </p:txBody>
      </p:sp>
      <p:pic>
        <p:nvPicPr>
          <p:cNvPr id="1032" name="Picture 8" descr="http://www.ovocnarska-unie.cz/sispo/img/sispo-a.gif">
            <a:extLst>
              <a:ext uri="{FF2B5EF4-FFF2-40B4-BE49-F238E27FC236}">
                <a16:creationId xmlns:a16="http://schemas.microsoft.com/office/drawing/2014/main" id="{FBA05EBB-8E80-40E6-8A1A-B188413697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0104" y="5216602"/>
            <a:ext cx="1462682" cy="11522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ýsledek obrázku pro integrovaná produkce">
            <a:extLst>
              <a:ext uri="{FF2B5EF4-FFF2-40B4-BE49-F238E27FC236}">
                <a16:creationId xmlns:a16="http://schemas.microsoft.com/office/drawing/2014/main" id="{C1C1CFBB-74DE-4781-874C-1CBCE8D770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7679" y="2679373"/>
            <a:ext cx="15240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zucm.cz/wp-content/uploads/2013/04/loga_2009_IPZ-R.bmp">
            <a:extLst>
              <a:ext uri="{FF2B5EF4-FFF2-40B4-BE49-F238E27FC236}">
                <a16:creationId xmlns:a16="http://schemas.microsoft.com/office/drawing/2014/main" id="{0EE23B63-06A4-4BAC-8366-7B090D6567D8}"/>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273189" y="3901768"/>
            <a:ext cx="1734297" cy="1051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5357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06DFA7-9B48-4113-9F9E-AADEB7B88202}"/>
              </a:ext>
            </a:extLst>
          </p:cNvPr>
          <p:cNvSpPr>
            <a:spLocks noGrp="1"/>
          </p:cNvSpPr>
          <p:nvPr>
            <p:ph type="title"/>
          </p:nvPr>
        </p:nvSpPr>
        <p:spPr/>
        <p:txBody>
          <a:bodyPr/>
          <a:lstStyle/>
          <a:p>
            <a:r>
              <a:rPr lang="cs-CZ" dirty="0"/>
              <a:t>Ošetřování travních porostů</a:t>
            </a:r>
          </a:p>
        </p:txBody>
      </p:sp>
      <p:sp>
        <p:nvSpPr>
          <p:cNvPr id="5" name="Zástupný obsah 4">
            <a:extLst>
              <a:ext uri="{FF2B5EF4-FFF2-40B4-BE49-F238E27FC236}">
                <a16:creationId xmlns:a16="http://schemas.microsoft.com/office/drawing/2014/main" id="{5B7A648A-65A2-4427-89E4-AF3AC4F02918}"/>
              </a:ext>
            </a:extLst>
          </p:cNvPr>
          <p:cNvSpPr>
            <a:spLocks noGrp="1"/>
          </p:cNvSpPr>
          <p:nvPr>
            <p:ph sz="half" idx="1"/>
          </p:nvPr>
        </p:nvSpPr>
        <p:spPr/>
        <p:txBody>
          <a:bodyPr>
            <a:normAutofit fontScale="85000" lnSpcReduction="10000"/>
          </a:bodyPr>
          <a:lstStyle/>
          <a:p>
            <a:r>
              <a:rPr lang="cs-CZ" dirty="0"/>
              <a:t>1. obecná péče o extenzivní louky a pastviny,</a:t>
            </a:r>
          </a:p>
          <a:p>
            <a:r>
              <a:rPr lang="cs-CZ" dirty="0"/>
              <a:t>2. mezofilní a vlhkomilné louky hnojené,</a:t>
            </a:r>
          </a:p>
          <a:p>
            <a:r>
              <a:rPr lang="cs-CZ" dirty="0"/>
              <a:t>3. mezofilní a vlhkomilné louky nehnojené,</a:t>
            </a:r>
          </a:p>
          <a:p>
            <a:r>
              <a:rPr lang="cs-CZ" dirty="0"/>
              <a:t>4. horské a suchomilné louky hnojené,</a:t>
            </a:r>
          </a:p>
          <a:p>
            <a:r>
              <a:rPr lang="cs-CZ" dirty="0"/>
              <a:t>5. horské a suchomilné louky nehnojené,</a:t>
            </a:r>
          </a:p>
          <a:p>
            <a:r>
              <a:rPr lang="cs-CZ" dirty="0"/>
              <a:t>6. trvale podmáčené a rašelinné louky,</a:t>
            </a:r>
          </a:p>
          <a:p>
            <a:r>
              <a:rPr lang="cs-CZ" dirty="0"/>
              <a:t>7. ochrana modrásků,</a:t>
            </a:r>
          </a:p>
          <a:p>
            <a:r>
              <a:rPr lang="cs-CZ" dirty="0"/>
              <a:t>8. ochrana chřástala polního,</a:t>
            </a:r>
          </a:p>
          <a:p>
            <a:r>
              <a:rPr lang="cs-CZ" dirty="0"/>
              <a:t>9. suché stepní trávníky a vřesoviště a</a:t>
            </a:r>
          </a:p>
          <a:p>
            <a:r>
              <a:rPr lang="cs-CZ" dirty="0"/>
              <a:t>10. druhově bohaté pastviny,</a:t>
            </a:r>
          </a:p>
        </p:txBody>
      </p:sp>
      <p:sp>
        <p:nvSpPr>
          <p:cNvPr id="6" name="Zástupný obsah 5">
            <a:extLst>
              <a:ext uri="{FF2B5EF4-FFF2-40B4-BE49-F238E27FC236}">
                <a16:creationId xmlns:a16="http://schemas.microsoft.com/office/drawing/2014/main" id="{677E7EB5-F18C-4B2E-B644-56E651D31F64}"/>
              </a:ext>
            </a:extLst>
          </p:cNvPr>
          <p:cNvSpPr>
            <a:spLocks noGrp="1"/>
          </p:cNvSpPr>
          <p:nvPr>
            <p:ph sz="half" idx="2"/>
          </p:nvPr>
        </p:nvSpPr>
        <p:spPr/>
        <p:txBody>
          <a:bodyPr>
            <a:normAutofit fontScale="85000" lnSpcReduction="10000"/>
          </a:bodyPr>
          <a:lstStyle/>
          <a:p>
            <a:r>
              <a:rPr lang="cs-CZ" dirty="0"/>
              <a:t>Zajištění stanovené intenzity chovu vybraných hospodářských zvířat</a:t>
            </a:r>
          </a:p>
          <a:p>
            <a:r>
              <a:rPr lang="cs-CZ" dirty="0"/>
              <a:t>Ponechání nepokosených ploch</a:t>
            </a:r>
          </a:p>
          <a:p>
            <a:r>
              <a:rPr lang="cs-CZ" dirty="0"/>
              <a:t>Omezená aplikace dusíkatých hnojiv</a:t>
            </a:r>
          </a:p>
          <a:p>
            <a:r>
              <a:rPr lang="cs-CZ" dirty="0"/>
              <a:t>Zákaz hnojení upravenými kaly a odpadními vodami</a:t>
            </a:r>
          </a:p>
          <a:p>
            <a:r>
              <a:rPr lang="cs-CZ" dirty="0"/>
              <a:t>Zajištění minimálního zemědělského obhospodařování se specifiky</a:t>
            </a:r>
          </a:p>
          <a:p>
            <a:pPr lvl="1"/>
            <a:r>
              <a:rPr lang="cs-CZ" dirty="0"/>
              <a:t>Provedení pastvy, příp. likvidace </a:t>
            </a:r>
            <a:r>
              <a:rPr lang="cs-CZ" dirty="0" err="1"/>
              <a:t>nedopasků</a:t>
            </a:r>
            <a:endParaRPr lang="cs-CZ" dirty="0"/>
          </a:p>
          <a:p>
            <a:pPr lvl="1"/>
            <a:r>
              <a:rPr lang="cs-CZ" dirty="0"/>
              <a:t>Provedení seče, příp. odklizení biomasy</a:t>
            </a:r>
          </a:p>
        </p:txBody>
      </p:sp>
    </p:spTree>
    <p:extLst>
      <p:ext uri="{BB962C8B-B14F-4D97-AF65-F5344CB8AC3E}">
        <p14:creationId xmlns:p14="http://schemas.microsoft.com/office/powerpoint/2010/main" val="26150775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05F46F3-D24D-4419-AECE-E0EABD3FA35F}"/>
              </a:ext>
            </a:extLst>
          </p:cNvPr>
          <p:cNvSpPr>
            <a:spLocks noGrp="1"/>
          </p:cNvSpPr>
          <p:nvPr>
            <p:ph type="title"/>
          </p:nvPr>
        </p:nvSpPr>
        <p:spPr/>
        <p:txBody>
          <a:bodyPr/>
          <a:lstStyle/>
          <a:p>
            <a:r>
              <a:rPr lang="cs-CZ" dirty="0" err="1"/>
              <a:t>Agroenvironmentálně</a:t>
            </a:r>
            <a:r>
              <a:rPr lang="cs-CZ" dirty="0"/>
              <a:t>-klimatická opatření</a:t>
            </a:r>
          </a:p>
        </p:txBody>
      </p:sp>
      <p:sp>
        <p:nvSpPr>
          <p:cNvPr id="6" name="Zástupný text 5">
            <a:extLst>
              <a:ext uri="{FF2B5EF4-FFF2-40B4-BE49-F238E27FC236}">
                <a16:creationId xmlns:a16="http://schemas.microsoft.com/office/drawing/2014/main" id="{4BCE6023-E548-429B-8096-E2DBB800F759}"/>
              </a:ext>
            </a:extLst>
          </p:cNvPr>
          <p:cNvSpPr>
            <a:spLocks noGrp="1"/>
          </p:cNvSpPr>
          <p:nvPr>
            <p:ph type="body" idx="1"/>
          </p:nvPr>
        </p:nvSpPr>
        <p:spPr/>
        <p:txBody>
          <a:bodyPr/>
          <a:lstStyle/>
          <a:p>
            <a:r>
              <a:rPr lang="cs-CZ" dirty="0"/>
              <a:t>Zatravňování orné půdy</a:t>
            </a:r>
          </a:p>
        </p:txBody>
      </p:sp>
      <p:sp>
        <p:nvSpPr>
          <p:cNvPr id="3" name="Zástupný obsah 2">
            <a:extLst>
              <a:ext uri="{FF2B5EF4-FFF2-40B4-BE49-F238E27FC236}">
                <a16:creationId xmlns:a16="http://schemas.microsoft.com/office/drawing/2014/main" id="{9FD4F84E-8544-402A-AA58-D3DF0508D558}"/>
              </a:ext>
            </a:extLst>
          </p:cNvPr>
          <p:cNvSpPr>
            <a:spLocks noGrp="1"/>
          </p:cNvSpPr>
          <p:nvPr>
            <p:ph sz="half" idx="2"/>
          </p:nvPr>
        </p:nvSpPr>
        <p:spPr/>
        <p:txBody>
          <a:bodyPr/>
          <a:lstStyle/>
          <a:p>
            <a:r>
              <a:rPr lang="cs-CZ" dirty="0"/>
              <a:t>Zákaz aplikace hnojiv, s výjimkou před založením porostu</a:t>
            </a:r>
          </a:p>
          <a:p>
            <a:r>
              <a:rPr lang="cs-CZ" dirty="0"/>
              <a:t>Zákaz pastvy zvířat v 1. roce</a:t>
            </a:r>
          </a:p>
          <a:p>
            <a:r>
              <a:rPr lang="cs-CZ" dirty="0"/>
              <a:t>Bodová aplikace herbicidů pouze v prvních 2 letech</a:t>
            </a:r>
          </a:p>
          <a:p>
            <a:r>
              <a:rPr lang="cs-CZ" dirty="0"/>
              <a:t>Zemědělské obhospodařování se specifiky</a:t>
            </a:r>
          </a:p>
          <a:p>
            <a:r>
              <a:rPr lang="cs-CZ" dirty="0"/>
              <a:t>Zákaz rozorání nebo obnovy travních porostů</a:t>
            </a:r>
          </a:p>
        </p:txBody>
      </p:sp>
      <p:sp>
        <p:nvSpPr>
          <p:cNvPr id="7" name="Zástupný text 6">
            <a:extLst>
              <a:ext uri="{FF2B5EF4-FFF2-40B4-BE49-F238E27FC236}">
                <a16:creationId xmlns:a16="http://schemas.microsoft.com/office/drawing/2014/main" id="{CB504E2E-147D-4822-9E6D-7C09258EE361}"/>
              </a:ext>
            </a:extLst>
          </p:cNvPr>
          <p:cNvSpPr>
            <a:spLocks noGrp="1"/>
          </p:cNvSpPr>
          <p:nvPr>
            <p:ph type="body" sz="quarter" idx="3"/>
          </p:nvPr>
        </p:nvSpPr>
        <p:spPr/>
        <p:txBody>
          <a:bodyPr/>
          <a:lstStyle/>
          <a:p>
            <a:r>
              <a:rPr lang="cs-CZ" dirty="0" err="1"/>
              <a:t>Biopásy</a:t>
            </a:r>
            <a:endParaRPr lang="cs-CZ" dirty="0"/>
          </a:p>
        </p:txBody>
      </p:sp>
      <p:sp>
        <p:nvSpPr>
          <p:cNvPr id="8" name="Zástupný obsah 7">
            <a:extLst>
              <a:ext uri="{FF2B5EF4-FFF2-40B4-BE49-F238E27FC236}">
                <a16:creationId xmlns:a16="http://schemas.microsoft.com/office/drawing/2014/main" id="{20480325-FA4C-4DE0-9035-6EC33FD13286}"/>
              </a:ext>
            </a:extLst>
          </p:cNvPr>
          <p:cNvSpPr>
            <a:spLocks noGrp="1"/>
          </p:cNvSpPr>
          <p:nvPr>
            <p:ph sz="quarter" idx="4"/>
          </p:nvPr>
        </p:nvSpPr>
        <p:spPr/>
        <p:txBody>
          <a:bodyPr/>
          <a:lstStyle/>
          <a:p>
            <a:r>
              <a:rPr lang="cs-CZ" dirty="0"/>
              <a:t>Stanovené rozměry a umístění</a:t>
            </a:r>
          </a:p>
          <a:p>
            <a:r>
              <a:rPr lang="cs-CZ" dirty="0"/>
              <a:t>Zákaz aplikace hnojiv a POR</a:t>
            </a:r>
          </a:p>
        </p:txBody>
      </p:sp>
    </p:spTree>
    <p:extLst>
      <p:ext uri="{BB962C8B-B14F-4D97-AF65-F5344CB8AC3E}">
        <p14:creationId xmlns:p14="http://schemas.microsoft.com/office/powerpoint/2010/main" val="21890510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322C1E-298C-45C2-9E02-7908904822CE}"/>
              </a:ext>
            </a:extLst>
          </p:cNvPr>
          <p:cNvSpPr>
            <a:spLocks noGrp="1"/>
          </p:cNvSpPr>
          <p:nvPr>
            <p:ph type="title"/>
          </p:nvPr>
        </p:nvSpPr>
        <p:spPr/>
        <p:txBody>
          <a:bodyPr/>
          <a:lstStyle/>
          <a:p>
            <a:r>
              <a:rPr lang="cs-CZ" dirty="0" err="1"/>
              <a:t>Agroenvironmentálně</a:t>
            </a:r>
            <a:r>
              <a:rPr lang="cs-CZ" dirty="0"/>
              <a:t>-klimatická opatření</a:t>
            </a:r>
          </a:p>
        </p:txBody>
      </p:sp>
      <p:sp>
        <p:nvSpPr>
          <p:cNvPr id="3" name="Zástupný text 2">
            <a:extLst>
              <a:ext uri="{FF2B5EF4-FFF2-40B4-BE49-F238E27FC236}">
                <a16:creationId xmlns:a16="http://schemas.microsoft.com/office/drawing/2014/main" id="{7028549A-E83E-4B18-B5C3-A760129E2CBD}"/>
              </a:ext>
            </a:extLst>
          </p:cNvPr>
          <p:cNvSpPr>
            <a:spLocks noGrp="1"/>
          </p:cNvSpPr>
          <p:nvPr>
            <p:ph type="body" idx="1"/>
          </p:nvPr>
        </p:nvSpPr>
        <p:spPr/>
        <p:txBody>
          <a:bodyPr/>
          <a:lstStyle/>
          <a:p>
            <a:r>
              <a:rPr lang="cs-CZ" sz="2000" dirty="0"/>
              <a:t>Ochrana čejky chocholaté</a:t>
            </a:r>
          </a:p>
        </p:txBody>
      </p:sp>
      <p:sp>
        <p:nvSpPr>
          <p:cNvPr id="4" name="Zástupný obsah 3">
            <a:extLst>
              <a:ext uri="{FF2B5EF4-FFF2-40B4-BE49-F238E27FC236}">
                <a16:creationId xmlns:a16="http://schemas.microsoft.com/office/drawing/2014/main" id="{4479DFE0-616B-49AC-BBEC-8E92307344D3}"/>
              </a:ext>
            </a:extLst>
          </p:cNvPr>
          <p:cNvSpPr>
            <a:spLocks noGrp="1"/>
          </p:cNvSpPr>
          <p:nvPr>
            <p:ph sz="half" idx="2"/>
          </p:nvPr>
        </p:nvSpPr>
        <p:spPr/>
        <p:txBody>
          <a:bodyPr/>
          <a:lstStyle/>
          <a:p>
            <a:r>
              <a:rPr lang="cs-CZ" dirty="0"/>
              <a:t>zabezpečí plochu hnízdiště proti přejezdům zemědělské nebo jiné techniky</a:t>
            </a:r>
          </a:p>
          <a:p>
            <a:r>
              <a:rPr lang="cs-CZ" dirty="0"/>
              <a:t>založí porost směsí plodin</a:t>
            </a:r>
          </a:p>
          <a:p>
            <a:r>
              <a:rPr lang="pl-PL" dirty="0"/>
              <a:t>zapraví do půdy porost směsi plodin</a:t>
            </a:r>
            <a:endParaRPr lang="cs-CZ" dirty="0"/>
          </a:p>
        </p:txBody>
      </p:sp>
      <p:sp>
        <p:nvSpPr>
          <p:cNvPr id="5" name="Zástupný text 4">
            <a:extLst>
              <a:ext uri="{FF2B5EF4-FFF2-40B4-BE49-F238E27FC236}">
                <a16:creationId xmlns:a16="http://schemas.microsoft.com/office/drawing/2014/main" id="{69E630A5-8A8A-4C4E-9212-79CAA40185C5}"/>
              </a:ext>
            </a:extLst>
          </p:cNvPr>
          <p:cNvSpPr>
            <a:spLocks noGrp="1"/>
          </p:cNvSpPr>
          <p:nvPr>
            <p:ph type="body" sz="quarter" idx="3"/>
          </p:nvPr>
        </p:nvSpPr>
        <p:spPr/>
        <p:txBody>
          <a:bodyPr/>
          <a:lstStyle/>
          <a:p>
            <a:r>
              <a:rPr lang="cs-CZ" sz="2000" dirty="0"/>
              <a:t>Zatravňování drah soustředěného odtoku</a:t>
            </a:r>
          </a:p>
        </p:txBody>
      </p:sp>
      <p:sp>
        <p:nvSpPr>
          <p:cNvPr id="6" name="Zástupný obsah 5">
            <a:extLst>
              <a:ext uri="{FF2B5EF4-FFF2-40B4-BE49-F238E27FC236}">
                <a16:creationId xmlns:a16="http://schemas.microsoft.com/office/drawing/2014/main" id="{ADC54065-D3DC-4CFD-BB92-E3EEF25B89AE}"/>
              </a:ext>
            </a:extLst>
          </p:cNvPr>
          <p:cNvSpPr>
            <a:spLocks noGrp="1"/>
          </p:cNvSpPr>
          <p:nvPr>
            <p:ph sz="quarter" idx="4"/>
          </p:nvPr>
        </p:nvSpPr>
        <p:spPr/>
        <p:txBody>
          <a:bodyPr/>
          <a:lstStyle/>
          <a:p>
            <a:r>
              <a:rPr lang="cs-CZ" dirty="0"/>
              <a:t>Zákaz hnojení, s výjimkou před založením</a:t>
            </a:r>
          </a:p>
          <a:p>
            <a:r>
              <a:rPr lang="cs-CZ" dirty="0"/>
              <a:t>Zákaz pastvy v 1. roce</a:t>
            </a:r>
          </a:p>
          <a:p>
            <a:r>
              <a:rPr lang="cs-CZ" dirty="0"/>
              <a:t>Zemědělské obhospodařování </a:t>
            </a:r>
          </a:p>
          <a:p>
            <a:r>
              <a:rPr lang="cs-CZ" dirty="0"/>
              <a:t>Zákaz rozorání nebo obnovy travního porostu</a:t>
            </a:r>
          </a:p>
        </p:txBody>
      </p:sp>
    </p:spTree>
    <p:extLst>
      <p:ext uri="{BB962C8B-B14F-4D97-AF65-F5344CB8AC3E}">
        <p14:creationId xmlns:p14="http://schemas.microsoft.com/office/powerpoint/2010/main" val="21731719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0B07D15D-A3F0-432F-9164-C1D57B6F33E2}"/>
              </a:ext>
            </a:extLst>
          </p:cNvPr>
          <p:cNvSpPr>
            <a:spLocks noGrp="1"/>
          </p:cNvSpPr>
          <p:nvPr>
            <p:ph type="title"/>
          </p:nvPr>
        </p:nvSpPr>
        <p:spPr/>
        <p:txBody>
          <a:bodyPr>
            <a:normAutofit/>
          </a:bodyPr>
          <a:lstStyle/>
          <a:p>
            <a:r>
              <a:rPr lang="cs-CZ" dirty="0">
                <a:hlinkClick r:id="rId2"/>
              </a:rPr>
              <a:t>Platby v rámci sítě Natura 2000 a podle rámcové směrnice o vodě</a:t>
            </a:r>
            <a:endParaRPr lang="cs-CZ" dirty="0"/>
          </a:p>
        </p:txBody>
      </p:sp>
      <p:sp>
        <p:nvSpPr>
          <p:cNvPr id="8" name="Zástupný obsah 7">
            <a:extLst>
              <a:ext uri="{FF2B5EF4-FFF2-40B4-BE49-F238E27FC236}">
                <a16:creationId xmlns:a16="http://schemas.microsoft.com/office/drawing/2014/main" id="{6F145CE8-267C-4BEA-A3C6-6EABBC759EF6}"/>
              </a:ext>
            </a:extLst>
          </p:cNvPr>
          <p:cNvSpPr>
            <a:spLocks noGrp="1"/>
          </p:cNvSpPr>
          <p:nvPr>
            <p:ph idx="1"/>
          </p:nvPr>
        </p:nvSpPr>
        <p:spPr/>
        <p:txBody>
          <a:bodyPr/>
          <a:lstStyle/>
          <a:p>
            <a:r>
              <a:rPr lang="cs-CZ" dirty="0"/>
              <a:t>Kompenzační platby</a:t>
            </a:r>
          </a:p>
          <a:p>
            <a:pPr lvl="1"/>
            <a:r>
              <a:rPr lang="cs-CZ" dirty="0"/>
              <a:t> s	cílem zachovat udržitelné hospodaření v oblastech Natura 2000 nebo v územích na ně navazujících</a:t>
            </a:r>
          </a:p>
          <a:p>
            <a:pPr lvl="2"/>
            <a:r>
              <a:rPr lang="cs-CZ" dirty="0"/>
              <a:t>S překryvy s I. zónou CHKO nebo s nezastavěným územím NP</a:t>
            </a:r>
          </a:p>
        </p:txBody>
      </p:sp>
    </p:spTree>
    <p:extLst>
      <p:ext uri="{BB962C8B-B14F-4D97-AF65-F5344CB8AC3E}">
        <p14:creationId xmlns:p14="http://schemas.microsoft.com/office/powerpoint/2010/main" val="3561101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461C95E-3CFD-4E21-806B-E6E035A30965}"/>
              </a:ext>
            </a:extLst>
          </p:cNvPr>
          <p:cNvSpPr>
            <a:spLocks noGrp="1"/>
          </p:cNvSpPr>
          <p:nvPr>
            <p:ph type="title"/>
          </p:nvPr>
        </p:nvSpPr>
        <p:spPr>
          <a:xfrm>
            <a:off x="2592924" y="624110"/>
            <a:ext cx="8911687" cy="1280890"/>
          </a:xfrm>
        </p:spPr>
        <p:txBody>
          <a:bodyPr>
            <a:normAutofit/>
          </a:bodyPr>
          <a:lstStyle/>
          <a:p>
            <a:r>
              <a:rPr lang="cs-CZ" dirty="0">
                <a:hlinkClick r:id="rId2"/>
              </a:rPr>
              <a:t>Přírodně znevýhodněné oblasti</a:t>
            </a:r>
            <a:br>
              <a:rPr lang="cs-CZ" dirty="0"/>
            </a:br>
            <a:r>
              <a:rPr lang="cs-CZ" sz="2700" b="1" dirty="0" err="1"/>
              <a:t>L</a:t>
            </a:r>
            <a:r>
              <a:rPr lang="cs-CZ" sz="2700" dirty="0" err="1"/>
              <a:t>ess</a:t>
            </a:r>
            <a:r>
              <a:rPr lang="cs-CZ" sz="2700" dirty="0"/>
              <a:t> </a:t>
            </a:r>
            <a:r>
              <a:rPr lang="cs-CZ" sz="2700" b="1" dirty="0" err="1"/>
              <a:t>F</a:t>
            </a:r>
            <a:r>
              <a:rPr lang="cs-CZ" sz="2700" dirty="0" err="1"/>
              <a:t>avourite</a:t>
            </a:r>
            <a:r>
              <a:rPr lang="cs-CZ" sz="2700" dirty="0"/>
              <a:t> </a:t>
            </a:r>
            <a:r>
              <a:rPr lang="cs-CZ" sz="2700" b="1" dirty="0" err="1"/>
              <a:t>A</a:t>
            </a:r>
            <a:r>
              <a:rPr lang="cs-CZ" sz="2700" dirty="0" err="1"/>
              <a:t>reas</a:t>
            </a:r>
            <a:r>
              <a:rPr lang="cs-CZ" sz="2700" dirty="0"/>
              <a:t> → </a:t>
            </a:r>
            <a:r>
              <a:rPr lang="cs-CZ" sz="2700" b="1" dirty="0" err="1"/>
              <a:t>A</a:t>
            </a:r>
            <a:r>
              <a:rPr lang="cs-CZ" sz="2700" dirty="0" err="1"/>
              <a:t>reas</a:t>
            </a:r>
            <a:r>
              <a:rPr lang="cs-CZ" sz="2700" dirty="0"/>
              <a:t> </a:t>
            </a:r>
            <a:r>
              <a:rPr lang="cs-CZ" sz="2700" dirty="0" err="1"/>
              <a:t>with</a:t>
            </a:r>
            <a:r>
              <a:rPr lang="cs-CZ" sz="2700" dirty="0"/>
              <a:t> </a:t>
            </a:r>
            <a:r>
              <a:rPr lang="cs-CZ" sz="2700" b="1" dirty="0"/>
              <a:t>N</a:t>
            </a:r>
            <a:r>
              <a:rPr lang="cs-CZ" sz="2700" dirty="0"/>
              <a:t>atural </a:t>
            </a:r>
            <a:r>
              <a:rPr lang="cs-CZ" sz="2700" b="1" dirty="0" err="1"/>
              <a:t>C</a:t>
            </a:r>
            <a:r>
              <a:rPr lang="cs-CZ" sz="2700" dirty="0" err="1"/>
              <a:t>onstrains</a:t>
            </a:r>
            <a:endParaRPr lang="cs-CZ" dirty="0"/>
          </a:p>
        </p:txBody>
      </p:sp>
      <p:sp>
        <p:nvSpPr>
          <p:cNvPr id="3" name="Zástupný symbol pro obsah 2">
            <a:extLst>
              <a:ext uri="{FF2B5EF4-FFF2-40B4-BE49-F238E27FC236}">
                <a16:creationId xmlns:a16="http://schemas.microsoft.com/office/drawing/2014/main" id="{8588D2B0-7AC5-499A-847E-3FF0617A14BA}"/>
              </a:ext>
            </a:extLst>
          </p:cNvPr>
          <p:cNvSpPr>
            <a:spLocks noGrp="1"/>
          </p:cNvSpPr>
          <p:nvPr>
            <p:ph sz="half" idx="1"/>
          </p:nvPr>
        </p:nvSpPr>
        <p:spPr/>
        <p:txBody>
          <a:bodyPr>
            <a:normAutofit/>
          </a:bodyPr>
          <a:lstStyle/>
          <a:p>
            <a:r>
              <a:rPr lang="cs-CZ" dirty="0"/>
              <a:t>Horské oblasti (H)</a:t>
            </a:r>
          </a:p>
          <a:p>
            <a:pPr lvl="2"/>
            <a:r>
              <a:rPr lang="cs-CZ" dirty="0"/>
              <a:t>Vyšší nadmořský výška, svažité pozemky</a:t>
            </a:r>
          </a:p>
          <a:p>
            <a:r>
              <a:rPr lang="cs-CZ" dirty="0"/>
              <a:t>Ostatní oblasti (O)</a:t>
            </a:r>
          </a:p>
          <a:p>
            <a:pPr lvl="2"/>
            <a:r>
              <a:rPr lang="cs-CZ" dirty="0"/>
              <a:t>Nižší výnosnost půdy, řídké osídlení, vyšší podíl zemědělství</a:t>
            </a:r>
          </a:p>
          <a:p>
            <a:r>
              <a:rPr lang="cs-CZ" dirty="0"/>
              <a:t>Specifické oblasti (S)</a:t>
            </a:r>
          </a:p>
          <a:p>
            <a:pPr lvl="2"/>
            <a:r>
              <a:rPr lang="cs-CZ" dirty="0"/>
              <a:t>Nižší výnosnost půdy něž u ostatních</a:t>
            </a:r>
          </a:p>
          <a:p>
            <a:pPr lvl="2"/>
            <a:endParaRPr lang="cs-CZ" dirty="0"/>
          </a:p>
        </p:txBody>
      </p:sp>
      <p:sp>
        <p:nvSpPr>
          <p:cNvPr id="4" name="Zástupný symbol pro obsah 3">
            <a:extLst>
              <a:ext uri="{FF2B5EF4-FFF2-40B4-BE49-F238E27FC236}">
                <a16:creationId xmlns:a16="http://schemas.microsoft.com/office/drawing/2014/main" id="{875D0845-26C7-4DC7-836D-1EC1C50E7487}"/>
              </a:ext>
            </a:extLst>
          </p:cNvPr>
          <p:cNvSpPr>
            <a:spLocks noGrp="1"/>
          </p:cNvSpPr>
          <p:nvPr>
            <p:ph sz="half" idx="2"/>
          </p:nvPr>
        </p:nvSpPr>
        <p:spPr/>
        <p:txBody>
          <a:bodyPr>
            <a:normAutofit/>
          </a:bodyPr>
          <a:lstStyle/>
          <a:p>
            <a:r>
              <a:rPr lang="cs-CZ" dirty="0"/>
              <a:t>Kompenzace v souvislosti s omezením zemědělské produkce</a:t>
            </a:r>
          </a:p>
        </p:txBody>
      </p:sp>
    </p:spTree>
    <p:extLst>
      <p:ext uri="{BB962C8B-B14F-4D97-AF65-F5344CB8AC3E}">
        <p14:creationId xmlns:p14="http://schemas.microsoft.com/office/powerpoint/2010/main" val="7571411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délník 8"/>
          <p:cNvSpPr/>
          <p:nvPr/>
        </p:nvSpPr>
        <p:spPr>
          <a:xfrm>
            <a:off x="9681583" y="5427346"/>
            <a:ext cx="677547" cy="2383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900"/>
          </a:p>
        </p:txBody>
      </p:sp>
      <p:pic>
        <p:nvPicPr>
          <p:cNvPr id="1026" name="Picture 2"/>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357180" y="429099"/>
            <a:ext cx="9363216" cy="5999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343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Princip integrace </a:t>
            </a:r>
            <a:endParaRPr lang="en-GB" dirty="0"/>
          </a:p>
        </p:txBody>
      </p:sp>
      <p:sp>
        <p:nvSpPr>
          <p:cNvPr id="3" name="Zástupný symbol pro obsah 2"/>
          <p:cNvSpPr>
            <a:spLocks noGrp="1"/>
          </p:cNvSpPr>
          <p:nvPr>
            <p:ph sz="half" idx="1"/>
          </p:nvPr>
        </p:nvSpPr>
        <p:spPr/>
        <p:txBody>
          <a:bodyPr>
            <a:normAutofit/>
          </a:bodyPr>
          <a:lstStyle/>
          <a:p>
            <a:r>
              <a:rPr lang="cs-CZ" dirty="0"/>
              <a:t>Čl. 11 SFEU</a:t>
            </a:r>
          </a:p>
          <a:p>
            <a:pPr lvl="1"/>
            <a:r>
              <a:rPr lang="cs-CZ" dirty="0"/>
              <a:t>Požadavky na ochranu životního prostředí musí být zahrnuty do vymezení a provádění politik a činností Unie, zejména s ohledem na podporu udržitelného rozvoje</a:t>
            </a:r>
          </a:p>
          <a:p>
            <a:r>
              <a:rPr lang="cs-CZ" dirty="0"/>
              <a:t>Priority SZP v ochraně životního prostředí</a:t>
            </a:r>
          </a:p>
          <a:p>
            <a:pPr lvl="1"/>
            <a:r>
              <a:rPr lang="cs-CZ" dirty="0"/>
              <a:t>Změna klimatu a účinné využívání přírodních zdrojů</a:t>
            </a:r>
            <a:endParaRPr lang="en-US" dirty="0"/>
          </a:p>
        </p:txBody>
      </p:sp>
      <p:sp>
        <p:nvSpPr>
          <p:cNvPr id="4" name="Zástupný symbol pro obsah 3">
            <a:extLst>
              <a:ext uri="{FF2B5EF4-FFF2-40B4-BE49-F238E27FC236}">
                <a16:creationId xmlns:a16="http://schemas.microsoft.com/office/drawing/2014/main" id="{2AA12D36-92D5-43A7-B828-040B6651AFC2}"/>
              </a:ext>
            </a:extLst>
          </p:cNvPr>
          <p:cNvSpPr>
            <a:spLocks noGrp="1"/>
          </p:cNvSpPr>
          <p:nvPr>
            <p:ph sz="half" idx="2"/>
          </p:nvPr>
        </p:nvSpPr>
        <p:spPr/>
        <p:txBody>
          <a:bodyPr/>
          <a:lstStyle/>
          <a:p>
            <a:r>
              <a:rPr lang="cs-CZ" dirty="0"/>
              <a:t>Udržitelnost zemědělství</a:t>
            </a:r>
          </a:p>
          <a:p>
            <a:pPr lvl="1"/>
            <a:r>
              <a:rPr lang="cs-CZ" dirty="0"/>
              <a:t>Prevence znečišťování</a:t>
            </a:r>
          </a:p>
          <a:p>
            <a:pPr lvl="1"/>
            <a:r>
              <a:rPr lang="cs-CZ" dirty="0"/>
              <a:t>Zvyšování kvality</a:t>
            </a:r>
          </a:p>
          <a:p>
            <a:pPr lvl="1"/>
            <a:r>
              <a:rPr lang="cs-CZ" dirty="0"/>
              <a:t>Omezování kvantity</a:t>
            </a:r>
          </a:p>
          <a:p>
            <a:pPr lvl="1"/>
            <a:r>
              <a:rPr lang="cs-CZ" dirty="0"/>
              <a:t>Zachování biodiverzity</a:t>
            </a:r>
          </a:p>
        </p:txBody>
      </p:sp>
    </p:spTree>
    <p:extLst>
      <p:ext uri="{BB962C8B-B14F-4D97-AF65-F5344CB8AC3E}">
        <p14:creationId xmlns:p14="http://schemas.microsoft.com/office/powerpoint/2010/main" val="1279487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Dva přístupy k integraci </a:t>
            </a:r>
            <a:endParaRPr lang="en-GB" dirty="0"/>
          </a:p>
        </p:txBody>
      </p:sp>
      <p:sp>
        <p:nvSpPr>
          <p:cNvPr id="3" name="Zástupný symbol pro obsah 2"/>
          <p:cNvSpPr>
            <a:spLocks noGrp="1"/>
          </p:cNvSpPr>
          <p:nvPr>
            <p:ph sz="half" idx="1"/>
          </p:nvPr>
        </p:nvSpPr>
        <p:spPr/>
        <p:txBody>
          <a:bodyPr>
            <a:normAutofit/>
          </a:bodyPr>
          <a:lstStyle/>
          <a:p>
            <a:r>
              <a:rPr lang="cs-CZ" dirty="0"/>
              <a:t>Zajištění udržitelného způsobu zemědělského hospodaření nepoškozujícího životní prostředí</a:t>
            </a:r>
          </a:p>
          <a:p>
            <a:pPr lvl="1"/>
            <a:r>
              <a:rPr lang="cs-CZ" dirty="0"/>
              <a:t>Zákonné požadavky na hospodaření</a:t>
            </a:r>
          </a:p>
          <a:p>
            <a:pPr lvl="2"/>
            <a:r>
              <a:rPr lang="cs-CZ" dirty="0"/>
              <a:t>Právo životního prostředí</a:t>
            </a:r>
          </a:p>
          <a:p>
            <a:pPr lvl="3"/>
            <a:r>
              <a:rPr lang="cs-CZ" dirty="0"/>
              <a:t>Administrativní (</a:t>
            </a:r>
            <a:r>
              <a:rPr lang="cs-CZ" dirty="0" err="1"/>
              <a:t>command</a:t>
            </a:r>
            <a:r>
              <a:rPr lang="cs-CZ" dirty="0"/>
              <a:t> and </a:t>
            </a:r>
            <a:r>
              <a:rPr lang="cs-CZ" dirty="0" err="1"/>
              <a:t>control</a:t>
            </a:r>
            <a:r>
              <a:rPr lang="cs-CZ" dirty="0"/>
              <a:t>) metoda právní regulace</a:t>
            </a:r>
          </a:p>
          <a:p>
            <a:pPr lvl="2"/>
            <a:r>
              <a:rPr lang="cs-CZ" dirty="0"/>
              <a:t>Zemědělská politika</a:t>
            </a:r>
          </a:p>
          <a:p>
            <a:pPr lvl="3"/>
            <a:r>
              <a:rPr lang="cs-CZ" dirty="0"/>
              <a:t>Podmíněnost</a:t>
            </a:r>
          </a:p>
          <a:p>
            <a:pPr lvl="1"/>
            <a:r>
              <a:rPr lang="cs-CZ" dirty="0"/>
              <a:t>Princip odpovědnosti původce a znečišťovatel platí (PPP)</a:t>
            </a:r>
          </a:p>
          <a:p>
            <a:pPr lvl="1"/>
            <a:endParaRPr lang="en-GB" dirty="0"/>
          </a:p>
        </p:txBody>
      </p:sp>
      <p:sp>
        <p:nvSpPr>
          <p:cNvPr id="6" name="Zástupný symbol pro obsah 5"/>
          <p:cNvSpPr>
            <a:spLocks noGrp="1"/>
          </p:cNvSpPr>
          <p:nvPr>
            <p:ph sz="half" idx="2"/>
          </p:nvPr>
        </p:nvSpPr>
        <p:spPr/>
        <p:txBody>
          <a:bodyPr>
            <a:normAutofit/>
          </a:bodyPr>
          <a:lstStyle/>
          <a:p>
            <a:r>
              <a:rPr lang="cs-CZ" dirty="0"/>
              <a:t>Podpora tvorby environmentálních veřejných statků a služeb</a:t>
            </a:r>
          </a:p>
          <a:p>
            <a:pPr lvl="1"/>
            <a:r>
              <a:rPr lang="cs-CZ" dirty="0"/>
              <a:t>Nad rámec zákonných požadavků </a:t>
            </a:r>
          </a:p>
          <a:p>
            <a:pPr lvl="2"/>
            <a:r>
              <a:rPr lang="cs-CZ" dirty="0"/>
              <a:t>Zemědělská politika</a:t>
            </a:r>
          </a:p>
          <a:p>
            <a:pPr lvl="3"/>
            <a:r>
              <a:rPr lang="cs-CZ" dirty="0" err="1"/>
              <a:t>Greening</a:t>
            </a:r>
            <a:r>
              <a:rPr lang="cs-CZ" dirty="0"/>
              <a:t> a Politika rozvoje venkova</a:t>
            </a:r>
          </a:p>
          <a:p>
            <a:pPr lvl="3"/>
            <a:r>
              <a:rPr lang="cs-CZ" dirty="0"/>
              <a:t>Nepřímá, ekonomická (market-</a:t>
            </a:r>
            <a:r>
              <a:rPr lang="cs-CZ" dirty="0" err="1"/>
              <a:t>based</a:t>
            </a:r>
            <a:r>
              <a:rPr lang="cs-CZ" dirty="0"/>
              <a:t>) metoda právní regulace</a:t>
            </a:r>
          </a:p>
          <a:p>
            <a:pPr lvl="1"/>
            <a:r>
              <a:rPr lang="cs-CZ" dirty="0"/>
              <a:t>Princip ekonomické stimulace (PGP)</a:t>
            </a:r>
          </a:p>
          <a:p>
            <a:endParaRPr lang="en-GB" dirty="0"/>
          </a:p>
        </p:txBody>
      </p:sp>
    </p:spTree>
    <p:extLst>
      <p:ext uri="{BB962C8B-B14F-4D97-AF65-F5344CB8AC3E}">
        <p14:creationId xmlns:p14="http://schemas.microsoft.com/office/powerpoint/2010/main" val="3312942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8F4DB5-939A-40E8-BE13-2763FEB04677}"/>
              </a:ext>
            </a:extLst>
          </p:cNvPr>
          <p:cNvSpPr>
            <a:spLocks noGrp="1"/>
          </p:cNvSpPr>
          <p:nvPr>
            <p:ph type="title"/>
          </p:nvPr>
        </p:nvSpPr>
        <p:spPr/>
        <p:txBody>
          <a:bodyPr/>
          <a:lstStyle/>
          <a:p>
            <a:r>
              <a:rPr lang="cs-CZ" dirty="0"/>
              <a:t>Zákonné požadavky na hospodaření </a:t>
            </a:r>
            <a:br>
              <a:rPr lang="cs-CZ" dirty="0"/>
            </a:br>
            <a:r>
              <a:rPr lang="cs-CZ" sz="2000" dirty="0"/>
              <a:t>(blíže viz také PŽP I)</a:t>
            </a:r>
            <a:endParaRPr lang="cs-CZ" dirty="0"/>
          </a:p>
        </p:txBody>
      </p:sp>
      <p:sp>
        <p:nvSpPr>
          <p:cNvPr id="3" name="Zástupný symbol pro obsah 2">
            <a:extLst>
              <a:ext uri="{FF2B5EF4-FFF2-40B4-BE49-F238E27FC236}">
                <a16:creationId xmlns:a16="http://schemas.microsoft.com/office/drawing/2014/main" id="{205CB1D3-76FC-4B4C-A06E-A65C87B36A4B}"/>
              </a:ext>
            </a:extLst>
          </p:cNvPr>
          <p:cNvSpPr>
            <a:spLocks noGrp="1"/>
          </p:cNvSpPr>
          <p:nvPr>
            <p:ph sz="half" idx="1"/>
          </p:nvPr>
        </p:nvSpPr>
        <p:spPr/>
        <p:txBody>
          <a:bodyPr>
            <a:normAutofit lnSpcReduction="10000"/>
          </a:bodyPr>
          <a:lstStyle/>
          <a:p>
            <a:r>
              <a:rPr lang="cs-CZ" dirty="0"/>
              <a:t>Ochrana půdy</a:t>
            </a:r>
          </a:p>
          <a:p>
            <a:pPr lvl="1"/>
            <a:r>
              <a:rPr lang="cs-CZ" dirty="0"/>
              <a:t>Zákon o ochraně zemědělského půdního fondu</a:t>
            </a:r>
          </a:p>
          <a:p>
            <a:pPr lvl="1"/>
            <a:r>
              <a:rPr lang="cs-CZ" dirty="0"/>
              <a:t>Zákon o hnojivech </a:t>
            </a:r>
          </a:p>
          <a:p>
            <a:pPr lvl="1"/>
            <a:r>
              <a:rPr lang="cs-CZ" dirty="0"/>
              <a:t>Zákon o odpadech</a:t>
            </a:r>
          </a:p>
          <a:p>
            <a:r>
              <a:rPr lang="cs-CZ" dirty="0"/>
              <a:t>Ochrana biodiverzity</a:t>
            </a:r>
          </a:p>
          <a:p>
            <a:pPr lvl="1"/>
            <a:r>
              <a:rPr lang="cs-CZ" dirty="0"/>
              <a:t>Zákon o ochraně přírody a krajiny</a:t>
            </a:r>
          </a:p>
          <a:p>
            <a:r>
              <a:rPr lang="cs-CZ" dirty="0"/>
              <a:t>Ochrana vodních zdrojů</a:t>
            </a:r>
          </a:p>
          <a:p>
            <a:pPr lvl="1"/>
            <a:r>
              <a:rPr lang="cs-CZ" dirty="0"/>
              <a:t>Zákon o vodách </a:t>
            </a:r>
          </a:p>
          <a:p>
            <a:r>
              <a:rPr lang="cs-CZ" dirty="0"/>
              <a:t>Ochrana ovzduší </a:t>
            </a:r>
          </a:p>
          <a:p>
            <a:pPr lvl="1"/>
            <a:r>
              <a:rPr lang="cs-CZ" dirty="0"/>
              <a:t>Zákon o ochraně ovzduší</a:t>
            </a:r>
          </a:p>
          <a:p>
            <a:pPr lvl="1"/>
            <a:endParaRPr lang="cs-CZ" dirty="0"/>
          </a:p>
        </p:txBody>
      </p:sp>
      <p:sp>
        <p:nvSpPr>
          <p:cNvPr id="4" name="Zástupný symbol pro obsah 3">
            <a:extLst>
              <a:ext uri="{FF2B5EF4-FFF2-40B4-BE49-F238E27FC236}">
                <a16:creationId xmlns:a16="http://schemas.microsoft.com/office/drawing/2014/main" id="{66F4BD4D-2F2E-4456-B4DD-6D47A32F3D98}"/>
              </a:ext>
            </a:extLst>
          </p:cNvPr>
          <p:cNvSpPr>
            <a:spLocks noGrp="1"/>
          </p:cNvSpPr>
          <p:nvPr>
            <p:ph sz="half" idx="2"/>
          </p:nvPr>
        </p:nvSpPr>
        <p:spPr/>
        <p:txBody>
          <a:bodyPr>
            <a:normAutofit lnSpcReduction="10000"/>
          </a:bodyPr>
          <a:lstStyle/>
          <a:p>
            <a:r>
              <a:rPr lang="cs-CZ" dirty="0"/>
              <a:t>Zákon o veterinární péči</a:t>
            </a:r>
          </a:p>
          <a:p>
            <a:r>
              <a:rPr lang="cs-CZ" dirty="0"/>
              <a:t>Zákon o rostlinolékařské péči </a:t>
            </a:r>
          </a:p>
          <a:p>
            <a:pPr marL="0" indent="0">
              <a:buNone/>
            </a:pPr>
            <a:endParaRPr lang="cs-CZ" dirty="0"/>
          </a:p>
          <a:p>
            <a:endParaRPr lang="cs-CZ" dirty="0"/>
          </a:p>
          <a:p>
            <a:r>
              <a:rPr lang="cs-CZ" dirty="0"/>
              <a:t>Zákon o integrované prevenci a omezování znečištění</a:t>
            </a:r>
            <a:endParaRPr lang="en-GB" dirty="0"/>
          </a:p>
        </p:txBody>
      </p:sp>
    </p:spTree>
    <p:extLst>
      <p:ext uri="{BB962C8B-B14F-4D97-AF65-F5344CB8AC3E}">
        <p14:creationId xmlns:p14="http://schemas.microsoft.com/office/powerpoint/2010/main" val="95994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1F17F38-8B5B-4587-A80A-F4D7011152E8}"/>
              </a:ext>
            </a:extLst>
          </p:cNvPr>
          <p:cNvSpPr>
            <a:spLocks noGrp="1"/>
          </p:cNvSpPr>
          <p:nvPr>
            <p:ph type="title"/>
          </p:nvPr>
        </p:nvSpPr>
        <p:spPr/>
        <p:txBody>
          <a:bodyPr/>
          <a:lstStyle/>
          <a:p>
            <a:r>
              <a:rPr lang="cs-CZ" dirty="0"/>
              <a:t>Ochrana půdy</a:t>
            </a:r>
          </a:p>
        </p:txBody>
      </p:sp>
      <p:sp>
        <p:nvSpPr>
          <p:cNvPr id="3" name="Zástupný symbol pro obsah 2">
            <a:extLst>
              <a:ext uri="{FF2B5EF4-FFF2-40B4-BE49-F238E27FC236}">
                <a16:creationId xmlns:a16="http://schemas.microsoft.com/office/drawing/2014/main" id="{CE30EAE7-160D-40F2-9B5E-66F2E7CBFD26}"/>
              </a:ext>
            </a:extLst>
          </p:cNvPr>
          <p:cNvSpPr>
            <a:spLocks noGrp="1"/>
          </p:cNvSpPr>
          <p:nvPr>
            <p:ph sz="half" idx="1"/>
          </p:nvPr>
        </p:nvSpPr>
        <p:spPr/>
        <p:txBody>
          <a:bodyPr>
            <a:normAutofit/>
          </a:bodyPr>
          <a:lstStyle/>
          <a:p>
            <a:r>
              <a:rPr lang="cs-CZ" dirty="0"/>
              <a:t>Zdroje ohrožení</a:t>
            </a:r>
          </a:p>
          <a:p>
            <a:pPr lvl="1"/>
            <a:r>
              <a:rPr lang="cs-CZ" dirty="0"/>
              <a:t>Vodní a větrná eroze</a:t>
            </a:r>
          </a:p>
          <a:p>
            <a:pPr lvl="1"/>
            <a:r>
              <a:rPr lang="cs-CZ" dirty="0"/>
              <a:t>Kontaminace</a:t>
            </a:r>
          </a:p>
          <a:p>
            <a:pPr lvl="1"/>
            <a:r>
              <a:rPr lang="cs-CZ" dirty="0"/>
              <a:t>Desertifikace </a:t>
            </a:r>
          </a:p>
          <a:p>
            <a:pPr lvl="1"/>
            <a:r>
              <a:rPr lang="cs-CZ" dirty="0" err="1"/>
              <a:t>Kompakce</a:t>
            </a:r>
            <a:r>
              <a:rPr lang="cs-CZ" dirty="0"/>
              <a:t>/zhutnění </a:t>
            </a:r>
          </a:p>
          <a:p>
            <a:pPr lvl="1"/>
            <a:r>
              <a:rPr lang="cs-CZ" dirty="0"/>
              <a:t>Acidifikace </a:t>
            </a:r>
          </a:p>
          <a:p>
            <a:pPr lvl="1"/>
            <a:r>
              <a:rPr lang="cs-CZ" dirty="0"/>
              <a:t>Úbytek organické hmoty</a:t>
            </a:r>
          </a:p>
          <a:p>
            <a:r>
              <a:rPr lang="cs-CZ" dirty="0">
                <a:hlinkClick r:id="rId2"/>
              </a:rPr>
              <a:t>http://eagri.cz/public/web/file/611976/SVZ_Puda_11_2018.pdf</a:t>
            </a:r>
            <a:r>
              <a:rPr lang="cs-CZ" dirty="0"/>
              <a:t> </a:t>
            </a:r>
          </a:p>
        </p:txBody>
      </p:sp>
      <p:sp>
        <p:nvSpPr>
          <p:cNvPr id="4" name="Zástupný symbol pro obsah 3">
            <a:extLst>
              <a:ext uri="{FF2B5EF4-FFF2-40B4-BE49-F238E27FC236}">
                <a16:creationId xmlns:a16="http://schemas.microsoft.com/office/drawing/2014/main" id="{AA887D76-BA19-4102-A303-F40FF434D2CF}"/>
              </a:ext>
            </a:extLst>
          </p:cNvPr>
          <p:cNvSpPr>
            <a:spLocks noGrp="1"/>
          </p:cNvSpPr>
          <p:nvPr>
            <p:ph sz="half" idx="2"/>
          </p:nvPr>
        </p:nvSpPr>
        <p:spPr/>
        <p:txBody>
          <a:bodyPr>
            <a:normAutofit/>
          </a:bodyPr>
          <a:lstStyle/>
          <a:p>
            <a:r>
              <a:rPr lang="cs-CZ" dirty="0"/>
              <a:t>Nástroje</a:t>
            </a:r>
          </a:p>
          <a:p>
            <a:pPr lvl="1"/>
            <a:r>
              <a:rPr lang="cs-CZ" dirty="0"/>
              <a:t>Povinnosti při ochraně zemědělského půdního fondu</a:t>
            </a:r>
          </a:p>
          <a:p>
            <a:pPr lvl="1"/>
            <a:r>
              <a:rPr lang="cs-CZ" dirty="0"/>
              <a:t>Podmínky pro aplikaci hnojiv a dalších látek</a:t>
            </a:r>
          </a:p>
          <a:p>
            <a:pPr lvl="1"/>
            <a:endParaRPr lang="cs-CZ" dirty="0"/>
          </a:p>
          <a:p>
            <a:r>
              <a:rPr lang="cs-CZ" dirty="0">
                <a:hlinkClick r:id="rId3"/>
              </a:rPr>
              <a:t>http://eagri.cz/public/web/file/615871/letak_Ochrana_pudy_389x210mm_FINAL.pdf</a:t>
            </a:r>
            <a:r>
              <a:rPr lang="cs-CZ" dirty="0"/>
              <a:t> </a:t>
            </a:r>
          </a:p>
          <a:p>
            <a:endParaRPr lang="cs-CZ" dirty="0"/>
          </a:p>
        </p:txBody>
      </p:sp>
    </p:spTree>
    <p:extLst>
      <p:ext uri="{BB962C8B-B14F-4D97-AF65-F5344CB8AC3E}">
        <p14:creationId xmlns:p14="http://schemas.microsoft.com/office/powerpoint/2010/main" val="3640927381"/>
      </p:ext>
    </p:extLst>
  </p:cSld>
  <p:clrMapOvr>
    <a:masterClrMapping/>
  </p:clrMapOvr>
</p:sld>
</file>

<file path=ppt/theme/theme1.xml><?xml version="1.0" encoding="utf-8"?>
<a:theme xmlns:a="http://schemas.openxmlformats.org/drawingml/2006/main" name="Stébla">
  <a:themeElements>
    <a:clrScheme name="Stébla">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Stébla">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tébla">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TotalTime>
  <Words>4845</Words>
  <Application>Microsoft Office PowerPoint</Application>
  <PresentationFormat>Širokoúhlá obrazovka</PresentationFormat>
  <Paragraphs>588</Paragraphs>
  <Slides>58</Slides>
  <Notes>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58</vt:i4>
      </vt:variant>
    </vt:vector>
  </HeadingPairs>
  <TitlesOfParts>
    <vt:vector size="63" baseType="lpstr">
      <vt:lpstr>Arial</vt:lpstr>
      <vt:lpstr>Calibri</vt:lpstr>
      <vt:lpstr>Century Gothic</vt:lpstr>
      <vt:lpstr>Wingdings 3</vt:lpstr>
      <vt:lpstr>Stébla</vt:lpstr>
      <vt:lpstr>Zemědělství a ochrana životního prostředí</vt:lpstr>
      <vt:lpstr>Doporučené studijní materiály</vt:lpstr>
      <vt:lpstr>Rámcový obsah problematiky</vt:lpstr>
      <vt:lpstr>Zemědělství a životní prostředí</vt:lpstr>
      <vt:lpstr>Zemědělství a životní prostředí Blíže viz např. OECD. Public Goods and Externalities, 2015. Dostupné na: https://read.oecd-ilibrary.org/agriculture-and-food/public-goods-and-externalities_9789264239821-en#page5 </vt:lpstr>
      <vt:lpstr>Princip integrace </vt:lpstr>
      <vt:lpstr>Dva přístupy k integraci </vt:lpstr>
      <vt:lpstr>Zákonné požadavky na hospodaření  (blíže viz také PŽP I)</vt:lpstr>
      <vt:lpstr>Ochrana půdy</vt:lpstr>
      <vt:lpstr>Ochrana půdy Zákon o ochraně ZPF</vt:lpstr>
      <vt:lpstr>Ochrana půdy Zákon o ochraně ZPF</vt:lpstr>
      <vt:lpstr>Ochrana půdy před erozí Příručka ochrany proti erozi zemědělské půdy</vt:lpstr>
      <vt:lpstr>Ochrana půdy před erozí – stávající funkční nástroje</vt:lpstr>
      <vt:lpstr>Ochrana půdy před erozí – podpůrné nástroje</vt:lpstr>
      <vt:lpstr>Ochrana půdy před kontaminací</vt:lpstr>
      <vt:lpstr>Ochrana půdy před kontaminací</vt:lpstr>
      <vt:lpstr>Agrochemické zkoušení půd § 10 zákona č. 156/1998 Sb. a vyhláška č. 275/1998 Sb.</vt:lpstr>
      <vt:lpstr>Vstupy do půdy a podmínky pro jejich použití</vt:lpstr>
      <vt:lpstr>Vstupy do půdy a podmínky pro jejich použití</vt:lpstr>
      <vt:lpstr>Vstupy do půdy a podmínky pro jejich použití</vt:lpstr>
      <vt:lpstr>Vstupy do půdy a podmínky pro jejich použití</vt:lpstr>
      <vt:lpstr>Vstupy do půdy a podmínky pro jejich použití</vt:lpstr>
      <vt:lpstr>Ochrana biodiverzity</vt:lpstr>
      <vt:lpstr>Významné krajinné prvky zákon č. 114/1992 Sb.</vt:lpstr>
      <vt:lpstr>Ekologicky významné prvky nařízení vlády č. 307/2014 Sb.</vt:lpstr>
      <vt:lpstr>Zvláště chráněná území zákon č. 114/1992 Sb.</vt:lpstr>
      <vt:lpstr>Natura 2000 soustava chráněných území dle práva EU a zákona č. 114/1992 Sb.</vt:lpstr>
      <vt:lpstr>Druhová ochrana</vt:lpstr>
      <vt:lpstr>Ochrana ptáků v zemědělské praxi </vt:lpstr>
      <vt:lpstr>Smluvní ochrana přírody - veřejnoprávní smlouvy</vt:lpstr>
      <vt:lpstr>Ztížení zemědělského hospodaření - ekonomické nástroje</vt:lpstr>
      <vt:lpstr>Ochrana vod</vt:lpstr>
      <vt:lpstr>Nitrátová směrnice</vt:lpstr>
      <vt:lpstr>Změny klimatu - zmírnění a adaptace</vt:lpstr>
      <vt:lpstr>Cross Compliance/Kontrola podmíněnosti  – dotčené podpory</vt:lpstr>
      <vt:lpstr>Greening </vt:lpstr>
      <vt:lpstr>Zemědělské postupy</vt:lpstr>
      <vt:lpstr>Kontrola a sankce viz nařízení EU č. 640/2014 </vt:lpstr>
      <vt:lpstr>Kontrola podmíněnosti – podmínky </vt:lpstr>
      <vt:lpstr>Povinné požadavky na hospodaření</vt:lpstr>
      <vt:lpstr>Povinné požadavky na hospodaření</vt:lpstr>
      <vt:lpstr>Standardy dobrého zemědělského a environmentálního stavu</vt:lpstr>
      <vt:lpstr>Standardy dobrého zemědělského a environmentálního stavu půdy</vt:lpstr>
      <vt:lpstr>Kontrolní orgány </vt:lpstr>
      <vt:lpstr>Průběh kontroly Správní řád a kontrolní řád  </vt:lpstr>
      <vt:lpstr>Hodnocení porušení a sankce</vt:lpstr>
      <vt:lpstr>Sankce za jednotlivá porušení</vt:lpstr>
      <vt:lpstr>Sankce</vt:lpstr>
      <vt:lpstr>Dotace v rámci Politiky rozvoje venkova – neprojektová opatření </vt:lpstr>
      <vt:lpstr>Prezentace aplikace PowerPoint</vt:lpstr>
      <vt:lpstr>Agroenvironmentálně-klimatická opatření</vt:lpstr>
      <vt:lpstr>Integrovaná zemědělská produkce</vt:lpstr>
      <vt:lpstr>Ošetřování travních porostů</vt:lpstr>
      <vt:lpstr>Agroenvironmentálně-klimatická opatření</vt:lpstr>
      <vt:lpstr>Agroenvironmentálně-klimatická opatření</vt:lpstr>
      <vt:lpstr>Platby v rámci sítě Natura 2000 a podle rámcové směrnice o vodě</vt:lpstr>
      <vt:lpstr>Přírodně znevýhodněné oblasti Less Favourite Areas → Areas with Natural Constrains</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Zemědělství a ochrana životního prostředí</dc:title>
  <dc:creator>Jana</dc:creator>
  <cp:lastModifiedBy>Jana</cp:lastModifiedBy>
  <cp:revision>11</cp:revision>
  <dcterms:created xsi:type="dcterms:W3CDTF">2020-03-16T13:04:40Z</dcterms:created>
  <dcterms:modified xsi:type="dcterms:W3CDTF">2020-03-17T19:14:25Z</dcterms:modified>
</cp:coreProperties>
</file>