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68" r:id="rId4"/>
    <p:sldId id="270" r:id="rId5"/>
    <p:sldId id="333" r:id="rId6"/>
    <p:sldId id="310" r:id="rId7"/>
    <p:sldId id="321" r:id="rId8"/>
    <p:sldId id="334" r:id="rId9"/>
    <p:sldId id="336" r:id="rId10"/>
    <p:sldId id="318" r:id="rId11"/>
    <p:sldId id="319" r:id="rId12"/>
    <p:sldId id="335" r:id="rId13"/>
    <p:sldId id="301" r:id="rId14"/>
    <p:sldId id="330" r:id="rId15"/>
    <p:sldId id="331" r:id="rId16"/>
    <p:sldId id="302" r:id="rId17"/>
    <p:sldId id="332" r:id="rId18"/>
    <p:sldId id="306" r:id="rId19"/>
    <p:sldId id="305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celarstvi.cz/otravy-vcelstev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celarstvi.cz/otravy-vcelste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F30F-3665-4C4C-A4CF-4DEB0A88F86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29D419-552A-41FF-B195-4B189A4901A8}">
      <dgm:prSet custT="1"/>
      <dgm:spPr/>
      <dgm:t>
        <a:bodyPr/>
        <a:lstStyle/>
        <a:p>
          <a:r>
            <a:rPr lang="cs-CZ" sz="1600" dirty="0"/>
            <a:t>Chovatel včel je povinen oznámit podle plemenářského zákona pověřené osobě údaje k umístění stanovišť včelstev</a:t>
          </a:r>
          <a:r>
            <a:rPr lang="cs-CZ" sz="1400" dirty="0"/>
            <a:t>.</a:t>
          </a:r>
          <a:endParaRPr lang="en-US" sz="1400" dirty="0"/>
        </a:p>
      </dgm:t>
    </dgm:pt>
    <dgm:pt modelId="{DE0EAA92-419D-418B-AEBC-904E04469442}" type="parTrans" cxnId="{B83C12E8-5152-4506-816F-FF23B0713BC5}">
      <dgm:prSet/>
      <dgm:spPr/>
      <dgm:t>
        <a:bodyPr/>
        <a:lstStyle/>
        <a:p>
          <a:endParaRPr lang="en-US"/>
        </a:p>
      </dgm:t>
    </dgm:pt>
    <dgm:pt modelId="{6421C787-8A84-466C-BD67-36B7300A5EA1}" type="sibTrans" cxnId="{B83C12E8-5152-4506-816F-FF23B0713BC5}">
      <dgm:prSet/>
      <dgm:spPr/>
      <dgm:t>
        <a:bodyPr/>
        <a:lstStyle/>
        <a:p>
          <a:endParaRPr lang="en-US"/>
        </a:p>
      </dgm:t>
    </dgm:pt>
    <dgm:pt modelId="{10661A0C-0736-47B6-846F-88BA84751230}">
      <dgm:prSet custT="1"/>
      <dgm:spPr/>
      <dgm:t>
        <a:bodyPr/>
        <a:lstStyle/>
        <a:p>
          <a:r>
            <a:rPr lang="cs-CZ" sz="1200" dirty="0"/>
            <a:t>Evidence – hlášení počtu včelstev a umístění stanovišť - Registr chovatelů včel</a:t>
          </a:r>
          <a:endParaRPr lang="en-US" sz="1200" dirty="0"/>
        </a:p>
      </dgm:t>
    </dgm:pt>
    <dgm:pt modelId="{5E6C8454-C3F1-49F3-8576-A486209D3406}" type="parTrans" cxnId="{3CC8CB35-0C63-4973-B093-6A24773537BF}">
      <dgm:prSet/>
      <dgm:spPr/>
      <dgm:t>
        <a:bodyPr/>
        <a:lstStyle/>
        <a:p>
          <a:endParaRPr lang="en-US"/>
        </a:p>
      </dgm:t>
    </dgm:pt>
    <dgm:pt modelId="{8F5584EE-3D99-43FB-854C-88BF381218B8}" type="sibTrans" cxnId="{3CC8CB35-0C63-4973-B093-6A24773537BF}">
      <dgm:prSet/>
      <dgm:spPr/>
      <dgm:t>
        <a:bodyPr/>
        <a:lstStyle/>
        <a:p>
          <a:endParaRPr lang="en-US"/>
        </a:p>
      </dgm:t>
    </dgm:pt>
    <dgm:pt modelId="{8B892688-60E6-40DD-9054-625C753D1B13}">
      <dgm:prSet custT="1"/>
      <dgm:spPr/>
      <dgm:t>
        <a:bodyPr/>
        <a:lstStyle/>
        <a:p>
          <a:r>
            <a:rPr lang="cs-CZ" sz="1600" b="1" dirty="0"/>
            <a:t>Profesionální uživatel nesmí ve venkovním prostředí aplikovat přípravky nebezpečné pro včely, pokud před aplikací neinformuje dotčené chovatele včel</a:t>
          </a:r>
          <a:endParaRPr lang="en-US" sz="1600" dirty="0"/>
        </a:p>
      </dgm:t>
    </dgm:pt>
    <dgm:pt modelId="{69966353-7016-4837-A329-B1280168080C}" type="parTrans" cxnId="{CF3AC1CF-3F11-4885-A3A6-215B38DD5049}">
      <dgm:prSet/>
      <dgm:spPr/>
      <dgm:t>
        <a:bodyPr/>
        <a:lstStyle/>
        <a:p>
          <a:endParaRPr lang="en-US"/>
        </a:p>
      </dgm:t>
    </dgm:pt>
    <dgm:pt modelId="{84D4675E-F44A-471B-B0C8-72715932E11C}" type="sibTrans" cxnId="{CF3AC1CF-3F11-4885-A3A6-215B38DD5049}">
      <dgm:prSet/>
      <dgm:spPr/>
      <dgm:t>
        <a:bodyPr/>
        <a:lstStyle/>
        <a:p>
          <a:endParaRPr lang="en-US"/>
        </a:p>
      </dgm:t>
    </dgm:pt>
    <dgm:pt modelId="{340CF1EC-14DD-47F5-8E7D-E41C16643C35}">
      <dgm:prSet custT="1"/>
      <dgm:spPr/>
      <dgm:t>
        <a:bodyPr/>
        <a:lstStyle/>
        <a:p>
          <a:r>
            <a:rPr lang="cs-CZ" sz="1050" dirty="0"/>
            <a:t>Povinnost zjistit prostřednictvím evidence hospodářství podle objektů určených k chovu evidovaných zvířat podle zákona o zemědělství informace k umístění stanovišť včelstev v dosahu alespoň 5 km od hranice pozemku, na němž má být aplikace provedena, a minimálně 48 hodin před provedením aplikace oznámit dotčeným chovatelům včel aplikaci přípravku</a:t>
          </a:r>
          <a:endParaRPr lang="en-US" sz="1050" dirty="0"/>
        </a:p>
      </dgm:t>
    </dgm:pt>
    <dgm:pt modelId="{A3C7FF4E-7481-4990-8AD8-280697F8D1F0}" type="parTrans" cxnId="{E33E8A2E-F0E5-49F5-8472-56CFFBC84CB1}">
      <dgm:prSet/>
      <dgm:spPr/>
      <dgm:t>
        <a:bodyPr/>
        <a:lstStyle/>
        <a:p>
          <a:endParaRPr lang="en-US"/>
        </a:p>
      </dgm:t>
    </dgm:pt>
    <dgm:pt modelId="{FFFDD20B-A757-44C2-A346-A32162FC1BA5}" type="sibTrans" cxnId="{E33E8A2E-F0E5-49F5-8472-56CFFBC84CB1}">
      <dgm:prSet/>
      <dgm:spPr/>
      <dgm:t>
        <a:bodyPr/>
        <a:lstStyle/>
        <a:p>
          <a:endParaRPr lang="en-US"/>
        </a:p>
      </dgm:t>
    </dgm:pt>
    <dgm:pt modelId="{6A25A55D-CA68-4AB3-83AF-F529FD994270}">
      <dgm:prSet custT="1"/>
      <dgm:spPr/>
      <dgm:t>
        <a:bodyPr/>
        <a:lstStyle/>
        <a:p>
          <a:r>
            <a:rPr lang="cs-CZ" sz="16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Zjistí-li chovatel včel, že došlo k úhynu včel, že došlo k úhynu zvěře nebo ryb v důsledku použití přípravku, oznámí to neprodleně krajské veterinární správě. </a:t>
          </a:r>
          <a:endParaRPr lang="en-US" sz="1600" dirty="0">
            <a:solidFill>
              <a:schemeClr val="bg1"/>
            </a:solidFill>
          </a:endParaRPr>
        </a:p>
      </dgm:t>
    </dgm:pt>
    <dgm:pt modelId="{C95EB57E-C075-46D9-A788-B36896519F7F}" type="parTrans" cxnId="{CE937D93-53E9-40B1-A14E-B3B950287F80}">
      <dgm:prSet/>
      <dgm:spPr/>
      <dgm:t>
        <a:bodyPr/>
        <a:lstStyle/>
        <a:p>
          <a:endParaRPr lang="en-US"/>
        </a:p>
      </dgm:t>
    </dgm:pt>
    <dgm:pt modelId="{2AF2A87E-5741-445A-AB0A-7075BB5321FD}" type="sibTrans" cxnId="{CE937D93-53E9-40B1-A14E-B3B950287F80}">
      <dgm:prSet/>
      <dgm:spPr/>
      <dgm:t>
        <a:bodyPr/>
        <a:lstStyle/>
        <a:p>
          <a:endParaRPr lang="en-US"/>
        </a:p>
      </dgm:t>
    </dgm:pt>
    <dgm:pt modelId="{AFDB6050-18B6-40FF-8ED3-4068878AFB31}">
      <dgm:prSet custT="1"/>
      <dgm:spPr/>
      <dgm:t>
        <a:bodyPr/>
        <a:lstStyle/>
        <a:p>
          <a:r>
            <a:rPr lang="cs-CZ" sz="1400" dirty="0"/>
            <a:t>Postup ve spolupráci s ÚKZÚZ</a:t>
          </a:r>
          <a:endParaRPr lang="en-US" sz="1400" dirty="0"/>
        </a:p>
      </dgm:t>
    </dgm:pt>
    <dgm:pt modelId="{51CA9323-5B7A-4AAC-9735-2F84F4B4BE80}" type="parTrans" cxnId="{68BD821F-9F23-4B6A-A00A-DA623600690D}">
      <dgm:prSet/>
      <dgm:spPr/>
      <dgm:t>
        <a:bodyPr/>
        <a:lstStyle/>
        <a:p>
          <a:endParaRPr lang="en-US"/>
        </a:p>
      </dgm:t>
    </dgm:pt>
    <dgm:pt modelId="{C8798726-70BC-4976-B922-933E51B7925D}" type="sibTrans" cxnId="{68BD821F-9F23-4B6A-A00A-DA623600690D}">
      <dgm:prSet/>
      <dgm:spPr/>
      <dgm:t>
        <a:bodyPr/>
        <a:lstStyle/>
        <a:p>
          <a:endParaRPr lang="en-US"/>
        </a:p>
      </dgm:t>
    </dgm:pt>
    <dgm:pt modelId="{E167B184-DF2D-4A58-BFDB-D7C8696D7E87}" type="pres">
      <dgm:prSet presAssocID="{5F5DF30F-3665-4C4C-A4CF-4DEB0A88F86E}" presName="Name0" presStyleCnt="0">
        <dgm:presLayoutVars>
          <dgm:dir/>
          <dgm:animLvl val="lvl"/>
          <dgm:resizeHandles val="exact"/>
        </dgm:presLayoutVars>
      </dgm:prSet>
      <dgm:spPr/>
    </dgm:pt>
    <dgm:pt modelId="{5645B08B-0B7C-4B92-A248-AD6BBC4E6247}" type="pres">
      <dgm:prSet presAssocID="{6A25A55D-CA68-4AB3-83AF-F529FD994270}" presName="boxAndChildren" presStyleCnt="0"/>
      <dgm:spPr/>
    </dgm:pt>
    <dgm:pt modelId="{428BFA0B-05A8-411F-83B2-6C44180276A9}" type="pres">
      <dgm:prSet presAssocID="{6A25A55D-CA68-4AB3-83AF-F529FD994270}" presName="parentTextBox" presStyleLbl="node1" presStyleIdx="0" presStyleCnt="3"/>
      <dgm:spPr/>
    </dgm:pt>
    <dgm:pt modelId="{BF878313-B44F-4001-907E-88443981BC83}" type="pres">
      <dgm:prSet presAssocID="{6A25A55D-CA68-4AB3-83AF-F529FD994270}" presName="entireBox" presStyleLbl="node1" presStyleIdx="0" presStyleCnt="3"/>
      <dgm:spPr/>
    </dgm:pt>
    <dgm:pt modelId="{95F4FE81-853D-41DF-B110-1AD9F767CC28}" type="pres">
      <dgm:prSet presAssocID="{6A25A55D-CA68-4AB3-83AF-F529FD994270}" presName="descendantBox" presStyleCnt="0"/>
      <dgm:spPr/>
    </dgm:pt>
    <dgm:pt modelId="{04820E71-633A-44C7-ADEF-10D254FD14CB}" type="pres">
      <dgm:prSet presAssocID="{AFDB6050-18B6-40FF-8ED3-4068878AFB31}" presName="childTextBox" presStyleLbl="fgAccFollowNode1" presStyleIdx="0" presStyleCnt="3">
        <dgm:presLayoutVars>
          <dgm:bulletEnabled val="1"/>
        </dgm:presLayoutVars>
      </dgm:prSet>
      <dgm:spPr/>
    </dgm:pt>
    <dgm:pt modelId="{F1DF5DE0-093C-497E-BA4D-03902401478A}" type="pres">
      <dgm:prSet presAssocID="{84D4675E-F44A-471B-B0C8-72715932E11C}" presName="sp" presStyleCnt="0"/>
      <dgm:spPr/>
    </dgm:pt>
    <dgm:pt modelId="{02F1E863-3691-4ADC-8A3C-DBD8085FC3D4}" type="pres">
      <dgm:prSet presAssocID="{8B892688-60E6-40DD-9054-625C753D1B13}" presName="arrowAndChildren" presStyleCnt="0"/>
      <dgm:spPr/>
    </dgm:pt>
    <dgm:pt modelId="{7068029B-230B-4521-AABE-13640DE042C0}" type="pres">
      <dgm:prSet presAssocID="{8B892688-60E6-40DD-9054-625C753D1B13}" presName="parentTextArrow" presStyleLbl="node1" presStyleIdx="0" presStyleCnt="3"/>
      <dgm:spPr/>
    </dgm:pt>
    <dgm:pt modelId="{D6A6C7A7-BEAF-47E9-95E5-13363654ABED}" type="pres">
      <dgm:prSet presAssocID="{8B892688-60E6-40DD-9054-625C753D1B13}" presName="arrow" presStyleLbl="node1" presStyleIdx="1" presStyleCnt="3"/>
      <dgm:spPr/>
    </dgm:pt>
    <dgm:pt modelId="{2A92C856-72D7-4C2A-BC8D-EECB11925C89}" type="pres">
      <dgm:prSet presAssocID="{8B892688-60E6-40DD-9054-625C753D1B13}" presName="descendantArrow" presStyleCnt="0"/>
      <dgm:spPr/>
    </dgm:pt>
    <dgm:pt modelId="{CD1C7C6E-D76E-4419-80EC-FAD4B9C1E2EB}" type="pres">
      <dgm:prSet presAssocID="{340CF1EC-14DD-47F5-8E7D-E41C16643C35}" presName="childTextArrow" presStyleLbl="fgAccFollowNode1" presStyleIdx="1" presStyleCnt="3">
        <dgm:presLayoutVars>
          <dgm:bulletEnabled val="1"/>
        </dgm:presLayoutVars>
      </dgm:prSet>
      <dgm:spPr/>
    </dgm:pt>
    <dgm:pt modelId="{A9D41184-AFAA-457C-B652-B5C13B73575E}" type="pres">
      <dgm:prSet presAssocID="{6421C787-8A84-466C-BD67-36B7300A5EA1}" presName="sp" presStyleCnt="0"/>
      <dgm:spPr/>
    </dgm:pt>
    <dgm:pt modelId="{5A92DE53-EF2C-4D2C-B2D3-64C6A8E319FE}" type="pres">
      <dgm:prSet presAssocID="{8829D419-552A-41FF-B195-4B189A4901A8}" presName="arrowAndChildren" presStyleCnt="0"/>
      <dgm:spPr/>
    </dgm:pt>
    <dgm:pt modelId="{44795C37-D181-471E-8A71-464E1736DD12}" type="pres">
      <dgm:prSet presAssocID="{8829D419-552A-41FF-B195-4B189A4901A8}" presName="parentTextArrow" presStyleLbl="node1" presStyleIdx="1" presStyleCnt="3"/>
      <dgm:spPr/>
    </dgm:pt>
    <dgm:pt modelId="{83CAA920-8F77-418F-8B05-59C29965813E}" type="pres">
      <dgm:prSet presAssocID="{8829D419-552A-41FF-B195-4B189A4901A8}" presName="arrow" presStyleLbl="node1" presStyleIdx="2" presStyleCnt="3"/>
      <dgm:spPr/>
    </dgm:pt>
    <dgm:pt modelId="{451A7053-08E9-4093-8D7A-86B7082EBF1E}" type="pres">
      <dgm:prSet presAssocID="{8829D419-552A-41FF-B195-4B189A4901A8}" presName="descendantArrow" presStyleCnt="0"/>
      <dgm:spPr/>
    </dgm:pt>
    <dgm:pt modelId="{F1BDED30-54B1-47BA-9526-166FD8A7F0CB}" type="pres">
      <dgm:prSet presAssocID="{10661A0C-0736-47B6-846F-88BA84751230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7EFEA61E-8BED-4A21-BB3A-993C6B8C1E08}" type="presOf" srcId="{6A25A55D-CA68-4AB3-83AF-F529FD994270}" destId="{BF878313-B44F-4001-907E-88443981BC83}" srcOrd="1" destOrd="0" presId="urn:microsoft.com/office/officeart/2005/8/layout/process4"/>
    <dgm:cxn modelId="{68BD821F-9F23-4B6A-A00A-DA623600690D}" srcId="{6A25A55D-CA68-4AB3-83AF-F529FD994270}" destId="{AFDB6050-18B6-40FF-8ED3-4068878AFB31}" srcOrd="0" destOrd="0" parTransId="{51CA9323-5B7A-4AAC-9735-2F84F4B4BE80}" sibTransId="{C8798726-70BC-4976-B922-933E51B7925D}"/>
    <dgm:cxn modelId="{85D71724-C3BF-443B-9176-297D27AB87AE}" type="presOf" srcId="{AFDB6050-18B6-40FF-8ED3-4068878AFB31}" destId="{04820E71-633A-44C7-ADEF-10D254FD14CB}" srcOrd="0" destOrd="0" presId="urn:microsoft.com/office/officeart/2005/8/layout/process4"/>
    <dgm:cxn modelId="{E33E8A2E-F0E5-49F5-8472-56CFFBC84CB1}" srcId="{8B892688-60E6-40DD-9054-625C753D1B13}" destId="{340CF1EC-14DD-47F5-8E7D-E41C16643C35}" srcOrd="0" destOrd="0" parTransId="{A3C7FF4E-7481-4990-8AD8-280697F8D1F0}" sibTransId="{FFFDD20B-A757-44C2-A346-A32162FC1BA5}"/>
    <dgm:cxn modelId="{3CC8CB35-0C63-4973-B093-6A24773537BF}" srcId="{8829D419-552A-41FF-B195-4B189A4901A8}" destId="{10661A0C-0736-47B6-846F-88BA84751230}" srcOrd="0" destOrd="0" parTransId="{5E6C8454-C3F1-49F3-8576-A486209D3406}" sibTransId="{8F5584EE-3D99-43FB-854C-88BF381218B8}"/>
    <dgm:cxn modelId="{5F350D66-E059-4227-B9D2-5C5487C205AD}" type="presOf" srcId="{6A25A55D-CA68-4AB3-83AF-F529FD994270}" destId="{428BFA0B-05A8-411F-83B2-6C44180276A9}" srcOrd="0" destOrd="0" presId="urn:microsoft.com/office/officeart/2005/8/layout/process4"/>
    <dgm:cxn modelId="{87086257-78ED-455D-9BE2-682C90D5F00D}" type="presOf" srcId="{8829D419-552A-41FF-B195-4B189A4901A8}" destId="{83CAA920-8F77-418F-8B05-59C29965813E}" srcOrd="1" destOrd="0" presId="urn:microsoft.com/office/officeart/2005/8/layout/process4"/>
    <dgm:cxn modelId="{D8451459-4520-408A-9112-78919652727C}" type="presOf" srcId="{8B892688-60E6-40DD-9054-625C753D1B13}" destId="{7068029B-230B-4521-AABE-13640DE042C0}" srcOrd="0" destOrd="0" presId="urn:microsoft.com/office/officeart/2005/8/layout/process4"/>
    <dgm:cxn modelId="{08F0717B-718A-4F49-A1BC-01060D36E1EF}" type="presOf" srcId="{5F5DF30F-3665-4C4C-A4CF-4DEB0A88F86E}" destId="{E167B184-DF2D-4A58-BFDB-D7C8696D7E87}" srcOrd="0" destOrd="0" presId="urn:microsoft.com/office/officeart/2005/8/layout/process4"/>
    <dgm:cxn modelId="{7FFD747F-7F3A-4220-99B8-A0C9A828A948}" type="presOf" srcId="{10661A0C-0736-47B6-846F-88BA84751230}" destId="{F1BDED30-54B1-47BA-9526-166FD8A7F0CB}" srcOrd="0" destOrd="0" presId="urn:microsoft.com/office/officeart/2005/8/layout/process4"/>
    <dgm:cxn modelId="{CE937D93-53E9-40B1-A14E-B3B950287F80}" srcId="{5F5DF30F-3665-4C4C-A4CF-4DEB0A88F86E}" destId="{6A25A55D-CA68-4AB3-83AF-F529FD994270}" srcOrd="2" destOrd="0" parTransId="{C95EB57E-C075-46D9-A788-B36896519F7F}" sibTransId="{2AF2A87E-5741-445A-AB0A-7075BB5321FD}"/>
    <dgm:cxn modelId="{CF3AC1CF-3F11-4885-A3A6-215B38DD5049}" srcId="{5F5DF30F-3665-4C4C-A4CF-4DEB0A88F86E}" destId="{8B892688-60E6-40DD-9054-625C753D1B13}" srcOrd="1" destOrd="0" parTransId="{69966353-7016-4837-A329-B1280168080C}" sibTransId="{84D4675E-F44A-471B-B0C8-72715932E11C}"/>
    <dgm:cxn modelId="{930CD9CF-D9E2-4DE6-9DE8-B8726F3E3F4E}" type="presOf" srcId="{340CF1EC-14DD-47F5-8E7D-E41C16643C35}" destId="{CD1C7C6E-D76E-4419-80EC-FAD4B9C1E2EB}" srcOrd="0" destOrd="0" presId="urn:microsoft.com/office/officeart/2005/8/layout/process4"/>
    <dgm:cxn modelId="{09FEFEDB-F281-4786-9668-8E756653A78F}" type="presOf" srcId="{8829D419-552A-41FF-B195-4B189A4901A8}" destId="{44795C37-D181-471E-8A71-464E1736DD12}" srcOrd="0" destOrd="0" presId="urn:microsoft.com/office/officeart/2005/8/layout/process4"/>
    <dgm:cxn modelId="{B83C12E8-5152-4506-816F-FF23B0713BC5}" srcId="{5F5DF30F-3665-4C4C-A4CF-4DEB0A88F86E}" destId="{8829D419-552A-41FF-B195-4B189A4901A8}" srcOrd="0" destOrd="0" parTransId="{DE0EAA92-419D-418B-AEBC-904E04469442}" sibTransId="{6421C787-8A84-466C-BD67-36B7300A5EA1}"/>
    <dgm:cxn modelId="{DACDABF5-5FBE-4E9E-B4CB-4234DD389335}" type="presOf" srcId="{8B892688-60E6-40DD-9054-625C753D1B13}" destId="{D6A6C7A7-BEAF-47E9-95E5-13363654ABED}" srcOrd="1" destOrd="0" presId="urn:microsoft.com/office/officeart/2005/8/layout/process4"/>
    <dgm:cxn modelId="{A624025D-E318-46B1-A94F-B29905FF0979}" type="presParOf" srcId="{E167B184-DF2D-4A58-BFDB-D7C8696D7E87}" destId="{5645B08B-0B7C-4B92-A248-AD6BBC4E6247}" srcOrd="0" destOrd="0" presId="urn:microsoft.com/office/officeart/2005/8/layout/process4"/>
    <dgm:cxn modelId="{89DA42C6-3B4A-4B19-AE8C-4B88AA84D227}" type="presParOf" srcId="{5645B08B-0B7C-4B92-A248-AD6BBC4E6247}" destId="{428BFA0B-05A8-411F-83B2-6C44180276A9}" srcOrd="0" destOrd="0" presId="urn:microsoft.com/office/officeart/2005/8/layout/process4"/>
    <dgm:cxn modelId="{C5373E29-5B08-4548-AF92-78A523FCC65A}" type="presParOf" srcId="{5645B08B-0B7C-4B92-A248-AD6BBC4E6247}" destId="{BF878313-B44F-4001-907E-88443981BC83}" srcOrd="1" destOrd="0" presId="urn:microsoft.com/office/officeart/2005/8/layout/process4"/>
    <dgm:cxn modelId="{19D02F42-C3CE-406D-A147-9F030373E844}" type="presParOf" srcId="{5645B08B-0B7C-4B92-A248-AD6BBC4E6247}" destId="{95F4FE81-853D-41DF-B110-1AD9F767CC28}" srcOrd="2" destOrd="0" presId="urn:microsoft.com/office/officeart/2005/8/layout/process4"/>
    <dgm:cxn modelId="{D03D8D87-11F4-4B81-A30B-954D9B0EB5BB}" type="presParOf" srcId="{95F4FE81-853D-41DF-B110-1AD9F767CC28}" destId="{04820E71-633A-44C7-ADEF-10D254FD14CB}" srcOrd="0" destOrd="0" presId="urn:microsoft.com/office/officeart/2005/8/layout/process4"/>
    <dgm:cxn modelId="{5A197CBC-7F3E-4BCC-890D-59E604A1C00D}" type="presParOf" srcId="{E167B184-DF2D-4A58-BFDB-D7C8696D7E87}" destId="{F1DF5DE0-093C-497E-BA4D-03902401478A}" srcOrd="1" destOrd="0" presId="urn:microsoft.com/office/officeart/2005/8/layout/process4"/>
    <dgm:cxn modelId="{B9FF2B85-AA5D-4A9A-8E6A-87F63DDF447A}" type="presParOf" srcId="{E167B184-DF2D-4A58-BFDB-D7C8696D7E87}" destId="{02F1E863-3691-4ADC-8A3C-DBD8085FC3D4}" srcOrd="2" destOrd="0" presId="urn:microsoft.com/office/officeart/2005/8/layout/process4"/>
    <dgm:cxn modelId="{E79216C1-4FB0-4B9F-A8A2-59BF97AC2A70}" type="presParOf" srcId="{02F1E863-3691-4ADC-8A3C-DBD8085FC3D4}" destId="{7068029B-230B-4521-AABE-13640DE042C0}" srcOrd="0" destOrd="0" presId="urn:microsoft.com/office/officeart/2005/8/layout/process4"/>
    <dgm:cxn modelId="{2400CA2A-C70B-427A-A2CA-166847282836}" type="presParOf" srcId="{02F1E863-3691-4ADC-8A3C-DBD8085FC3D4}" destId="{D6A6C7A7-BEAF-47E9-95E5-13363654ABED}" srcOrd="1" destOrd="0" presId="urn:microsoft.com/office/officeart/2005/8/layout/process4"/>
    <dgm:cxn modelId="{43E4B9B3-257A-4471-BA16-1A90A2C7C5AE}" type="presParOf" srcId="{02F1E863-3691-4ADC-8A3C-DBD8085FC3D4}" destId="{2A92C856-72D7-4C2A-BC8D-EECB11925C89}" srcOrd="2" destOrd="0" presId="urn:microsoft.com/office/officeart/2005/8/layout/process4"/>
    <dgm:cxn modelId="{9D97EE35-0C52-4AF7-A6E7-3588D271E8E6}" type="presParOf" srcId="{2A92C856-72D7-4C2A-BC8D-EECB11925C89}" destId="{CD1C7C6E-D76E-4419-80EC-FAD4B9C1E2EB}" srcOrd="0" destOrd="0" presId="urn:microsoft.com/office/officeart/2005/8/layout/process4"/>
    <dgm:cxn modelId="{26C49239-2ACC-4081-8269-D8D38A0739F3}" type="presParOf" srcId="{E167B184-DF2D-4A58-BFDB-D7C8696D7E87}" destId="{A9D41184-AFAA-457C-B652-B5C13B73575E}" srcOrd="3" destOrd="0" presId="urn:microsoft.com/office/officeart/2005/8/layout/process4"/>
    <dgm:cxn modelId="{AE3270C9-76F0-45E6-9351-5B20341D535C}" type="presParOf" srcId="{E167B184-DF2D-4A58-BFDB-D7C8696D7E87}" destId="{5A92DE53-EF2C-4D2C-B2D3-64C6A8E319FE}" srcOrd="4" destOrd="0" presId="urn:microsoft.com/office/officeart/2005/8/layout/process4"/>
    <dgm:cxn modelId="{B5F4D7AF-C95C-40EF-ACE8-CA0E78ABE002}" type="presParOf" srcId="{5A92DE53-EF2C-4D2C-B2D3-64C6A8E319FE}" destId="{44795C37-D181-471E-8A71-464E1736DD12}" srcOrd="0" destOrd="0" presId="urn:microsoft.com/office/officeart/2005/8/layout/process4"/>
    <dgm:cxn modelId="{8C01F66D-E41E-4631-8EFC-9A6D30D33F75}" type="presParOf" srcId="{5A92DE53-EF2C-4D2C-B2D3-64C6A8E319FE}" destId="{83CAA920-8F77-418F-8B05-59C29965813E}" srcOrd="1" destOrd="0" presId="urn:microsoft.com/office/officeart/2005/8/layout/process4"/>
    <dgm:cxn modelId="{68CC0A4B-C4B8-4054-8BB3-E9F081BA098F}" type="presParOf" srcId="{5A92DE53-EF2C-4D2C-B2D3-64C6A8E319FE}" destId="{451A7053-08E9-4093-8D7A-86B7082EBF1E}" srcOrd="2" destOrd="0" presId="urn:microsoft.com/office/officeart/2005/8/layout/process4"/>
    <dgm:cxn modelId="{C15EB502-7235-4F74-B535-D5E08E0705F1}" type="presParOf" srcId="{451A7053-08E9-4093-8D7A-86B7082EBF1E}" destId="{F1BDED30-54B1-47BA-9526-166FD8A7F0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8313-B44F-4001-907E-88443981BC83}">
      <dsp:nvSpPr>
        <dsp:cNvPr id="0" name=""/>
        <dsp:cNvSpPr/>
      </dsp:nvSpPr>
      <dsp:spPr>
        <a:xfrm>
          <a:off x="0" y="3963077"/>
          <a:ext cx="6832212" cy="13007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Zjistí-li chovatel včel, že došlo k úhynu včel, že došlo k úhynu zvěře nebo ryb v důsledku použití přípravku, oznámí to neprodleně krajské veterinární správě.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3963077"/>
        <a:ext cx="6832212" cy="702416"/>
      </dsp:txXfrm>
    </dsp:sp>
    <dsp:sp modelId="{04820E71-633A-44C7-ADEF-10D254FD14CB}">
      <dsp:nvSpPr>
        <dsp:cNvPr id="0" name=""/>
        <dsp:cNvSpPr/>
      </dsp:nvSpPr>
      <dsp:spPr>
        <a:xfrm>
          <a:off x="0" y="4639478"/>
          <a:ext cx="6832212" cy="5983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Postup ve spolupráci s ÚKZÚZ</a:t>
          </a:r>
          <a:endParaRPr lang="en-US" sz="1400" kern="1200" dirty="0"/>
        </a:p>
      </dsp:txBody>
      <dsp:txXfrm>
        <a:off x="0" y="4639478"/>
        <a:ext cx="6832212" cy="598354"/>
      </dsp:txXfrm>
    </dsp:sp>
    <dsp:sp modelId="{D6A6C7A7-BEAF-47E9-95E5-13363654ABED}">
      <dsp:nvSpPr>
        <dsp:cNvPr id="0" name=""/>
        <dsp:cNvSpPr/>
      </dsp:nvSpPr>
      <dsp:spPr>
        <a:xfrm rot="10800000">
          <a:off x="0" y="1982004"/>
          <a:ext cx="6832212" cy="2000585"/>
        </a:xfrm>
        <a:prstGeom prst="upArrowCallou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Profesionální uživatel nesmí ve venkovním prostředí aplikovat přípravky nebezpečné pro včely, pokud před aplikací neinformuje dotčené chovatele včel</a:t>
          </a:r>
          <a:endParaRPr lang="en-US" sz="1600" kern="1200" dirty="0"/>
        </a:p>
      </dsp:txBody>
      <dsp:txXfrm rot="-10800000">
        <a:off x="0" y="1982004"/>
        <a:ext cx="6832212" cy="702205"/>
      </dsp:txXfrm>
    </dsp:sp>
    <dsp:sp modelId="{CD1C7C6E-D76E-4419-80EC-FAD4B9C1E2EB}">
      <dsp:nvSpPr>
        <dsp:cNvPr id="0" name=""/>
        <dsp:cNvSpPr/>
      </dsp:nvSpPr>
      <dsp:spPr>
        <a:xfrm>
          <a:off x="0" y="2684209"/>
          <a:ext cx="6832212" cy="598174"/>
        </a:xfrm>
        <a:prstGeom prst="rect">
          <a:avLst/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Povinnost zjistit prostřednictvím evidence hospodářství podle objektů určených k chovu evidovaných zvířat podle zákona o zemědělství informace k umístění stanovišť včelstev v dosahu alespoň 5 km od hranice pozemku, na němž má být aplikace provedena, a minimálně 48 hodin před provedením aplikace oznámit dotčeným chovatelům včel aplikaci přípravku</a:t>
          </a:r>
          <a:endParaRPr lang="en-US" sz="1050" kern="1200" dirty="0"/>
        </a:p>
      </dsp:txBody>
      <dsp:txXfrm>
        <a:off x="0" y="2684209"/>
        <a:ext cx="6832212" cy="598174"/>
      </dsp:txXfrm>
    </dsp:sp>
    <dsp:sp modelId="{83CAA920-8F77-418F-8B05-59C29965813E}">
      <dsp:nvSpPr>
        <dsp:cNvPr id="0" name=""/>
        <dsp:cNvSpPr/>
      </dsp:nvSpPr>
      <dsp:spPr>
        <a:xfrm rot="10800000">
          <a:off x="0" y="930"/>
          <a:ext cx="6832212" cy="2000585"/>
        </a:xfrm>
        <a:prstGeom prst="upArrowCallou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Chovatel včel je povinen oznámit podle plemenářského zákona pověřené osobě údaje k umístění stanovišť včelstev</a:t>
          </a:r>
          <a:r>
            <a:rPr lang="cs-CZ" sz="1400" kern="1200" dirty="0"/>
            <a:t>.</a:t>
          </a:r>
          <a:endParaRPr lang="en-US" sz="1400" kern="1200" dirty="0"/>
        </a:p>
      </dsp:txBody>
      <dsp:txXfrm rot="-10800000">
        <a:off x="0" y="930"/>
        <a:ext cx="6832212" cy="702205"/>
      </dsp:txXfrm>
    </dsp:sp>
    <dsp:sp modelId="{F1BDED30-54B1-47BA-9526-166FD8A7F0CB}">
      <dsp:nvSpPr>
        <dsp:cNvPr id="0" name=""/>
        <dsp:cNvSpPr/>
      </dsp:nvSpPr>
      <dsp:spPr>
        <a:xfrm>
          <a:off x="0" y="703135"/>
          <a:ext cx="6832212" cy="598174"/>
        </a:xfrm>
        <a:prstGeom prst="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Evidence – hlášení počtu včelstev a umístění stanovišť - Registr chovatelů včel</a:t>
          </a:r>
          <a:endParaRPr lang="en-US" sz="1200" kern="1200" dirty="0"/>
        </a:p>
      </dsp:txBody>
      <dsp:txXfrm>
        <a:off x="0" y="703135"/>
        <a:ext cx="6832212" cy="598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0691-F3BC-4B6C-B40D-9F7127E9AC21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06456-F412-4C5D-B392-298881667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scr.cz/wp-content/files/zvirata/01_Dubsk_Zdravotn_problematika_vel_v_R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elarstvi.cz/varroaza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https://www.svscr.cz/wp-content/files/zvirata/01_Dubsk_Zdravotn_problematika_vel_v_R.pdf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6456-F412-4C5D-B392-2988816673C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7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https://www.vcelarstvi.cz/varroaza/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6456-F412-4C5D-B392-2988816673C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56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Byl-li potvrzen výskyt nebezpečné nákazy nebo hrozí-li nebezpečí jejího šíření, nařídí příslušný orgán v souladu s jednotnými postupy a metodami schválenými orgány Evropské unie pro diagnostiku a tlumení příslušné nákazy a s pohotovostními plány odpovídající mimořádná veterinární opatření ke zdolání této nákazy a ochraně před jejím šířením (dále jen "ochranná a </a:t>
            </a:r>
            <a:r>
              <a:rPr lang="cs-CZ" dirty="0" err="1"/>
              <a:t>zdolávací</a:t>
            </a:r>
            <a:r>
              <a:rPr lang="cs-CZ" dirty="0"/>
              <a:t> opatření"), blíže viz § 15 zákona o veterinární péči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6456-F412-4C5D-B392-2988816673C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32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9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34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28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0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29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1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58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8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13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3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37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32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EE05-DD58-4122-8C0A-53829015DFC5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2CA459-0114-4841-BDA4-CB2767141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9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scr.cz/zdravi-zvirat/mor-vceliho-plo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vscr.cz/zdravi-zvirat/varroaza-vcel/" TargetMode="External"/><Relationship Id="rId5" Type="http://schemas.openxmlformats.org/officeDocument/2006/relationships/hyperlink" Target="http://www.svscr.cz/wp-content/files/zvirata/SHB_For_beekeepers_2015modif_CZ.pdf" TargetMode="External"/><Relationship Id="rId4" Type="http://schemas.openxmlformats.org/officeDocument/2006/relationships/hyperlink" Target="http://www.svscr.cz/wp-content/files/zvirata/Tropilaelaps_For_beekeepers_CZ_fin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scr.cz/wp-content/files/dokumenty-a-publikace/Metodicky-pokyn-SVS-pro-chovatele-vcel-k-prevenci-a-tlumeni-varroazy-2019-11-2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elarstvi.cz/aktuality/vcelari-se-zvysenym-vyskytem-puvodce-varroazy-musi-do-pulky-dubna-osetrit-vcelstv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scr.cz/zdravi-zvirat/prohlizitel-vcelste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02008R0889-20181112&amp;from=EN" TargetMode="External"/><Relationship Id="rId2" Type="http://schemas.openxmlformats.org/officeDocument/2006/relationships/hyperlink" Target="https://eur-lex.europa.eu/legal-content/CS/TXT/PDF/?uri=CELEX:02007R0834-20130701&amp;from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d-ustrasice.cz/ustredni-evidence-drubez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scr.cz/zdravi-zvirat/chov-kurat-na-maso-informa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zemedelstvi/zivotni-situace/registrace-osoby-podnikajici-v.html" TargetMode="External"/><Relationship Id="rId2" Type="http://schemas.openxmlformats.org/officeDocument/2006/relationships/hyperlink" Target="http://eagri.cz/public/web/file/533392/Metodicke_pokyny___brozur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koporadny.cz/temata/zemedelstv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5EEAC-0310-4E67-ABCE-BBBC68C94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Podklady k příkladům na IV. blok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C0CB95-B0E2-4BBB-8517-9A786BF48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2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EF335-7DA0-45E0-BC43-C4059EED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Ekologický chov drůbeže</a:t>
            </a:r>
            <a:br>
              <a:rPr lang="cs-CZ" dirty="0"/>
            </a:br>
            <a:r>
              <a:rPr lang="cs-CZ" dirty="0"/>
              <a:t>- zásady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456D71-82F7-485E-83BF-EA7E3E6E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péče o zdraví zvířat založená na podpoře přirozené imunologické obrany zvířete, jakož výběr vhodných plemen a chovatelských postupů</a:t>
            </a:r>
          </a:p>
          <a:p>
            <a:r>
              <a:rPr lang="cs-CZ" dirty="0"/>
              <a:t>provozování živočišné produkce, která je vázána na půdu a přizpůsobení se danému místu</a:t>
            </a:r>
          </a:p>
          <a:p>
            <a:r>
              <a:rPr lang="cs-CZ" dirty="0"/>
              <a:t>dodržování vysoké úrovně dobrých životních podmínek zvířat s ohledem na jejich zvláštní potřeby</a:t>
            </a:r>
          </a:p>
          <a:p>
            <a:r>
              <a:rPr lang="cs-CZ" dirty="0"/>
              <a:t>získávání produktů ekologické živočišné produkce ze zvířat, která byla od narození nebo vylíhnutí po celý svůj život chována v ekologických zemědělských podnicích</a:t>
            </a:r>
          </a:p>
          <a:p>
            <a:r>
              <a:rPr lang="cs-CZ" dirty="0"/>
              <a:t>výběr plemena s ohledem na schopnost zvířat přizpůsobit se místním podmínkám, na jejich vitalitu a jejich odolnost vůči nákazám nebo zdravotním problémům</a:t>
            </a:r>
          </a:p>
          <a:p>
            <a:r>
              <a:rPr lang="cs-CZ" dirty="0"/>
              <a:t>krmení hospodářských zvířat ekologickým krmivem složeným ze zemědělských složek získaných z ekologického zemědělství a z přírodních nezemědělských látek</a:t>
            </a:r>
          </a:p>
          <a:p>
            <a:r>
              <a:rPr lang="cs-CZ" dirty="0"/>
              <a:t>uplatňování chovatelských postupů, které zlepšují imunitní systém a posilují přirozenou obranyschopnost vůči nákazám, zejména zajištění pravidelného pohybu a přístupu na otevřená prostranství a případně na pastviny</a:t>
            </a:r>
          </a:p>
        </p:txBody>
      </p:sp>
    </p:spTree>
    <p:extLst>
      <p:ext uri="{BB962C8B-B14F-4D97-AF65-F5344CB8AC3E}">
        <p14:creationId xmlns:p14="http://schemas.microsoft.com/office/powerpoint/2010/main" val="359109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17A1C-0D8D-43BE-99C4-5577179C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Ekologický chov drůbeže</a:t>
            </a:r>
            <a:br>
              <a:rPr lang="cs-CZ" dirty="0"/>
            </a:br>
            <a:r>
              <a:rPr lang="cs-CZ" dirty="0"/>
              <a:t>- pravidla -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0BCC-EFA1-477D-AB70-1098786A0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 původ zvířat</a:t>
            </a:r>
          </a:p>
          <a:p>
            <a:pPr lvl="1"/>
            <a:r>
              <a:rPr lang="cs-CZ" dirty="0"/>
              <a:t>Výjimky při nedostatečném množství zvířat</a:t>
            </a:r>
          </a:p>
          <a:p>
            <a:pPr lvl="1"/>
            <a:r>
              <a:rPr lang="cs-CZ" dirty="0"/>
              <a:t>Nákup z konvenčního chovu (stáří do 3 dnů)</a:t>
            </a:r>
          </a:p>
          <a:p>
            <a:r>
              <a:rPr lang="cs-CZ" dirty="0"/>
              <a:t>Pro chovatelské postupy</a:t>
            </a:r>
          </a:p>
          <a:p>
            <a:pPr lvl="1"/>
            <a:r>
              <a:rPr lang="cs-CZ" dirty="0"/>
              <a:t>Minimální rozloha uzavřených prostor a otevřených prostranství</a:t>
            </a:r>
          </a:p>
          <a:p>
            <a:pPr lvl="1"/>
            <a:r>
              <a:rPr lang="cs-CZ" dirty="0"/>
              <a:t>Drůbež nesmí být držena v klecích</a:t>
            </a:r>
          </a:p>
          <a:p>
            <a:pPr lvl="1"/>
            <a:r>
              <a:rPr lang="cs-CZ" dirty="0"/>
              <a:t>Přístup na otevřená prostranství alespoň po dobu jedné třetiny svého života</a:t>
            </a:r>
          </a:p>
          <a:p>
            <a:pPr lvl="1"/>
            <a:r>
              <a:rPr lang="cs-CZ" dirty="0"/>
              <a:t>Maximální počty chované drůbeže</a:t>
            </a:r>
          </a:p>
          <a:p>
            <a:pPr lvl="1"/>
            <a:r>
              <a:rPr lang="cs-CZ" dirty="0"/>
              <a:t>Minimální věk při porážce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93493F-53CC-4B94-81D0-8499AF97F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 plemenitbu</a:t>
            </a:r>
          </a:p>
          <a:p>
            <a:pPr lvl="1"/>
            <a:r>
              <a:rPr lang="cs-CZ" dirty="0"/>
              <a:t>Přednostně přirozená </a:t>
            </a:r>
          </a:p>
          <a:p>
            <a:r>
              <a:rPr lang="cs-CZ" dirty="0"/>
              <a:t>Pro krmivo</a:t>
            </a:r>
          </a:p>
          <a:p>
            <a:pPr lvl="1"/>
            <a:r>
              <a:rPr lang="cs-CZ" dirty="0"/>
              <a:t>Minimální 20 % ze zemědělské jednotky nebo regionu</a:t>
            </a:r>
          </a:p>
          <a:p>
            <a:pPr lvl="1"/>
            <a:r>
              <a:rPr lang="cs-CZ" dirty="0"/>
              <a:t>Zákaz nuceného vykrmování</a:t>
            </a:r>
          </a:p>
          <a:p>
            <a:r>
              <a:rPr lang="cs-CZ" dirty="0"/>
              <a:t>Pro prevenci nákaz a veterinární péči</a:t>
            </a:r>
          </a:p>
          <a:p>
            <a:pPr lvl="1"/>
            <a:r>
              <a:rPr lang="cs-CZ" dirty="0"/>
              <a:t>Preventivní opatření</a:t>
            </a:r>
          </a:p>
          <a:p>
            <a:pPr lvl="1"/>
            <a:r>
              <a:rPr lang="cs-CZ" dirty="0"/>
              <a:t>Před léčbou chemicky syntetizovanými alopatickými veterinárními přípravky nebo antibiotiky se upřednostňují </a:t>
            </a:r>
            <a:r>
              <a:rPr lang="cs-CZ" dirty="0" err="1"/>
              <a:t>fytoterapeutické</a:t>
            </a:r>
            <a:r>
              <a:rPr lang="cs-CZ" dirty="0"/>
              <a:t> a homeopatické přípravky, stopové prvky a produkty </a:t>
            </a:r>
          </a:p>
          <a:p>
            <a:pPr lvl="1"/>
            <a:r>
              <a:rPr lang="cs-CZ" dirty="0"/>
              <a:t>Dvojnásobná ochranná lhůta</a:t>
            </a:r>
          </a:p>
        </p:txBody>
      </p:sp>
    </p:spTree>
    <p:extLst>
      <p:ext uri="{BB962C8B-B14F-4D97-AF65-F5344CB8AC3E}">
        <p14:creationId xmlns:p14="http://schemas.microsoft.com/office/powerpoint/2010/main" val="284071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693CF-AE43-4332-8A50-B0BE0F90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podpora ekologického zemědělství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9DC209-A2BA-4598-B258-43DE5BB6C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Přímé platby</a:t>
            </a:r>
          </a:p>
          <a:p>
            <a:pPr lvl="1"/>
            <a:r>
              <a:rPr lang="cs-CZ" dirty="0"/>
              <a:t>Jednotná platba na plochu</a:t>
            </a:r>
          </a:p>
          <a:p>
            <a:pPr lvl="1"/>
            <a:r>
              <a:rPr lang="cs-CZ" dirty="0"/>
              <a:t>Platba na zemědělské postupy příznivé pro klima a životní prostředí</a:t>
            </a:r>
          </a:p>
          <a:p>
            <a:pPr lvl="2"/>
            <a:r>
              <a:rPr lang="cs-CZ" dirty="0"/>
              <a:t>Podmínky považovány za splněné pro ekologické hospodaření</a:t>
            </a:r>
          </a:p>
          <a:p>
            <a:r>
              <a:rPr lang="cs-CZ" dirty="0"/>
              <a:t>Dotace z programu rozvoje venkova</a:t>
            </a:r>
          </a:p>
          <a:p>
            <a:pPr lvl="1"/>
            <a:r>
              <a:rPr lang="cs-CZ" dirty="0"/>
              <a:t>Opatření: Ekologické zemědělství</a:t>
            </a:r>
          </a:p>
          <a:p>
            <a:pPr lvl="2"/>
            <a:r>
              <a:rPr lang="cs-CZ" dirty="0"/>
              <a:t>Nařízení vlády č. 76/2015 Sb., o podmínkách provádění opatření ekologické zemědělství</a:t>
            </a:r>
          </a:p>
          <a:p>
            <a:pPr lvl="1"/>
            <a:r>
              <a:rPr lang="cs-CZ" dirty="0"/>
              <a:t>Jiná opatření: např. Podpora agroturistiky, Investice do zemědělských podniků, Zahájení činnosti mladých zemědělců</a:t>
            </a:r>
          </a:p>
          <a:p>
            <a:pPr lvl="2"/>
            <a:r>
              <a:rPr lang="cs-CZ" dirty="0"/>
              <a:t>Zvýhodnění projektů zaměřených na ekologické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91037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7A5257-5404-4548-927B-B1947539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dirty="0"/>
              <a:t>Včely v právu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8" descr="VÃ½sledek obrÃ¡zku pro vÄelka mÃ¡ja">
            <a:extLst>
              <a:ext uri="{FF2B5EF4-FFF2-40B4-BE49-F238E27FC236}">
                <a16:creationId xmlns:a16="http://schemas.microsoft.com/office/drawing/2014/main" id="{41A752E9-642E-474D-9D1C-27E697A8C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r="29225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57344E-9F06-43C5-A669-B0ECE5BF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500"/>
              <a:t>Hospodářské zvíře a plemenné zvíře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Veterinární zákon a  plemenářský zákon</a:t>
            </a:r>
          </a:p>
          <a:p>
            <a:pPr>
              <a:lnSpc>
                <a:spcPct val="90000"/>
              </a:lnSpc>
            </a:pPr>
            <a:r>
              <a:rPr lang="cs-CZ" sz="1500" i="1" dirty="0"/>
              <a:t>Stejně tak může vlastník stíhat na cizím pozemku chované zvíře nebo roj včel; vletí-li však roj včel do cizího obsazeného úlu, nabývá vlastník úlu vlastnické právo k roji, aniž je povinen k náhradě.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Občanský zákoník</a:t>
            </a:r>
          </a:p>
          <a:p>
            <a:pPr>
              <a:lnSpc>
                <a:spcPct val="90000"/>
              </a:lnSpc>
            </a:pPr>
            <a:r>
              <a:rPr lang="cs-CZ" sz="1500" i="1" dirty="0"/>
              <a:t>Chovatelé včel mohou se souhlasem vlastníka lesa a v zájmu podpory ekologické rovnováhy, opylování rostlin, využití medovice a zlepšení produkce semen lesních dřevin umisťovat svá včelstva na lesních pozemcích za předpokladu dodržování povinností vyplývajících z odstavce 1 věty druhé.</a:t>
            </a:r>
            <a:r>
              <a:rPr lang="cs-CZ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Lesní zákon</a:t>
            </a:r>
          </a:p>
        </p:txBody>
      </p:sp>
    </p:spTree>
    <p:extLst>
      <p:ext uri="{BB962C8B-B14F-4D97-AF65-F5344CB8AC3E}">
        <p14:creationId xmlns:p14="http://schemas.microsoft.com/office/powerpoint/2010/main" val="37350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3DC0F-0853-4E96-B2CD-A7102F66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/>
              <a:t>Chov včel</a:t>
            </a:r>
            <a:br>
              <a:rPr lang="cs-CZ" sz="2000"/>
            </a:br>
            <a:r>
              <a:rPr lang="cs-CZ" sz="2000" dirty="0"/>
              <a:t>- vyhláška č. 18/2018 Sb., o veterinárních požadavcích na chov včel a včelstev a o opatřeních pro předcházení a zdolávání některých nákaz včel - </a:t>
            </a:r>
            <a:endParaRPr lang="cs-CZ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B0D17-BF23-42E5-A080-AE2C46C9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400"/>
              <a:t>Chovatel vytváří příznivé podmínky pro včely a včelstva a pro jejich zdraví z hlediska prostředí, v němž žijí, jejich ošetřování, výživy, plemenitby, hospodářského a jiného využívání tím, že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chová včely a včelstva v zařízeních, v nichž včely a včelstva přicházejí do styku pouze s materiály, které nemohou poškodit jejich zdraví, popřípadě nepříznivě ovlivnit zdravotní nezávadnost jejich produktů a které je možno v případě potřeby řádně vyčistit a dezinfikovat,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chová včely a včelstva v zařízeních, která umožňují kontrolu jejich zdravotního stavu rozborem včelího díla a prohlídkou plástů a umožňují odběr vzorků k laboratornímu vyšetření,</a:t>
            </a:r>
          </a:p>
          <a:p>
            <a:pPr lvl="1">
              <a:lnSpc>
                <a:spcPct val="90000"/>
              </a:lnSpc>
            </a:pPr>
            <a:r>
              <a:rPr lang="cs-CZ" sz="1400" b="1"/>
              <a:t>chrání včely a včelstva před nákazami a škodlivými vlivy a činí opatření k ochraně chovu před zavlečením nákaz jinými včelami, zvířaty, lidmi, předměty a materiály, které mohou být nositeli původců nákaz,</a:t>
            </a:r>
          </a:p>
          <a:p>
            <a:pPr lvl="1">
              <a:lnSpc>
                <a:spcPct val="90000"/>
              </a:lnSpc>
            </a:pPr>
            <a:r>
              <a:rPr lang="cs-CZ" sz="1400" b="1"/>
              <a:t>provádí pravidelnou kontrolu zdravotního stavu včel a včelstev a poskytuje včelstvům odpovídající ošetření v případě potřeby,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získává nové včely nebo včelstva pouze z chovů včel nebo včelstev, která se nacházejí mimo ohniska nebo ochranná pásma nebezpečných nákaz včel, a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zamezuje přístupu včel do neobsazených úlů a ke včelímu dílu a udržuje prázdné úly bez včelího díla.</a:t>
            </a:r>
          </a:p>
        </p:txBody>
      </p:sp>
    </p:spTree>
    <p:extLst>
      <p:ext uri="{BB962C8B-B14F-4D97-AF65-F5344CB8AC3E}">
        <p14:creationId xmlns:p14="http://schemas.microsoft.com/office/powerpoint/2010/main" val="270869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145E32-8FA2-47FB-9060-99A65A8A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/>
              <a:t>Chov včel</a:t>
            </a:r>
            <a:br>
              <a:rPr lang="cs-CZ" sz="2000"/>
            </a:br>
            <a:r>
              <a:rPr lang="cs-CZ" sz="2000" dirty="0"/>
              <a:t>- vyhláška č. 18/2018 Sb., o veterinárních požadavcích na chov včel a včelstev a o opatřeních pro předcházení a zdolávání některých nákaz včel - </a:t>
            </a:r>
            <a:endParaRPr lang="cs-CZ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A5731-4AF7-4AA8-AED4-005A95E2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cs-CZ"/>
              <a:t>Chovatel, který chová včelstva, je povinen neprodleně po zjištění úhynu včelstev na stanovišti včelstev hlásit úhyn nad limit stanovený prováděcím právním předpisem krajské veterinární správě.</a:t>
            </a:r>
          </a:p>
          <a:p>
            <a:pPr lvl="1"/>
            <a:r>
              <a:rPr lang="cs-CZ"/>
              <a:t> více než 25 % včelstev z počtu včelstev evidovaných v ústřední evidenci k 1. září předcházejícího roku na daném stanovišti včelstev</a:t>
            </a:r>
          </a:p>
        </p:txBody>
      </p:sp>
    </p:spTree>
    <p:extLst>
      <p:ext uri="{BB962C8B-B14F-4D97-AF65-F5344CB8AC3E}">
        <p14:creationId xmlns:p14="http://schemas.microsoft.com/office/powerpoint/2010/main" val="128567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F26754-765E-4EAB-81C2-B179E810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cs-CZ" dirty="0"/>
              <a:t>Nákazy včel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F1A6E1-8C90-4AAB-9E38-C2E5BFB5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200" dirty="0"/>
              <a:t>1. hniloba včelího plodu (evropská hniloba včelího plodu)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2. </a:t>
            </a:r>
            <a:r>
              <a:rPr lang="cs-CZ" sz="2200" dirty="0">
                <a:hlinkClick r:id="rId3"/>
              </a:rPr>
              <a:t>mor včelího plodu </a:t>
            </a:r>
            <a:r>
              <a:rPr lang="cs-CZ" sz="2200" dirty="0"/>
              <a:t>(americká hniloba včelího plodu)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3</a:t>
            </a:r>
            <a:r>
              <a:rPr lang="cs-CZ" sz="2200" dirty="0">
                <a:hlinkClick r:id="rId4"/>
              </a:rPr>
              <a:t>. roztoč </a:t>
            </a:r>
            <a:r>
              <a:rPr lang="cs-CZ" sz="2200" dirty="0" err="1">
                <a:hlinkClick r:id="rId4"/>
              </a:rPr>
              <a:t>Tropilaelaps</a:t>
            </a:r>
            <a:r>
              <a:rPr lang="cs-CZ" sz="2200" dirty="0">
                <a:hlinkClick r:id="rId4"/>
              </a:rPr>
              <a:t> (infestace včel roztočem </a:t>
            </a:r>
            <a:r>
              <a:rPr lang="cs-CZ" sz="2200" dirty="0" err="1">
                <a:hlinkClick r:id="rId4"/>
              </a:rPr>
              <a:t>Tropilaelaps</a:t>
            </a:r>
            <a:r>
              <a:rPr lang="cs-CZ" sz="22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4. </a:t>
            </a:r>
            <a:r>
              <a:rPr lang="cs-CZ" sz="2200" dirty="0" err="1"/>
              <a:t>roztočíková</a:t>
            </a:r>
            <a:r>
              <a:rPr lang="cs-CZ" sz="2200" dirty="0"/>
              <a:t> nákaza včel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5. </a:t>
            </a:r>
            <a:r>
              <a:rPr lang="cs-CZ" sz="2200" dirty="0" err="1">
                <a:hlinkClick r:id="rId5"/>
              </a:rPr>
              <a:t>tumidóza</a:t>
            </a:r>
            <a:r>
              <a:rPr lang="cs-CZ" sz="2200" dirty="0"/>
              <a:t> (</a:t>
            </a:r>
            <a:r>
              <a:rPr lang="cs-CZ" sz="2200" dirty="0" err="1"/>
              <a:t>Aethina</a:t>
            </a:r>
            <a:r>
              <a:rPr lang="cs-CZ" sz="2200" dirty="0"/>
              <a:t> </a:t>
            </a:r>
            <a:r>
              <a:rPr lang="cs-CZ" sz="2200" dirty="0" err="1"/>
              <a:t>tumida</a:t>
            </a:r>
            <a:r>
              <a:rPr lang="cs-CZ" sz="22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6. </a:t>
            </a:r>
            <a:r>
              <a:rPr lang="cs-CZ" sz="2200" dirty="0" err="1">
                <a:hlinkClick r:id="rId6"/>
              </a:rPr>
              <a:t>varroáza</a:t>
            </a:r>
            <a:r>
              <a:rPr lang="cs-CZ" sz="2200" dirty="0">
                <a:hlinkClick r:id="rId6"/>
              </a:rPr>
              <a:t> včel</a:t>
            </a:r>
            <a:endParaRPr lang="cs-CZ" sz="2200" dirty="0"/>
          </a:p>
          <a:p>
            <a:pPr lvl="1"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2000" dirty="0"/>
              <a:t>Mor včelího plodu a hnilobu včelího plodu je zakázáno léčit.</a:t>
            </a:r>
          </a:p>
        </p:txBody>
      </p:sp>
    </p:spTree>
    <p:extLst>
      <p:ext uri="{BB962C8B-B14F-4D97-AF65-F5344CB8AC3E}">
        <p14:creationId xmlns:p14="http://schemas.microsoft.com/office/powerpoint/2010/main" val="421321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814EEC-DAF5-42CD-BF76-7C62D278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2200" dirty="0"/>
              <a:t>Metodický pokyn Státní veterinární správy pro chovatele včel k prevenci a tlumení </a:t>
            </a:r>
            <a:r>
              <a:rPr lang="cs-CZ" sz="2200" dirty="0" err="1"/>
              <a:t>varroázy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B32E5-DF47-404E-9502-307CE6D3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/>
              <a:t>Dostupný z </a:t>
            </a:r>
            <a:r>
              <a:rPr lang="cs-CZ" dirty="0">
                <a:hlinkClick r:id="rId3"/>
              </a:rPr>
              <a:t>https://www.svscr.cz/wp-content/files/dokumenty-a-publikace/Metodicky-pokyn-SVS-pro-chovatele-vcel-k-prevenci-a-tlumeni-varroazy-2019-11-26.pdf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3270EE-00F9-4C81-99AC-67AFAC7AC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91" r="50000"/>
          <a:stretch/>
        </p:blipFill>
        <p:spPr>
          <a:xfrm>
            <a:off x="6304685" y="645106"/>
            <a:ext cx="5026089" cy="5247747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1C884-40EC-49BE-B84D-5A9A62B4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Opatření pro předcházení a zdolávání některých nákaz včel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EB6696-1120-481A-ACB6-DC2980216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/>
              <a:t>Při podezření na výskyt </a:t>
            </a:r>
            <a:r>
              <a:rPr lang="cs-CZ" sz="1600" dirty="0" err="1"/>
              <a:t>varroázy</a:t>
            </a:r>
            <a:r>
              <a:rPr lang="cs-CZ" sz="1600" dirty="0"/>
              <a:t>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→ š</a:t>
            </a:r>
            <a:r>
              <a:rPr lang="cs-CZ" sz="1600" dirty="0"/>
              <a:t>etření na místě za účelem potvrzení nebo vyloučení výskytu </a:t>
            </a:r>
            <a:r>
              <a:rPr lang="cs-CZ" sz="1600" dirty="0" err="1"/>
              <a:t>varroázy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Při potvrzení výskytu </a:t>
            </a:r>
            <a:r>
              <a:rPr lang="cs-CZ" sz="1600" dirty="0" err="1"/>
              <a:t>varroázy</a:t>
            </a:r>
            <a:r>
              <a:rPr lang="cs-CZ" sz="1600" dirty="0"/>
              <a:t>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600" dirty="0"/>
              <a:t>vymezení stanoviště včelstev jako ohnisko nákazy a nařízení ochranných a </a:t>
            </a:r>
            <a:r>
              <a:rPr lang="cs-CZ" sz="1600" dirty="0" err="1"/>
              <a:t>zdolávacích</a:t>
            </a:r>
            <a:r>
              <a:rPr lang="cs-CZ" sz="1600" dirty="0"/>
              <a:t> opatření  v ohnisku 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neprodlené léčebné ošetření všech včelstev v ohnisku nákazy určeným druhem léčivého přípravku,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odstranění včelího díla ze včelstva a vytvoření podmínek pro stavbu nového díla,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odstranění zavíčkovaného trubčího plodu, odstranění zavíčkovaného i otevřeného včelího plodu, odstranění zavíčkovaného </a:t>
            </a:r>
            <a:r>
              <a:rPr lang="cs-CZ" sz="1400" dirty="0" err="1"/>
              <a:t>dělničího</a:t>
            </a:r>
            <a:r>
              <a:rPr lang="cs-CZ" sz="1400" dirty="0"/>
              <a:t> plodu nebo ošetření zavíčkovaného včelího plodu,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chov včely s dobrým čistícím instinktem a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zákaz přemísťování včel a včelstev.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6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C1D6D7-2453-4E21-93EE-4D5F2329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cs-CZ" dirty="0"/>
              <a:t>Opatření pro předcházení a zdolávání některých nákaz včel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957350-3AC0-4E8B-BD14-869CF144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cs-CZ" sz="2000" dirty="0"/>
              <a:t>Chovatel včelstev je v případě potvrzené nebezpečné nákazy oprávněn zajistit v ochranném pásmu stanoveném v mimořádném veterinárním opatření rozebrání včelího díla proškolenou osobou k prohlídce včelstev s rozebráním včelího díla (dále jen "prohlížitel včelstev").</a:t>
            </a:r>
          </a:p>
          <a:p>
            <a:pPr lvl="1"/>
            <a:r>
              <a:rPr lang="cs-CZ" sz="1800" dirty="0">
                <a:hlinkClick r:id="rId2"/>
              </a:rPr>
              <a:t>Blíže </a:t>
            </a:r>
            <a:r>
              <a:rPr lang="cs-CZ" sz="1800" dirty="0" err="1">
                <a:hlinkClick r:id="rId2"/>
              </a:rPr>
              <a:t>vi</a:t>
            </a:r>
            <a:r>
              <a:rPr lang="cs-CZ" sz="1800" dirty="0">
                <a:hlinkClick r:id="rId2"/>
              </a:rPr>
              <a:t> https://www.svscr.cz/zdravi-zvirat/prohlizitel-vcelstev/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2477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6">
            <a:extLst>
              <a:ext uri="{FF2B5EF4-FFF2-40B4-BE49-F238E27FC236}">
                <a16:creationId xmlns:a16="http://schemas.microsoft.com/office/drawing/2014/main" id="{6538C979-F14E-4C6B-BE04-38CC5D7C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D29BD510-E7CC-431C-9DC5-D07910F6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8E0437A-FA20-4E33-95A8-BBC1FD5C7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8DD262-2BDD-4A3A-96F2-4EAB733E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Chov drůbeže</a:t>
            </a:r>
          </a:p>
        </p:txBody>
      </p:sp>
      <p:pic>
        <p:nvPicPr>
          <p:cNvPr id="1028" name="Picture 4" descr="VÃ½sledek obrÃ¡zku pro ekologickÃ½ chov drÅ¯beÅ¾e">
            <a:extLst>
              <a:ext uri="{FF2B5EF4-FFF2-40B4-BE49-F238E27FC236}">
                <a16:creationId xmlns:a16="http://schemas.microsoft.com/office/drawing/2014/main" id="{F2DDD30F-DA52-4E8F-BF5E-9D758B9EC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9" r="1" b="13303"/>
          <a:stretch/>
        </p:blipFill>
        <p:spPr bwMode="auto">
          <a:xfrm>
            <a:off x="6111242" y="-5534"/>
            <a:ext cx="6080758" cy="34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ekologickÃ½ chov drÅ¯beÅ¾e">
            <a:extLst>
              <a:ext uri="{FF2B5EF4-FFF2-40B4-BE49-F238E27FC236}">
                <a16:creationId xmlns:a16="http://schemas.microsoft.com/office/drawing/2014/main" id="{521B950A-0DE9-405B-BD34-D4CEA8A14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28"/>
          <a:stretch/>
        </p:blipFill>
        <p:spPr bwMode="auto">
          <a:xfrm>
            <a:off x="6111242" y="3426232"/>
            <a:ext cx="6080758" cy="34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27">
            <a:extLst>
              <a:ext uri="{FF2B5EF4-FFF2-40B4-BE49-F238E27FC236}">
                <a16:creationId xmlns:a16="http://schemas.microsoft.com/office/drawing/2014/main" id="{C08A186A-A32B-412D-8105-6DDEC68B6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B06D1C-75DF-4E0C-B26C-78A4F8B3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1241" y="3426233"/>
            <a:ext cx="6080759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5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9405DB-77C9-4DCE-97D3-32E611FE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Chov včel a používání pesticidů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Zástupný symbol pro obsah 2">
            <a:extLst>
              <a:ext uri="{FF2B5EF4-FFF2-40B4-BE49-F238E27FC236}">
                <a16:creationId xmlns:a16="http://schemas.microsoft.com/office/drawing/2014/main" id="{4EDFBAC4-26D4-4B7F-955D-943936455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6637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46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42860-BED5-4135-A51E-901B7A68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Chov drůbeže</a:t>
            </a:r>
            <a:br>
              <a:rPr lang="cs-CZ" dirty="0"/>
            </a:br>
            <a:r>
              <a:rPr lang="cs-CZ" dirty="0"/>
              <a:t>- povinnosti chovatelů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EDDAA-9E06-4113-9A9E-BDEDE67A7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Obecné povinnosti chovatele </a:t>
            </a:r>
          </a:p>
          <a:p>
            <a:r>
              <a:rPr lang="cs-CZ" dirty="0"/>
              <a:t>Obecné povinnosti chovatele hospodářských zvířat </a:t>
            </a:r>
          </a:p>
          <a:p>
            <a:pPr lvl="1"/>
            <a:r>
              <a:rPr lang="cs-CZ" dirty="0"/>
              <a:t>Povinnosti chovatele - podnikatele</a:t>
            </a:r>
          </a:p>
          <a:p>
            <a:r>
              <a:rPr lang="cs-CZ" dirty="0"/>
              <a:t>Specifické povinnosti chovatele drůbeže </a:t>
            </a:r>
          </a:p>
          <a:p>
            <a:pPr lvl="1"/>
            <a:r>
              <a:rPr lang="cs-CZ" dirty="0"/>
              <a:t>Veterinární zákon </a:t>
            </a:r>
          </a:p>
          <a:p>
            <a:pPr lvl="1"/>
            <a:r>
              <a:rPr lang="cs-CZ" dirty="0"/>
              <a:t>Zákon o ochraně zvířat proti týrání</a:t>
            </a:r>
          </a:p>
          <a:p>
            <a:pPr lvl="1"/>
            <a:r>
              <a:rPr lang="cs-CZ" dirty="0"/>
              <a:t>Plemenářský zákon</a:t>
            </a:r>
          </a:p>
          <a:p>
            <a:r>
              <a:rPr lang="cs-CZ" dirty="0"/>
              <a:t>Specifické povinnosti ekologického chovatele drůbeže </a:t>
            </a:r>
          </a:p>
          <a:p>
            <a:pPr lvl="1"/>
            <a:r>
              <a:rPr lang="cs-CZ" dirty="0">
                <a:hlinkClick r:id="rId2"/>
              </a:rPr>
              <a:t>Nařízení EU č. 834/2007 o ekologické produkci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prováděcí nařízení EU č. 889/2008</a:t>
            </a:r>
            <a:endParaRPr lang="cs-CZ" dirty="0"/>
          </a:p>
          <a:p>
            <a:pPr lvl="1"/>
            <a:r>
              <a:rPr lang="cs-CZ" dirty="0"/>
              <a:t>Zákon o ekologickém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82297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A4245-C8DA-4E60-9693-ACBC645A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Chov drůbeže</a:t>
            </a:r>
            <a:br>
              <a:rPr lang="cs-CZ" dirty="0"/>
            </a:br>
            <a:r>
              <a:rPr lang="cs-CZ" dirty="0"/>
              <a:t>- povinnosti dle plemenářského zákona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16AE50-577F-404A-B914-BD66D1C5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Systém ústřední evidence drůbeže</a:t>
            </a:r>
            <a:endParaRPr lang="cs-CZ" dirty="0"/>
          </a:p>
          <a:p>
            <a:pPr lvl="1"/>
            <a:r>
              <a:rPr lang="cs-CZ" dirty="0"/>
              <a:t>Povinnosti v případě chovu</a:t>
            </a:r>
          </a:p>
          <a:p>
            <a:pPr lvl="2"/>
            <a:r>
              <a:rPr lang="cs-CZ" dirty="0"/>
              <a:t>nejméně 500 kusů na hospodářství</a:t>
            </a:r>
          </a:p>
          <a:p>
            <a:pPr lvl="2"/>
            <a:r>
              <a:rPr lang="cs-CZ" dirty="0"/>
              <a:t>nejméně 100 kusů na hospodářství s produkcí násadových vajec</a:t>
            </a:r>
          </a:p>
          <a:p>
            <a:pPr lvl="2"/>
            <a:r>
              <a:rPr lang="cs-CZ" dirty="0"/>
              <a:t>hejna nosnic kura domácí pro produkci konzumních vajec uváděných na trh</a:t>
            </a:r>
          </a:p>
          <a:p>
            <a:pPr lvl="2"/>
            <a:r>
              <a:rPr lang="cs-CZ" dirty="0"/>
              <a:t>líhně s kapacitou větší než 1000 ks násadových vajec</a:t>
            </a:r>
          </a:p>
          <a:p>
            <a:pPr lvl="1"/>
            <a:r>
              <a:rPr lang="cs-CZ" dirty="0"/>
              <a:t>Evidence hospodářství</a:t>
            </a:r>
          </a:p>
          <a:p>
            <a:pPr lvl="1"/>
            <a:r>
              <a:rPr lang="cs-CZ" dirty="0"/>
              <a:t>Registr drůbeže</a:t>
            </a:r>
          </a:p>
          <a:p>
            <a:pPr lvl="1"/>
            <a:r>
              <a:rPr lang="cs-CZ" dirty="0"/>
              <a:t>Hlášení o stavech drůbeže</a:t>
            </a:r>
          </a:p>
        </p:txBody>
      </p:sp>
    </p:spTree>
    <p:extLst>
      <p:ext uri="{BB962C8B-B14F-4D97-AF65-F5344CB8AC3E}">
        <p14:creationId xmlns:p14="http://schemas.microsoft.com/office/powerpoint/2010/main" val="73379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74B5F-F77A-4F83-A798-887FB232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Chov drůbeže</a:t>
            </a:r>
            <a:br>
              <a:rPr lang="cs-CZ" dirty="0"/>
            </a:br>
            <a:r>
              <a:rPr lang="cs-CZ" sz="2700" dirty="0"/>
              <a:t>- vyhláška č. 208/2004 Sb., o minimálních standardech chovu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F38E2-ACBE-4A28-A25F-2F8D7030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Minimální standardy pro ochranu slepic druhu kur domácí (</a:t>
            </a:r>
            <a:r>
              <a:rPr lang="cs-CZ" dirty="0" err="1"/>
              <a:t>Gallus</a:t>
            </a:r>
            <a:r>
              <a:rPr lang="cs-CZ" dirty="0"/>
              <a:t> </a:t>
            </a:r>
            <a:r>
              <a:rPr lang="cs-CZ" dirty="0" err="1"/>
              <a:t>gallus</a:t>
            </a:r>
            <a:r>
              <a:rPr lang="cs-CZ" dirty="0"/>
              <a:t> f. </a:t>
            </a:r>
            <a:r>
              <a:rPr lang="cs-CZ" dirty="0" err="1"/>
              <a:t>domestica</a:t>
            </a:r>
            <a:r>
              <a:rPr lang="cs-CZ" dirty="0"/>
              <a:t>), které dosáhly snáškové zralosti a jsou chovány pro produkci vajec nezamýšlených k líhnutí (dále jen "nosnice") se nevztahují na zařízení, ve kterém je chováno méně než 350 nosnic, a na zařízení pro chovné slepice.</a:t>
            </a:r>
          </a:p>
          <a:p>
            <a:r>
              <a:rPr lang="cs-CZ" dirty="0"/>
              <a:t>Obecné požadavky na hluk, osvětlení, čistotu, zabezpečení klecí</a:t>
            </a:r>
          </a:p>
          <a:p>
            <a:r>
              <a:rPr lang="cs-CZ" dirty="0"/>
              <a:t>Specifické požadavky dle technologie chovu</a:t>
            </a:r>
          </a:p>
          <a:p>
            <a:pPr lvl="1"/>
            <a:r>
              <a:rPr lang="cs-CZ" dirty="0"/>
              <a:t>Alternativní systémy § 8 (systémy chovu poprvé uváděné do provozu, od 1. 1. 2007)</a:t>
            </a:r>
          </a:p>
          <a:p>
            <a:pPr lvl="1"/>
            <a:r>
              <a:rPr lang="cs-CZ" dirty="0"/>
              <a:t>Neobohacené klecové systémy (zakázány od 1. 1. 2012)</a:t>
            </a:r>
          </a:p>
          <a:p>
            <a:pPr lvl="1"/>
            <a:r>
              <a:rPr lang="cs-CZ" dirty="0"/>
              <a:t>Obohacené klecové systémy</a:t>
            </a:r>
          </a:p>
          <a:p>
            <a:r>
              <a:rPr lang="cs-CZ" dirty="0">
                <a:hlinkClick r:id="rId2"/>
              </a:rPr>
              <a:t>Požadavky pro chov kuřat chovaných na maso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11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9B272-E6F7-4F58-A8B2-9287F19B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podmíněnosti</a:t>
            </a:r>
            <a:br>
              <a:rPr lang="cs-CZ" dirty="0"/>
            </a:br>
            <a:r>
              <a:rPr lang="cs-CZ" dirty="0"/>
              <a:t>- </a:t>
            </a:r>
            <a:r>
              <a:rPr lang="cs-CZ" sz="2700" dirty="0"/>
              <a:t>povinné požadavky na hospodaření v živočišné výrobě -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D854BC-A1A6-43FD-AF4A-AEA3C6EE9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používání některých látek s hormonálním nebo </a:t>
            </a:r>
            <a:r>
              <a:rPr lang="cs-CZ" dirty="0" err="1"/>
              <a:t>tyreostatickým</a:t>
            </a:r>
            <a:r>
              <a:rPr lang="cs-CZ" dirty="0"/>
              <a:t> účinkem a beta-sympatomimetik v chovech zvířat (PPH 5)</a:t>
            </a:r>
          </a:p>
          <a:p>
            <a:pPr lvl="1"/>
            <a:r>
              <a:rPr lang="cs-CZ" dirty="0"/>
              <a:t>Zakázané látky (užití i skladování)</a:t>
            </a:r>
          </a:p>
          <a:p>
            <a:pPr lvl="1"/>
            <a:r>
              <a:rPr lang="cs-CZ" dirty="0"/>
              <a:t>Dodržování ochranných lhůt, záznamy o užití léčiv</a:t>
            </a:r>
          </a:p>
          <a:p>
            <a:r>
              <a:rPr lang="cs-CZ" dirty="0"/>
              <a:t>Pravidla pro prevenci, tlumení a eradikaci některých přenosných spongiformních encefalopatií (TSE) (PPH 9)</a:t>
            </a:r>
          </a:p>
          <a:p>
            <a:pPr lvl="1"/>
            <a:r>
              <a:rPr lang="cs-CZ" dirty="0"/>
              <a:t>Požadavky na krmiva, hlášení výskytu TSE, přemisťování, manipulace, odstranění</a:t>
            </a:r>
          </a:p>
          <a:p>
            <a:r>
              <a:rPr lang="cs-CZ" dirty="0"/>
              <a:t>Požadavky na ochranu zvířat chovaných pro hospodářské účely (PPH 13)</a:t>
            </a:r>
          </a:p>
          <a:p>
            <a:pPr lvl="1"/>
            <a:r>
              <a:rPr lang="cs-CZ" dirty="0"/>
              <a:t>Odborná způsobilost zaměstnanců, pravidelné kontroly chovu 1x denně, záznamy o léčení, volnost pohybu, způsob plemenitby, mikroklimatické podmínky, osvětlení, bezpečnost ustájení, přístřešky, potrava a voda</a:t>
            </a:r>
          </a:p>
        </p:txBody>
      </p:sp>
    </p:spTree>
    <p:extLst>
      <p:ext uri="{BB962C8B-B14F-4D97-AF65-F5344CB8AC3E}">
        <p14:creationId xmlns:p14="http://schemas.microsoft.com/office/powerpoint/2010/main" val="95556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7837CA-C315-45C1-A8A4-8B41C1ED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Kontroly podmíněnosti </a:t>
            </a:r>
            <a:br>
              <a:rPr lang="cs-CZ" dirty="0"/>
            </a:br>
            <a:r>
              <a:rPr lang="cs-CZ" dirty="0"/>
              <a:t>- </a:t>
            </a:r>
            <a:r>
              <a:rPr lang="cs-CZ" sz="2700" dirty="0"/>
              <a:t>povinné požadavky na hospodaření v živočišné výrobě -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C0552E-11D3-454C-94BC-239C5F46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nejčastěji zjišťovaným nedostatkům patří</a:t>
            </a:r>
          </a:p>
          <a:p>
            <a:pPr lvl="1"/>
            <a:r>
              <a:rPr lang="cs-CZ" dirty="0"/>
              <a:t>nezajištění ošetření zvířat, nevedení záznamů, podávání léčivých přípravků v rozporu s právními předpisy, </a:t>
            </a:r>
          </a:p>
          <a:p>
            <a:pPr lvl="1"/>
            <a:r>
              <a:rPr lang="cs-CZ" dirty="0"/>
              <a:t>nevhodný materiál k ustájení, přítomnost ostrých předmětů, které mohou zvířatům způsobit poranění, </a:t>
            </a:r>
          </a:p>
          <a:p>
            <a:pPr lvl="1"/>
            <a:r>
              <a:rPr lang="cs-CZ" dirty="0"/>
              <a:t>nedodržení požadavků na ochranu zvířat před nepříznivými podmínkami, </a:t>
            </a:r>
          </a:p>
          <a:p>
            <a:pPr lvl="1"/>
            <a:r>
              <a:rPr lang="cs-CZ" dirty="0"/>
              <a:t>nezajištění přístupu k napájecí vodě, nezamezení znečištění krmiv a vody.</a:t>
            </a:r>
          </a:p>
        </p:txBody>
      </p:sp>
    </p:spTree>
    <p:extLst>
      <p:ext uri="{BB962C8B-B14F-4D97-AF65-F5344CB8AC3E}">
        <p14:creationId xmlns:p14="http://schemas.microsoft.com/office/powerpoint/2010/main" val="160786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52352-82F1-4552-8BD0-0B3067ED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Ekologický chov drůbež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A9DF8-7F41-4167-A804-3D439CE8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 při přechodu na ekologickou produkci </a:t>
            </a:r>
            <a:r>
              <a:rPr lang="cs-CZ" dirty="0">
                <a:hlinkClick r:id="rId2"/>
              </a:rPr>
              <a:t>http://eagri.cz/public/web/</a:t>
            </a:r>
            <a:r>
              <a:rPr lang="cs-CZ" dirty="0" err="1">
                <a:hlinkClick r:id="rId2"/>
              </a:rPr>
              <a:t>file</a:t>
            </a:r>
            <a:r>
              <a:rPr lang="cs-CZ" dirty="0">
                <a:hlinkClick r:id="rId2"/>
              </a:rPr>
              <a:t>/533392/Metodicke_pokyny___brozura.pdf</a:t>
            </a:r>
            <a:r>
              <a:rPr lang="cs-CZ" dirty="0">
                <a:hlinkClick r:id="rId3"/>
              </a:rPr>
              <a:t>.</a:t>
            </a:r>
            <a:endParaRPr lang="cs-CZ" dirty="0"/>
          </a:p>
          <a:p>
            <a:r>
              <a:rPr lang="cs-CZ" dirty="0"/>
              <a:t>Přechodné období</a:t>
            </a:r>
          </a:p>
          <a:p>
            <a:pPr lvl="1"/>
            <a:r>
              <a:rPr lang="cs-CZ" dirty="0"/>
              <a:t>Drůbež chovaná na maso 10 týdnů (musí do chovu přijít před dosažením stáří tří dnů)</a:t>
            </a:r>
          </a:p>
          <a:p>
            <a:pPr lvl="1"/>
            <a:r>
              <a:rPr lang="cs-CZ" dirty="0"/>
              <a:t>Drůbež určená k produkci vajec 6 týdnů</a:t>
            </a:r>
          </a:p>
          <a:p>
            <a:pPr lvl="1"/>
            <a:r>
              <a:rPr lang="cs-CZ" dirty="0"/>
              <a:t>Pastviny 2 roky</a:t>
            </a:r>
          </a:p>
          <a:p>
            <a:r>
              <a:rPr lang="cs-CZ" dirty="0"/>
              <a:t>Ekoporadny, blíže viz </a:t>
            </a:r>
            <a:r>
              <a:rPr lang="cs-CZ" dirty="0">
                <a:hlinkClick r:id="rId4"/>
              </a:rPr>
              <a:t>http://www.ekoporadny.cz/temata/zemedelstvi/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35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D3E489-8679-4873-BA42-E1F0736EC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0" t="29064" r="12107"/>
          <a:stretch/>
        </p:blipFill>
        <p:spPr>
          <a:xfrm>
            <a:off x="730877" y="643467"/>
            <a:ext cx="107302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416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1749</Words>
  <Application>Microsoft Office PowerPoint</Application>
  <PresentationFormat>Širokoúhlá obrazovka</PresentationFormat>
  <Paragraphs>142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Stébla</vt:lpstr>
      <vt:lpstr>Podklady k příkladům na IV. blok</vt:lpstr>
      <vt:lpstr>Chov drůbeže</vt:lpstr>
      <vt:lpstr>Chov drůbeže - povinnosti chovatelů -</vt:lpstr>
      <vt:lpstr>Chov drůbeže - povinnosti dle plemenářského zákona -</vt:lpstr>
      <vt:lpstr>Chov drůbeže - vyhláška č. 208/2004 Sb., o minimálních standardech chovu -</vt:lpstr>
      <vt:lpstr>Pravidla podmíněnosti - povinné požadavky na hospodaření v živočišné výrobě -</vt:lpstr>
      <vt:lpstr>Kontroly podmíněnosti  - povinné požadavky na hospodaření v živočišné výrobě -</vt:lpstr>
      <vt:lpstr>Ekologický chov drůbež</vt:lpstr>
      <vt:lpstr>Prezentace aplikace PowerPoint</vt:lpstr>
      <vt:lpstr>Ekologický chov drůbeže - zásady -</vt:lpstr>
      <vt:lpstr>Ekologický chov drůbeže - pravidla - </vt:lpstr>
      <vt:lpstr>Ekonomická podpora ekologického zemědělství</vt:lpstr>
      <vt:lpstr>Včely v právu</vt:lpstr>
      <vt:lpstr>Chov včel - vyhláška č. 18/2018 Sb., o veterinárních požadavcích na chov včel a včelstev a o opatřeních pro předcházení a zdolávání některých nákaz včel - </vt:lpstr>
      <vt:lpstr>Chov včel - vyhláška č. 18/2018 Sb., o veterinárních požadavcích na chov včel a včelstev a o opatřeních pro předcházení a zdolávání některých nákaz včel - </vt:lpstr>
      <vt:lpstr>Nákazy včel</vt:lpstr>
      <vt:lpstr>Metodický pokyn Státní veterinární správy pro chovatele včel k prevenci a tlumení varroázy </vt:lpstr>
      <vt:lpstr>Opatření pro předcházení a zdolávání některých nákaz včel</vt:lpstr>
      <vt:lpstr>Opatření pro předcházení a zdolávání některých nákaz včel</vt:lpstr>
      <vt:lpstr>Chov včel a používání pesticidů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Podklady k příkladům na IV. blok</dc:title>
  <dc:creator>Jana</dc:creator>
  <cp:lastModifiedBy>Jana</cp:lastModifiedBy>
  <cp:revision>2</cp:revision>
  <dcterms:created xsi:type="dcterms:W3CDTF">2020-05-06T09:10:54Z</dcterms:created>
  <dcterms:modified xsi:type="dcterms:W3CDTF">2020-05-06T09:18:20Z</dcterms:modified>
</cp:coreProperties>
</file>