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5" r:id="rId1"/>
  </p:sldMasterIdLst>
  <p:sldIdLst>
    <p:sldId id="256" r:id="rId2"/>
    <p:sldId id="25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57" r:id="rId19"/>
    <p:sldId id="285" r:id="rId20"/>
    <p:sldId id="258" r:id="rId21"/>
    <p:sldId id="260" r:id="rId22"/>
    <p:sldId id="261" r:id="rId23"/>
    <p:sldId id="262" r:id="rId24"/>
    <p:sldId id="263" r:id="rId25"/>
    <p:sldId id="264" r:id="rId26"/>
    <p:sldId id="265" r:id="rId27"/>
    <p:sldId id="266" r:id="rId28"/>
    <p:sldId id="267" r:id="rId29"/>
    <p:sldId id="268" r:id="rId30"/>
    <p:sldId id="269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704C08-8F97-46B1-B030-EAAECF43EC40}" type="doc">
      <dgm:prSet loTypeId="urn:microsoft.com/office/officeart/2005/8/layout/orgChart1" loCatId="hierarchy" qsTypeId="urn:microsoft.com/office/officeart/2005/8/quickstyle/simple1#1" qsCatId="simple" csTypeId="urn:microsoft.com/office/officeart/2005/8/colors/accent1_2#1" csCatId="accent1"/>
      <dgm:spPr/>
    </dgm:pt>
    <dgm:pt modelId="{C1404014-9CC3-4153-A162-2B4D3E782DA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</a:rPr>
            <a:t>Plnění</a:t>
          </a:r>
        </a:p>
      </dgm:t>
    </dgm:pt>
    <dgm:pt modelId="{E5927F88-4101-4A66-8B4C-01B0B2FCB917}" type="parTrans" cxnId="{889E8C1A-396E-4BAD-9F38-A15A5B4BCEB6}">
      <dgm:prSet/>
      <dgm:spPr/>
      <dgm:t>
        <a:bodyPr/>
        <a:lstStyle/>
        <a:p>
          <a:endParaRPr lang="cs-CZ"/>
        </a:p>
      </dgm:t>
    </dgm:pt>
    <dgm:pt modelId="{EE8E945B-8FEF-4A17-A14C-D5AD35D59DAF}" type="sibTrans" cxnId="{889E8C1A-396E-4BAD-9F38-A15A5B4BCEB6}">
      <dgm:prSet/>
      <dgm:spPr/>
      <dgm:t>
        <a:bodyPr/>
        <a:lstStyle/>
        <a:p>
          <a:endParaRPr lang="cs-CZ"/>
        </a:p>
      </dgm:t>
    </dgm:pt>
    <dgm:pt modelId="{EDBD4502-F022-4409-B6C8-13F9465BF9D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Zdanitelné</a:t>
          </a:r>
        </a:p>
      </dgm:t>
    </dgm:pt>
    <dgm:pt modelId="{EF6885CA-2E50-4863-B701-5ECDCC5F0D76}" type="parTrans" cxnId="{A3E1F4F4-D735-483C-8700-8B460E6A3422}">
      <dgm:prSet/>
      <dgm:spPr/>
      <dgm:t>
        <a:bodyPr/>
        <a:lstStyle/>
        <a:p>
          <a:endParaRPr lang="cs-CZ"/>
        </a:p>
      </dgm:t>
    </dgm:pt>
    <dgm:pt modelId="{6357DF0B-9A54-48AE-9C1A-73C8DBCD2A05}" type="sibTrans" cxnId="{A3E1F4F4-D735-483C-8700-8B460E6A3422}">
      <dgm:prSet/>
      <dgm:spPr/>
      <dgm:t>
        <a:bodyPr/>
        <a:lstStyle/>
        <a:p>
          <a:endParaRPr lang="cs-CZ"/>
        </a:p>
      </dgm:t>
    </dgm:pt>
    <dgm:pt modelId="{1FCB8616-CD1C-4EFF-AF24-E4B7715DCF4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Osvobozená</a:t>
          </a:r>
        </a:p>
      </dgm:t>
    </dgm:pt>
    <dgm:pt modelId="{0C906BD2-7D3C-4CC9-A4AF-8874E8E823FB}" type="parTrans" cxnId="{08F5A783-EF38-43C9-A637-A9D44460D0F4}">
      <dgm:prSet/>
      <dgm:spPr/>
      <dgm:t>
        <a:bodyPr/>
        <a:lstStyle/>
        <a:p>
          <a:endParaRPr lang="cs-CZ"/>
        </a:p>
      </dgm:t>
    </dgm:pt>
    <dgm:pt modelId="{351D73F8-B59C-4DB9-80F0-5AD8B98C8AD9}" type="sibTrans" cxnId="{08F5A783-EF38-43C9-A637-A9D44460D0F4}">
      <dgm:prSet/>
      <dgm:spPr/>
      <dgm:t>
        <a:bodyPr/>
        <a:lstStyle/>
        <a:p>
          <a:endParaRPr lang="cs-CZ"/>
        </a:p>
      </dgm:t>
    </dgm:pt>
    <dgm:pt modelId="{6B2C7165-FB4F-41A5-87CF-9EB982DD3BD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Plnění mimo tuzemsko</a:t>
          </a:r>
        </a:p>
      </dgm:t>
    </dgm:pt>
    <dgm:pt modelId="{5CA9BDCF-1869-4F9B-A2F2-A138E69A9C55}" type="parTrans" cxnId="{BEE2D84F-AB67-4EA7-AB9C-58506CD48019}">
      <dgm:prSet/>
      <dgm:spPr/>
      <dgm:t>
        <a:bodyPr/>
        <a:lstStyle/>
        <a:p>
          <a:endParaRPr lang="cs-CZ"/>
        </a:p>
      </dgm:t>
    </dgm:pt>
    <dgm:pt modelId="{A0CF60D0-1118-44D7-8881-13A9AFA409CF}" type="sibTrans" cxnId="{BEE2D84F-AB67-4EA7-AB9C-58506CD48019}">
      <dgm:prSet/>
      <dgm:spPr/>
      <dgm:t>
        <a:bodyPr/>
        <a:lstStyle/>
        <a:p>
          <a:endParaRPr lang="cs-CZ"/>
        </a:p>
      </dgm:t>
    </dgm:pt>
    <dgm:pt modelId="{C2DCFD31-16D9-483C-A1B9-D5744DB1B7E1}" type="pres">
      <dgm:prSet presAssocID="{D1704C08-8F97-46B1-B030-EAAECF43EC4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C3E3AF5-2DAE-4646-9993-86131F8BE84F}" type="pres">
      <dgm:prSet presAssocID="{C1404014-9CC3-4153-A162-2B4D3E782DAF}" presName="hierRoot1" presStyleCnt="0">
        <dgm:presLayoutVars>
          <dgm:hierBranch/>
        </dgm:presLayoutVars>
      </dgm:prSet>
      <dgm:spPr/>
    </dgm:pt>
    <dgm:pt modelId="{7BCA6F0C-9A70-4A99-B579-A586D514A1F2}" type="pres">
      <dgm:prSet presAssocID="{C1404014-9CC3-4153-A162-2B4D3E782DAF}" presName="rootComposite1" presStyleCnt="0"/>
      <dgm:spPr/>
    </dgm:pt>
    <dgm:pt modelId="{42BE6294-8C10-47A4-B956-FE69EC0C3C79}" type="pres">
      <dgm:prSet presAssocID="{C1404014-9CC3-4153-A162-2B4D3E782DAF}" presName="rootText1" presStyleLbl="node0" presStyleIdx="0" presStyleCnt="1" custLinFactNeighborX="-2519" custLinFactNeighborY="-142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73A8F6D-F73E-49A1-8B75-7AC1224CD3F8}" type="pres">
      <dgm:prSet presAssocID="{C1404014-9CC3-4153-A162-2B4D3E782DAF}" presName="rootConnector1" presStyleLbl="node1" presStyleIdx="0" presStyleCnt="0"/>
      <dgm:spPr/>
      <dgm:t>
        <a:bodyPr/>
        <a:lstStyle/>
        <a:p>
          <a:endParaRPr lang="cs-CZ"/>
        </a:p>
      </dgm:t>
    </dgm:pt>
    <dgm:pt modelId="{8F440464-E769-4F2A-A51A-937BAFE806CD}" type="pres">
      <dgm:prSet presAssocID="{C1404014-9CC3-4153-A162-2B4D3E782DAF}" presName="hierChild2" presStyleCnt="0"/>
      <dgm:spPr/>
    </dgm:pt>
    <dgm:pt modelId="{B5661F63-C86D-47C3-A03C-564B379F0B15}" type="pres">
      <dgm:prSet presAssocID="{EF6885CA-2E50-4863-B701-5ECDCC5F0D76}" presName="Name35" presStyleLbl="parChTrans1D2" presStyleIdx="0" presStyleCnt="3"/>
      <dgm:spPr/>
      <dgm:t>
        <a:bodyPr/>
        <a:lstStyle/>
        <a:p>
          <a:endParaRPr lang="cs-CZ"/>
        </a:p>
      </dgm:t>
    </dgm:pt>
    <dgm:pt modelId="{B6C232B5-F876-489F-B8D2-EEC3EE4C0213}" type="pres">
      <dgm:prSet presAssocID="{EDBD4502-F022-4409-B6C8-13F9465BF9D2}" presName="hierRoot2" presStyleCnt="0">
        <dgm:presLayoutVars>
          <dgm:hierBranch/>
        </dgm:presLayoutVars>
      </dgm:prSet>
      <dgm:spPr/>
    </dgm:pt>
    <dgm:pt modelId="{5D528F0A-5155-4482-9539-AE796696F332}" type="pres">
      <dgm:prSet presAssocID="{EDBD4502-F022-4409-B6C8-13F9465BF9D2}" presName="rootComposite" presStyleCnt="0"/>
      <dgm:spPr/>
    </dgm:pt>
    <dgm:pt modelId="{324E3842-37AC-4CF3-9F3D-37C9527CC318}" type="pres">
      <dgm:prSet presAssocID="{EDBD4502-F022-4409-B6C8-13F9465BF9D2}" presName="rootText" presStyleLbl="node2" presStyleIdx="0" presStyleCnt="3" custLinFactNeighborX="2762" custLinFactNeighborY="244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381AFD9-B69C-47A4-8436-266AEDB06894}" type="pres">
      <dgm:prSet presAssocID="{EDBD4502-F022-4409-B6C8-13F9465BF9D2}" presName="rootConnector" presStyleLbl="node2" presStyleIdx="0" presStyleCnt="3"/>
      <dgm:spPr/>
      <dgm:t>
        <a:bodyPr/>
        <a:lstStyle/>
        <a:p>
          <a:endParaRPr lang="cs-CZ"/>
        </a:p>
      </dgm:t>
    </dgm:pt>
    <dgm:pt modelId="{5E2E2A5B-D7A0-428A-B704-49451040A694}" type="pres">
      <dgm:prSet presAssocID="{EDBD4502-F022-4409-B6C8-13F9465BF9D2}" presName="hierChild4" presStyleCnt="0"/>
      <dgm:spPr/>
    </dgm:pt>
    <dgm:pt modelId="{BB45D7C8-EB1B-4059-82C5-8061C73440E5}" type="pres">
      <dgm:prSet presAssocID="{EDBD4502-F022-4409-B6C8-13F9465BF9D2}" presName="hierChild5" presStyleCnt="0"/>
      <dgm:spPr/>
    </dgm:pt>
    <dgm:pt modelId="{9BA6D0AA-C0A3-4A50-A8A5-CB7FF9A704EA}" type="pres">
      <dgm:prSet presAssocID="{0C906BD2-7D3C-4CC9-A4AF-8874E8E823FB}" presName="Name35" presStyleLbl="parChTrans1D2" presStyleIdx="1" presStyleCnt="3"/>
      <dgm:spPr/>
      <dgm:t>
        <a:bodyPr/>
        <a:lstStyle/>
        <a:p>
          <a:endParaRPr lang="cs-CZ"/>
        </a:p>
      </dgm:t>
    </dgm:pt>
    <dgm:pt modelId="{75D683BA-05D5-4036-8B74-67741FB0AA21}" type="pres">
      <dgm:prSet presAssocID="{1FCB8616-CD1C-4EFF-AF24-E4B7715DCF43}" presName="hierRoot2" presStyleCnt="0">
        <dgm:presLayoutVars>
          <dgm:hierBranch/>
        </dgm:presLayoutVars>
      </dgm:prSet>
      <dgm:spPr/>
    </dgm:pt>
    <dgm:pt modelId="{30AEE928-F6C5-45D3-9362-086D79318FE2}" type="pres">
      <dgm:prSet presAssocID="{1FCB8616-CD1C-4EFF-AF24-E4B7715DCF43}" presName="rootComposite" presStyleCnt="0"/>
      <dgm:spPr/>
    </dgm:pt>
    <dgm:pt modelId="{07D1A03D-1BD2-4333-B3F0-1690D2363764}" type="pres">
      <dgm:prSet presAssocID="{1FCB8616-CD1C-4EFF-AF24-E4B7715DCF43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743E24F-14F1-46CF-BC95-62EA60ED4FCB}" type="pres">
      <dgm:prSet presAssocID="{1FCB8616-CD1C-4EFF-AF24-E4B7715DCF43}" presName="rootConnector" presStyleLbl="node2" presStyleIdx="1" presStyleCnt="3"/>
      <dgm:spPr/>
      <dgm:t>
        <a:bodyPr/>
        <a:lstStyle/>
        <a:p>
          <a:endParaRPr lang="cs-CZ"/>
        </a:p>
      </dgm:t>
    </dgm:pt>
    <dgm:pt modelId="{A955E596-A337-48A2-8923-2C54009069D4}" type="pres">
      <dgm:prSet presAssocID="{1FCB8616-CD1C-4EFF-AF24-E4B7715DCF43}" presName="hierChild4" presStyleCnt="0"/>
      <dgm:spPr/>
    </dgm:pt>
    <dgm:pt modelId="{3B82EA31-8AFC-46F0-B7E4-237387AD1B8E}" type="pres">
      <dgm:prSet presAssocID="{1FCB8616-CD1C-4EFF-AF24-E4B7715DCF43}" presName="hierChild5" presStyleCnt="0"/>
      <dgm:spPr/>
    </dgm:pt>
    <dgm:pt modelId="{BFAD0D30-00D3-4B59-B16C-2FE9F091E812}" type="pres">
      <dgm:prSet presAssocID="{5CA9BDCF-1869-4F9B-A2F2-A138E69A9C55}" presName="Name35" presStyleLbl="parChTrans1D2" presStyleIdx="2" presStyleCnt="3"/>
      <dgm:spPr/>
      <dgm:t>
        <a:bodyPr/>
        <a:lstStyle/>
        <a:p>
          <a:endParaRPr lang="cs-CZ"/>
        </a:p>
      </dgm:t>
    </dgm:pt>
    <dgm:pt modelId="{02E54F83-3620-44AF-A76E-44651668FBE0}" type="pres">
      <dgm:prSet presAssocID="{6B2C7165-FB4F-41A5-87CF-9EB982DD3BDE}" presName="hierRoot2" presStyleCnt="0">
        <dgm:presLayoutVars>
          <dgm:hierBranch/>
        </dgm:presLayoutVars>
      </dgm:prSet>
      <dgm:spPr/>
    </dgm:pt>
    <dgm:pt modelId="{34CCCA41-515F-4385-8F84-859BD3038025}" type="pres">
      <dgm:prSet presAssocID="{6B2C7165-FB4F-41A5-87CF-9EB982DD3BDE}" presName="rootComposite" presStyleCnt="0"/>
      <dgm:spPr/>
    </dgm:pt>
    <dgm:pt modelId="{E88E66AC-A33B-4500-9BBB-EF3B469F7F31}" type="pres">
      <dgm:prSet presAssocID="{6B2C7165-FB4F-41A5-87CF-9EB982DD3BDE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1107A56-7C77-46F7-AE12-85E84662D9D3}" type="pres">
      <dgm:prSet presAssocID="{6B2C7165-FB4F-41A5-87CF-9EB982DD3BDE}" presName="rootConnector" presStyleLbl="node2" presStyleIdx="2" presStyleCnt="3"/>
      <dgm:spPr/>
      <dgm:t>
        <a:bodyPr/>
        <a:lstStyle/>
        <a:p>
          <a:endParaRPr lang="cs-CZ"/>
        </a:p>
      </dgm:t>
    </dgm:pt>
    <dgm:pt modelId="{89C0BE21-1964-4D27-8E83-1326B414C109}" type="pres">
      <dgm:prSet presAssocID="{6B2C7165-FB4F-41A5-87CF-9EB982DD3BDE}" presName="hierChild4" presStyleCnt="0"/>
      <dgm:spPr/>
    </dgm:pt>
    <dgm:pt modelId="{D786B9CD-29E3-4C17-9E0C-150E78ECD9B0}" type="pres">
      <dgm:prSet presAssocID="{6B2C7165-FB4F-41A5-87CF-9EB982DD3BDE}" presName="hierChild5" presStyleCnt="0"/>
      <dgm:spPr/>
    </dgm:pt>
    <dgm:pt modelId="{65213781-F7AD-4D8F-860C-8716AEF6747D}" type="pres">
      <dgm:prSet presAssocID="{C1404014-9CC3-4153-A162-2B4D3E782DAF}" presName="hierChild3" presStyleCnt="0"/>
      <dgm:spPr/>
    </dgm:pt>
  </dgm:ptLst>
  <dgm:cxnLst>
    <dgm:cxn modelId="{DEC6B614-4286-4BA5-99B8-2F4E663C55A3}" type="presOf" srcId="{1FCB8616-CD1C-4EFF-AF24-E4B7715DCF43}" destId="{07D1A03D-1BD2-4333-B3F0-1690D2363764}" srcOrd="0" destOrd="0" presId="urn:microsoft.com/office/officeart/2005/8/layout/orgChart1"/>
    <dgm:cxn modelId="{94A0C9DE-3AFF-40CB-9AA8-E91D536C4C6E}" type="presOf" srcId="{0C906BD2-7D3C-4CC9-A4AF-8874E8E823FB}" destId="{9BA6D0AA-C0A3-4A50-A8A5-CB7FF9A704EA}" srcOrd="0" destOrd="0" presId="urn:microsoft.com/office/officeart/2005/8/layout/orgChart1"/>
    <dgm:cxn modelId="{CDB2D675-B384-4373-9CCE-5B476A15F4EF}" type="presOf" srcId="{EDBD4502-F022-4409-B6C8-13F9465BF9D2}" destId="{9381AFD9-B69C-47A4-8436-266AEDB06894}" srcOrd="1" destOrd="0" presId="urn:microsoft.com/office/officeart/2005/8/layout/orgChart1"/>
    <dgm:cxn modelId="{2FF31A73-BC50-4604-B166-CF3FD6800D22}" type="presOf" srcId="{6B2C7165-FB4F-41A5-87CF-9EB982DD3BDE}" destId="{E88E66AC-A33B-4500-9BBB-EF3B469F7F31}" srcOrd="0" destOrd="0" presId="urn:microsoft.com/office/officeart/2005/8/layout/orgChart1"/>
    <dgm:cxn modelId="{776594D8-C727-4F7D-A404-23204C56282E}" type="presOf" srcId="{EDBD4502-F022-4409-B6C8-13F9465BF9D2}" destId="{324E3842-37AC-4CF3-9F3D-37C9527CC318}" srcOrd="0" destOrd="0" presId="urn:microsoft.com/office/officeart/2005/8/layout/orgChart1"/>
    <dgm:cxn modelId="{98854FD8-ADCD-4AC5-857E-C15561C7064B}" type="presOf" srcId="{5CA9BDCF-1869-4F9B-A2F2-A138E69A9C55}" destId="{BFAD0D30-00D3-4B59-B16C-2FE9F091E812}" srcOrd="0" destOrd="0" presId="urn:microsoft.com/office/officeart/2005/8/layout/orgChart1"/>
    <dgm:cxn modelId="{BEE2D84F-AB67-4EA7-AB9C-58506CD48019}" srcId="{C1404014-9CC3-4153-A162-2B4D3E782DAF}" destId="{6B2C7165-FB4F-41A5-87CF-9EB982DD3BDE}" srcOrd="2" destOrd="0" parTransId="{5CA9BDCF-1869-4F9B-A2F2-A138E69A9C55}" sibTransId="{A0CF60D0-1118-44D7-8881-13A9AFA409CF}"/>
    <dgm:cxn modelId="{889E8C1A-396E-4BAD-9F38-A15A5B4BCEB6}" srcId="{D1704C08-8F97-46B1-B030-EAAECF43EC40}" destId="{C1404014-9CC3-4153-A162-2B4D3E782DAF}" srcOrd="0" destOrd="0" parTransId="{E5927F88-4101-4A66-8B4C-01B0B2FCB917}" sibTransId="{EE8E945B-8FEF-4A17-A14C-D5AD35D59DAF}"/>
    <dgm:cxn modelId="{FE6205FD-FEEF-4326-9984-71E22DF0929B}" type="presOf" srcId="{1FCB8616-CD1C-4EFF-AF24-E4B7715DCF43}" destId="{2743E24F-14F1-46CF-BC95-62EA60ED4FCB}" srcOrd="1" destOrd="0" presId="urn:microsoft.com/office/officeart/2005/8/layout/orgChart1"/>
    <dgm:cxn modelId="{D177392B-D151-475E-BB7C-E9F8A3C0DF0A}" type="presOf" srcId="{EF6885CA-2E50-4863-B701-5ECDCC5F0D76}" destId="{B5661F63-C86D-47C3-A03C-564B379F0B15}" srcOrd="0" destOrd="0" presId="urn:microsoft.com/office/officeart/2005/8/layout/orgChart1"/>
    <dgm:cxn modelId="{08F5A783-EF38-43C9-A637-A9D44460D0F4}" srcId="{C1404014-9CC3-4153-A162-2B4D3E782DAF}" destId="{1FCB8616-CD1C-4EFF-AF24-E4B7715DCF43}" srcOrd="1" destOrd="0" parTransId="{0C906BD2-7D3C-4CC9-A4AF-8874E8E823FB}" sibTransId="{351D73F8-B59C-4DB9-80F0-5AD8B98C8AD9}"/>
    <dgm:cxn modelId="{47D6875F-6C60-4F69-AABA-5A6D8CF5DEC5}" type="presOf" srcId="{C1404014-9CC3-4153-A162-2B4D3E782DAF}" destId="{42BE6294-8C10-47A4-B956-FE69EC0C3C79}" srcOrd="0" destOrd="0" presId="urn:microsoft.com/office/officeart/2005/8/layout/orgChart1"/>
    <dgm:cxn modelId="{FED56A58-4904-4327-8A31-1586A0203F7D}" type="presOf" srcId="{C1404014-9CC3-4153-A162-2B4D3E782DAF}" destId="{F73A8F6D-F73E-49A1-8B75-7AC1224CD3F8}" srcOrd="1" destOrd="0" presId="urn:microsoft.com/office/officeart/2005/8/layout/orgChart1"/>
    <dgm:cxn modelId="{5AF317D6-6875-44E9-AB32-7E6E89FC4553}" type="presOf" srcId="{6B2C7165-FB4F-41A5-87CF-9EB982DD3BDE}" destId="{31107A56-7C77-46F7-AE12-85E84662D9D3}" srcOrd="1" destOrd="0" presId="urn:microsoft.com/office/officeart/2005/8/layout/orgChart1"/>
    <dgm:cxn modelId="{85CF5F75-EF3A-418C-865D-B1E7B35AADC7}" type="presOf" srcId="{D1704C08-8F97-46B1-B030-EAAECF43EC40}" destId="{C2DCFD31-16D9-483C-A1B9-D5744DB1B7E1}" srcOrd="0" destOrd="0" presId="urn:microsoft.com/office/officeart/2005/8/layout/orgChart1"/>
    <dgm:cxn modelId="{A3E1F4F4-D735-483C-8700-8B460E6A3422}" srcId="{C1404014-9CC3-4153-A162-2B4D3E782DAF}" destId="{EDBD4502-F022-4409-B6C8-13F9465BF9D2}" srcOrd="0" destOrd="0" parTransId="{EF6885CA-2E50-4863-B701-5ECDCC5F0D76}" sibTransId="{6357DF0B-9A54-48AE-9C1A-73C8DBCD2A05}"/>
    <dgm:cxn modelId="{ED69A121-4A9C-4475-8B4D-7C941FBBA216}" type="presParOf" srcId="{C2DCFD31-16D9-483C-A1B9-D5744DB1B7E1}" destId="{3C3E3AF5-2DAE-4646-9993-86131F8BE84F}" srcOrd="0" destOrd="0" presId="urn:microsoft.com/office/officeart/2005/8/layout/orgChart1"/>
    <dgm:cxn modelId="{64891514-5C56-4979-9C7C-2D5BBE4F100A}" type="presParOf" srcId="{3C3E3AF5-2DAE-4646-9993-86131F8BE84F}" destId="{7BCA6F0C-9A70-4A99-B579-A586D514A1F2}" srcOrd="0" destOrd="0" presId="urn:microsoft.com/office/officeart/2005/8/layout/orgChart1"/>
    <dgm:cxn modelId="{E3D3B8B8-6990-4709-B75D-019CC7DA81A9}" type="presParOf" srcId="{7BCA6F0C-9A70-4A99-B579-A586D514A1F2}" destId="{42BE6294-8C10-47A4-B956-FE69EC0C3C79}" srcOrd="0" destOrd="0" presId="urn:microsoft.com/office/officeart/2005/8/layout/orgChart1"/>
    <dgm:cxn modelId="{CB667390-D6CE-42E6-8A0A-6567EB741DE6}" type="presParOf" srcId="{7BCA6F0C-9A70-4A99-B579-A586D514A1F2}" destId="{F73A8F6D-F73E-49A1-8B75-7AC1224CD3F8}" srcOrd="1" destOrd="0" presId="urn:microsoft.com/office/officeart/2005/8/layout/orgChart1"/>
    <dgm:cxn modelId="{B055CA62-9893-40FB-82EF-80B80E148C92}" type="presParOf" srcId="{3C3E3AF5-2DAE-4646-9993-86131F8BE84F}" destId="{8F440464-E769-4F2A-A51A-937BAFE806CD}" srcOrd="1" destOrd="0" presId="urn:microsoft.com/office/officeart/2005/8/layout/orgChart1"/>
    <dgm:cxn modelId="{E4260630-6ED7-495F-8485-4DA24E4F254A}" type="presParOf" srcId="{8F440464-E769-4F2A-A51A-937BAFE806CD}" destId="{B5661F63-C86D-47C3-A03C-564B379F0B15}" srcOrd="0" destOrd="0" presId="urn:microsoft.com/office/officeart/2005/8/layout/orgChart1"/>
    <dgm:cxn modelId="{C90688F0-079F-4D3B-9100-A4B0FA4E7413}" type="presParOf" srcId="{8F440464-E769-4F2A-A51A-937BAFE806CD}" destId="{B6C232B5-F876-489F-B8D2-EEC3EE4C0213}" srcOrd="1" destOrd="0" presId="urn:microsoft.com/office/officeart/2005/8/layout/orgChart1"/>
    <dgm:cxn modelId="{2BEEFBFC-C5E4-4C7E-85E8-FAD4726CD022}" type="presParOf" srcId="{B6C232B5-F876-489F-B8D2-EEC3EE4C0213}" destId="{5D528F0A-5155-4482-9539-AE796696F332}" srcOrd="0" destOrd="0" presId="urn:microsoft.com/office/officeart/2005/8/layout/orgChart1"/>
    <dgm:cxn modelId="{196B3459-1F44-4700-86D3-95235F90DE35}" type="presParOf" srcId="{5D528F0A-5155-4482-9539-AE796696F332}" destId="{324E3842-37AC-4CF3-9F3D-37C9527CC318}" srcOrd="0" destOrd="0" presId="urn:microsoft.com/office/officeart/2005/8/layout/orgChart1"/>
    <dgm:cxn modelId="{C66E75CB-A08A-4F1C-B460-FE7079AE027A}" type="presParOf" srcId="{5D528F0A-5155-4482-9539-AE796696F332}" destId="{9381AFD9-B69C-47A4-8436-266AEDB06894}" srcOrd="1" destOrd="0" presId="urn:microsoft.com/office/officeart/2005/8/layout/orgChart1"/>
    <dgm:cxn modelId="{363CBEA1-8238-44AF-B9D6-60BF2177F516}" type="presParOf" srcId="{B6C232B5-F876-489F-B8D2-EEC3EE4C0213}" destId="{5E2E2A5B-D7A0-428A-B704-49451040A694}" srcOrd="1" destOrd="0" presId="urn:microsoft.com/office/officeart/2005/8/layout/orgChart1"/>
    <dgm:cxn modelId="{1C3C95EE-CE67-4F93-917C-712CDD9ED95A}" type="presParOf" srcId="{B6C232B5-F876-489F-B8D2-EEC3EE4C0213}" destId="{BB45D7C8-EB1B-4059-82C5-8061C73440E5}" srcOrd="2" destOrd="0" presId="urn:microsoft.com/office/officeart/2005/8/layout/orgChart1"/>
    <dgm:cxn modelId="{380A9141-B8E1-44AA-9560-7E57E67644F0}" type="presParOf" srcId="{8F440464-E769-4F2A-A51A-937BAFE806CD}" destId="{9BA6D0AA-C0A3-4A50-A8A5-CB7FF9A704EA}" srcOrd="2" destOrd="0" presId="urn:microsoft.com/office/officeart/2005/8/layout/orgChart1"/>
    <dgm:cxn modelId="{76A22E07-C132-4C60-8EA4-0733243A5A2B}" type="presParOf" srcId="{8F440464-E769-4F2A-A51A-937BAFE806CD}" destId="{75D683BA-05D5-4036-8B74-67741FB0AA21}" srcOrd="3" destOrd="0" presId="urn:microsoft.com/office/officeart/2005/8/layout/orgChart1"/>
    <dgm:cxn modelId="{C43578B1-BB00-4747-A33A-172F42FC249E}" type="presParOf" srcId="{75D683BA-05D5-4036-8B74-67741FB0AA21}" destId="{30AEE928-F6C5-45D3-9362-086D79318FE2}" srcOrd="0" destOrd="0" presId="urn:microsoft.com/office/officeart/2005/8/layout/orgChart1"/>
    <dgm:cxn modelId="{BFFCDE43-D499-431C-A28B-FAAEEEAE852C}" type="presParOf" srcId="{30AEE928-F6C5-45D3-9362-086D79318FE2}" destId="{07D1A03D-1BD2-4333-B3F0-1690D2363764}" srcOrd="0" destOrd="0" presId="urn:microsoft.com/office/officeart/2005/8/layout/orgChart1"/>
    <dgm:cxn modelId="{2EAC2A5E-313C-4DBA-B769-31CA864A2CC7}" type="presParOf" srcId="{30AEE928-F6C5-45D3-9362-086D79318FE2}" destId="{2743E24F-14F1-46CF-BC95-62EA60ED4FCB}" srcOrd="1" destOrd="0" presId="urn:microsoft.com/office/officeart/2005/8/layout/orgChart1"/>
    <dgm:cxn modelId="{56756C4C-E7CB-4699-9A41-1001572E5ECC}" type="presParOf" srcId="{75D683BA-05D5-4036-8B74-67741FB0AA21}" destId="{A955E596-A337-48A2-8923-2C54009069D4}" srcOrd="1" destOrd="0" presId="urn:microsoft.com/office/officeart/2005/8/layout/orgChart1"/>
    <dgm:cxn modelId="{587B9259-826B-4DE2-B2D3-D36F179EBB7B}" type="presParOf" srcId="{75D683BA-05D5-4036-8B74-67741FB0AA21}" destId="{3B82EA31-8AFC-46F0-B7E4-237387AD1B8E}" srcOrd="2" destOrd="0" presId="urn:microsoft.com/office/officeart/2005/8/layout/orgChart1"/>
    <dgm:cxn modelId="{E174E040-0A2D-44D9-B029-561E518D3A15}" type="presParOf" srcId="{8F440464-E769-4F2A-A51A-937BAFE806CD}" destId="{BFAD0D30-00D3-4B59-B16C-2FE9F091E812}" srcOrd="4" destOrd="0" presId="urn:microsoft.com/office/officeart/2005/8/layout/orgChart1"/>
    <dgm:cxn modelId="{F6CA272F-5D36-4CE2-9EA5-FB602076EA64}" type="presParOf" srcId="{8F440464-E769-4F2A-A51A-937BAFE806CD}" destId="{02E54F83-3620-44AF-A76E-44651668FBE0}" srcOrd="5" destOrd="0" presId="urn:microsoft.com/office/officeart/2005/8/layout/orgChart1"/>
    <dgm:cxn modelId="{C656568E-84B2-4D94-BA58-84898943B5A3}" type="presParOf" srcId="{02E54F83-3620-44AF-A76E-44651668FBE0}" destId="{34CCCA41-515F-4385-8F84-859BD3038025}" srcOrd="0" destOrd="0" presId="urn:microsoft.com/office/officeart/2005/8/layout/orgChart1"/>
    <dgm:cxn modelId="{CA7D9CDC-94CB-450D-A005-45424B213559}" type="presParOf" srcId="{34CCCA41-515F-4385-8F84-859BD3038025}" destId="{E88E66AC-A33B-4500-9BBB-EF3B469F7F31}" srcOrd="0" destOrd="0" presId="urn:microsoft.com/office/officeart/2005/8/layout/orgChart1"/>
    <dgm:cxn modelId="{B1F1809A-7467-49D2-99C5-A0589C8312AB}" type="presParOf" srcId="{34CCCA41-515F-4385-8F84-859BD3038025}" destId="{31107A56-7C77-46F7-AE12-85E84662D9D3}" srcOrd="1" destOrd="0" presId="urn:microsoft.com/office/officeart/2005/8/layout/orgChart1"/>
    <dgm:cxn modelId="{06D1AAF3-B376-44E1-A57B-DCC3688798DE}" type="presParOf" srcId="{02E54F83-3620-44AF-A76E-44651668FBE0}" destId="{89C0BE21-1964-4D27-8E83-1326B414C109}" srcOrd="1" destOrd="0" presId="urn:microsoft.com/office/officeart/2005/8/layout/orgChart1"/>
    <dgm:cxn modelId="{45B4EA84-8A09-4E7F-91F7-9741D3D02A83}" type="presParOf" srcId="{02E54F83-3620-44AF-A76E-44651668FBE0}" destId="{D786B9CD-29E3-4C17-9E0C-150E78ECD9B0}" srcOrd="2" destOrd="0" presId="urn:microsoft.com/office/officeart/2005/8/layout/orgChart1"/>
    <dgm:cxn modelId="{FEECBD73-F5A4-4449-815A-862DA2033595}" type="presParOf" srcId="{3C3E3AF5-2DAE-4646-9993-86131F8BE84F}" destId="{65213781-F7AD-4D8F-860C-8716AEF6747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AD0D30-00D3-4B59-B16C-2FE9F091E812}">
      <dsp:nvSpPr>
        <dsp:cNvPr id="0" name=""/>
        <dsp:cNvSpPr/>
      </dsp:nvSpPr>
      <dsp:spPr>
        <a:xfrm>
          <a:off x="4044026" y="1962941"/>
          <a:ext cx="2964405" cy="521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083"/>
              </a:lnTo>
              <a:lnTo>
                <a:pt x="2964405" y="269083"/>
              </a:lnTo>
              <a:lnTo>
                <a:pt x="2964405" y="52107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A6D0AA-C0A3-4A50-A8A5-CB7FF9A704EA}">
      <dsp:nvSpPr>
        <dsp:cNvPr id="0" name=""/>
        <dsp:cNvSpPr/>
      </dsp:nvSpPr>
      <dsp:spPr>
        <a:xfrm>
          <a:off x="3998306" y="1962941"/>
          <a:ext cx="91440" cy="5210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9083"/>
              </a:lnTo>
              <a:lnTo>
                <a:pt x="106174" y="269083"/>
              </a:lnTo>
              <a:lnTo>
                <a:pt x="106174" y="52107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661F63-C86D-47C3-A03C-564B379F0B15}">
      <dsp:nvSpPr>
        <dsp:cNvPr id="0" name=""/>
        <dsp:cNvSpPr/>
      </dsp:nvSpPr>
      <dsp:spPr>
        <a:xfrm>
          <a:off x="1266817" y="1962941"/>
          <a:ext cx="2777208" cy="550442"/>
        </a:xfrm>
        <a:custGeom>
          <a:avLst/>
          <a:gdLst/>
          <a:ahLst/>
          <a:cxnLst/>
          <a:rect l="0" t="0" r="0" b="0"/>
          <a:pathLst>
            <a:path>
              <a:moveTo>
                <a:pt x="2777208" y="0"/>
              </a:moveTo>
              <a:lnTo>
                <a:pt x="2777208" y="298446"/>
              </a:lnTo>
              <a:lnTo>
                <a:pt x="0" y="298446"/>
              </a:lnTo>
              <a:lnTo>
                <a:pt x="0" y="55044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BE6294-8C10-47A4-B956-FE69EC0C3C79}">
      <dsp:nvSpPr>
        <dsp:cNvPr id="0" name=""/>
        <dsp:cNvSpPr/>
      </dsp:nvSpPr>
      <dsp:spPr>
        <a:xfrm>
          <a:off x="2844046" y="762961"/>
          <a:ext cx="2399959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3100" b="1" i="0" u="none" strike="noStrike" kern="1200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</a:rPr>
            <a:t>Plnění</a:t>
          </a:r>
        </a:p>
      </dsp:txBody>
      <dsp:txXfrm>
        <a:off x="2844046" y="762961"/>
        <a:ext cx="2399959" cy="1199979"/>
      </dsp:txXfrm>
    </dsp:sp>
    <dsp:sp modelId="{324E3842-37AC-4CF3-9F3D-37C9527CC318}">
      <dsp:nvSpPr>
        <dsp:cNvPr id="0" name=""/>
        <dsp:cNvSpPr/>
      </dsp:nvSpPr>
      <dsp:spPr>
        <a:xfrm>
          <a:off x="66838" y="2513384"/>
          <a:ext cx="2399959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3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Zdanitelné</a:t>
          </a:r>
        </a:p>
      </dsp:txBody>
      <dsp:txXfrm>
        <a:off x="66838" y="2513384"/>
        <a:ext cx="2399959" cy="1199979"/>
      </dsp:txXfrm>
    </dsp:sp>
    <dsp:sp modelId="{07D1A03D-1BD2-4333-B3F0-1690D2363764}">
      <dsp:nvSpPr>
        <dsp:cNvPr id="0" name=""/>
        <dsp:cNvSpPr/>
      </dsp:nvSpPr>
      <dsp:spPr>
        <a:xfrm>
          <a:off x="2904501" y="2484020"/>
          <a:ext cx="2399959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3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Osvobozená</a:t>
          </a:r>
        </a:p>
      </dsp:txBody>
      <dsp:txXfrm>
        <a:off x="2904501" y="2484020"/>
        <a:ext cx="2399959" cy="1199979"/>
      </dsp:txXfrm>
    </dsp:sp>
    <dsp:sp modelId="{E88E66AC-A33B-4500-9BBB-EF3B469F7F31}">
      <dsp:nvSpPr>
        <dsp:cNvPr id="0" name=""/>
        <dsp:cNvSpPr/>
      </dsp:nvSpPr>
      <dsp:spPr>
        <a:xfrm>
          <a:off x="5808452" y="2484020"/>
          <a:ext cx="2399959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3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Plnění mimo tuzemsko</a:t>
          </a:r>
        </a:p>
      </dsp:txBody>
      <dsp:txXfrm>
        <a:off x="5808452" y="2484020"/>
        <a:ext cx="2399959" cy="11999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4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07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009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609600" y="1981200"/>
            <a:ext cx="10972800" cy="3886200"/>
          </a:xfrm>
        </p:spPr>
        <p:txBody>
          <a:bodyPr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C358A08D-ACDB-45AB-BFCD-E7FC18B32C2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5145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EF7AE3DF-EEFC-43F8-AE51-B788C91DC38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163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084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8614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362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117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580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614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097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048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1153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Pravidla EU pro uplatnění DPH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sz="2800" b="1" dirty="0" smtClean="0"/>
              <a:t>DPH se vybírá podle harmonizovaných pravidel ve všech členských státech EU-pravidla pro </a:t>
            </a:r>
          </a:p>
          <a:p>
            <a:pPr algn="ctr"/>
            <a:r>
              <a:rPr lang="cs-CZ" sz="2800" b="1" i="1" u="sng" dirty="0" smtClean="0"/>
              <a:t>předmět plnění</a:t>
            </a:r>
            <a:endParaRPr lang="cs-CZ" sz="2800" b="1" i="1" u="sng" dirty="0"/>
          </a:p>
        </p:txBody>
      </p:sp>
    </p:spTree>
    <p:extLst>
      <p:ext uri="{BB962C8B-B14F-4D97-AF65-F5344CB8AC3E}">
        <p14:creationId xmlns:p14="http://schemas.microsoft.com/office/powerpoint/2010/main" val="1107692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ctr" eaLnBrk="1" hangingPunct="1"/>
            <a:r>
              <a:rPr lang="cs-CZ" altLang="cs-CZ" b="1" i="1" u="sng" smtClean="0">
                <a:solidFill>
                  <a:schemeClr val="tx1"/>
                </a:solidFill>
              </a:rPr>
              <a:t>Podmínka zdanitelného plnění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z="4400" b="1"/>
              <a:t>Plnění poskytuje osoba povinná k dani</a:t>
            </a:r>
          </a:p>
          <a:p>
            <a:pPr eaLnBrk="1" hangingPunct="1"/>
            <a:r>
              <a:rPr lang="cs-CZ" altLang="cs-CZ" sz="4400" b="1"/>
              <a:t>Plnění je poskytováno za úplatu</a:t>
            </a:r>
          </a:p>
          <a:p>
            <a:pPr eaLnBrk="1" hangingPunct="1"/>
            <a:r>
              <a:rPr lang="cs-CZ" altLang="cs-CZ" sz="4400" b="1"/>
              <a:t>Místem plnění je tuzemsko</a:t>
            </a:r>
          </a:p>
        </p:txBody>
      </p:sp>
    </p:spTree>
    <p:extLst>
      <p:ext uri="{BB962C8B-B14F-4D97-AF65-F5344CB8AC3E}">
        <p14:creationId xmlns:p14="http://schemas.microsoft.com/office/powerpoint/2010/main" val="122985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r" eaLnBrk="1" hangingPunct="1"/>
            <a:r>
              <a:rPr lang="cs-CZ" altLang="cs-CZ" sz="5400" b="1" i="1" u="sng">
                <a:solidFill>
                  <a:schemeClr val="tx1"/>
                </a:solidFill>
              </a:rPr>
              <a:t>Osvobozená plnění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/>
              <a:t>Mají místo plnění v tuzemsku, ale plátce není povinen z nich odvádět daň, tj. </a:t>
            </a:r>
            <a:r>
              <a:rPr lang="cs-CZ" altLang="cs-CZ" sz="3600" b="1" i="1" u="sng" dirty="0"/>
              <a:t>uplatnit daň na výstupu</a:t>
            </a:r>
            <a:r>
              <a:rPr lang="cs-CZ" altLang="cs-CZ" sz="3600" b="1" dirty="0"/>
              <a:t>.</a:t>
            </a:r>
          </a:p>
          <a:p>
            <a:pPr eaLnBrk="1" hangingPunct="1"/>
            <a:r>
              <a:rPr lang="cs-CZ" altLang="cs-CZ" sz="3200" b="1" u="sng" dirty="0"/>
              <a:t>Osvobozená plnění bez nároku na odpočet daně § 51 a násl.</a:t>
            </a:r>
            <a:r>
              <a:rPr lang="cs-CZ" altLang="cs-CZ" sz="3200" b="1" dirty="0"/>
              <a:t> jsou </a:t>
            </a:r>
            <a:r>
              <a:rPr lang="cs-CZ" altLang="cs-CZ" sz="3200" b="1" i="1" dirty="0"/>
              <a:t>uskutečňována vůči tuzemským osobám</a:t>
            </a:r>
          </a:p>
          <a:p>
            <a:pPr eaLnBrk="1" hangingPunct="1"/>
            <a:r>
              <a:rPr lang="cs-CZ" altLang="cs-CZ" sz="3200" b="1" u="sng" dirty="0"/>
              <a:t>Osvobozená plnění s nárokem na odpočet daně</a:t>
            </a:r>
            <a:r>
              <a:rPr lang="cs-CZ" altLang="cs-CZ" sz="3200" b="1" dirty="0"/>
              <a:t> §63 a násl.  </a:t>
            </a:r>
            <a:r>
              <a:rPr lang="cs-CZ" altLang="cs-CZ" sz="3200" b="1" i="1" dirty="0"/>
              <a:t>jsou vůči osobám v jiných zemích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49143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   </a:t>
            </a:r>
            <a:endParaRPr lang="cs-CZ" altLang="cs-CZ" sz="24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>
                <a:latin typeface="Arial" panose="020B0604020202020204" pitchFamily="34" charset="0"/>
              </a:rPr>
              <a:t>   </a:t>
            </a:r>
            <a:r>
              <a:rPr lang="cs-CZ" altLang="cs-CZ" sz="4800" b="1"/>
              <a:t>Základem daně je vše, co jako úplatu obdržel nebo má obdržet plátce za uskutečněné zdanitelné plnění od osoby, pro kterou je zdanitelné plnění uskutečněno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mtClean="0"/>
              <a:t> </a:t>
            </a:r>
          </a:p>
        </p:txBody>
      </p:sp>
      <p:sp>
        <p:nvSpPr>
          <p:cNvPr id="68611" name="WordArt 3"/>
          <p:cNvSpPr>
            <a:spLocks noChangeArrowheads="1" noChangeShapeType="1" noTextEdit="1"/>
          </p:cNvSpPr>
          <p:nvPr/>
        </p:nvSpPr>
        <p:spPr bwMode="auto">
          <a:xfrm>
            <a:off x="1981200" y="457200"/>
            <a:ext cx="8229600" cy="1371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cs-CZ" sz="3200" kern="10" spc="-32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Základ daně</a:t>
            </a:r>
          </a:p>
        </p:txBody>
      </p:sp>
    </p:spTree>
    <p:extLst>
      <p:ext uri="{BB962C8B-B14F-4D97-AF65-F5344CB8AC3E}">
        <p14:creationId xmlns:p14="http://schemas.microsoft.com/office/powerpoint/2010/main" val="277044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ctr" eaLnBrk="1" hangingPunct="1"/>
            <a:r>
              <a:rPr lang="cs-CZ" altLang="cs-CZ" b="1" smtClean="0">
                <a:solidFill>
                  <a:schemeClr val="tx1"/>
                </a:solidFill>
              </a:rPr>
              <a:t>SAZBA  DANĚ</a:t>
            </a:r>
          </a:p>
        </p:txBody>
      </p:sp>
      <p:sp>
        <p:nvSpPr>
          <p:cNvPr id="7270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1919288" y="1557339"/>
            <a:ext cx="8229600" cy="4530725"/>
          </a:xfrm>
        </p:spPr>
        <p:txBody>
          <a:bodyPr/>
          <a:lstStyle/>
          <a:p>
            <a:pPr marL="609600" indent="-609600">
              <a:buNone/>
            </a:pPr>
            <a:r>
              <a:rPr lang="cs-CZ" altLang="cs-CZ" sz="1800" dirty="0"/>
              <a:t>	</a:t>
            </a:r>
          </a:p>
          <a:p>
            <a:pPr marL="609600" indent="-609600">
              <a:buNone/>
            </a:pPr>
            <a:r>
              <a:rPr lang="cs-CZ" altLang="cs-CZ" sz="1800" dirty="0"/>
              <a:t>  </a:t>
            </a:r>
            <a:endParaRPr lang="cs-CZ" altLang="cs-CZ" sz="3600" b="1" dirty="0"/>
          </a:p>
          <a:p>
            <a:pPr marL="0" indent="0">
              <a:buNone/>
            </a:pPr>
            <a:r>
              <a:rPr lang="cs-CZ" altLang="cs-CZ" sz="3600" b="1" dirty="0" smtClean="0"/>
              <a:t>a) Základní </a:t>
            </a:r>
            <a:r>
              <a:rPr lang="cs-CZ" altLang="cs-CZ" sz="3600" b="1" dirty="0"/>
              <a:t>sazba daně ve výši 21%</a:t>
            </a:r>
          </a:p>
          <a:p>
            <a:pPr marL="609600" indent="-609600">
              <a:buNone/>
            </a:pPr>
            <a:endParaRPr lang="cs-CZ" altLang="cs-CZ" sz="3600" b="1" dirty="0"/>
          </a:p>
          <a:p>
            <a:pPr marL="609600" indent="-609600">
              <a:buNone/>
            </a:pPr>
            <a:r>
              <a:rPr lang="cs-CZ" altLang="cs-CZ" sz="3600" b="1" dirty="0"/>
              <a:t>b) První snížená sazba daně ve výši 15%.</a:t>
            </a:r>
          </a:p>
          <a:p>
            <a:pPr marL="609600" indent="-609600">
              <a:buNone/>
            </a:pPr>
            <a:r>
              <a:rPr lang="cs-CZ" altLang="cs-CZ" sz="3600" b="1" dirty="0"/>
              <a:t>c) Druhá</a:t>
            </a:r>
            <a:r>
              <a:rPr lang="cs-CZ" altLang="cs-CZ" sz="2400" dirty="0">
                <a:solidFill>
                  <a:schemeClr val="hlink"/>
                </a:solidFill>
              </a:rPr>
              <a:t> </a:t>
            </a:r>
            <a:r>
              <a:rPr lang="cs-CZ" altLang="cs-CZ" sz="3600" b="1" dirty="0"/>
              <a:t>snížená sazba daně ve výši</a:t>
            </a:r>
            <a:r>
              <a:rPr lang="cs-CZ" altLang="cs-CZ" sz="3600" b="1" dirty="0">
                <a:latin typeface="Arial" panose="020B0604020202020204" pitchFamily="34" charset="0"/>
              </a:rPr>
              <a:t> </a:t>
            </a:r>
            <a:r>
              <a:rPr lang="cs-CZ" altLang="cs-CZ" sz="3600" b="1" dirty="0"/>
              <a:t>10%.</a:t>
            </a:r>
          </a:p>
          <a:p>
            <a:pPr marL="609600" indent="-609600">
              <a:buNone/>
            </a:pPr>
            <a:endParaRPr lang="cs-CZ" altLang="cs-CZ" sz="24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17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INSTITUTY související se základem daně a výpočtem DPH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altLang="cs-CZ" sz="3600" b="1" i="1" u="sng" dirty="0"/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3200" b="1" i="1" u="sng" dirty="0"/>
              <a:t>DAŇ NA VSTUPU tzv. odpočet daně §72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altLang="cs-CZ" sz="3200" b="1" i="1" u="sng" dirty="0"/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3200" b="1" i="1" u="sng" dirty="0"/>
              <a:t>DAŇ NA VÝSTUPU § 4 odst. 1 c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altLang="cs-CZ" sz="3200" b="1" i="1" u="sng" dirty="0"/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3200" b="1" i="1" u="sng" dirty="0"/>
              <a:t>VLASTNÍ DANÍ =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3200" b="1" i="1" u="sng" dirty="0"/>
              <a:t>daň </a:t>
            </a:r>
            <a:r>
              <a:rPr lang="cs-CZ" altLang="cs-CZ" sz="3200" b="1" i="1" u="sng" dirty="0" err="1"/>
              <a:t>naVÝSTUPU</a:t>
            </a:r>
            <a:r>
              <a:rPr lang="cs-CZ" altLang="cs-CZ" sz="3200" b="1" i="1" u="sng" dirty="0"/>
              <a:t>-ODPOČET DANĚ 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altLang="cs-CZ" sz="3200" b="1" i="1" u="sng" dirty="0"/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3200" b="1" i="1" u="sng" dirty="0"/>
              <a:t>NADMĚRNÝ ODPOČET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3200" b="1" i="1" u="sng" dirty="0"/>
              <a:t>daň </a:t>
            </a:r>
            <a:r>
              <a:rPr lang="cs-CZ" altLang="cs-CZ" sz="3200" b="1" i="1" u="sng" dirty="0" err="1"/>
              <a:t>naVÝSTUPU</a:t>
            </a:r>
            <a:r>
              <a:rPr lang="cs-CZ" altLang="cs-CZ" sz="3200" b="1" i="1" u="sng" dirty="0"/>
              <a:t>-ODPOČET DANĚ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3600" b="1" i="1" u="sng" dirty="0"/>
              <a:t>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5825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Zdaňování DPH 1.výrobek prochází přes tři plátce DPH</a:t>
            </a:r>
          </a:p>
        </p:txBody>
      </p:sp>
      <p:graphicFrame>
        <p:nvGraphicFramePr>
          <p:cNvPr id="90115" name="Group 3"/>
          <p:cNvGraphicFramePr>
            <a:graphicFrameLocks noGrp="1"/>
          </p:cNvGraphicFramePr>
          <p:nvPr>
            <p:ph type="tbl" idx="1"/>
          </p:nvPr>
        </p:nvGraphicFramePr>
        <p:xfrm>
          <a:off x="1524000" y="1628775"/>
          <a:ext cx="8713788" cy="5610226"/>
        </p:xfrm>
        <a:graphic>
          <a:graphicData uri="http://schemas.openxmlformats.org/drawingml/2006/table">
            <a:tbl>
              <a:tblPr/>
              <a:tblGrid>
                <a:gridCol w="801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3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85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08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plátce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DPH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DPH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VSTUPU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Základ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daně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Navýšení-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rabat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DPH</a:t>
                      </a: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 </a:t>
                      </a: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Výstupu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Cena</a:t>
                      </a: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 DPH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181,50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1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II.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0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III.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-40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1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37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000" b="1" dirty="0" smtClean="0"/>
              <a:t>Zdaňování DPH 1.výrobek prochází přes plátce DPH a vstupuje neplátce</a:t>
            </a:r>
          </a:p>
        </p:txBody>
      </p:sp>
      <p:graphicFrame>
        <p:nvGraphicFramePr>
          <p:cNvPr id="28675" name="Group 3"/>
          <p:cNvGraphicFramePr>
            <a:graphicFrameLocks noGrp="1"/>
          </p:cNvGraphicFramePr>
          <p:nvPr/>
        </p:nvGraphicFramePr>
        <p:xfrm>
          <a:off x="1524000" y="1628775"/>
          <a:ext cx="8713788" cy="5610226"/>
        </p:xfrm>
        <a:graphic>
          <a:graphicData uri="http://schemas.openxmlformats.org/drawingml/2006/table">
            <a:tbl>
              <a:tblPr/>
              <a:tblGrid>
                <a:gridCol w="801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3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85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08075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plátce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 DPH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DPH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</a:rPr>
                        <a:t>VSTUPU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Základ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daně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Navýšení-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rabat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DPH</a:t>
                      </a: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Na </a:t>
                      </a: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Výstupu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Cena</a:t>
                      </a: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s DPH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075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314,6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1888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II.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neplátce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314,6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314,6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03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III.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1888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IV.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neplátce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666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1919288" y="1557339"/>
            <a:ext cx="8229600" cy="4530725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u="sng" dirty="0" smtClean="0"/>
          </a:p>
          <a:p>
            <a:pPr eaLnBrk="1" hangingPunct="1"/>
            <a:r>
              <a:rPr lang="cs-CZ" altLang="cs-CZ" sz="4000" b="1" dirty="0" smtClean="0"/>
              <a:t>Měsíční </a:t>
            </a:r>
            <a:endParaRPr lang="cs-CZ" altLang="cs-CZ" sz="4000" b="1" dirty="0"/>
          </a:p>
          <a:p>
            <a:pPr eaLnBrk="1" hangingPunct="1"/>
            <a:r>
              <a:rPr lang="cs-CZ" altLang="cs-CZ" b="1" dirty="0" smtClean="0"/>
              <a:t>Čtvrtletní – do 10 000 000,-Kč/12 </a:t>
            </a:r>
            <a:r>
              <a:rPr lang="cs-CZ" altLang="cs-CZ" b="1" dirty="0" err="1" smtClean="0"/>
              <a:t>měs</a:t>
            </a:r>
            <a:r>
              <a:rPr lang="cs-CZ" altLang="cs-CZ" b="1" dirty="0" smtClean="0"/>
              <a:t>.</a:t>
            </a:r>
            <a:endParaRPr lang="cs-CZ" altLang="cs-CZ" b="1" dirty="0"/>
          </a:p>
          <a:p>
            <a:r>
              <a:rPr lang="cs-CZ" altLang="cs-CZ" b="1" i="1" u="sng" dirty="0"/>
              <a:t>Plátce se může rozhodnout, že jeho zdaňovacím obdobím pro příslušný kalendářní rok je kalendářní čtvrtletí, pokud</a:t>
            </a:r>
          </a:p>
          <a:p>
            <a:r>
              <a:rPr lang="cs-CZ" altLang="cs-CZ" b="1" dirty="0"/>
              <a:t> </a:t>
            </a:r>
            <a:r>
              <a:rPr lang="cs-CZ" altLang="cs-CZ" b="1" dirty="0" smtClean="0"/>
              <a:t>a</a:t>
            </a:r>
            <a:r>
              <a:rPr lang="cs-CZ" altLang="cs-CZ" b="1" dirty="0"/>
              <a:t>) jeho obrat za bezprostředně předcházející kalendářní rok nepřesáhl </a:t>
            </a:r>
            <a:endParaRPr lang="cs-CZ" altLang="cs-CZ" b="1" dirty="0" smtClean="0"/>
          </a:p>
          <a:p>
            <a:r>
              <a:rPr lang="cs-CZ" altLang="cs-CZ" b="1" dirty="0"/>
              <a:t> </a:t>
            </a:r>
            <a:r>
              <a:rPr lang="cs-CZ" altLang="cs-CZ" b="1" dirty="0" smtClean="0"/>
              <a:t>    </a:t>
            </a:r>
            <a:r>
              <a:rPr lang="cs-CZ" altLang="cs-CZ" b="1" dirty="0" smtClean="0"/>
              <a:t>10 </a:t>
            </a:r>
            <a:r>
              <a:rPr lang="cs-CZ" altLang="cs-CZ" b="1" dirty="0"/>
              <a:t>000 000 Kč,</a:t>
            </a:r>
          </a:p>
          <a:p>
            <a:r>
              <a:rPr lang="cs-CZ" altLang="cs-CZ" b="1" dirty="0"/>
              <a:t> </a:t>
            </a:r>
            <a:r>
              <a:rPr lang="cs-CZ" altLang="cs-CZ" b="1" dirty="0" smtClean="0"/>
              <a:t>b</a:t>
            </a:r>
            <a:r>
              <a:rPr lang="cs-CZ" altLang="cs-CZ" b="1" dirty="0"/>
              <a:t>) není nespolehlivým plátcem,</a:t>
            </a:r>
          </a:p>
          <a:p>
            <a:r>
              <a:rPr lang="cs-CZ" altLang="cs-CZ" b="1" dirty="0"/>
              <a:t> </a:t>
            </a:r>
            <a:r>
              <a:rPr lang="cs-CZ" altLang="cs-CZ" b="1" dirty="0" smtClean="0"/>
              <a:t>c</a:t>
            </a:r>
            <a:r>
              <a:rPr lang="cs-CZ" altLang="cs-CZ" b="1" dirty="0"/>
              <a:t>) není skupinou a</a:t>
            </a:r>
          </a:p>
          <a:p>
            <a:r>
              <a:rPr lang="cs-CZ" altLang="cs-CZ" b="1" dirty="0"/>
              <a:t> </a:t>
            </a:r>
            <a:r>
              <a:rPr lang="cs-CZ" altLang="cs-CZ" b="1" dirty="0" smtClean="0"/>
              <a:t>d</a:t>
            </a:r>
            <a:r>
              <a:rPr lang="cs-CZ" altLang="cs-CZ" b="1" dirty="0"/>
              <a:t>) změnu zdaňovacího období oznámí správci daně do konce měsíce ledna příslušného kalendářního roku.</a:t>
            </a:r>
            <a:endParaRPr lang="cs-CZ" altLang="cs-CZ" b="1" dirty="0" smtClean="0"/>
          </a:p>
        </p:txBody>
      </p:sp>
      <p:sp>
        <p:nvSpPr>
          <p:cNvPr id="94211" name="WordArt 3"/>
          <p:cNvSpPr>
            <a:spLocks noChangeArrowheads="1" noChangeShapeType="1" noTextEdit="1"/>
          </p:cNvSpPr>
          <p:nvPr/>
        </p:nvSpPr>
        <p:spPr bwMode="auto">
          <a:xfrm>
            <a:off x="1981200" y="457200"/>
            <a:ext cx="8229600" cy="1371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cs-CZ" sz="2800" kern="10" spc="-28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Zdaňovací období</a:t>
            </a:r>
          </a:p>
        </p:txBody>
      </p:sp>
    </p:spTree>
    <p:extLst>
      <p:ext uri="{BB962C8B-B14F-4D97-AF65-F5344CB8AC3E}">
        <p14:creationId xmlns:p14="http://schemas.microsoft.com/office/powerpoint/2010/main" val="217379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>                </a:t>
            </a:r>
            <a:br>
              <a:rPr lang="cs-CZ" altLang="cs-CZ" dirty="0" smtClean="0"/>
            </a:br>
            <a:r>
              <a:rPr lang="cs-CZ" altLang="cs-CZ" b="1" dirty="0" smtClean="0">
                <a:solidFill>
                  <a:srgbClr val="FF0000"/>
                </a:solidFill>
              </a:rPr>
              <a:t>Pravidla pro uplatnění DPH-teritoriální pohled</a:t>
            </a:r>
            <a:br>
              <a:rPr lang="cs-CZ" altLang="cs-CZ" b="1" dirty="0" smtClean="0">
                <a:solidFill>
                  <a:srgbClr val="FF0000"/>
                </a:solidFill>
              </a:rPr>
            </a:br>
            <a:endParaRPr lang="cs-CZ" altLang="cs-CZ" b="1" dirty="0" smtClean="0">
              <a:solidFill>
                <a:srgbClr val="FF0000"/>
              </a:solidFill>
            </a:endParaRPr>
          </a:p>
        </p:txBody>
      </p:sp>
      <p:sp>
        <p:nvSpPr>
          <p:cNvPr id="10649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cs-CZ" altLang="cs-CZ" sz="2400" b="1" dirty="0" smtClean="0"/>
              <a:t>Nutno rozlišení 3 zón</a:t>
            </a:r>
            <a:r>
              <a:rPr lang="cs-CZ" altLang="cs-CZ" sz="2400" dirty="0" smtClean="0"/>
              <a:t>: místo zdanitelného plnění- tj. v místě, kde je plnění uskutečněno</a:t>
            </a:r>
          </a:p>
          <a:p>
            <a:pPr marL="609600" indent="-609600">
              <a:buNone/>
            </a:pPr>
            <a:endParaRPr lang="cs-CZ" altLang="cs-CZ" sz="2400" dirty="0" smtClean="0"/>
          </a:p>
          <a:p>
            <a:pPr marL="609600" indent="-609600">
              <a:buFont typeface="Arial" panose="020B0604020202020204" pitchFamily="34" charset="0"/>
              <a:buAutoNum type="arabicPeriod"/>
            </a:pPr>
            <a:r>
              <a:rPr lang="cs-CZ" altLang="cs-CZ" sz="2400" dirty="0" smtClean="0"/>
              <a:t>Tuzemsko</a:t>
            </a:r>
          </a:p>
          <a:p>
            <a:pPr marL="609600" indent="-609600">
              <a:buFont typeface="Arial" panose="020B0604020202020204" pitchFamily="34" charset="0"/>
              <a:buAutoNum type="arabicPeriod"/>
            </a:pPr>
            <a:r>
              <a:rPr lang="cs-CZ" altLang="cs-CZ" sz="2400" dirty="0" smtClean="0"/>
              <a:t>Jiné členské státy EU – INTRAKOMUNITÁRNÍ plnění - komunitární </a:t>
            </a:r>
          </a:p>
          <a:p>
            <a:pPr marL="609600" indent="-609600">
              <a:buFont typeface="Arial" panose="020B0604020202020204" pitchFamily="34" charset="0"/>
              <a:buAutoNum type="arabicPeriod"/>
            </a:pPr>
            <a:r>
              <a:rPr lang="cs-CZ" altLang="cs-CZ" sz="2400" dirty="0" smtClean="0"/>
              <a:t>Zbytek světa – třetí země - zahraniční osoby</a:t>
            </a:r>
          </a:p>
          <a:p>
            <a:pPr marL="609600" indent="-609600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5183270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Intrakomunitární obch</a:t>
            </a:r>
            <a:r>
              <a:rPr lang="cs-CZ" dirty="0"/>
              <a:t>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je vzájemný obchod mezi členskými státy EU v rámci jednotného vnitřního trhu. </a:t>
            </a:r>
          </a:p>
          <a:p>
            <a:r>
              <a:rPr lang="cs-CZ" sz="2800" b="1" i="1" u="sng" dirty="0" smtClean="0"/>
              <a:t>Jednotný vnitřní trh </a:t>
            </a:r>
            <a:r>
              <a:rPr lang="cs-CZ" sz="2800" dirty="0" smtClean="0"/>
              <a:t>můžeme charakterizovat jako prostor bez vnitřních hranic, který byl vytvořen za účelem volného pohybu </a:t>
            </a:r>
            <a:r>
              <a:rPr lang="cs-CZ" sz="2800" dirty="0"/>
              <a:t>zboží, služeb, osob a kapitálu, tedy i jednoduššího obchodování mezi státy EU. </a:t>
            </a:r>
            <a:endParaRPr lang="cs-CZ" sz="2800" dirty="0" smtClean="0"/>
          </a:p>
          <a:p>
            <a:r>
              <a:rPr lang="cs-CZ" sz="2800" dirty="0" smtClean="0"/>
              <a:t>Evropská unie </a:t>
            </a:r>
            <a:r>
              <a:rPr lang="cs-CZ" sz="2800" dirty="0"/>
              <a:t>i jednotlivé státy se snaží o odstraňování nejrůznějších překážek a omezení, které brání správnému fungování vnitřního trhu.</a:t>
            </a:r>
          </a:p>
        </p:txBody>
      </p:sp>
    </p:spTree>
    <p:extLst>
      <p:ext uri="{BB962C8B-B14F-4D97-AF65-F5344CB8AC3E}">
        <p14:creationId xmlns:p14="http://schemas.microsoft.com/office/powerpoint/2010/main" val="853761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pro účely DPH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Subjekty</a:t>
            </a:r>
          </a:p>
          <a:p>
            <a:r>
              <a:rPr lang="cs-CZ" dirty="0" smtClean="0"/>
              <a:t>2. Předmět daně</a:t>
            </a:r>
          </a:p>
          <a:p>
            <a:r>
              <a:rPr lang="cs-CZ" dirty="0" smtClean="0"/>
              <a:t>3. Základ</a:t>
            </a:r>
          </a:p>
          <a:p>
            <a:r>
              <a:rPr lang="cs-CZ" dirty="0" smtClean="0"/>
              <a:t>4. Sazba</a:t>
            </a:r>
          </a:p>
          <a:p>
            <a:r>
              <a:rPr lang="cs-CZ" dirty="0" smtClean="0"/>
              <a:t>5. Obrat</a:t>
            </a:r>
          </a:p>
          <a:p>
            <a:r>
              <a:rPr lang="cs-CZ" dirty="0" smtClean="0"/>
              <a:t>6. Ekonomická činnost</a:t>
            </a:r>
          </a:p>
          <a:p>
            <a:r>
              <a:rPr lang="cs-CZ" dirty="0" smtClean="0"/>
              <a:t>7. Místo zdanitelného plnění</a:t>
            </a:r>
          </a:p>
          <a:p>
            <a:r>
              <a:rPr lang="cs-CZ" dirty="0" smtClean="0"/>
              <a:t>8. Daň na VSTUPU – odpočet daně  x daň na VÝSTUPU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89066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b="1" dirty="0" smtClean="0">
                <a:solidFill>
                  <a:srgbClr val="FF0000"/>
                </a:solidFill>
              </a:rPr>
              <a:t>Pravidla pro uplatnění DPH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		</a:t>
            </a:r>
          </a:p>
        </p:txBody>
      </p:sp>
      <p:sp>
        <p:nvSpPr>
          <p:cNvPr id="28675" name="Rectangle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274320" indent="-274320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altLang="cs-CZ" sz="2800" b="1" dirty="0" smtClean="0"/>
              <a:t>Nutno určit </a:t>
            </a:r>
            <a:r>
              <a:rPr lang="cs-CZ" altLang="cs-CZ" sz="2800" b="1" i="1" u="sng" dirty="0" smtClean="0"/>
              <a:t>místo </a:t>
            </a:r>
            <a:r>
              <a:rPr lang="cs-CZ" altLang="cs-CZ" sz="2800" dirty="0" smtClean="0"/>
              <a:t>uskutečněného zdanitelného plnění-STÁT plnění</a:t>
            </a:r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altLang="cs-CZ" sz="2800" b="1" i="1" u="sng" dirty="0" smtClean="0"/>
              <a:t>Osobu</a:t>
            </a:r>
            <a:r>
              <a:rPr lang="cs-CZ" altLang="cs-CZ" sz="2800" b="1" dirty="0" smtClean="0"/>
              <a:t> </a:t>
            </a:r>
            <a:r>
              <a:rPr lang="cs-CZ" altLang="cs-CZ" sz="2800" b="1" dirty="0" err="1" smtClean="0"/>
              <a:t>uskuteč</a:t>
            </a:r>
            <a:r>
              <a:rPr lang="cs-CZ" altLang="cs-CZ" sz="2800" b="1" dirty="0" smtClean="0"/>
              <a:t>. plnění</a:t>
            </a:r>
            <a:r>
              <a:rPr lang="cs-CZ" altLang="cs-CZ" sz="2800" dirty="0" smtClean="0"/>
              <a:t>- KDO PŘIZNÁ DAŇ</a:t>
            </a:r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altLang="cs-CZ" sz="2800" b="1" dirty="0" smtClean="0"/>
              <a:t>Zda jde o </a:t>
            </a:r>
            <a:r>
              <a:rPr lang="cs-CZ" altLang="cs-CZ" sz="2800" b="1" i="1" u="sng" dirty="0" smtClean="0"/>
              <a:t>předmět</a:t>
            </a:r>
            <a:r>
              <a:rPr lang="cs-CZ" altLang="cs-CZ" sz="2800" b="1" dirty="0" smtClean="0"/>
              <a:t> </a:t>
            </a:r>
            <a:r>
              <a:rPr lang="cs-CZ" altLang="cs-CZ" sz="2800" b="1" dirty="0" err="1" smtClean="0"/>
              <a:t>zd</a:t>
            </a:r>
            <a:r>
              <a:rPr lang="cs-CZ" altLang="cs-CZ" sz="2800" b="1" dirty="0" smtClean="0"/>
              <a:t>. </a:t>
            </a:r>
            <a:r>
              <a:rPr lang="cs-CZ" altLang="cs-CZ" sz="2800" b="1" dirty="0"/>
              <a:t>p</a:t>
            </a:r>
            <a:r>
              <a:rPr lang="cs-CZ" altLang="cs-CZ" sz="2800" b="1" dirty="0" smtClean="0"/>
              <a:t>lnění </a:t>
            </a:r>
            <a:r>
              <a:rPr lang="cs-CZ" altLang="cs-CZ" sz="2800" dirty="0" smtClean="0"/>
              <a:t>– zboží x služby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altLang="cs-CZ" sz="2800" dirty="0" smtClean="0"/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altLang="cs-CZ" sz="2800" dirty="0" smtClean="0"/>
              <a:t>A zda vznikla </a:t>
            </a:r>
            <a:r>
              <a:rPr lang="cs-CZ" altLang="cs-CZ" sz="2800" i="1" u="sng" dirty="0" smtClean="0"/>
              <a:t>daňová povinnost </a:t>
            </a:r>
            <a:r>
              <a:rPr lang="cs-CZ" altLang="cs-CZ" sz="2800" dirty="0" smtClean="0"/>
              <a:t>a </a:t>
            </a:r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altLang="cs-CZ" sz="2800" dirty="0" smtClean="0"/>
              <a:t>Který stát je státem plnění tzn. </a:t>
            </a:r>
            <a:r>
              <a:rPr lang="cs-CZ" altLang="cs-CZ" sz="2800" i="1" u="sng" dirty="0" smtClean="0"/>
              <a:t>ve kterém státě se daň vybere?</a:t>
            </a:r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altLang="cs-CZ" sz="2800" dirty="0" smtClean="0"/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altLang="cs-CZ" sz="2800" b="1" u="sng" dirty="0" smtClean="0"/>
              <a:t>Princip země původu</a:t>
            </a:r>
            <a:r>
              <a:rPr lang="cs-CZ" altLang="cs-CZ" sz="2800" dirty="0" smtClean="0"/>
              <a:t>   ZEMĚ dodávající</a:t>
            </a:r>
            <a:endParaRPr lang="cs-CZ" altLang="cs-CZ" sz="2800" b="1" u="sng" dirty="0" smtClean="0"/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altLang="cs-CZ" sz="2800" b="1" u="sng" dirty="0" smtClean="0"/>
              <a:t>Princip země spotřeby</a:t>
            </a:r>
            <a:r>
              <a:rPr lang="cs-CZ" altLang="cs-CZ" sz="2800" dirty="0" smtClean="0"/>
              <a:t> -určení  ZEMĚ dodání</a:t>
            </a:r>
          </a:p>
          <a:p>
            <a:pPr marL="0" indent="0" algn="ctr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2800" b="1" u="sng" dirty="0" smtClean="0">
                <a:solidFill>
                  <a:srgbClr val="FF0000"/>
                </a:solidFill>
              </a:rPr>
              <a:t>DAŇ je vybrána ale pouze jednou</a:t>
            </a:r>
            <a:endParaRPr lang="cs-CZ" altLang="cs-CZ" sz="28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7116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i="1" dirty="0" smtClean="0">
                <a:solidFill>
                  <a:srgbClr val="FF0000"/>
                </a:solidFill>
              </a:rPr>
              <a:t>Princip země původu</a:t>
            </a:r>
          </a:p>
        </p:txBody>
      </p:sp>
      <p:sp>
        <p:nvSpPr>
          <p:cNvPr id="108547" name="Rectangle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Čl. státu EU- odkud se zboží dodává nebo   služba poskytuje, </a:t>
            </a:r>
          </a:p>
          <a:p>
            <a:pPr eaLnBrk="1" hangingPunct="1"/>
            <a:r>
              <a:rPr lang="cs-CZ" altLang="cs-CZ" sz="2800" dirty="0" smtClean="0"/>
              <a:t>se </a:t>
            </a:r>
            <a:r>
              <a:rPr lang="cs-CZ" altLang="cs-CZ" sz="2800" b="1" u="sng" dirty="0" smtClean="0"/>
              <a:t>daň vybere ve státě ze kterého se zboží dodává nebo služba poskytuje-sazby</a:t>
            </a:r>
            <a:r>
              <a:rPr lang="cs-CZ" altLang="cs-CZ" sz="2800" dirty="0" smtClean="0"/>
              <a:t> a pravidla DPH platná pro tuto zemi</a:t>
            </a:r>
          </a:p>
          <a:p>
            <a:pPr eaLnBrk="1" hangingPunct="1"/>
            <a:endParaRPr lang="cs-CZ" altLang="cs-CZ" sz="2800" dirty="0" smtClean="0"/>
          </a:p>
          <a:p>
            <a:pPr eaLnBrk="1" hangingPunct="1"/>
            <a:r>
              <a:rPr lang="cs-CZ" altLang="cs-CZ" sz="2800" dirty="0" smtClean="0"/>
              <a:t>Princip nejjednodušší - </a:t>
            </a:r>
            <a:r>
              <a:rPr lang="cs-CZ" altLang="cs-CZ" sz="2800" b="1" dirty="0" smtClean="0"/>
              <a:t>tuzemský model</a:t>
            </a:r>
          </a:p>
        </p:txBody>
      </p:sp>
    </p:spTree>
    <p:extLst>
      <p:ext uri="{BB962C8B-B14F-4D97-AF65-F5344CB8AC3E}">
        <p14:creationId xmlns:p14="http://schemas.microsoft.com/office/powerpoint/2010/main" val="26045706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i="1" dirty="0">
                <a:solidFill>
                  <a:srgbClr val="FF0000"/>
                </a:solidFill>
              </a:rPr>
              <a:t>Princip země původu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Stát původu plnění = stát poskytovatele       Stát určení(spotřeby)=stát příjemce</a:t>
            </a:r>
          </a:p>
          <a:p>
            <a:endParaRPr lang="cs-CZ" sz="2400" b="1" dirty="0"/>
          </a:p>
          <a:p>
            <a:r>
              <a:rPr lang="cs-CZ" sz="2400" b="1" dirty="0" smtClean="0"/>
              <a:t>                    MÍSTO PLNĚNÍ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         ZDANITELNÉ PLNĚNÍ         ---------------------------------</a:t>
            </a:r>
          </a:p>
          <a:p>
            <a:r>
              <a:rPr lang="cs-CZ" sz="2400" b="1" dirty="0" smtClean="0"/>
              <a:t>                                  </a:t>
            </a:r>
          </a:p>
          <a:p>
            <a:endParaRPr lang="cs-CZ" sz="2400" b="1" dirty="0"/>
          </a:p>
          <a:p>
            <a:r>
              <a:rPr lang="cs-CZ" sz="2400" b="1" dirty="0" smtClean="0"/>
              <a:t>                              DAŇ </a:t>
            </a:r>
          </a:p>
          <a:p>
            <a:r>
              <a:rPr lang="cs-CZ" sz="2400" b="1" dirty="0" smtClean="0"/>
              <a:t>(sazba pro tuto zemi vč. pravidel uplatnění)</a:t>
            </a:r>
            <a:endParaRPr lang="cs-CZ" sz="2400" b="1" dirty="0"/>
          </a:p>
        </p:txBody>
      </p:sp>
      <p:sp>
        <p:nvSpPr>
          <p:cNvPr id="6" name="Šipka doprava 5"/>
          <p:cNvSpPr/>
          <p:nvPr/>
        </p:nvSpPr>
        <p:spPr>
          <a:xfrm flipV="1">
            <a:off x="7498080" y="3383280"/>
            <a:ext cx="978408" cy="3788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3239589" y="4101737"/>
            <a:ext cx="484632" cy="7707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0346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i="1" dirty="0">
                <a:solidFill>
                  <a:srgbClr val="FF0000"/>
                </a:solidFill>
              </a:rPr>
              <a:t>Princip země původu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altLang="cs-CZ" sz="3200" dirty="0" smtClean="0"/>
          </a:p>
          <a:p>
            <a:pPr marL="0" indent="0">
              <a:buNone/>
            </a:pPr>
            <a:r>
              <a:rPr lang="cs-CZ" altLang="cs-CZ" sz="3200" dirty="0" smtClean="0"/>
              <a:t>Ve </a:t>
            </a:r>
            <a:r>
              <a:rPr lang="cs-CZ" altLang="cs-CZ" sz="3200" dirty="0"/>
              <a:t>státě, </a:t>
            </a:r>
            <a:r>
              <a:rPr lang="cs-CZ" altLang="cs-CZ" sz="3200" b="1" dirty="0"/>
              <a:t>kde se spotřebovává plnění, přichází o výnos DPH- </a:t>
            </a:r>
          </a:p>
          <a:p>
            <a:r>
              <a:rPr lang="cs-CZ" altLang="cs-CZ" sz="3200" b="1" i="1" u="sng" dirty="0"/>
              <a:t>plátce přijímající </a:t>
            </a:r>
            <a:r>
              <a:rPr lang="cs-CZ" altLang="cs-CZ" sz="3200" dirty="0"/>
              <a:t>plnění uplatňuje ODPOČET daně- </a:t>
            </a:r>
            <a:endParaRPr lang="cs-CZ" altLang="cs-CZ" sz="3200" dirty="0" smtClean="0"/>
          </a:p>
          <a:p>
            <a:pPr algn="ctr"/>
            <a:r>
              <a:rPr lang="cs-CZ" altLang="cs-CZ" sz="3200" b="1" dirty="0" smtClean="0">
                <a:solidFill>
                  <a:srgbClr val="FF0000"/>
                </a:solidFill>
              </a:rPr>
              <a:t>stát </a:t>
            </a:r>
            <a:r>
              <a:rPr lang="cs-CZ" altLang="cs-CZ" sz="3200" b="1" dirty="0">
                <a:solidFill>
                  <a:srgbClr val="FF0000"/>
                </a:solidFill>
              </a:rPr>
              <a:t>spotřeby vrací daň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810695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b="1" dirty="0" smtClean="0">
                <a:solidFill>
                  <a:srgbClr val="FF0000"/>
                </a:solidFill>
              </a:rPr>
              <a:t>Výběr DPH podle principu země původu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2800" b="1" dirty="0" smtClean="0"/>
              <a:t>               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2800" b="1" dirty="0"/>
              <a:t> </a:t>
            </a:r>
            <a:r>
              <a:rPr lang="cs-CZ" altLang="cs-CZ" sz="2800" b="1" dirty="0" smtClean="0"/>
              <a:t>                  stát A 25%                                         stát B 21%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2800" b="1" dirty="0" smtClean="0"/>
              <a:t>           daň na výstupu 25%                    nárok na odpočet daně 25%</a:t>
            </a:r>
            <a:endParaRPr lang="cs-CZ" sz="2800" dirty="0" smtClean="0"/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sz="2800" dirty="0" smtClean="0"/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sz="2800" dirty="0"/>
              <a:t> </a:t>
            </a:r>
            <a:r>
              <a:rPr lang="cs-CZ" sz="2800" dirty="0" smtClean="0"/>
              <a:t>  Stát B nemohl vybrat daň, ale musel uznat nárok na odpočet daně.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dirty="0"/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sz="2400" dirty="0" smtClean="0"/>
              <a:t>Stát </a:t>
            </a:r>
            <a:r>
              <a:rPr lang="cs-CZ" sz="2400" b="1" dirty="0" smtClean="0"/>
              <a:t>A</a:t>
            </a:r>
            <a:r>
              <a:rPr lang="cs-CZ" sz="2400" dirty="0" smtClean="0"/>
              <a:t> daňový </a:t>
            </a:r>
            <a:r>
              <a:rPr lang="cs-CZ" sz="2400" b="1" u="sng" dirty="0" smtClean="0"/>
              <a:t>výnos</a:t>
            </a:r>
            <a:r>
              <a:rPr lang="cs-CZ" sz="2400" dirty="0" smtClean="0"/>
              <a:t> 25%, stát </a:t>
            </a:r>
            <a:r>
              <a:rPr lang="cs-CZ" sz="2400" b="1" dirty="0" smtClean="0"/>
              <a:t>B</a:t>
            </a:r>
            <a:r>
              <a:rPr lang="cs-CZ" sz="2400" dirty="0" smtClean="0"/>
              <a:t> 25% se d. výnos </a:t>
            </a:r>
            <a:r>
              <a:rPr lang="cs-CZ" sz="2400" b="1" u="sng" dirty="0" smtClean="0"/>
              <a:t>snížil</a:t>
            </a:r>
            <a:r>
              <a:rPr lang="cs-CZ" sz="2400" dirty="0" smtClean="0"/>
              <a:t>, a to ještě ve vyšší sazbě oproti 21%  a to vzhledem k tomu, že ve státě A je sazba 25%.</a:t>
            </a:r>
          </a:p>
        </p:txBody>
      </p:sp>
    </p:spTree>
    <p:extLst>
      <p:ext uri="{BB962C8B-B14F-4D97-AF65-F5344CB8AC3E}">
        <p14:creationId xmlns:p14="http://schemas.microsoft.com/office/powerpoint/2010/main" val="28757612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3200" b="1" dirty="0"/>
              <a:t>Tento mechanizmus se uplatňuje především vůči konečnému spotřebiteli-turistický ruch</a:t>
            </a:r>
            <a:r>
              <a:rPr lang="cs-CZ" sz="3200" b="1" dirty="0" smtClean="0"/>
              <a:t>.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sz="3200" b="1" dirty="0"/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sz="2800" i="1" dirty="0">
                <a:solidFill>
                  <a:srgbClr val="0070C0"/>
                </a:solidFill>
              </a:rPr>
              <a:t>Do budoucna využití větší v modifikované formě- </a:t>
            </a:r>
            <a:r>
              <a:rPr lang="cs-CZ" sz="2800" i="1" dirty="0" smtClean="0">
                <a:solidFill>
                  <a:srgbClr val="0070C0"/>
                </a:solidFill>
              </a:rPr>
              <a:t>nová pravidla pro přeúčtování </a:t>
            </a:r>
            <a:r>
              <a:rPr lang="cs-CZ" sz="2800" i="1" dirty="0">
                <a:solidFill>
                  <a:srgbClr val="0070C0"/>
                </a:solidFill>
              </a:rPr>
              <a:t>výnosů DPH mezi jednotlivými státy.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40998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rgbClr val="FF0000"/>
                </a:solidFill>
              </a:rPr>
              <a:t>Princip země spotřeby-určení</a:t>
            </a:r>
          </a:p>
        </p:txBody>
      </p:sp>
      <p:sp>
        <p:nvSpPr>
          <p:cNvPr id="30723" name="Rectangle 3"/>
          <p:cNvSpPr>
            <a:spLocks noGrp="1"/>
          </p:cNvSpPr>
          <p:nvPr>
            <p:ph sz="quarter" idx="1"/>
          </p:nvPr>
        </p:nvSpPr>
        <p:spPr>
          <a:xfrm>
            <a:off x="1097280" y="1857610"/>
            <a:ext cx="10058400" cy="402336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2800" b="1" dirty="0"/>
              <a:t> </a:t>
            </a:r>
            <a:r>
              <a:rPr lang="cs-CZ" altLang="cs-CZ" sz="2800" b="1" dirty="0" smtClean="0"/>
              <a:t>                 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2800" b="1" dirty="0" smtClean="0"/>
              <a:t>                </a:t>
            </a:r>
            <a:r>
              <a:rPr lang="cs-CZ" altLang="cs-CZ" sz="2800" b="1" u="sng" dirty="0" smtClean="0"/>
              <a:t>Stát </a:t>
            </a:r>
            <a:r>
              <a:rPr lang="cs-CZ" altLang="cs-CZ" sz="2800" b="1" u="sng" dirty="0"/>
              <a:t>původu plnění</a:t>
            </a:r>
            <a:r>
              <a:rPr lang="cs-CZ" altLang="cs-CZ" sz="2800" dirty="0"/>
              <a:t>     </a:t>
            </a:r>
            <a:r>
              <a:rPr lang="cs-CZ" altLang="cs-CZ" sz="2800" dirty="0" smtClean="0"/>
              <a:t>      </a:t>
            </a:r>
            <a:r>
              <a:rPr lang="cs-CZ" altLang="cs-CZ" sz="2800" b="1" u="sng" dirty="0"/>
              <a:t>Stát  </a:t>
            </a:r>
            <a:r>
              <a:rPr lang="cs-CZ" altLang="cs-CZ" sz="2800" b="1" u="sng" dirty="0" smtClean="0"/>
              <a:t>určení (spotřeby)</a:t>
            </a:r>
            <a:endParaRPr lang="cs-CZ" altLang="cs-CZ" sz="2800" b="1" u="sng" dirty="0"/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2800" b="1" dirty="0"/>
              <a:t>       </a:t>
            </a:r>
            <a:r>
              <a:rPr lang="cs-CZ" altLang="cs-CZ" sz="2800" b="1" dirty="0" smtClean="0"/>
              <a:t>              </a:t>
            </a:r>
            <a:r>
              <a:rPr lang="cs-CZ" altLang="cs-CZ" sz="1800" b="1" dirty="0"/>
              <a:t>stát poskytovatele                                  </a:t>
            </a:r>
            <a:r>
              <a:rPr lang="cs-CZ" altLang="cs-CZ" sz="1800" b="1" dirty="0" smtClean="0"/>
              <a:t>         stát příjemce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1800" b="1" dirty="0"/>
              <a:t> </a:t>
            </a:r>
            <a:r>
              <a:rPr lang="cs-CZ" altLang="cs-CZ" sz="1800" b="1" dirty="0" smtClean="0"/>
              <a:t>                                                                                                          MÍSTO PLNĚNÍ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altLang="cs-CZ" sz="1800" b="1" dirty="0"/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2800" dirty="0" smtClean="0"/>
              <a:t>               není </a:t>
            </a:r>
            <a:r>
              <a:rPr lang="cs-CZ" altLang="cs-CZ" sz="2800" dirty="0"/>
              <a:t>zdanit. plnění         </a:t>
            </a:r>
            <a:r>
              <a:rPr lang="cs-CZ" altLang="cs-CZ" sz="2800" dirty="0" smtClean="0"/>
              <a:t>      zdanitelné </a:t>
            </a:r>
            <a:r>
              <a:rPr lang="cs-CZ" altLang="cs-CZ" sz="2800" dirty="0"/>
              <a:t>plnění </a:t>
            </a:r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sz="2800" dirty="0"/>
              <a:t>     </a:t>
            </a:r>
            <a:r>
              <a:rPr lang="cs-CZ" altLang="cs-CZ" sz="2800" dirty="0" smtClean="0"/>
              <a:t>                 </a:t>
            </a:r>
            <a:r>
              <a:rPr lang="cs-CZ" altLang="cs-CZ" sz="1800" dirty="0" smtClean="0"/>
              <a:t>nevybere </a:t>
            </a:r>
            <a:r>
              <a:rPr lang="cs-CZ" altLang="cs-CZ" sz="1800" dirty="0"/>
              <a:t>se daň</a:t>
            </a:r>
            <a:r>
              <a:rPr lang="cs-CZ" altLang="cs-CZ" sz="2800" dirty="0"/>
              <a:t>                   </a:t>
            </a:r>
            <a:r>
              <a:rPr lang="cs-CZ" altLang="cs-CZ" sz="2800" dirty="0" smtClean="0"/>
              <a:t>      </a:t>
            </a:r>
            <a:r>
              <a:rPr lang="cs-CZ" altLang="cs-CZ" sz="2800" dirty="0" err="1" smtClean="0"/>
              <a:t>DAŇ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dle </a:t>
            </a:r>
            <a:r>
              <a:rPr lang="cs-CZ" altLang="cs-CZ" sz="2800" dirty="0" smtClean="0"/>
              <a:t>sazby</a:t>
            </a:r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altLang="cs-CZ" sz="2800" dirty="0"/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b="1" dirty="0" smtClean="0"/>
              <a:t>Místo plnění je ve státě, do kterého plnění směřuje, je zde spotřebováno a bude rozhodováno o tom, zda je to zdanitelné plnění a pokud ANO, daň se vybere se sazbou tohoto státu!</a:t>
            </a:r>
            <a:endParaRPr lang="cs-CZ" altLang="cs-CZ" sz="1800" b="1" dirty="0"/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alt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7402310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50" y="1845734"/>
            <a:ext cx="10869930" cy="4023360"/>
          </a:xfrm>
        </p:spPr>
        <p:txBody>
          <a:bodyPr/>
          <a:lstStyle/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altLang="cs-CZ" dirty="0" smtClean="0"/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dirty="0"/>
              <a:t> </a:t>
            </a:r>
            <a:r>
              <a:rPr lang="cs-CZ" altLang="cs-CZ" dirty="0" smtClean="0"/>
              <a:t>    Stát</a:t>
            </a:r>
            <a:r>
              <a:rPr lang="cs-CZ" altLang="cs-CZ" dirty="0"/>
              <a:t>, kam plnění </a:t>
            </a:r>
            <a:r>
              <a:rPr lang="cs-CZ" altLang="cs-CZ" dirty="0" smtClean="0"/>
              <a:t>směřuje, </a:t>
            </a:r>
            <a:r>
              <a:rPr lang="cs-CZ" altLang="cs-CZ" dirty="0"/>
              <a:t>kde je spotřebováno rozhoduje o tom, zda se daň vybere a zda jde </a:t>
            </a:r>
            <a:r>
              <a:rPr lang="cs-CZ" altLang="cs-CZ" b="1" dirty="0"/>
              <a:t>o </a:t>
            </a:r>
            <a:r>
              <a:rPr lang="cs-CZ" altLang="cs-CZ" b="1" dirty="0" err="1"/>
              <a:t>zd</a:t>
            </a:r>
            <a:r>
              <a:rPr lang="cs-CZ" altLang="cs-CZ" b="1" dirty="0"/>
              <a:t>. plnění.</a:t>
            </a:r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altLang="cs-CZ" b="1" dirty="0" smtClean="0">
              <a:solidFill>
                <a:srgbClr val="FF0000"/>
              </a:solidFill>
            </a:endParaRPr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b="1" dirty="0" smtClean="0">
                <a:solidFill>
                  <a:srgbClr val="FF0000"/>
                </a:solidFill>
              </a:rPr>
              <a:t>VÝHODY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  <a:r>
              <a:rPr lang="cs-CZ" altLang="cs-CZ" dirty="0"/>
              <a:t> daň je vybrána –nárok na odpočet, </a:t>
            </a:r>
            <a:r>
              <a:rPr lang="cs-CZ" altLang="cs-CZ" dirty="0" smtClean="0"/>
              <a:t>má </a:t>
            </a:r>
            <a:r>
              <a:rPr lang="cs-CZ" altLang="cs-CZ" dirty="0"/>
              <a:t>stát spotřeby</a:t>
            </a:r>
            <a:r>
              <a:rPr lang="cs-CZ" altLang="cs-CZ" dirty="0" smtClean="0"/>
              <a:t>,</a:t>
            </a:r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dirty="0"/>
              <a:t> </a:t>
            </a:r>
            <a:r>
              <a:rPr lang="cs-CZ" altLang="cs-CZ" dirty="0" smtClean="0"/>
              <a:t>                </a:t>
            </a:r>
            <a:r>
              <a:rPr lang="cs-CZ" altLang="cs-CZ" dirty="0"/>
              <a:t>nemusí </a:t>
            </a:r>
            <a:r>
              <a:rPr lang="cs-CZ" altLang="cs-CZ" dirty="0" smtClean="0"/>
              <a:t>docházet </a:t>
            </a:r>
            <a:r>
              <a:rPr lang="cs-CZ" altLang="cs-CZ" dirty="0"/>
              <a:t>k dalšímu přeúčtování</a:t>
            </a:r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altLang="cs-CZ" b="1" dirty="0" smtClean="0">
              <a:solidFill>
                <a:srgbClr val="FF0000"/>
              </a:solidFill>
            </a:endParaRPr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b="1" dirty="0" smtClean="0">
                <a:solidFill>
                  <a:srgbClr val="FF0000"/>
                </a:solidFill>
              </a:rPr>
              <a:t>NEVÝHODY</a:t>
            </a:r>
            <a:r>
              <a:rPr lang="cs-CZ" altLang="cs-CZ" dirty="0" smtClean="0"/>
              <a:t> </a:t>
            </a:r>
            <a:r>
              <a:rPr lang="cs-CZ" altLang="cs-CZ" dirty="0"/>
              <a:t>– najít osobu plátce, která odvede daň  - daňové </a:t>
            </a:r>
            <a:r>
              <a:rPr lang="cs-CZ" altLang="cs-CZ" dirty="0" smtClean="0"/>
              <a:t>úniky</a:t>
            </a:r>
          </a:p>
          <a:p>
            <a:pPr marL="274320" indent="-27432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altLang="cs-CZ" dirty="0"/>
              <a:t> </a:t>
            </a:r>
            <a:r>
              <a:rPr lang="cs-CZ" altLang="cs-CZ" dirty="0" smtClean="0"/>
              <a:t>                        vyšší administrativní zátěž 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1123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rgbClr val="FF0000"/>
                </a:solidFill>
              </a:rPr>
              <a:t>Princip země spotřeby</a:t>
            </a:r>
          </a:p>
        </p:txBody>
      </p:sp>
      <p:sp>
        <p:nvSpPr>
          <p:cNvPr id="11161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800" b="1" dirty="0" smtClean="0">
                <a:solidFill>
                  <a:srgbClr val="0070C0"/>
                </a:solidFill>
              </a:rPr>
              <a:t>Nejjednodušší uplatnění tohoto principu je mezi </a:t>
            </a:r>
            <a:r>
              <a:rPr lang="cs-CZ" altLang="cs-CZ" sz="2800" b="1" dirty="0" err="1" smtClean="0">
                <a:solidFill>
                  <a:srgbClr val="0070C0"/>
                </a:solidFill>
              </a:rPr>
              <a:t>os.registrovanými</a:t>
            </a:r>
            <a:r>
              <a:rPr lang="cs-CZ" altLang="cs-CZ" sz="2800" b="1" dirty="0" smtClean="0">
                <a:solidFill>
                  <a:srgbClr val="0070C0"/>
                </a:solidFill>
              </a:rPr>
              <a:t> k dani-povinnými v různých </a:t>
            </a:r>
            <a:r>
              <a:rPr lang="cs-CZ" altLang="cs-CZ" sz="2800" b="1" dirty="0" err="1" smtClean="0">
                <a:solidFill>
                  <a:srgbClr val="0070C0"/>
                </a:solidFill>
              </a:rPr>
              <a:t>čl.státech</a:t>
            </a:r>
            <a:r>
              <a:rPr lang="cs-CZ" altLang="cs-CZ" sz="2800" b="1" dirty="0" smtClean="0">
                <a:solidFill>
                  <a:srgbClr val="0070C0"/>
                </a:solidFill>
              </a:rPr>
              <a:t> EU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800" b="1" dirty="0" smtClean="0">
                <a:solidFill>
                  <a:srgbClr val="0070C0"/>
                </a:solidFill>
              </a:rPr>
              <a:t>Důležité </a:t>
            </a:r>
            <a:r>
              <a:rPr lang="cs-CZ" altLang="cs-CZ" sz="2800" b="1" dirty="0">
                <a:solidFill>
                  <a:srgbClr val="0070C0"/>
                </a:solidFill>
              </a:rPr>
              <a:t>rozlišit: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800" b="1" u="sng" dirty="0"/>
              <a:t>os. příjemce </a:t>
            </a:r>
            <a:r>
              <a:rPr lang="cs-CZ" altLang="cs-CZ" sz="2800" b="1" u="sng" dirty="0" smtClean="0"/>
              <a:t>je plátce</a:t>
            </a:r>
            <a:r>
              <a:rPr lang="cs-CZ" altLang="cs-CZ" sz="2800" dirty="0" smtClean="0"/>
              <a:t>-přizná</a:t>
            </a:r>
            <a:r>
              <a:rPr lang="cs-CZ" altLang="cs-CZ" sz="2800" dirty="0"/>
              <a:t>, odvede daň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800" b="1" u="sng" dirty="0"/>
              <a:t>není plátce</a:t>
            </a:r>
            <a:r>
              <a:rPr lang="cs-CZ" altLang="cs-CZ" sz="2800" dirty="0"/>
              <a:t>- povinnost stát se plátce</a:t>
            </a:r>
            <a:r>
              <a:rPr lang="cs-CZ" altLang="cs-CZ" sz="2800" dirty="0" smtClean="0"/>
              <a:t>, registrovat se,  </a:t>
            </a:r>
            <a:r>
              <a:rPr lang="cs-CZ" altLang="cs-CZ" sz="2800" dirty="0"/>
              <a:t>odvést daň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800" b="1" u="sng" dirty="0"/>
              <a:t>Dodavatel x poskytovatel-</a:t>
            </a:r>
            <a:r>
              <a:rPr lang="cs-CZ" altLang="cs-CZ" sz="2800" dirty="0"/>
              <a:t> osoba, která má provozovnu ve státě původu – povinnost registrace v jiném čl. st.EU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2747927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b="1" dirty="0" smtClean="0">
                <a:solidFill>
                  <a:srgbClr val="FF0000"/>
                </a:solidFill>
              </a:rPr>
              <a:t>Příklad dodání zboží do jiného čl. státu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b="1" u="sng" dirty="0" smtClean="0"/>
              <a:t>Stát dodavatele           Stát příjemce    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 smtClean="0"/>
              <a:t>     plátce DPH               os. registrovaná k dani  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  dodání zboží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  místo plnění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i="1" u="sng" dirty="0" err="1" smtClean="0"/>
              <a:t>osvob</a:t>
            </a:r>
            <a:r>
              <a:rPr lang="cs-CZ" i="1" u="sng" dirty="0" smtClean="0"/>
              <a:t>. plnění s </a:t>
            </a:r>
            <a:r>
              <a:rPr lang="cs-CZ" i="1" u="sng" dirty="0" err="1" smtClean="0"/>
              <a:t>nár</a:t>
            </a:r>
            <a:r>
              <a:rPr lang="cs-CZ" i="1" u="sng" dirty="0" smtClean="0"/>
              <a:t>. na odpočet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 smtClean="0"/>
              <a:t>Místo plnění= místo, kde začíná přeprava, ale ne vždy se daň v tomto státě vybere,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 smtClean="0"/>
              <a:t>podmínkou je, že příjemce je registrován k DPH-plátce- PRINCIP SPOTŘEBY,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dirty="0"/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/>
              <a:t>M</a:t>
            </a:r>
            <a:r>
              <a:rPr lang="cs-CZ" dirty="0" smtClean="0"/>
              <a:t>ísto plnění je  u dodavatele, ale aby daň nebyla vybrána  v tomto státě, </a:t>
            </a:r>
            <a:r>
              <a:rPr lang="cs-CZ" dirty="0"/>
              <a:t>s</a:t>
            </a:r>
            <a:r>
              <a:rPr lang="cs-CZ" dirty="0" smtClean="0"/>
              <a:t>tanoví se pravidlo OSVOBOZENÉ PLNĚNÍ s </a:t>
            </a:r>
            <a:r>
              <a:rPr lang="cs-CZ" dirty="0" err="1" smtClean="0"/>
              <a:t>NnO</a:t>
            </a:r>
            <a:r>
              <a:rPr lang="cs-CZ" dirty="0" smtClean="0"/>
              <a:t> za splnění podmínek:</a:t>
            </a:r>
          </a:p>
          <a:p>
            <a:pPr marL="457200" indent="-457200">
              <a:spcBef>
                <a:spcPts val="580"/>
              </a:spcBef>
              <a:spcAft>
                <a:spcPts val="0"/>
              </a:spcAft>
              <a:buAutoNum type="arabicPeriod"/>
              <a:defRPr/>
            </a:pPr>
            <a:r>
              <a:rPr lang="cs-CZ" dirty="0" smtClean="0"/>
              <a:t>Příjemce je </a:t>
            </a:r>
            <a:r>
              <a:rPr lang="cs-CZ" dirty="0" err="1" smtClean="0"/>
              <a:t>os.registrovaná</a:t>
            </a:r>
            <a:endParaRPr lang="cs-CZ" dirty="0" smtClean="0"/>
          </a:p>
          <a:p>
            <a:pPr marL="457200" indent="-457200">
              <a:spcBef>
                <a:spcPts val="580"/>
              </a:spcBef>
              <a:spcAft>
                <a:spcPts val="0"/>
              </a:spcAft>
              <a:buAutoNum type="arabicPeriod"/>
              <a:defRPr/>
            </a:pPr>
            <a:r>
              <a:rPr lang="cs-CZ" dirty="0" smtClean="0"/>
              <a:t>Zboží se dodává v rámci </a:t>
            </a:r>
            <a:r>
              <a:rPr lang="cs-CZ" dirty="0" err="1" smtClean="0"/>
              <a:t>ek.činností</a:t>
            </a:r>
            <a:endParaRPr lang="cs-CZ" dirty="0" smtClean="0"/>
          </a:p>
          <a:p>
            <a:pPr marL="457200" indent="-457200">
              <a:spcBef>
                <a:spcPts val="580"/>
              </a:spcBef>
              <a:spcAft>
                <a:spcPts val="0"/>
              </a:spcAft>
              <a:buAutoNum type="arabicPeriod"/>
              <a:defRPr/>
            </a:pPr>
            <a:r>
              <a:rPr lang="cs-CZ" dirty="0" smtClean="0"/>
              <a:t>Pořízení zboží je pro příjemce </a:t>
            </a:r>
            <a:r>
              <a:rPr lang="cs-CZ" dirty="0" err="1" smtClean="0"/>
              <a:t>zd.pněním</a:t>
            </a:r>
            <a:endParaRPr lang="cs-CZ" dirty="0" smtClean="0"/>
          </a:p>
          <a:p>
            <a:pPr marL="457200" indent="-457200">
              <a:spcBef>
                <a:spcPts val="580"/>
              </a:spcBef>
              <a:spcAft>
                <a:spcPts val="0"/>
              </a:spcAft>
              <a:buAutoNum type="arabicPeriod"/>
              <a:defRPr/>
            </a:pPr>
            <a:r>
              <a:rPr lang="cs-CZ" dirty="0" smtClean="0"/>
              <a:t>Přeprava zboží byla </a:t>
            </a:r>
            <a:r>
              <a:rPr lang="cs-CZ" dirty="0" err="1" smtClean="0"/>
              <a:t>doknčena</a:t>
            </a:r>
            <a:endParaRPr lang="cs-CZ" dirty="0" smtClean="0"/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 smtClean="0"/>
              <a:t>                     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9221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altLang="cs-CZ" b="1" u="sng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Subjekty povinné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600201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70000"/>
              </a:lnSpc>
              <a:buFontTx/>
              <a:buAutoNum type="arabicPeriod"/>
            </a:pPr>
            <a:endParaRPr lang="cs-CZ" altLang="cs-CZ" sz="3000" b="1" dirty="0" smtClean="0"/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r>
              <a:rPr lang="cs-CZ" altLang="cs-CZ" sz="3000" b="1" dirty="0" smtClean="0"/>
              <a:t>OSOBY </a:t>
            </a:r>
            <a:r>
              <a:rPr lang="cs-CZ" altLang="cs-CZ" sz="3000" b="1" dirty="0"/>
              <a:t>POVINNÉ  K DANI-</a:t>
            </a:r>
            <a:r>
              <a:rPr lang="cs-CZ" altLang="cs-CZ" sz="3000" b="1" dirty="0">
                <a:solidFill>
                  <a:srgbClr val="FF0000"/>
                </a:solidFill>
              </a:rPr>
              <a:t>PLÁTCE §6</a:t>
            </a:r>
            <a:endParaRPr lang="cs-CZ" altLang="cs-CZ" sz="3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endParaRPr lang="cs-CZ" altLang="cs-CZ" sz="3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r>
              <a:rPr lang="cs-CZ" altLang="cs-CZ" sz="3000" b="1" dirty="0"/>
              <a:t>SKUPINA</a:t>
            </a:r>
            <a:endParaRPr lang="cs-CZ" altLang="cs-CZ" sz="3000" b="1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endParaRPr lang="cs-CZ" altLang="cs-CZ" sz="3000" b="1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r>
              <a:rPr lang="cs-CZ" altLang="cs-CZ" sz="3000" b="1" dirty="0"/>
              <a:t>OSOBY IDENTIFIKOVANÉ K DANI </a:t>
            </a:r>
            <a:endParaRPr lang="cs-CZ" altLang="cs-CZ" sz="3000" b="1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endParaRPr lang="cs-CZ" altLang="cs-CZ" sz="3000" b="1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r>
              <a:rPr lang="cs-CZ" altLang="cs-CZ" sz="3000" b="1" dirty="0"/>
              <a:t>OSOBY REGISTROVANÉ k dani </a:t>
            </a:r>
            <a:r>
              <a:rPr lang="cs-CZ" altLang="cs-CZ" sz="3000" b="1" dirty="0">
                <a:latin typeface="Arial" panose="020B0604020202020204" pitchFamily="34" charset="0"/>
              </a:rPr>
              <a:t> </a:t>
            </a:r>
            <a:r>
              <a:rPr lang="cs-CZ" altLang="cs-CZ" sz="3000" b="1" dirty="0"/>
              <a:t>(v  JINÉM ČLENSKÉM SÁTĚ  EU)</a:t>
            </a:r>
            <a:endParaRPr lang="cs-CZ" altLang="cs-CZ" sz="3000" b="1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endParaRPr lang="cs-CZ" altLang="cs-CZ" sz="3000" b="1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r>
              <a:rPr lang="cs-CZ" altLang="cs-CZ" sz="3000" b="1" dirty="0"/>
              <a:t>ZAHRANIČNÍ  OSOBA</a:t>
            </a:r>
            <a:endParaRPr lang="cs-CZ" altLang="cs-CZ" sz="3000" b="1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endParaRPr lang="cs-CZ" altLang="cs-CZ" sz="3000" b="1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70000"/>
              </a:lnSpc>
              <a:buFontTx/>
              <a:buAutoNum type="arabicPeriod"/>
            </a:pPr>
            <a:r>
              <a:rPr lang="cs-CZ" altLang="cs-CZ" sz="3000" b="1" dirty="0"/>
              <a:t>OSOBY OSVOBOZENÉ</a:t>
            </a:r>
          </a:p>
          <a:p>
            <a:pPr marL="609600" indent="-609600">
              <a:lnSpc>
                <a:spcPct val="70000"/>
              </a:lnSpc>
              <a:buNone/>
            </a:pPr>
            <a:r>
              <a:rPr lang="cs-CZ" altLang="cs-CZ" sz="2900" b="1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80735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dirty="0" smtClean="0"/>
              <a:t>Pořízení zboží z jiného členského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u="sng" dirty="0" smtClean="0"/>
              <a:t>Stát dodavatele           Stát příjemce    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 smtClean="0"/>
              <a:t>   dodavatel plátce          osoba </a:t>
            </a:r>
            <a:r>
              <a:rPr lang="cs-CZ" dirty="0" err="1" smtClean="0"/>
              <a:t>reg</a:t>
            </a:r>
            <a:r>
              <a:rPr lang="cs-CZ" dirty="0" smtClean="0"/>
              <a:t>. </a:t>
            </a:r>
            <a:r>
              <a:rPr lang="cs-CZ" dirty="0"/>
              <a:t>k</a:t>
            </a:r>
            <a:r>
              <a:rPr lang="cs-CZ" dirty="0" smtClean="0"/>
              <a:t> dani 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místo plnění                 místo plnění 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dodání zboží                 pořízení zboží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osvobozené plnění        zdanitelné plnění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s </a:t>
            </a:r>
            <a:r>
              <a:rPr lang="cs-CZ" dirty="0" err="1" smtClean="0"/>
              <a:t>nár</a:t>
            </a:r>
            <a:r>
              <a:rPr lang="cs-CZ" dirty="0" smtClean="0"/>
              <a:t>. na odpočet     </a:t>
            </a:r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cs-CZ" dirty="0"/>
          </a:p>
          <a:p>
            <a:pPr marL="0" indent="0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 smtClean="0"/>
              <a:t>Plátce uplatňuje DPH na vstupu </a:t>
            </a:r>
            <a:r>
              <a:rPr lang="cs-CZ" smtClean="0"/>
              <a:t>i výstupu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8466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sz="6000" u="sng">
                <a:effectLst>
                  <a:outerShdw blurRad="38100" dist="38100" dir="2700000" algn="tl">
                    <a:srgbClr val="C0C0C0"/>
                  </a:outerShdw>
                </a:effectLst>
              </a:rPr>
              <a:t>PLÁTCI  DPH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1981200" y="1981200"/>
            <a:ext cx="4033838" cy="3886200"/>
          </a:xfrm>
        </p:spPr>
        <p:txBody>
          <a:bodyPr/>
          <a:lstStyle/>
          <a:p>
            <a:pPr marL="533400" indent="-533400">
              <a:buNone/>
            </a:pPr>
            <a:r>
              <a:rPr lang="cs-CZ" altLang="cs-CZ" sz="3200" b="1">
                <a:solidFill>
                  <a:srgbClr val="00FF00"/>
                </a:solidFill>
              </a:rPr>
              <a:t>    </a:t>
            </a:r>
            <a:r>
              <a:rPr lang="cs-CZ" altLang="cs-CZ" sz="3600" b="1" i="1" u="sng"/>
              <a:t>Osoby povinné k dani se sídlem v ČR</a:t>
            </a:r>
          </a:p>
          <a:p>
            <a:pPr marL="533400" indent="-533400">
              <a:buNone/>
            </a:pPr>
            <a:endParaRPr lang="cs-CZ" altLang="cs-CZ" sz="3600" b="1" i="1" u="sng"/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cs-CZ" sz="4000" b="1"/>
              <a:t>Ze zákona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cs-CZ" sz="4000" b="1"/>
              <a:t>Dobrovolnost</a:t>
            </a:r>
          </a:p>
          <a:p>
            <a:pPr marL="533400" indent="-533400">
              <a:buNone/>
            </a:pPr>
            <a:endParaRPr lang="cs-CZ" altLang="cs-CZ" smtClean="0"/>
          </a:p>
        </p:txBody>
      </p:sp>
      <p:sp>
        <p:nvSpPr>
          <p:cNvPr id="37892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6176964" y="1981200"/>
            <a:ext cx="4033837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4000" b="1">
                <a:solidFill>
                  <a:srgbClr val="FF00FF"/>
                </a:solidFill>
              </a:rPr>
              <a:t>  </a:t>
            </a:r>
            <a:r>
              <a:rPr lang="cs-CZ" altLang="cs-CZ" sz="3600" b="1" i="1" u="sng"/>
              <a:t>Osoby s výkonem ekonomických činností mimo ČR, ale poskytují plnění v ČR</a:t>
            </a:r>
          </a:p>
        </p:txBody>
      </p:sp>
    </p:spTree>
    <p:extLst>
      <p:ext uri="{BB962C8B-B14F-4D97-AF65-F5344CB8AC3E}">
        <p14:creationId xmlns:p14="http://schemas.microsoft.com/office/powerpoint/2010/main" val="278311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r" eaLnBrk="1" hangingPunct="1"/>
            <a:r>
              <a:rPr lang="cs-CZ" altLang="cs-CZ" sz="5400" b="1">
                <a:solidFill>
                  <a:schemeClr val="tx1"/>
                </a:solidFill>
              </a:rPr>
              <a:t>PLÁTCI ZE  ZÁKONA</a:t>
            </a:r>
          </a:p>
        </p:txBody>
      </p:sp>
      <p:sp>
        <p:nvSpPr>
          <p:cNvPr id="38915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None/>
            </a:pPr>
            <a:r>
              <a:rPr lang="cs-CZ" altLang="cs-CZ" sz="1600">
                <a:solidFill>
                  <a:srgbClr val="66CCFF"/>
                </a:solidFill>
              </a:rPr>
              <a:t>      </a:t>
            </a:r>
          </a:p>
          <a:p>
            <a:pPr marL="609600" indent="-609600"/>
            <a:r>
              <a:rPr lang="cs-CZ" altLang="cs-CZ" sz="3200"/>
              <a:t>„</a:t>
            </a:r>
            <a:r>
              <a:rPr lang="cs-CZ" altLang="cs-CZ" sz="3200" b="1"/>
              <a:t>Obrat“ nad limit 12 měs/</a:t>
            </a:r>
          </a:p>
          <a:p>
            <a:pPr marL="609600" indent="-609600">
              <a:buNone/>
            </a:pPr>
            <a:r>
              <a:rPr lang="cs-CZ" altLang="cs-CZ" sz="3200" b="1"/>
              <a:t>       1 000 000,-</a:t>
            </a:r>
          </a:p>
          <a:p>
            <a:pPr marL="609600" indent="-609600"/>
            <a:r>
              <a:rPr lang="cs-CZ" altLang="cs-CZ" sz="3200" b="1"/>
              <a:t>Pořízení zboží a služby z jiného členského státu EU nebo třetí země</a:t>
            </a:r>
          </a:p>
          <a:p>
            <a:pPr marL="609600" indent="-609600"/>
            <a:r>
              <a:rPr lang="cs-CZ" altLang="cs-CZ" sz="3200" b="1"/>
              <a:t>Příjemci služby poskytnuté osobou se sídlem mimo tuzemsko s místem plnění v ČR</a:t>
            </a:r>
            <a:endParaRPr lang="cs-CZ" altLang="cs-CZ" sz="3200" b="1">
              <a:latin typeface="Arial" panose="020B0604020202020204" pitchFamily="34" charset="0"/>
            </a:endParaRPr>
          </a:p>
          <a:p>
            <a:pPr marL="609600" indent="-609600"/>
            <a:r>
              <a:rPr lang="cs-CZ" altLang="cs-CZ" sz="3200" b="1">
                <a:latin typeface="Arial" panose="020B0604020202020204" pitchFamily="34" charset="0"/>
              </a:rPr>
              <a:t>Ekonomická činnost</a:t>
            </a:r>
          </a:p>
        </p:txBody>
      </p:sp>
    </p:spTree>
    <p:extLst>
      <p:ext uri="{BB962C8B-B14F-4D97-AF65-F5344CB8AC3E}">
        <p14:creationId xmlns:p14="http://schemas.microsoft.com/office/powerpoint/2010/main" val="206555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b="1" smtClean="0">
                <a:solidFill>
                  <a:schemeClr val="tx1"/>
                </a:solidFill>
              </a:rPr>
              <a:t>Územní aspekty fungování DPH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3600" b="1"/>
              <a:t>Osoba uskutečňující plnění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3600" b="1"/>
              <a:t>Osoba přijímající plnění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3600" b="1"/>
              <a:t>Druh předmětu plnění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3600" b="1"/>
              <a:t>Sídlo x bydliště, výkon ekonomických činností, zda je uskutečňují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3600" b="1"/>
              <a:t>Registrace – příslušný stát</a:t>
            </a:r>
          </a:p>
        </p:txBody>
      </p:sp>
    </p:spTree>
    <p:extLst>
      <p:ext uri="{BB962C8B-B14F-4D97-AF65-F5344CB8AC3E}">
        <p14:creationId xmlns:p14="http://schemas.microsoft.com/office/powerpoint/2010/main" val="183110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r" eaLnBrk="1" hangingPunct="1"/>
            <a:r>
              <a:rPr lang="cs-CZ" altLang="cs-CZ" b="1" i="1" u="sng" smtClean="0">
                <a:solidFill>
                  <a:schemeClr val="tx1"/>
                </a:solidFill>
              </a:rPr>
              <a:t>ZDANITELNÁ  PLNĚNÍ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   </a:t>
            </a:r>
            <a:r>
              <a:rPr lang="cs-CZ" altLang="cs-CZ" sz="3600" b="1"/>
              <a:t>Dodání zboží a poskytování služeb či jiné činnosti se obecně shrnují do pojmu</a:t>
            </a:r>
            <a:r>
              <a:rPr lang="cs-CZ" altLang="cs-CZ" sz="3600"/>
              <a:t>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3600" b="1" u="sng">
              <a:solidFill>
                <a:srgbClr val="FFFF00"/>
              </a:solidFill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u="sng"/>
              <a:t>„Uskutečněná zdanitelná plnění“</a:t>
            </a:r>
          </a:p>
        </p:txBody>
      </p:sp>
    </p:spTree>
    <p:extLst>
      <p:ext uri="{BB962C8B-B14F-4D97-AF65-F5344CB8AC3E}">
        <p14:creationId xmlns:p14="http://schemas.microsoft.com/office/powerpoint/2010/main" val="57408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600" b="1" i="1">
                <a:solidFill>
                  <a:schemeClr val="tx1"/>
                </a:solidFill>
              </a:rPr>
              <a:t>Druhy uskutečněných zdanitelných plnění z pohledu DPH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1949451" y="1563688"/>
          <a:ext cx="8208963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8372" name="Line 12"/>
          <p:cNvSpPr>
            <a:spLocks noChangeShapeType="1"/>
          </p:cNvSpPr>
          <p:nvPr/>
        </p:nvSpPr>
        <p:spPr bwMode="auto">
          <a:xfrm>
            <a:off x="6096000" y="6021389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373" name="Line 13"/>
          <p:cNvSpPr>
            <a:spLocks noChangeShapeType="1"/>
          </p:cNvSpPr>
          <p:nvPr/>
        </p:nvSpPr>
        <p:spPr bwMode="auto">
          <a:xfrm>
            <a:off x="6096000" y="6308725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374" name="Line 14"/>
          <p:cNvSpPr>
            <a:spLocks noChangeShapeType="1"/>
          </p:cNvSpPr>
          <p:nvPr/>
        </p:nvSpPr>
        <p:spPr bwMode="auto">
          <a:xfrm flipH="1">
            <a:off x="4440238" y="6308725"/>
            <a:ext cx="1655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375" name="Rectangle 15"/>
          <p:cNvSpPr>
            <a:spLocks noChangeArrowheads="1"/>
          </p:cNvSpPr>
          <p:nvPr/>
        </p:nvSpPr>
        <p:spPr bwMode="auto">
          <a:xfrm>
            <a:off x="3216276" y="6308726"/>
            <a:ext cx="1223963" cy="549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S nárokem na odpočet</a:t>
            </a:r>
          </a:p>
        </p:txBody>
      </p:sp>
      <p:sp>
        <p:nvSpPr>
          <p:cNvPr id="58376" name="Rectangle 16"/>
          <p:cNvSpPr>
            <a:spLocks noChangeArrowheads="1"/>
          </p:cNvSpPr>
          <p:nvPr/>
        </p:nvSpPr>
        <p:spPr bwMode="auto">
          <a:xfrm>
            <a:off x="7824789" y="6308726"/>
            <a:ext cx="1366837" cy="549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Bez nároku na odpočet</a:t>
            </a:r>
          </a:p>
        </p:txBody>
      </p:sp>
    </p:spTree>
    <p:extLst>
      <p:ext uri="{BB962C8B-B14F-4D97-AF65-F5344CB8AC3E}">
        <p14:creationId xmlns:p14="http://schemas.microsoft.com/office/powerpoint/2010/main" val="50571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ctr" eaLnBrk="1" hangingPunct="1"/>
            <a:r>
              <a:rPr lang="cs-CZ" altLang="cs-CZ" sz="4400" b="1" u="sng">
                <a:solidFill>
                  <a:schemeClr val="tx1"/>
                </a:solidFill>
              </a:rPr>
              <a:t>Zdanitelná a osvobozená plnění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Char char=""/>
            </a:pPr>
            <a:r>
              <a:rPr lang="cs-CZ" altLang="cs-CZ" sz="4400" b="1"/>
              <a:t>ZDANITELNÁ-Mají společné to, že místo jejich uskutečnění je tuzemsko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Char char=""/>
            </a:pPr>
            <a:r>
              <a:rPr lang="cs-CZ" altLang="cs-CZ" sz="4400" b="1"/>
              <a:t>Zdanitelné plnění je takové, u kterého plátci daně vzniká povinnost přiznat a odvést </a:t>
            </a:r>
            <a:r>
              <a:rPr lang="cs-CZ" altLang="cs-CZ" sz="4400" b="1" i="1" u="sng"/>
              <a:t>daň na výstupu.</a:t>
            </a:r>
          </a:p>
        </p:txBody>
      </p:sp>
    </p:spTree>
    <p:extLst>
      <p:ext uri="{BB962C8B-B14F-4D97-AF65-F5344CB8AC3E}">
        <p14:creationId xmlns:p14="http://schemas.microsoft.com/office/powerpoint/2010/main" val="321161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883</TotalTime>
  <Words>1398</Words>
  <Application>Microsoft Office PowerPoint</Application>
  <PresentationFormat>Širokoúhlá obrazovka</PresentationFormat>
  <Paragraphs>288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8" baseType="lpstr">
      <vt:lpstr>Arial</vt:lpstr>
      <vt:lpstr>Calibri</vt:lpstr>
      <vt:lpstr>Calibri Light</vt:lpstr>
      <vt:lpstr>Impact</vt:lpstr>
      <vt:lpstr>Trebuchet MS</vt:lpstr>
      <vt:lpstr>Wingdings</vt:lpstr>
      <vt:lpstr>Wingdings 2</vt:lpstr>
      <vt:lpstr>Retrospektiva</vt:lpstr>
      <vt:lpstr>Pravidla EU pro uplatnění DPH</vt:lpstr>
      <vt:lpstr>POJMY pro účely DPH</vt:lpstr>
      <vt:lpstr>Subjekty povinné</vt:lpstr>
      <vt:lpstr>PLÁTCI  DPH</vt:lpstr>
      <vt:lpstr>PLÁTCI ZE  ZÁKONA</vt:lpstr>
      <vt:lpstr>Územní aspekty fungování DPH</vt:lpstr>
      <vt:lpstr>ZDANITELNÁ  PLNĚNÍ</vt:lpstr>
      <vt:lpstr>Druhy uskutečněných zdanitelných plnění z pohledu DPH</vt:lpstr>
      <vt:lpstr>Zdanitelná a osvobozená plnění</vt:lpstr>
      <vt:lpstr>Podmínka zdanitelného plnění</vt:lpstr>
      <vt:lpstr>Osvobozená plnění</vt:lpstr>
      <vt:lpstr>Prezentace aplikace PowerPoint</vt:lpstr>
      <vt:lpstr>SAZBA  DANĚ</vt:lpstr>
      <vt:lpstr>INSTITUTY související se základem daně a výpočtem DPH</vt:lpstr>
      <vt:lpstr>Zdaňování DPH 1.výrobek prochází přes tři plátce DPH</vt:lpstr>
      <vt:lpstr>Zdaňování DPH 1.výrobek prochází přes plátce DPH a vstupuje neplátce</vt:lpstr>
      <vt:lpstr>Prezentace aplikace PowerPoint</vt:lpstr>
      <vt:lpstr>                      Pravidla pro uplatnění DPH-teritoriální pohled </vt:lpstr>
      <vt:lpstr>Intrakomunitární obchod</vt:lpstr>
      <vt:lpstr>  Pravidla pro uplatnění DPH   </vt:lpstr>
      <vt:lpstr>Princip země původu</vt:lpstr>
      <vt:lpstr>Princip země původu</vt:lpstr>
      <vt:lpstr>Princip země původu</vt:lpstr>
      <vt:lpstr>Výběr DPH podle principu země původu</vt:lpstr>
      <vt:lpstr>Prezentace aplikace PowerPoint</vt:lpstr>
      <vt:lpstr>Princip země spotřeby-určení</vt:lpstr>
      <vt:lpstr>Prezentace aplikace PowerPoint</vt:lpstr>
      <vt:lpstr>Princip země spotřeby</vt:lpstr>
      <vt:lpstr>Příklad dodání zboží do jiného čl. státu </vt:lpstr>
      <vt:lpstr>Pořízení zboží z jiného členského státu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Pravidla EU pro uplatnění DPH</dc:title>
  <dc:creator>35</dc:creator>
  <cp:lastModifiedBy>35</cp:lastModifiedBy>
  <cp:revision>23</cp:revision>
  <dcterms:created xsi:type="dcterms:W3CDTF">2017-04-04T09:42:11Z</dcterms:created>
  <dcterms:modified xsi:type="dcterms:W3CDTF">2020-04-28T11:58:39Z</dcterms:modified>
</cp:coreProperties>
</file>