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7" r:id="rId11"/>
    <p:sldId id="265" r:id="rId12"/>
    <p:sldId id="266" r:id="rId13"/>
    <p:sldId id="268" r:id="rId14"/>
    <p:sldId id="269" r:id="rId15"/>
    <p:sldId id="270" r:id="rId16"/>
    <p:sldId id="264" r:id="rId17"/>
    <p:sldId id="272" r:id="rId18"/>
    <p:sldId id="273" r:id="rId19"/>
    <p:sldId id="274" r:id="rId20"/>
    <p:sldId id="271" r:id="rId21"/>
    <p:sldId id="277" r:id="rId2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243" autoAdjust="0"/>
  </p:normalViewPr>
  <p:slideViewPr>
    <p:cSldViewPr snapToGrid="0">
      <p:cViewPr varScale="1">
        <p:scale>
          <a:sx n="74" d="100"/>
          <a:sy n="74" d="100"/>
        </p:scale>
        <p:origin x="-17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13CEE-F37B-4F57-B54B-95DE90A4CC28}" type="datetimeFigureOut">
              <a:rPr lang="cs-CZ" smtClean="0"/>
              <a:pPr/>
              <a:t>13. 4. 2020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C96FC-E43B-4885-9BCA-F25269AB279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668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89048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1808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69741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5295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10552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387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68332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9168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6588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3021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>
            <a:extLst>
              <a:ext uri="{FF2B5EF4-FFF2-40B4-BE49-F238E27FC236}">
                <a16:creationId xmlns:a16="http://schemas.microsoft.com/office/drawing/2014/main" xmlns="" id="{72A5404D-1B0E-472D-9BF3-115F9A1644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05101" y="3860800"/>
            <a:ext cx="5969000" cy="2376488"/>
          </a:xfrm>
        </p:spPr>
        <p:txBody>
          <a:bodyPr bIns="1080000"/>
          <a:lstStyle>
            <a:lvl1pPr>
              <a:defRPr sz="345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xmlns="" id="{2F9E536F-D7CB-4E36-991F-7EF0365846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05101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můžete upravit styl předlohy.</a:t>
            </a:r>
          </a:p>
        </p:txBody>
      </p:sp>
      <p:sp>
        <p:nvSpPr>
          <p:cNvPr id="251910" name="Rectangle 6">
            <a:extLst>
              <a:ext uri="{FF2B5EF4-FFF2-40B4-BE49-F238E27FC236}">
                <a16:creationId xmlns:a16="http://schemas.microsoft.com/office/drawing/2014/main" xmlns="" id="{6DC8A7C8-2B3B-4229-AE83-20BFACEBFB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51911" name="Rectangle 7">
            <a:extLst>
              <a:ext uri="{FF2B5EF4-FFF2-40B4-BE49-F238E27FC236}">
                <a16:creationId xmlns:a16="http://schemas.microsoft.com/office/drawing/2014/main" xmlns="" id="{1DB54092-41BB-44A0-9F96-8E8991D766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1918" name="Rectangle 14">
            <a:extLst>
              <a:ext uri="{FF2B5EF4-FFF2-40B4-BE49-F238E27FC236}">
                <a16:creationId xmlns:a16="http://schemas.microsoft.com/office/drawing/2014/main" xmlns="" id="{A45CB071-F959-4D41-8BF6-82629387A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350"/>
          </a:p>
        </p:txBody>
      </p:sp>
      <p:pic>
        <p:nvPicPr>
          <p:cNvPr id="251925" name="Picture 21">
            <a:extLst>
              <a:ext uri="{FF2B5EF4-FFF2-40B4-BE49-F238E27FC236}">
                <a16:creationId xmlns:a16="http://schemas.microsoft.com/office/drawing/2014/main" xmlns="" id="{7A98AF01-00B4-4EDB-814A-F547E7548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6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>
            <a:extLst>
              <a:ext uri="{FF2B5EF4-FFF2-40B4-BE49-F238E27FC236}">
                <a16:creationId xmlns:a16="http://schemas.microsoft.com/office/drawing/2014/main" xmlns="" id="{42046D9D-C412-4B41-A19E-8A3DB0135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2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>
            <a:extLst>
              <a:ext uri="{FF2B5EF4-FFF2-40B4-BE49-F238E27FC236}">
                <a16:creationId xmlns:a16="http://schemas.microsoft.com/office/drawing/2014/main" xmlns="" id="{02CB45A6-8BB5-49E3-B2B9-0FB2D3D36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6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xmlns="" val="423884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0EDC0F-EB1B-4727-B12E-2AA121C61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F1B1F07-4741-4EF1-B120-CD89FE0A5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C898B9B9-CCCA-4C3D-A2A8-5E2D47B4A7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A75BCA3-FB7D-4CC1-826A-E21A4A3F3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632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CCFBC574-86A0-4153-8291-E6FE12F15B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0526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5A3DDE2-D9A0-4BB1-9DE4-F8E0CBEB0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D0B561F-F716-42F2-A560-D97CEC3901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00C5015-AC6E-4086-A071-089344DE1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7554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CBC340-47FC-4F79-876D-491CA3513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C637903-1D22-41D1-921E-9B961401C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8D2C7CBB-5A40-42C5-B017-608D137ABC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894473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E17B32C-7B5D-48A0-8B93-2E0EC98C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8FAA952-41C7-4703-AD76-0E036AC00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980547D-6BE4-47E8-863A-13D8EAEEE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1018929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2480C9-774A-46BB-970A-51A131D22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EA166F9-FAB6-4B95-80E3-9A98AE541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B48A5C46-71CF-46E8-89CF-554C44E941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3137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7A8F81-E0A8-407B-89F1-C0BCEE790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1B7A17D-F216-4CD1-B372-98B2CD275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6A65897-5B1E-4586-BA69-5A4FB6DDF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E08CFF2-85B3-4BBD-B9A2-F9D23C3FBD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3619995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D69AC2E-72BA-42D2-B521-866D17C64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EDE0321-E7FC-499D-B2FB-2774AD2D2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BB80754-2803-4BDC-9A0E-7ED62A86A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786053AB-A386-44DE-9604-B291CF5DB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0620D857-B5C1-4515-A344-97D68DF4C5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xmlns="" id="{ED420E64-5244-450B-8285-BF1AA24984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3664685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F3564C-3F2C-4565-8FE0-ADC4B99E3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084DFE16-BB82-49B1-A18E-BC16D4FFD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2499848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8E1F5EFD-5B8D-4241-9F42-81D4A2EEEB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683748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600980-2059-4FE4-8BFA-7A92E9BB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E5CFF88-5836-423F-992C-6F5FE6F89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85743BB-23F4-47BD-ADC6-2BBE94D98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5A509B3-CB72-4DB3-93C1-71A9E25106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4625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42A1E4-C9C6-4373-8D7D-6EA2107D8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4C904D4-C5E6-4078-B7E0-4D9237E8F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4082FAE1-4F6D-4F18-8771-F8CD339676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1ABD407-C3E9-49F5-B821-BF91CA7E43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0139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80E804C-8326-4B04-A6BD-5E769803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A692DEB1-CE87-4CBD-9B77-673098AD6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183834D-2F21-4ED3-8D86-36226FBA4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0E69D76-5A1F-4846-9702-384E659A03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2151498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9926D0-BE68-42EB-ADC4-6835E166B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22DC2D9B-24B9-4C58-B1D9-8561E0C63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77EB239E-2825-4455-9B95-69259E6C4F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19157547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E092D98-734C-4E5A-B957-3AECF7A6F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738" y="1825627"/>
            <a:ext cx="2011362" cy="46275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5AC7043-64E7-4296-8DD9-B0D5B2A9A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1825627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09F1A60-E5A3-4CA3-8387-5F5DF3B5D2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192800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50841D-DCE5-4FBC-9CD2-3537027AF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D0444DD-3A8C-477F-BC92-685FF1469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7C2C3C13-AB3A-43D2-B8C2-654A8823C3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65194AE-DC5B-41CE-9822-EBDA614F6A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5187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3BE4C2-62C9-4336-A9B6-96DBD144F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B616AF-56AF-43AC-BE63-146D1EEA1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113" y="1773240"/>
            <a:ext cx="3810000" cy="43576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9367798-FC5E-43D3-85E0-2AB40B97E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2513" y="1773240"/>
            <a:ext cx="3810000" cy="43576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51FA4D2-46EE-47B8-827F-061F483076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27B0C03-D7D8-4718-8BCF-7D91F15123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340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66DB95-615B-4BF3-BBA7-22A86A16F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5ADC64D-E1F8-4983-9C4B-66C342F2E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032F186-851E-44C6-B069-71C4D018D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DF790758-AE6F-47AF-BD3B-2D3C0A5F99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AC0570C5-78D2-4BA0-AC95-FE1FABD91A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xmlns="" id="{89B65F05-8D73-4639-8BF9-AA652FEAA5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xmlns="" id="{77548121-5086-4636-A5F2-BAFD8CDC65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335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38B970-AD84-4ADB-A279-51D81CF7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663EFB5-7FD0-4635-B57B-F743F86F05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3AEF794-0251-4BDC-865D-90418487E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9070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BB4193B1-D9D3-45E7-AEC2-6D535CC698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13D32B68-E1BE-4CBF-905A-875888F95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340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91D49D-F524-45E9-96AB-1ECCE3D8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BE44F1D-6DF3-411B-B498-9CB0CF066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3AE06F6-82A1-4446-9322-141546421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35CCA1A-88EB-4D40-BC79-3561AE915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6350925-479E-4B47-919C-841E714B73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475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9CE2AA-6EDC-4EDA-88FC-98A2302F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021F06A0-87CC-4371-808D-6AE22C04D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DFF150A6-C733-451A-A24B-E2CBDAF35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2887377-4DD0-4EA7-9D5B-1FA5FB777B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4A36452-3AE7-4CE4-B496-0EE236C72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66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>
            <a:extLst>
              <a:ext uri="{FF2B5EF4-FFF2-40B4-BE49-F238E27FC236}">
                <a16:creationId xmlns:a16="http://schemas.microsoft.com/office/drawing/2014/main" xmlns="" id="{D4FFE4B5-15D6-484F-AC6B-EFE268FEB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1350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xmlns="" id="{A7FEDB5D-A2C3-49D4-A605-103CD2782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40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xmlns="" id="{D69D4F27-646A-46BF-9216-4A7C568F3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40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xmlns="" id="{8774683F-B858-4D51-801D-4B37C20276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6" y="6442077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xmlns="" id="{17CB1313-261E-4ACF-A7EF-CC7D27350E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6" y="6442077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latin typeface="+mn-lt"/>
              </a:defRPr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6314" name="Text Box 10">
            <a:extLst>
              <a:ext uri="{FF2B5EF4-FFF2-40B4-BE49-F238E27FC236}">
                <a16:creationId xmlns:a16="http://schemas.microsoft.com/office/drawing/2014/main" xmlns="" id="{E715BBCB-420F-47A0-BD2F-6B33ED0B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6"/>
            <a:ext cx="2160588" cy="16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05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>
            <a:extLst>
              <a:ext uri="{FF2B5EF4-FFF2-40B4-BE49-F238E27FC236}">
                <a16:creationId xmlns:a16="http://schemas.microsoft.com/office/drawing/2014/main" xmlns="" id="{7AA8F6AE-3EDE-4216-BC2E-36ABDBCA9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5101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>
            <a:extLst>
              <a:ext uri="{FF2B5EF4-FFF2-40B4-BE49-F238E27FC236}">
                <a16:creationId xmlns:a16="http://schemas.microsoft.com/office/drawing/2014/main" xmlns="" id="{9511AA29-88EB-4E76-AEAC-F575AF6AA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926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>
            <a:extLst>
              <a:ext uri="{FF2B5EF4-FFF2-40B4-BE49-F238E27FC236}">
                <a16:creationId xmlns:a16="http://schemas.microsoft.com/office/drawing/2014/main" xmlns="" id="{9A945B16-3AC9-4835-B878-19091A380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6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xmlns="" val="183973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xmlns="" id="{7A13218E-00B7-469F-B61B-4B97986D5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1200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xmlns="" id="{0CE0996F-1CD9-45A9-BF5E-468E91637A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7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>
            <a:extLst>
              <a:ext uri="{FF2B5EF4-FFF2-40B4-BE49-F238E27FC236}">
                <a16:creationId xmlns:a16="http://schemas.microsoft.com/office/drawing/2014/main" xmlns="" id="{14DEB39A-1DC7-4785-87B0-8337643D5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1" y="3141665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>
            <a:extLst>
              <a:ext uri="{FF2B5EF4-FFF2-40B4-BE49-F238E27FC236}">
                <a16:creationId xmlns:a16="http://schemas.microsoft.com/office/drawing/2014/main" xmlns="" id="{C4B3E6D9-93E7-4B05-822F-4453A3287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6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200"/>
          </a:p>
        </p:txBody>
      </p:sp>
      <p:pic>
        <p:nvPicPr>
          <p:cNvPr id="227351" name="Picture 23">
            <a:extLst>
              <a:ext uri="{FF2B5EF4-FFF2-40B4-BE49-F238E27FC236}">
                <a16:creationId xmlns:a16="http://schemas.microsoft.com/office/drawing/2014/main" xmlns="" id="{53BA1B8F-EA02-4EAE-AEA3-C50652B2D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2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>
            <a:extLst>
              <a:ext uri="{FF2B5EF4-FFF2-40B4-BE49-F238E27FC236}">
                <a16:creationId xmlns:a16="http://schemas.microsoft.com/office/drawing/2014/main" xmlns="" id="{36756B6D-1881-4BA2-A003-2EE66722D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6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9449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5pPr>
      <a:lvl6pPr marL="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6pPr>
      <a:lvl7pPr marL="685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7pPr>
      <a:lvl8pPr marL="10287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8pPr>
      <a:lvl9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27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620316" indent="-214313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26306" indent="-1714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1725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232297" indent="-1714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fcr.cz/cs/legislativa/mezinarodni-spoluprace-v-oblasti-dani" TargetMode="External"/><Relationship Id="rId2" Type="http://schemas.openxmlformats.org/officeDocument/2006/relationships/hyperlink" Target="https://www.mfcr.cz/cs/legislativa/dvoji-zdaneni/prehled-platnych-smlu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reasury.gov/resource-center/tax-policy/treaties/Documents/Treaty-US%20Model-2016.pdf" TargetMode="External"/><Relationship Id="rId5" Type="http://schemas.openxmlformats.org/officeDocument/2006/relationships/hyperlink" Target="https://www.un.org/esa/ffd/wp-content/uploads/2018/05/MDT_2017.pdf" TargetMode="External"/><Relationship Id="rId4" Type="http://schemas.openxmlformats.org/officeDocument/2006/relationships/hyperlink" Target="https://www.oecd.org/tax/treaties/model-tax-convention-on-income-and-on-capital-condensed-version-20745419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A64E7B-E520-4A17-896F-ADD832D063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Mezinárodní daňové právo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Michael </a:t>
            </a:r>
            <a:r>
              <a:rPr lang="cs-CZ" sz="2800" dirty="0" err="1" smtClean="0"/>
              <a:t>Feldek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456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FECDD43-6063-4EAD-AE47-39891E3B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552535"/>
          </a:xfrm>
        </p:spPr>
        <p:txBody>
          <a:bodyPr/>
          <a:lstStyle/>
          <a:p>
            <a:r>
              <a:rPr lang="cs-CZ" dirty="0" smtClean="0"/>
              <a:t>Daňoví rezidenti (tuzemci) a </a:t>
            </a:r>
            <a:r>
              <a:rPr lang="cs-CZ" dirty="0" err="1" smtClean="0"/>
              <a:t>nerezidenti</a:t>
            </a:r>
            <a:r>
              <a:rPr lang="cs-CZ" dirty="0" smtClean="0"/>
              <a:t> (cizozemci)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B6B85B5-CAB2-4679-8311-442BD40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748413"/>
            <a:ext cx="7772400" cy="4781175"/>
          </a:xfrm>
        </p:spPr>
        <p:txBody>
          <a:bodyPr/>
          <a:lstStyle/>
          <a:p>
            <a:pPr algn="just"/>
            <a:r>
              <a:rPr lang="cs-CZ" sz="1350" dirty="0" smtClean="0"/>
              <a:t>Určení, kdo je daňovým rezidentem (tuzemcem), je ponecháno na vnitrostátní právní úpravě, avšak pouze za předpokladu, že její příjem je podroben zdanění z důvodu jejího </a:t>
            </a:r>
            <a:r>
              <a:rPr lang="cs-CZ" sz="1350" b="1" u="sng" dirty="0" smtClean="0"/>
              <a:t>domicilu</a:t>
            </a:r>
            <a:r>
              <a:rPr lang="cs-CZ" sz="1350" dirty="0" smtClean="0"/>
              <a:t> - bydliště, stálého pobytu, místa vedení nebo jakéhokoli jiného </a:t>
            </a:r>
            <a:r>
              <a:rPr lang="cs-CZ" sz="1350" b="1" dirty="0" smtClean="0"/>
              <a:t>podobného</a:t>
            </a:r>
            <a:r>
              <a:rPr lang="cs-CZ" sz="1350" dirty="0" smtClean="0"/>
              <a:t> kritéria (čl. 4 SZDZ). </a:t>
            </a:r>
            <a:endParaRPr lang="cs-CZ" sz="1350" dirty="0" smtClean="0"/>
          </a:p>
          <a:p>
            <a:pPr algn="just"/>
            <a:r>
              <a:rPr lang="cs-CZ" sz="1400" b="1" dirty="0" smtClean="0"/>
              <a:t>V České republice je úprava obsažena </a:t>
            </a:r>
            <a:r>
              <a:rPr lang="cs-CZ" sz="1400" b="1" dirty="0" smtClean="0"/>
              <a:t>v zákoně č. 586/1992 Sb., o daních z příjmů, ve znění pozdějších předpisů (dále též „ZDP“).</a:t>
            </a:r>
          </a:p>
          <a:p>
            <a:pPr algn="just"/>
            <a:r>
              <a:rPr lang="cs-CZ" sz="1350" dirty="0" smtClean="0"/>
              <a:t>Pojem </a:t>
            </a:r>
            <a:r>
              <a:rPr lang="cs-CZ" sz="1350" dirty="0" smtClean="0"/>
              <a:t>daňový rezident nezahrnuje žádnou osobu, která je podrobena zdanění pouze z důvodu příjmů ze zdrojů ve smluvním státě nebo majetku tam umístěného (= daňový nerezident).  </a:t>
            </a:r>
          </a:p>
          <a:p>
            <a:pPr algn="just"/>
            <a:r>
              <a:rPr lang="cs-CZ" sz="1350" dirty="0" smtClean="0"/>
              <a:t>Kolizní pravidla (resp. </a:t>
            </a:r>
            <a:r>
              <a:rPr lang="cs-CZ" sz="1350" b="1" dirty="0" smtClean="0"/>
              <a:t>hraniční určovatele</a:t>
            </a:r>
            <a:r>
              <a:rPr lang="cs-CZ" sz="1350" dirty="0" smtClean="0"/>
              <a:t>), pokud lze určitou osobou považovat za rezidenta obou smluvních států: </a:t>
            </a:r>
          </a:p>
          <a:p>
            <a:pPr algn="just">
              <a:buNone/>
            </a:pPr>
            <a:r>
              <a:rPr lang="cs-CZ" sz="1350" dirty="0" smtClean="0"/>
              <a:t>	</a:t>
            </a:r>
            <a:r>
              <a:rPr lang="cs-CZ" sz="1350" b="1" dirty="0" smtClean="0"/>
              <a:t>fyzické osoby</a:t>
            </a:r>
            <a:r>
              <a:rPr lang="cs-CZ" sz="1350" dirty="0" smtClean="0"/>
              <a:t>:</a:t>
            </a:r>
          </a:p>
          <a:p>
            <a:pPr lvl="1" algn="just"/>
            <a:r>
              <a:rPr lang="cs-CZ" sz="1350" dirty="0" smtClean="0"/>
              <a:t>Osoba je rezidentem státu, ve kterém má stálý byt; má-li stálý byt v obou státech, je daňový domicil určen na základě užších osobních a hospodářských vazeb (střediska zájmu);</a:t>
            </a:r>
          </a:p>
          <a:p>
            <a:pPr lvl="1" algn="just"/>
            <a:r>
              <a:rPr lang="cs-CZ" sz="1350" dirty="0" smtClean="0"/>
              <a:t>Nelze-li určit daňový domicil podle stálého bytu či střediska životních zájmů, pak je hraničním určovatelem místo, kde se obvykle zdržuje;</a:t>
            </a:r>
          </a:p>
          <a:p>
            <a:pPr lvl="1" algn="just"/>
            <a:r>
              <a:rPr lang="cs-CZ" sz="1350" dirty="0" smtClean="0"/>
              <a:t>Zdržuje-li se osoba v obou státech stejně, nebo se obvykle nezdržuje ani v jednom z nich, pak je hraničním určovatelem státní příslušnost. </a:t>
            </a:r>
          </a:p>
          <a:p>
            <a:pPr lvl="1" algn="just"/>
            <a:r>
              <a:rPr lang="cs-CZ" sz="1350" dirty="0" smtClean="0"/>
              <a:t>Nelze-li určit daňový domicil podle žádného z výše uvedených pravidel, určí se dohodou příslušných orgánů smluvních států.</a:t>
            </a:r>
          </a:p>
          <a:p>
            <a:pPr lvl="1" algn="just">
              <a:buNone/>
            </a:pPr>
            <a:r>
              <a:rPr lang="cs-CZ" sz="1350" b="1" dirty="0" smtClean="0"/>
              <a:t>právnické osoby</a:t>
            </a:r>
            <a:r>
              <a:rPr lang="cs-CZ" sz="1350" dirty="0" smtClean="0"/>
              <a:t>:</a:t>
            </a:r>
          </a:p>
          <a:p>
            <a:pPr lvl="1" algn="just"/>
            <a:r>
              <a:rPr lang="cs-CZ" sz="1350" dirty="0" smtClean="0"/>
              <a:t> Daňovým domicilem je v případě konfliktu daňových jurisdikcí místo skutečného vedení právnické osoby.     </a:t>
            </a:r>
          </a:p>
          <a:p>
            <a:pPr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56850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FCE893-ABDE-4EA5-AC34-B098BBA51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741897"/>
          </a:xfrm>
        </p:spPr>
        <p:txBody>
          <a:bodyPr/>
          <a:lstStyle/>
          <a:p>
            <a:r>
              <a:rPr lang="cs-CZ" dirty="0" smtClean="0"/>
              <a:t>Daňoví rezidenti </a:t>
            </a:r>
            <a:r>
              <a:rPr lang="cs-CZ" dirty="0" smtClean="0"/>
              <a:t>(tuzemci) podle </a:t>
            </a:r>
            <a:r>
              <a:rPr lang="cs-CZ" dirty="0" smtClean="0"/>
              <a:t>českého </a:t>
            </a:r>
            <a:r>
              <a:rPr lang="cs-CZ" dirty="0" smtClean="0"/>
              <a:t>práva – fyzické osoby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6FB8B0-DB10-4BB4-8FAA-3629645C9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909186"/>
            <a:ext cx="7772400" cy="4311309"/>
          </a:xfrm>
        </p:spPr>
        <p:txBody>
          <a:bodyPr/>
          <a:lstStyle/>
          <a:p>
            <a:pPr algn="just"/>
            <a:r>
              <a:rPr lang="cs-CZ" sz="1600" b="1" dirty="0" smtClean="0"/>
              <a:t>Daňový rezident – poplatník daně z příjmů fyzických osob</a:t>
            </a:r>
          </a:p>
          <a:p>
            <a:pPr lvl="1" algn="just"/>
            <a:r>
              <a:rPr lang="cs-CZ" sz="1400" dirty="0" smtClean="0"/>
              <a:t>§ 2 odst. 2 ZDP: „</a:t>
            </a:r>
            <a:r>
              <a:rPr lang="cs-CZ" sz="1400" i="1" dirty="0" smtClean="0"/>
              <a:t>Poplatníci jsou daňovými rezidenty České republiky, pokud </a:t>
            </a:r>
            <a:r>
              <a:rPr lang="cs-CZ" sz="1400" b="1" i="1" dirty="0" smtClean="0"/>
              <a:t>mají na území České republiky bydliště </a:t>
            </a:r>
            <a:r>
              <a:rPr lang="cs-CZ" sz="1400" b="1" i="1" u="sng" dirty="0" smtClean="0"/>
              <a:t>nebo</a:t>
            </a:r>
            <a:r>
              <a:rPr lang="cs-CZ" sz="1400" b="1" i="1" dirty="0" smtClean="0"/>
              <a:t> se zde obvykle zdržují</a:t>
            </a:r>
            <a:r>
              <a:rPr lang="cs-CZ" sz="1400" i="1" dirty="0" smtClean="0"/>
              <a:t>. Daňoví rezidenti České republiky mají </a:t>
            </a:r>
            <a:r>
              <a:rPr lang="cs-CZ" sz="1400" b="1" i="1" u="sng" dirty="0" smtClean="0"/>
              <a:t>daňovou povinnost</a:t>
            </a:r>
            <a:r>
              <a:rPr lang="cs-CZ" sz="1400" i="1" dirty="0" smtClean="0"/>
              <a:t>, která se vztahuje </a:t>
            </a:r>
            <a:r>
              <a:rPr lang="cs-CZ" sz="1400" b="1" i="1" u="sng" dirty="0" smtClean="0"/>
              <a:t>jak na příjmy plynoucí ze zdrojů na území České republiky, tak i na příjmy plynoucí ze zdrojů v zahraničí</a:t>
            </a:r>
            <a:r>
              <a:rPr lang="cs-CZ" sz="1400" dirty="0" smtClean="0"/>
              <a:t>.“ </a:t>
            </a:r>
          </a:p>
          <a:p>
            <a:pPr lvl="1" algn="just"/>
            <a:r>
              <a:rPr lang="cs-CZ" sz="1400" dirty="0" smtClean="0"/>
              <a:t>Daňové rezidenty stíhá neomezená daňová povinnost; jsou povinni v České republice zdanit veškeré příjmy, kterých dosáhli kdekoli na světě (</a:t>
            </a:r>
            <a:r>
              <a:rPr lang="cs-CZ" sz="1400" b="1" dirty="0" smtClean="0"/>
              <a:t>zdanění na základě zásady rezidentství</a:t>
            </a:r>
            <a:r>
              <a:rPr lang="cs-CZ" sz="1400" dirty="0" smtClean="0"/>
              <a:t>). </a:t>
            </a:r>
          </a:p>
          <a:p>
            <a:pPr lvl="1" algn="just"/>
            <a:r>
              <a:rPr lang="cs-CZ" sz="1400" dirty="0" smtClean="0"/>
              <a:t>Určení domicilu – definice obsaženy v § 2 odst. 4 ZDP: „</a:t>
            </a:r>
            <a:r>
              <a:rPr lang="cs-CZ" sz="1400" i="1" dirty="0" smtClean="0"/>
              <a:t>Poplatníky obvykle se zdržujícími na území České republiky jsou </a:t>
            </a:r>
            <a:r>
              <a:rPr lang="cs-CZ" sz="1400" i="1" dirty="0" smtClean="0"/>
              <a:t>ti, kteří </a:t>
            </a:r>
            <a:r>
              <a:rPr lang="cs-CZ" sz="1400" i="1" dirty="0" smtClean="0"/>
              <a:t>zde pobývají alespoň 183 dnů v příslušném kalendářním roce, a to souvisle nebo v několika obdobích; do doby 183 dnů se započítává každý započatý den pobytu. Bydlištěm na území České republiky se pro účely tohoto zákona rozumí místo, kde má poplatník stálý byt za okolností, z nichž lze usuzovat na jeho úmysl trvale se v tomto bytě zdržovat</a:t>
            </a:r>
            <a:r>
              <a:rPr lang="cs-CZ" sz="1400" i="1" dirty="0" smtClean="0"/>
              <a:t>.</a:t>
            </a:r>
            <a:r>
              <a:rPr lang="cs-CZ" sz="1400" dirty="0" smtClean="0"/>
              <a:t>“</a:t>
            </a:r>
          </a:p>
          <a:p>
            <a:pPr lvl="1" algn="just"/>
            <a:r>
              <a:rPr lang="cs-CZ" sz="1400" b="1" dirty="0" smtClean="0"/>
              <a:t>Pozor: bydliště není totéž co trvalý pobyt, je třeba vycházet právě z definice § 2 odst. 4 ZDP.</a:t>
            </a:r>
          </a:p>
          <a:p>
            <a:pPr lvl="1" algn="just"/>
            <a:r>
              <a:rPr lang="cs-CZ" sz="1400" dirty="0" smtClean="0"/>
              <a:t> </a:t>
            </a:r>
            <a:r>
              <a:rPr lang="cs-CZ" sz="1400" b="1" dirty="0" smtClean="0"/>
              <a:t>Pozor: za předpokladu, že má poplatník na území České republiky bydliště, se již neprovádí časový test! V takovém případě je nerozhodné, zda na území České republiky pobýval alespoň 183 dnů v roce. </a:t>
            </a:r>
          </a:p>
        </p:txBody>
      </p:sp>
    </p:spTree>
    <p:extLst>
      <p:ext uri="{BB962C8B-B14F-4D97-AF65-F5344CB8AC3E}">
        <p14:creationId xmlns:p14="http://schemas.microsoft.com/office/powerpoint/2010/main" xmlns="" val="3664648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DE1B946-027B-4D50-AE85-58FFF2E86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754775"/>
          </a:xfrm>
        </p:spPr>
        <p:txBody>
          <a:bodyPr/>
          <a:lstStyle/>
          <a:p>
            <a:r>
              <a:rPr lang="cs-CZ" dirty="0" smtClean="0"/>
              <a:t>Daňoví </a:t>
            </a:r>
            <a:r>
              <a:rPr lang="cs-CZ" dirty="0" err="1" smtClean="0"/>
              <a:t>nerezidenti</a:t>
            </a:r>
            <a:r>
              <a:rPr lang="cs-CZ" dirty="0" smtClean="0"/>
              <a:t> (cizozemci) </a:t>
            </a:r>
            <a:r>
              <a:rPr lang="cs-CZ" dirty="0" smtClean="0"/>
              <a:t>podle českého práva – fyzické osoby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2C658FD-10B1-4E8A-B99C-78472C41C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21983"/>
            <a:ext cx="7772400" cy="4108944"/>
          </a:xfrm>
        </p:spPr>
        <p:txBody>
          <a:bodyPr/>
          <a:lstStyle/>
          <a:p>
            <a:pPr algn="just"/>
            <a:r>
              <a:rPr lang="cs-CZ" dirty="0" smtClean="0"/>
              <a:t>Úprava obsažena v § 2 odst. 3 ZDP.</a:t>
            </a:r>
          </a:p>
          <a:p>
            <a:pPr algn="just"/>
            <a:r>
              <a:rPr lang="cs-CZ" dirty="0" smtClean="0"/>
              <a:t>Fyzické osoby jsou daňovými </a:t>
            </a:r>
            <a:r>
              <a:rPr lang="cs-CZ" dirty="0" smtClean="0"/>
              <a:t>nerezidenty, pokud </a:t>
            </a:r>
            <a:r>
              <a:rPr lang="cs-CZ" dirty="0" smtClean="0"/>
              <a:t>nespadají do definice daňových rezidentů podle § 2 odst. 2 ZDP, nebo pokud to o nich stanoví mezinárodní smlouva. </a:t>
            </a:r>
          </a:p>
          <a:p>
            <a:pPr algn="just"/>
            <a:r>
              <a:rPr lang="cs-CZ" dirty="0" smtClean="0"/>
              <a:t>Výjimka pro studenty a pacienty - </a:t>
            </a:r>
            <a:r>
              <a:rPr lang="cs-CZ" dirty="0" smtClean="0"/>
              <a:t>poplatníci</a:t>
            </a:r>
            <a:r>
              <a:rPr lang="cs-CZ" dirty="0" smtClean="0"/>
              <a:t>, kteří se na území České republiky zdržují </a:t>
            </a:r>
            <a:r>
              <a:rPr lang="cs-CZ" b="1" u="sng" dirty="0" smtClean="0"/>
              <a:t>pouze</a:t>
            </a:r>
            <a:r>
              <a:rPr lang="cs-CZ" dirty="0" smtClean="0"/>
              <a:t> za účelem </a:t>
            </a:r>
            <a:r>
              <a:rPr lang="cs-CZ" b="1" dirty="0" smtClean="0"/>
              <a:t>studia</a:t>
            </a:r>
            <a:r>
              <a:rPr lang="cs-CZ" dirty="0" smtClean="0"/>
              <a:t> nebo </a:t>
            </a:r>
            <a:r>
              <a:rPr lang="cs-CZ" b="1" dirty="0" smtClean="0"/>
              <a:t>léčení</a:t>
            </a:r>
            <a:r>
              <a:rPr lang="cs-CZ" dirty="0" smtClean="0"/>
              <a:t>, jsou daňovými nerezidenty </a:t>
            </a:r>
            <a:r>
              <a:rPr lang="cs-CZ" dirty="0" smtClean="0"/>
              <a:t>i za předpokladu, že by jinak byly považování za daňové rezidenty ve smyslu § 2 odst. 2 ZDP. Zákon tak reflektuje pouze dočasnou povahu studia a léčení a nespojuje s nimi vznik daňového rezidentství. </a:t>
            </a:r>
          </a:p>
          <a:p>
            <a:pPr algn="just"/>
            <a:r>
              <a:rPr lang="cs-CZ" dirty="0" smtClean="0"/>
              <a:t>Daňoví </a:t>
            </a:r>
            <a:r>
              <a:rPr lang="cs-CZ" dirty="0" err="1" smtClean="0"/>
              <a:t>nerezidenti</a:t>
            </a:r>
            <a:r>
              <a:rPr lang="cs-CZ" dirty="0" smtClean="0"/>
              <a:t> mají </a:t>
            </a:r>
            <a:r>
              <a:rPr lang="cs-CZ" dirty="0" smtClean="0"/>
              <a:t>daňovou povinnost, která se vztahuje pouze na příjmy plynoucí ze </a:t>
            </a:r>
            <a:r>
              <a:rPr lang="cs-CZ" b="1" u="sng" dirty="0" smtClean="0"/>
              <a:t>zdrojů</a:t>
            </a:r>
            <a:r>
              <a:rPr lang="cs-CZ" dirty="0" smtClean="0"/>
              <a:t> na území České </a:t>
            </a:r>
            <a:r>
              <a:rPr lang="cs-CZ" dirty="0" smtClean="0"/>
              <a:t>republiky (</a:t>
            </a:r>
            <a:r>
              <a:rPr lang="cs-CZ" b="1" dirty="0" smtClean="0"/>
              <a:t>zdanění na základě zásady zdroje</a:t>
            </a:r>
            <a:r>
              <a:rPr lang="cs-CZ" dirty="0" smtClean="0"/>
              <a:t>). </a:t>
            </a:r>
          </a:p>
          <a:p>
            <a:pPr algn="just"/>
            <a:r>
              <a:rPr lang="cs-CZ" dirty="0" smtClean="0"/>
              <a:t>Pojem </a:t>
            </a:r>
            <a:r>
              <a:rPr lang="cs-CZ" b="1" u="sng" dirty="0" smtClean="0"/>
              <a:t>zdroj příjmů </a:t>
            </a:r>
            <a:r>
              <a:rPr lang="cs-CZ" dirty="0" smtClean="0"/>
              <a:t>– úprava obsažena v § 22 ZDP. </a:t>
            </a:r>
          </a:p>
          <a:p>
            <a:pPr lvl="1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29656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C0C99B-1C66-42BA-9F1A-9CC96003B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690381"/>
          </a:xfrm>
        </p:spPr>
        <p:txBody>
          <a:bodyPr/>
          <a:lstStyle/>
          <a:p>
            <a:r>
              <a:rPr lang="cs-CZ" dirty="0" smtClean="0"/>
              <a:t>Daňoví </a:t>
            </a:r>
            <a:r>
              <a:rPr lang="cs-CZ" dirty="0" smtClean="0"/>
              <a:t>rezidenti a </a:t>
            </a:r>
            <a:r>
              <a:rPr lang="cs-CZ" dirty="0" err="1" smtClean="0"/>
              <a:t>nerezidenti</a:t>
            </a:r>
            <a:r>
              <a:rPr lang="cs-CZ" dirty="0" smtClean="0"/>
              <a:t> podle </a:t>
            </a:r>
            <a:r>
              <a:rPr lang="cs-CZ" dirty="0" smtClean="0"/>
              <a:t>českého práva – </a:t>
            </a:r>
            <a:r>
              <a:rPr lang="cs-CZ" dirty="0" smtClean="0"/>
              <a:t>právnické osoby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3C22CA0-F199-4040-BD12-A8E019E09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76271"/>
            <a:ext cx="7772400" cy="4447256"/>
          </a:xfrm>
        </p:spPr>
        <p:txBody>
          <a:bodyPr/>
          <a:lstStyle/>
          <a:p>
            <a:pPr algn="just"/>
            <a:r>
              <a:rPr lang="cs-CZ" b="1" dirty="0" smtClean="0"/>
              <a:t>Daňový rezident </a:t>
            </a:r>
            <a:r>
              <a:rPr lang="cs-CZ" b="1" dirty="0" smtClean="0"/>
              <a:t>– poplatník </a:t>
            </a:r>
            <a:r>
              <a:rPr lang="cs-CZ" b="1" dirty="0" smtClean="0"/>
              <a:t>daně z příjmů </a:t>
            </a:r>
            <a:r>
              <a:rPr lang="cs-CZ" b="1" dirty="0" smtClean="0"/>
              <a:t>právnických osob</a:t>
            </a:r>
            <a:endParaRPr lang="cs-CZ" b="1" dirty="0" smtClean="0"/>
          </a:p>
          <a:p>
            <a:pPr lvl="1" algn="just"/>
            <a:r>
              <a:rPr lang="cs-CZ" dirty="0" smtClean="0"/>
              <a:t>§ 17 odst. 3 ZDP: „Poplatníci </a:t>
            </a:r>
            <a:r>
              <a:rPr lang="cs-CZ" dirty="0" smtClean="0"/>
              <a:t>jsou daňovými rezidenty České republiky, pokud mají na území České republiky své sídlo nebo místo svého vedení, kterým se rozumí adresa místa, ze kterého je poplatník řízen (dále jen „sídlo</a:t>
            </a:r>
            <a:r>
              <a:rPr lang="cs-CZ" dirty="0" smtClean="0"/>
              <a:t>“).“</a:t>
            </a:r>
          </a:p>
          <a:p>
            <a:pPr lvl="1" algn="just"/>
            <a:r>
              <a:rPr lang="cs-CZ" dirty="0" smtClean="0"/>
              <a:t>Problematika </a:t>
            </a:r>
            <a:r>
              <a:rPr lang="cs-CZ" dirty="0" smtClean="0"/>
              <a:t>poplatníků daně z příjmů právnických osob, </a:t>
            </a:r>
            <a:r>
              <a:rPr lang="cs-CZ" dirty="0" smtClean="0"/>
              <a:t>kteří nejsou právnickými osobami (např</a:t>
            </a:r>
            <a:r>
              <a:rPr lang="cs-CZ" dirty="0" smtClean="0"/>
              <a:t>. </a:t>
            </a:r>
            <a:r>
              <a:rPr lang="cs-CZ" dirty="0" err="1" smtClean="0"/>
              <a:t>svěřenské</a:t>
            </a:r>
            <a:r>
              <a:rPr lang="cs-CZ" dirty="0" smtClean="0"/>
              <a:t> fondy</a:t>
            </a:r>
            <a:r>
              <a:rPr lang="cs-CZ" dirty="0" smtClean="0"/>
              <a:t>) – „</a:t>
            </a:r>
            <a:r>
              <a:rPr lang="cs-CZ" i="1" dirty="0" smtClean="0"/>
              <a:t>Pokud </a:t>
            </a:r>
            <a:r>
              <a:rPr lang="cs-CZ" i="1" dirty="0" smtClean="0"/>
              <a:t>je poplatník</a:t>
            </a:r>
            <a:r>
              <a:rPr lang="cs-CZ" i="1" dirty="0" smtClean="0"/>
              <a:t>, který není právnickou osobou, </a:t>
            </a:r>
            <a:r>
              <a:rPr lang="cs-CZ" b="1" i="1" u="sng" dirty="0" smtClean="0"/>
              <a:t>založen nebo zřízen podle právních předpisů České </a:t>
            </a:r>
            <a:r>
              <a:rPr lang="cs-CZ" b="1" i="1" u="sng" dirty="0" smtClean="0"/>
              <a:t>republiky</a:t>
            </a:r>
            <a:r>
              <a:rPr lang="cs-CZ" i="1" dirty="0" smtClean="0"/>
              <a:t>, má se za to, že má na území České republiky </a:t>
            </a:r>
            <a:r>
              <a:rPr lang="cs-CZ" i="1" dirty="0" smtClean="0"/>
              <a:t>sídlo.</a:t>
            </a:r>
            <a:r>
              <a:rPr lang="cs-CZ" dirty="0" smtClean="0"/>
              <a:t>“ </a:t>
            </a:r>
          </a:p>
          <a:p>
            <a:pPr algn="just"/>
            <a:r>
              <a:rPr lang="cs-CZ" b="1" dirty="0" smtClean="0"/>
              <a:t>Daňový </a:t>
            </a:r>
            <a:r>
              <a:rPr lang="cs-CZ" b="1" dirty="0" smtClean="0"/>
              <a:t>nerezident </a:t>
            </a:r>
            <a:r>
              <a:rPr lang="cs-CZ" b="1" dirty="0" smtClean="0"/>
              <a:t>– poplatník daně z příjmů </a:t>
            </a:r>
            <a:r>
              <a:rPr lang="cs-CZ" b="1" dirty="0" smtClean="0"/>
              <a:t>právnických </a:t>
            </a:r>
            <a:r>
              <a:rPr lang="cs-CZ" b="1" dirty="0" smtClean="0"/>
              <a:t>osob</a:t>
            </a:r>
          </a:p>
          <a:p>
            <a:pPr lvl="1" algn="just"/>
            <a:r>
              <a:rPr lang="cs-CZ" dirty="0" smtClean="0"/>
              <a:t>§ 17 odst. 4 ZDP: „</a:t>
            </a:r>
            <a:r>
              <a:rPr lang="cs-CZ" i="1" dirty="0" smtClean="0"/>
              <a:t>Poplatníci </a:t>
            </a:r>
            <a:r>
              <a:rPr lang="cs-CZ" i="1" dirty="0" smtClean="0"/>
              <a:t>jsou daňovými nerezidenty, pokud nemají na území České republiky své sídlo nebo to o nich stanoví mezinárodní smlouvy</a:t>
            </a:r>
            <a:r>
              <a:rPr lang="cs-CZ" i="1" dirty="0" smtClean="0"/>
              <a:t>.</a:t>
            </a:r>
            <a:r>
              <a:rPr lang="cs-CZ" dirty="0" smtClean="0"/>
              <a:t>“ </a:t>
            </a:r>
          </a:p>
          <a:p>
            <a:pPr algn="just"/>
            <a:r>
              <a:rPr lang="cs-CZ" b="1" dirty="0" smtClean="0"/>
              <a:t>Ve vztahu k rozsahu daňové povinnosti platí tatáž pravidla, jako u fyzických osob (u rezidentů zdanění na základě zásady rezidentství, u nerezidentů na základě zásady zdroje). </a:t>
            </a:r>
            <a:endParaRPr lang="cs-CZ" b="1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9987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78A4CB-B3FF-4F56-B0F4-1BC47AA6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zdroje příjmů u daňových nerezidentů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B089D1C-7B8D-44E5-B179-0004BC5B7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773240"/>
            <a:ext cx="7772400" cy="4923774"/>
          </a:xfrm>
        </p:spPr>
        <p:txBody>
          <a:bodyPr/>
          <a:lstStyle/>
          <a:p>
            <a:pPr algn="just"/>
            <a:r>
              <a:rPr lang="cs-CZ" dirty="0" smtClean="0"/>
              <a:t>Úprava obsaže</a:t>
            </a:r>
            <a:r>
              <a:rPr lang="cs-CZ" dirty="0" smtClean="0"/>
              <a:t>na v § 22 ZDP.</a:t>
            </a:r>
          </a:p>
          <a:p>
            <a:pPr algn="just"/>
            <a:r>
              <a:rPr lang="cs-CZ" dirty="0" smtClean="0"/>
              <a:t>Diferenciace podle druhu příjmů (příjmy vykonávané prostřednictvím stálé provozovny, příjmy ze závislé činnosti, příjmy z převodu nemovitých věcí a další.)</a:t>
            </a:r>
          </a:p>
          <a:p>
            <a:pPr algn="just"/>
            <a:r>
              <a:rPr lang="cs-CZ" dirty="0" smtClean="0"/>
              <a:t>Pro určení, že příjem pochází ze zdrojů na území České republiky, se uplatní následující kritéria:</a:t>
            </a:r>
          </a:p>
          <a:p>
            <a:pPr lvl="1" algn="just"/>
            <a:r>
              <a:rPr lang="cs-CZ" b="1" dirty="0" smtClean="0"/>
              <a:t>Je tam vykonávána činnost, ze které příjem pochází</a:t>
            </a:r>
            <a:r>
              <a:rPr lang="cs-CZ" dirty="0" smtClean="0"/>
              <a:t> – příjmy podle § 22 odst. 1 písm. a), b), c) a f) ZDP (např. příjem ze závislé činnosti pochází ze zdroje na území České republiky, pokud je tam vykonávána práce, a to i tehdy, když je zaměstnavatelem slovenská společnost, která zaměstnanci vyplácí mzdu na účet vedený na Slovensku).</a:t>
            </a:r>
          </a:p>
          <a:p>
            <a:pPr lvl="1" algn="just"/>
            <a:r>
              <a:rPr lang="cs-CZ" b="1" dirty="0" smtClean="0"/>
              <a:t>Příjem vyplácí český daňový rezident </a:t>
            </a:r>
            <a:r>
              <a:rPr lang="cs-CZ" dirty="0" smtClean="0"/>
              <a:t>– vybrané příjmy podle § 22 odst. 1 písm. g) ZDP (např. licenční poplatky, podíly na zisku, výhry z hazardních her).</a:t>
            </a:r>
          </a:p>
          <a:p>
            <a:pPr lvl="1" algn="just"/>
            <a:r>
              <a:rPr lang="cs-CZ" b="1" dirty="0" smtClean="0"/>
              <a:t>Na území České republiky je umístěn či využíván majetek, ze kterého příjem plyne</a:t>
            </a:r>
            <a:r>
              <a:rPr lang="cs-CZ" dirty="0" smtClean="0"/>
              <a:t> – příjmy podle § 22 odst. 1 písm. d), e), f), h), i) a písm. g) body 1, 2, 5 a 7 ZDP (např. převod či užívání nemovitých věcí, převod závodu).  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0492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0F26A8-E97B-45FF-B52B-E80B4DDE2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664623"/>
          </a:xfrm>
        </p:spPr>
        <p:txBody>
          <a:bodyPr/>
          <a:lstStyle/>
          <a:p>
            <a:r>
              <a:rPr lang="cs-CZ" dirty="0" smtClean="0"/>
              <a:t>Metody zamezení </a:t>
            </a:r>
            <a:r>
              <a:rPr lang="cs-CZ" dirty="0" smtClean="0"/>
              <a:t>(eliminace) dvojího zdanění podle SZDZ a ZDP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896BF30-FD2A-41F8-BC89-01AEA7CD3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09104"/>
            <a:ext cx="7772400" cy="4224271"/>
          </a:xfrm>
        </p:spPr>
        <p:txBody>
          <a:bodyPr/>
          <a:lstStyle/>
          <a:p>
            <a:pPr algn="just"/>
            <a:r>
              <a:rPr lang="cs-CZ" sz="1400" b="1" dirty="0" smtClean="0"/>
              <a:t>Metoda </a:t>
            </a:r>
            <a:r>
              <a:rPr lang="cs-CZ" sz="1400" b="1" dirty="0" smtClean="0"/>
              <a:t>zápočtu </a:t>
            </a:r>
            <a:r>
              <a:rPr lang="cs-CZ" sz="1400" b="1" dirty="0" smtClean="0"/>
              <a:t>(</a:t>
            </a:r>
            <a:r>
              <a:rPr lang="cs-CZ" sz="1400" b="1" dirty="0" err="1" smtClean="0"/>
              <a:t>credit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system</a:t>
            </a:r>
            <a:r>
              <a:rPr lang="cs-CZ" sz="1400" b="1" dirty="0" smtClean="0"/>
              <a:t>) </a:t>
            </a:r>
            <a:r>
              <a:rPr lang="cs-CZ" sz="1400" dirty="0" smtClean="0"/>
              <a:t>– snížení tuzemské daně o daň zaplacenou v zahraničí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Zápočet </a:t>
            </a:r>
            <a:r>
              <a:rPr lang="cs-CZ" sz="1400" dirty="0" smtClean="0"/>
              <a:t>úplný – daň zaplacená ve státě zdroje příjmů se celá započte na daň v druhém </a:t>
            </a:r>
            <a:r>
              <a:rPr lang="cs-CZ" sz="1400" dirty="0" smtClean="0"/>
              <a:t>smluvním státě (např. některé příjmy podle SZDZ se Srí </a:t>
            </a:r>
            <a:r>
              <a:rPr lang="cs-CZ" sz="1400" dirty="0" err="1" smtClean="0"/>
              <a:t>Lankou</a:t>
            </a:r>
            <a:r>
              <a:rPr lang="cs-CZ" sz="1400" dirty="0" smtClean="0"/>
              <a:t> [</a:t>
            </a:r>
            <a:r>
              <a:rPr lang="cs-CZ" sz="1400" dirty="0" smtClean="0"/>
              <a:t>č. 132/1979 Sb.]);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Zápočet </a:t>
            </a:r>
            <a:r>
              <a:rPr lang="cs-CZ" sz="1400" dirty="0" smtClean="0"/>
              <a:t>prostý – nejčastější metoda; zápočet je limitován poměrnou výší daně, která by připadla na příjem dosažený v zahraničí (pokud by takový příjem představoval ¼ všech příjmů poplatníka, lze započíst pouze částku odpovídající ¼ z celkové výše daně vypočtené z celosvětových příjmů; jso</a:t>
            </a:r>
            <a:r>
              <a:rPr lang="cs-CZ" sz="1400" dirty="0" smtClean="0"/>
              <a:t>u tak chráněny daňové výnosy v případě, kdy má druhý stát vyšší sazbu daně).</a:t>
            </a:r>
            <a:endParaRPr lang="cs-CZ" sz="1400" dirty="0"/>
          </a:p>
          <a:p>
            <a:pPr algn="just"/>
            <a:r>
              <a:rPr lang="cs-CZ" sz="1400" b="1" dirty="0" smtClean="0"/>
              <a:t>Metoda </a:t>
            </a:r>
            <a:r>
              <a:rPr lang="cs-CZ" sz="1400" b="1" dirty="0" smtClean="0"/>
              <a:t>vynětí (</a:t>
            </a:r>
            <a:r>
              <a:rPr lang="cs-CZ" sz="1400" b="1" dirty="0" err="1" smtClean="0"/>
              <a:t>exemption</a:t>
            </a:r>
            <a:r>
              <a:rPr lang="cs-CZ" sz="1400" b="1" dirty="0" smtClean="0"/>
              <a:t>)</a:t>
            </a:r>
            <a:r>
              <a:rPr lang="cs-CZ" sz="1400" dirty="0" smtClean="0"/>
              <a:t> – příjem dosažený v zahraničí nepodléhá ve státě rezidenta zdanění; v podstatě se jedná o ekvivalent osvobození příjmu od daně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Úplné </a:t>
            </a:r>
            <a:r>
              <a:rPr lang="cs-CZ" sz="1400" dirty="0" smtClean="0"/>
              <a:t>vynětí – příjem dosažený v zahraničí bez dalšího nepodléhá zdanění ve státě rezidenta (např. SZDZ s Brazílií [č. 200/1991 Sb.]);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Vynětí s výhradou </a:t>
            </a:r>
            <a:r>
              <a:rPr lang="cs-CZ" sz="1400" dirty="0" smtClean="0"/>
              <a:t>progrese – z celosvětových příjmů se vypočte průměrná sazba daně podle předpisů státu rezidenta a druhého smluvního státu, která se však aplikuje pouze na příjmy ze zdrojů ve státě rezidenta (např. SZDZ s Německem [č. 18/1984 Sb.].</a:t>
            </a:r>
          </a:p>
          <a:p>
            <a:pPr algn="just"/>
            <a:r>
              <a:rPr lang="cs-CZ" sz="1400" b="1" dirty="0" smtClean="0"/>
              <a:t>Snížení základu daně o daň zaplacenou v zahraničí – </a:t>
            </a:r>
            <a:r>
              <a:rPr lang="cs-CZ" sz="1400" dirty="0" smtClean="0"/>
              <a:t>nejedná se o metodu zamezení dvojího zdanění, ale pouze o zmírnění jeho dopadů; upravuje  § 24 odst. 2 písm. ch) ZDP.</a:t>
            </a:r>
            <a:endParaRPr lang="cs-CZ" sz="1400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3330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B8B96B-D9A2-476A-BAD3-4B6960D85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spolupráce při správě daní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E30E2E-64AE-4AC9-B679-2DFC60BBE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597" y="1584101"/>
            <a:ext cx="7772400" cy="4533947"/>
          </a:xfrm>
        </p:spPr>
        <p:txBody>
          <a:bodyPr/>
          <a:lstStyle/>
          <a:p>
            <a:pPr algn="just"/>
            <a:r>
              <a:rPr lang="cs-CZ" sz="1400" dirty="0" smtClean="0"/>
              <a:t>Jednotlivé státy nemají pravomoc vykonávat veřejnou moc na územích jiných států – nemohou získávat informace, provádět šetření, vést řízení, postihovat majetek umístěný na území těchto států, ani  účinně doručovat právní dokumenty (zejména rozhodnutí). </a:t>
            </a:r>
          </a:p>
          <a:p>
            <a:pPr algn="just"/>
            <a:r>
              <a:rPr lang="cs-CZ" sz="1400" dirty="0" smtClean="0"/>
              <a:t>Na úrovni Evropské unie je tento problém řešen především unijním právem: </a:t>
            </a:r>
          </a:p>
          <a:p>
            <a:pPr marL="257175" lvl="1" indent="-257175" algn="just"/>
            <a:r>
              <a:rPr lang="cs-CZ" sz="1400" b="1" dirty="0" smtClean="0"/>
              <a:t>úprava výměny </a:t>
            </a:r>
            <a:r>
              <a:rPr lang="cs-CZ" sz="1400" b="1" dirty="0" smtClean="0"/>
              <a:t>informací (na žádost, z vlastního podnětu, automatická),  účast při úkonech správce daně, souběžné daňové kontroly, </a:t>
            </a:r>
            <a:r>
              <a:rPr lang="cs-CZ" sz="1400" b="1" dirty="0" smtClean="0"/>
              <a:t>doručování:</a:t>
            </a:r>
            <a:endParaRPr lang="cs-CZ" sz="1400" b="1" dirty="0" smtClean="0"/>
          </a:p>
          <a:p>
            <a:pPr lvl="1" algn="just"/>
            <a:r>
              <a:rPr lang="cs-CZ" sz="1400" dirty="0" smtClean="0"/>
              <a:t>směrnice </a:t>
            </a:r>
            <a:r>
              <a:rPr lang="cs-CZ" sz="1400" dirty="0" smtClean="0"/>
              <a:t>Rady </a:t>
            </a:r>
            <a:r>
              <a:rPr lang="cs-CZ" sz="1400" dirty="0" smtClean="0"/>
              <a:t>2011/16/EU, o </a:t>
            </a:r>
            <a:r>
              <a:rPr lang="cs-CZ" sz="1400" dirty="0" smtClean="0"/>
              <a:t>správní spolupráci v oblasti daní a o zrušení směrnice </a:t>
            </a:r>
            <a:r>
              <a:rPr lang="cs-CZ" sz="1400" dirty="0" smtClean="0"/>
              <a:t>77/799/EHS, implementována do českého právního řádu zákonem </a:t>
            </a:r>
            <a:r>
              <a:rPr lang="cs-CZ" sz="1400" dirty="0" smtClean="0"/>
              <a:t>č. 164/2013 Sb</a:t>
            </a:r>
            <a:r>
              <a:rPr lang="cs-CZ" sz="1400" dirty="0" smtClean="0"/>
              <a:t>., o </a:t>
            </a:r>
            <a:r>
              <a:rPr lang="cs-CZ" sz="1400" dirty="0" smtClean="0"/>
              <a:t>mezinárodní spolupráci při správě daní a o změně dalších souvisejících </a:t>
            </a:r>
            <a:r>
              <a:rPr lang="cs-CZ" sz="1400" dirty="0" smtClean="0"/>
              <a:t>zákonů</a:t>
            </a:r>
          </a:p>
          <a:p>
            <a:pPr lvl="1" algn="just"/>
            <a:r>
              <a:rPr lang="cs-CZ" sz="1400" dirty="0" smtClean="0"/>
              <a:t>zvláštní úprava pro oblast DPH: přímo použitelné nařízení </a:t>
            </a:r>
            <a:r>
              <a:rPr lang="cs-CZ" sz="1400" dirty="0" smtClean="0"/>
              <a:t>Rady (EU) č. </a:t>
            </a:r>
            <a:r>
              <a:rPr lang="cs-CZ" sz="1400" dirty="0" smtClean="0"/>
              <a:t>904/2010, </a:t>
            </a:r>
            <a:br>
              <a:rPr lang="cs-CZ" sz="1400" dirty="0" smtClean="0"/>
            </a:br>
            <a:r>
              <a:rPr lang="cs-CZ" sz="1400" dirty="0" smtClean="0"/>
              <a:t>o </a:t>
            </a:r>
            <a:r>
              <a:rPr lang="cs-CZ" sz="1400" dirty="0" smtClean="0"/>
              <a:t>správní spolupráci a boji proti podvodům v oblasti daně z přidané hodnoty</a:t>
            </a:r>
            <a:endParaRPr lang="cs-CZ" sz="1400" dirty="0" smtClean="0"/>
          </a:p>
          <a:p>
            <a:pPr algn="just"/>
            <a:r>
              <a:rPr lang="cs-CZ" sz="1400" b="1" dirty="0" smtClean="0"/>
              <a:t>úprava poskytování pomoci </a:t>
            </a:r>
            <a:r>
              <a:rPr lang="cs-CZ" sz="1400" b="1" dirty="0" smtClean="0"/>
              <a:t>při vymáhání nebo zajištění finančních pohledávek, při výměně informací a doručování dokumentů souvisejících s vymáháním nebo zajištěním finančních </a:t>
            </a:r>
            <a:r>
              <a:rPr lang="cs-CZ" sz="1400" b="1" dirty="0" smtClean="0"/>
              <a:t>pohledávek (zejména daně, cla a poplatky):</a:t>
            </a:r>
            <a:endParaRPr lang="cs-CZ" sz="1400" dirty="0" smtClean="0"/>
          </a:p>
          <a:p>
            <a:pPr lvl="1" algn="just"/>
            <a:r>
              <a:rPr lang="cs-CZ" sz="1400" i="1" dirty="0" smtClean="0"/>
              <a:t>směrnice </a:t>
            </a:r>
            <a:r>
              <a:rPr lang="cs-CZ" sz="1400" i="1" dirty="0" smtClean="0"/>
              <a:t>Rady </a:t>
            </a:r>
            <a:r>
              <a:rPr lang="cs-CZ" sz="1400" i="1" dirty="0" smtClean="0"/>
              <a:t>2010/24/EU, o </a:t>
            </a:r>
            <a:r>
              <a:rPr lang="cs-CZ" sz="1400" i="1" dirty="0" smtClean="0"/>
              <a:t>vzájemné pomoci při vymáhání pohledávek vyplývajících z daní, poplatků, cel a jiných </a:t>
            </a:r>
            <a:r>
              <a:rPr lang="cs-CZ" sz="1400" i="1" dirty="0" smtClean="0"/>
              <a:t>opatření, </a:t>
            </a:r>
            <a:r>
              <a:rPr lang="cs-CZ" sz="1400" dirty="0" smtClean="0"/>
              <a:t>implementována </a:t>
            </a:r>
            <a:r>
              <a:rPr lang="cs-CZ" sz="1400" dirty="0" smtClean="0"/>
              <a:t>do českého právního řádu zákonem č. č. 471/2011 Sb., o mezinárodní pomoci při vymáhání některých finančních </a:t>
            </a:r>
            <a:r>
              <a:rPr lang="cs-CZ" sz="1400" dirty="0" smtClean="0"/>
              <a:t>pohledávek</a:t>
            </a:r>
          </a:p>
          <a:p>
            <a:pPr algn="just"/>
            <a:r>
              <a:rPr lang="cs-CZ" sz="1400" dirty="0" smtClean="0"/>
              <a:t>Mimo Evropskou unii je mezinárodní spolupráce při správě daní řešena dohodami jednotlivých států – dvoustrannými a mnohostrannými mezinárodními smlouvami. </a:t>
            </a:r>
            <a:endParaRPr lang="cs-CZ" sz="1400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70119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B8B96B-D9A2-476A-BAD3-4B6960D8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664623"/>
          </a:xfrm>
        </p:spPr>
        <p:txBody>
          <a:bodyPr/>
          <a:lstStyle/>
          <a:p>
            <a:r>
              <a:rPr lang="cs-CZ" dirty="0" smtClean="0"/>
              <a:t>Mezinárodní spolupráce při správě </a:t>
            </a:r>
            <a:r>
              <a:rPr lang="cs-CZ" dirty="0" smtClean="0"/>
              <a:t>daní – mezinárodní dokumenty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E30E2E-64AE-4AC9-B679-2DFC60BBE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93194"/>
            <a:ext cx="7772400" cy="4237733"/>
          </a:xfrm>
        </p:spPr>
        <p:txBody>
          <a:bodyPr/>
          <a:lstStyle/>
          <a:p>
            <a:pPr algn="just"/>
            <a:r>
              <a:rPr lang="cs-CZ" b="1" dirty="0" smtClean="0"/>
              <a:t>Úmluva o vzájemné správní pomoci v daňových záležitostech</a:t>
            </a:r>
          </a:p>
          <a:p>
            <a:pPr lvl="1" algn="just"/>
            <a:r>
              <a:rPr lang="cs-CZ" dirty="0" smtClean="0">
                <a:cs typeface="Arial" panose="020B0604020202020204" pitchFamily="34" charset="0"/>
              </a:rPr>
              <a:t>Mnohostranná mezinárodní smlouva (celkem 136 daňových jurisdikcí)</a:t>
            </a:r>
          </a:p>
          <a:p>
            <a:pPr lvl="1" algn="just"/>
            <a:r>
              <a:rPr lang="cs-CZ" dirty="0" smtClean="0"/>
              <a:t>Upravuje výměnu </a:t>
            </a:r>
            <a:r>
              <a:rPr lang="cs-CZ" dirty="0" smtClean="0"/>
              <a:t>informací na žádost, automatickou a spontánní</a:t>
            </a:r>
            <a:r>
              <a:rPr lang="cs-CZ" dirty="0" smtClean="0"/>
              <a:t>, souběžná </a:t>
            </a:r>
            <a:r>
              <a:rPr lang="cs-CZ" dirty="0" smtClean="0"/>
              <a:t>daňová </a:t>
            </a:r>
            <a:r>
              <a:rPr lang="cs-CZ" dirty="0" smtClean="0"/>
              <a:t>šetření, přítomnost </a:t>
            </a:r>
            <a:r>
              <a:rPr lang="cs-CZ" dirty="0" smtClean="0"/>
              <a:t>při daňových kontrolách v zahraničí</a:t>
            </a:r>
            <a:r>
              <a:rPr lang="cs-CZ" dirty="0" smtClean="0"/>
              <a:t>, dožádání </a:t>
            </a:r>
            <a:r>
              <a:rPr lang="cs-CZ" dirty="0" smtClean="0"/>
              <a:t>vymáhání a předběžných </a:t>
            </a:r>
            <a:r>
              <a:rPr lang="cs-CZ" dirty="0" smtClean="0"/>
              <a:t>opatření a doručování </a:t>
            </a:r>
            <a:r>
              <a:rPr lang="cs-CZ" dirty="0" smtClean="0"/>
              <a:t>dokumentů</a:t>
            </a:r>
            <a:r>
              <a:rPr lang="cs-CZ" dirty="0" smtClean="0"/>
              <a:t>.</a:t>
            </a:r>
          </a:p>
          <a:p>
            <a:pPr lvl="1" algn="just"/>
            <a:r>
              <a:rPr lang="cs-CZ" dirty="0" smtClean="0"/>
              <a:t>Pro Českou republiku vstoupila v platnost k 1. 2. </a:t>
            </a:r>
            <a:r>
              <a:rPr lang="cs-CZ" dirty="0" smtClean="0"/>
              <a:t>2014 (</a:t>
            </a:r>
            <a:r>
              <a:rPr lang="cs-CZ" dirty="0" smtClean="0"/>
              <a:t>byla vyhlášena </a:t>
            </a:r>
            <a:r>
              <a:rPr lang="cs-CZ" dirty="0" smtClean="0"/>
              <a:t>dne 27. </a:t>
            </a:r>
            <a:r>
              <a:rPr lang="cs-CZ" dirty="0" smtClean="0"/>
              <a:t>1 </a:t>
            </a:r>
            <a:r>
              <a:rPr lang="cs-CZ" dirty="0" smtClean="0"/>
              <a:t>2014 ve Sbírce mezinárodních </a:t>
            </a:r>
            <a:r>
              <a:rPr lang="cs-CZ" dirty="0" smtClean="0"/>
              <a:t>smluv pod č. 2/2014).</a:t>
            </a:r>
          </a:p>
          <a:p>
            <a:pPr algn="just"/>
            <a:r>
              <a:rPr lang="cs-CZ" dirty="0" smtClean="0"/>
              <a:t>Dvoustranné dohody o výměně informací v daňových záležitostech (TIEA </a:t>
            </a:r>
            <a:r>
              <a:rPr lang="cs-CZ" dirty="0" smtClean="0"/>
              <a:t>– Tax </a:t>
            </a:r>
            <a:r>
              <a:rPr lang="cs-CZ" dirty="0" err="1" smtClean="0"/>
              <a:t>Information</a:t>
            </a:r>
            <a:r>
              <a:rPr lang="cs-CZ" dirty="0" smtClean="0"/>
              <a:t> Exchange </a:t>
            </a:r>
            <a:r>
              <a:rPr lang="cs-CZ" dirty="0" err="1" smtClean="0"/>
              <a:t>Agreement</a:t>
            </a:r>
            <a:r>
              <a:rPr lang="cs-CZ" dirty="0" smtClean="0"/>
              <a:t>) – dohody se státy jako Aruba, Belize, Britské Panenské ostrovy.</a:t>
            </a:r>
          </a:p>
          <a:p>
            <a:pPr algn="just"/>
            <a:r>
              <a:rPr lang="cs-CZ" dirty="0" smtClean="0"/>
              <a:t>Dvoustranné smlouvy s USA s vazbou na příslušnou SZDZ.</a:t>
            </a:r>
          </a:p>
          <a:p>
            <a:pPr algn="just"/>
            <a:r>
              <a:rPr lang="cs-CZ" dirty="0" smtClean="0">
                <a:cs typeface="Arial" panose="020B0604020202020204" pitchFamily="34" charset="0"/>
              </a:rPr>
              <a:t>Výměna informací a správní pomoc při vymáhání v oblasti daní z příjmů a obdobných daní upravují mimo jiné i SZDZ (zpravidla čl. 26 a 27).</a:t>
            </a:r>
            <a:endParaRPr lang="cs-CZ" dirty="0">
              <a:cs typeface="Arial" panose="020B0604020202020204" pitchFamily="34" charset="0"/>
            </a:endParaRPr>
          </a:p>
          <a:p>
            <a:pPr lvl="1" algn="just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58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B8B96B-D9A2-476A-BAD3-4B6960D85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Nespolupracující daňové jurisdikce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E30E2E-64AE-4AC9-B679-2DFC60BBE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Seznam vypracován </a:t>
            </a:r>
            <a:r>
              <a:rPr lang="cs-CZ" dirty="0" smtClean="0"/>
              <a:t>Evropskou unií, je součástí vnější strategie EU pro efektivní </a:t>
            </a:r>
            <a:r>
              <a:rPr lang="cs-CZ" dirty="0" smtClean="0"/>
              <a:t>zdanění </a:t>
            </a:r>
            <a:r>
              <a:rPr lang="cs-CZ" dirty="0" smtClean="0"/>
              <a:t>zejména bojem proti daňovým podvodům a </a:t>
            </a:r>
            <a:r>
              <a:rPr lang="cs-CZ" dirty="0" smtClean="0"/>
              <a:t>únikům, vyhýbání </a:t>
            </a:r>
            <a:r>
              <a:rPr lang="cs-CZ" dirty="0" smtClean="0"/>
              <a:t>se daňovým </a:t>
            </a:r>
            <a:r>
              <a:rPr lang="cs-CZ" dirty="0" smtClean="0"/>
              <a:t>povinnostem a praní </a:t>
            </a:r>
            <a:r>
              <a:rPr lang="cs-CZ" dirty="0" smtClean="0"/>
              <a:t>peněz.</a:t>
            </a:r>
          </a:p>
          <a:p>
            <a:pPr algn="just"/>
            <a:r>
              <a:rPr lang="cs-CZ" dirty="0" smtClean="0"/>
              <a:t>Zahrnuje státy, které nesplňují mezinárodní daňové standardy.  </a:t>
            </a:r>
          </a:p>
          <a:p>
            <a:pPr algn="just"/>
            <a:r>
              <a:rPr lang="cs-CZ" dirty="0" smtClean="0"/>
              <a:t>Pomáhá </a:t>
            </a:r>
            <a:r>
              <a:rPr lang="cs-CZ" dirty="0" smtClean="0"/>
              <a:t>členským státům EU uplatňovat důraznější přístup vůči zemím, které podporují </a:t>
            </a:r>
            <a:r>
              <a:rPr lang="cs-CZ" b="1" dirty="0" err="1" smtClean="0"/>
              <a:t>nekalé</a:t>
            </a:r>
            <a:r>
              <a:rPr lang="cs-CZ" b="1" dirty="0" smtClean="0"/>
              <a:t> </a:t>
            </a:r>
            <a:r>
              <a:rPr lang="cs-CZ" b="1" dirty="0" smtClean="0"/>
              <a:t>daňové praktiky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Seznam je revidován dvakrát ročně, vychází v Úředním věstníku EU.</a:t>
            </a:r>
          </a:p>
          <a:p>
            <a:pPr algn="just"/>
            <a:r>
              <a:rPr lang="cs-CZ" dirty="0" smtClean="0"/>
              <a:t>K 27. 2. 2020 jsou na seznamu </a:t>
            </a:r>
            <a:r>
              <a:rPr lang="cs-CZ" dirty="0" smtClean="0"/>
              <a:t>tyto státy: Americká </a:t>
            </a:r>
            <a:r>
              <a:rPr lang="cs-CZ" dirty="0" smtClean="0"/>
              <a:t>Samoa, </a:t>
            </a:r>
            <a:r>
              <a:rPr lang="cs-CZ" dirty="0" err="1" smtClean="0"/>
              <a:t>Kajmanské</a:t>
            </a:r>
            <a:r>
              <a:rPr lang="cs-CZ" dirty="0" smtClean="0"/>
              <a:t> ostrovy, Fidži, Guam, Omán, Palau, Panama, Samoa, Trinidad </a:t>
            </a:r>
            <a:r>
              <a:rPr lang="cs-CZ" dirty="0" smtClean="0"/>
              <a:t>a </a:t>
            </a:r>
            <a:r>
              <a:rPr lang="cs-CZ" dirty="0" smtClean="0"/>
              <a:t>Tobago, Americké </a:t>
            </a:r>
            <a:r>
              <a:rPr lang="cs-CZ" dirty="0" smtClean="0"/>
              <a:t>Panenské </a:t>
            </a:r>
            <a:r>
              <a:rPr lang="cs-CZ" dirty="0" smtClean="0"/>
              <a:t>ostrovy, Vanuatu a Seychely. Příští revize má být provedena v říjnu 2020. </a:t>
            </a:r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83369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FD2A5B-DA31-4540-B8F2-AFA32E4CD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 </a:t>
            </a:r>
            <a:r>
              <a:rPr lang="cs-CZ" dirty="0" smtClean="0"/>
              <a:t>(aneb o čem by bylo dobré mít povědomí):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B61CF3-209E-49BC-9077-729B072EB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Pojmy a jejich definice: mezinárodní daňové právo, daňová suverenita, daňová jurisdikce, dvojí zdanění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Podstata dvojího zdanění, proč k němu dochází, koho postihuje a jakými metodami (a proč) se mu státy snaží zabránit.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Mezinárodní spolupráce při správě daní – co zahrnuje a jakým způsobem je řešena na unijní a mezinárodní úrovni.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091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1CEAEA4-CC67-47A2-AD36-2C3D3EEA9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daňové právo - pojem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3B4E70-FD07-4085-A823-397E202C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Soubor právních norem upravujících daňové právní vztahy </a:t>
            </a:r>
            <a:br>
              <a:rPr lang="cs-CZ" dirty="0" smtClean="0"/>
            </a:br>
            <a:r>
              <a:rPr lang="cs-CZ" dirty="0" smtClean="0"/>
              <a:t>s mezinárodním (cizím) prvkem</a:t>
            </a:r>
          </a:p>
          <a:p>
            <a:pPr algn="just"/>
            <a:r>
              <a:rPr lang="cs-CZ" dirty="0" smtClean="0"/>
              <a:t>Může upravovat přímé i nepřímé daně a spolupráci daňových orgánů </a:t>
            </a:r>
            <a:br>
              <a:rPr lang="cs-CZ" dirty="0" smtClean="0"/>
            </a:br>
            <a:r>
              <a:rPr lang="cs-CZ" dirty="0" smtClean="0"/>
              <a:t>z různých států </a:t>
            </a:r>
            <a:endParaRPr lang="cs-CZ" dirty="0"/>
          </a:p>
          <a:p>
            <a:pPr algn="just"/>
            <a:r>
              <a:rPr lang="cs-CZ" dirty="0" smtClean="0"/>
              <a:t>Právní normy jsou obsaženy nejen v mezinárodních smlouvách a právních aktech mezinárodních organizací, ale i ve vnitrostátních právních předpisech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Nejexponovanější oblasti úpravy</a:t>
            </a:r>
            <a:r>
              <a:rPr lang="cs-CZ" dirty="0" smtClean="0"/>
              <a:t>:</a:t>
            </a:r>
          </a:p>
          <a:p>
            <a:pPr algn="just"/>
            <a:r>
              <a:rPr lang="cs-CZ" dirty="0" smtClean="0"/>
              <a:t>Problematika dvojího zdanění</a:t>
            </a:r>
          </a:p>
          <a:p>
            <a:pPr algn="just"/>
            <a:r>
              <a:rPr lang="cs-CZ" dirty="0" smtClean="0"/>
              <a:t>Spolupráce veřejných orgánů při správě daní (výměna informací, provádění dožádaných úkonů, vymáhání pohledávek) </a:t>
            </a:r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88748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9C0F53-803B-4508-8A2D-293832F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a doporučená literatura a jiné zdroje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7627372-6996-4341-A0FA-376EAFF5C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SOJKA</a:t>
            </a:r>
            <a:r>
              <a:rPr lang="cs-CZ" sz="1600" dirty="0" smtClean="0"/>
              <a:t>, Vlastimil, Monika BARTOŠOVÁ, Pavel FEKAR, Jan MAŠEK, Matěj NEŠLEHA a Ivana VAŇOUSOVÁ. </a:t>
            </a:r>
            <a:r>
              <a:rPr lang="cs-CZ" sz="1600" i="1" dirty="0" smtClean="0"/>
              <a:t>Mezinárodní zdanění příjmů: smlouvy o zamezení dvojího zdanění a zákon o daních z příjmů</a:t>
            </a:r>
            <a:r>
              <a:rPr lang="cs-CZ" sz="1600" dirty="0" smtClean="0"/>
              <a:t>. 4. vydání. Praha: </a:t>
            </a:r>
            <a:r>
              <a:rPr lang="cs-CZ" sz="1600" dirty="0" err="1" smtClean="0"/>
              <a:t>Wolters</a:t>
            </a:r>
            <a:r>
              <a:rPr lang="cs-CZ" sz="1600" dirty="0" smtClean="0"/>
              <a:t> </a:t>
            </a:r>
            <a:r>
              <a:rPr lang="cs-CZ" sz="1600" dirty="0" err="1" smtClean="0"/>
              <a:t>Kluwer</a:t>
            </a:r>
            <a:r>
              <a:rPr lang="cs-CZ" sz="1600" dirty="0" smtClean="0"/>
              <a:t>, 2017. Daně. ISBN 978-80-7552-688-5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1600" dirty="0" smtClean="0"/>
              <a:t>Internetové stránky Ministerstva financí České republiky, zejména: </a:t>
            </a:r>
          </a:p>
          <a:p>
            <a:pPr lvl="1"/>
            <a:r>
              <a:rPr lang="cs-CZ" sz="1450" dirty="0" smtClean="0">
                <a:hlinkClick r:id="rId2"/>
              </a:rPr>
              <a:t>https://</a:t>
            </a:r>
            <a:r>
              <a:rPr lang="cs-CZ" sz="1450" dirty="0" smtClean="0">
                <a:hlinkClick r:id="rId2"/>
              </a:rPr>
              <a:t>www.mfcr.cz/cs/legislativa/dvoji-zdaneni/prehled-platnych-smluv</a:t>
            </a:r>
            <a:endParaRPr lang="cs-CZ" sz="1450" dirty="0" smtClean="0"/>
          </a:p>
          <a:p>
            <a:pPr lvl="1"/>
            <a:r>
              <a:rPr lang="cs-CZ" sz="1450" dirty="0" smtClean="0">
                <a:hlinkClick r:id="rId3"/>
              </a:rPr>
              <a:t>https://www.mfcr.cz/cs/legislativa/mezinarodni-spoluprace-v-oblasti-dani</a:t>
            </a:r>
            <a:endParaRPr lang="cs-CZ" sz="1450" dirty="0" smtClean="0"/>
          </a:p>
          <a:p>
            <a:r>
              <a:rPr lang="cs-CZ" sz="1600" dirty="0" smtClean="0"/>
              <a:t>Modelová smlouva OECD o zamezení dvojího zdanění </a:t>
            </a:r>
            <a:r>
              <a:rPr lang="cs-CZ" sz="1600" dirty="0" smtClean="0"/>
              <a:t>s komentářem (v </a:t>
            </a:r>
            <a:r>
              <a:rPr lang="cs-CZ" sz="1600" dirty="0" smtClean="0"/>
              <a:t>AJ): </a:t>
            </a:r>
            <a:r>
              <a:rPr lang="cs-CZ" sz="1600" dirty="0" smtClean="0">
                <a:hlinkClick r:id="rId4"/>
              </a:rPr>
              <a:t>https</a:t>
            </a:r>
            <a:r>
              <a:rPr lang="cs-CZ" sz="1600" dirty="0" smtClean="0">
                <a:hlinkClick r:id="rId4"/>
              </a:rPr>
              <a:t>://</a:t>
            </a:r>
            <a:r>
              <a:rPr lang="cs-CZ" sz="1600" dirty="0" smtClean="0">
                <a:hlinkClick r:id="rId4"/>
              </a:rPr>
              <a:t>www.oecd.org/tax/treaties/model-tax-convention-on-income-and-on-capital-condensed-version-20745419.htm</a:t>
            </a:r>
            <a:endParaRPr lang="cs-CZ" sz="1600" dirty="0" smtClean="0"/>
          </a:p>
          <a:p>
            <a:r>
              <a:rPr lang="cs-CZ" sz="1600" dirty="0" smtClean="0"/>
              <a:t>Modelová smlouva OSN s komentářem (v AJ): </a:t>
            </a:r>
            <a:br>
              <a:rPr lang="cs-CZ" sz="1600" dirty="0" smtClean="0"/>
            </a:br>
            <a:r>
              <a:rPr lang="cs-CZ" sz="1600" dirty="0" smtClean="0">
                <a:hlinkClick r:id="rId5"/>
              </a:rPr>
              <a:t>https</a:t>
            </a:r>
            <a:r>
              <a:rPr lang="cs-CZ" sz="1600" dirty="0" smtClean="0">
                <a:hlinkClick r:id="rId5"/>
              </a:rPr>
              <a:t>://www.un.org/esa/ffd//</a:t>
            </a:r>
            <a:r>
              <a:rPr lang="cs-CZ" sz="1600" dirty="0" smtClean="0">
                <a:hlinkClick r:id="rId5"/>
              </a:rPr>
              <a:t>wp-content/uploads/2018/05/MDT_2017.pdf</a:t>
            </a:r>
            <a:endParaRPr lang="cs-CZ" sz="1600" dirty="0" smtClean="0"/>
          </a:p>
          <a:p>
            <a:r>
              <a:rPr lang="cs-CZ" sz="1600" dirty="0" smtClean="0"/>
              <a:t>Modelová smlouva </a:t>
            </a:r>
            <a:r>
              <a:rPr lang="cs-CZ" sz="1600" dirty="0" smtClean="0"/>
              <a:t>USA (v AJ): </a:t>
            </a:r>
            <a:br>
              <a:rPr lang="cs-CZ" sz="1600" dirty="0" smtClean="0"/>
            </a:br>
            <a:r>
              <a:rPr lang="cs-CZ" sz="1600" dirty="0" smtClean="0">
                <a:hlinkClick r:id="rId6"/>
              </a:rPr>
              <a:t>https</a:t>
            </a:r>
            <a:r>
              <a:rPr lang="cs-CZ" sz="1600" dirty="0" smtClean="0">
                <a:hlinkClick r:id="rId6"/>
              </a:rPr>
              <a:t>://www.treasury.gov/resource-center/tax-policy/treaties/Documents/Treaty-US%20Model-2016.pdf</a:t>
            </a:r>
            <a:endParaRPr lang="cs-CZ" sz="16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934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43B2AF-813D-45A3-AD4A-02996B3E3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prvek </a:t>
            </a:r>
            <a:r>
              <a:rPr lang="cs-CZ" dirty="0" smtClean="0"/>
              <a:t>může být dán: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2389A6B-5795-43A8-96B1-05D25D15A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Cizím subjektem daně (např. daňový poplatník z jiného státu)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Cizím předmětem daně (např. příjem dosažený tuzemským poplatníkem v jiném státě)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Obsahem (práva a povinnosti týkající se daňových povinností se vztahem k jinému státu; např. zohlednění daně zaplacené v jiném státě v tuzemském daňovém řízení nebo správní spolupráce orgánů různých států při vymáhání daňových nedoplatků)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789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016DA8-CE19-4041-B74A-F7FCCE78B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Daňová svrchovanost (suverenita)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473559C-2FE9-4136-842B-452A487FF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b="1" dirty="0" smtClean="0"/>
              <a:t>= </a:t>
            </a:r>
            <a:r>
              <a:rPr lang="cs-CZ" b="1" dirty="0" smtClean="0"/>
              <a:t>právo </a:t>
            </a:r>
            <a:r>
              <a:rPr lang="cs-CZ" b="1" dirty="0" smtClean="0"/>
              <a:t>státu </a:t>
            </a:r>
            <a:r>
              <a:rPr lang="cs-CZ" b="1" dirty="0" smtClean="0"/>
              <a:t>či jiného celku nezávisle </a:t>
            </a:r>
            <a:r>
              <a:rPr lang="cs-CZ" b="1" dirty="0" smtClean="0"/>
              <a:t>na ostatních (autonomně) vytvářet vlastní daňový systém a daňové instituty.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sz="1600" b="1" dirty="0" smtClean="0"/>
              <a:t>Nepřímé daně </a:t>
            </a:r>
          </a:p>
          <a:p>
            <a:pPr lvl="1" algn="just"/>
            <a:r>
              <a:rPr lang="cs-CZ" sz="1400" dirty="0" smtClean="0"/>
              <a:t>Daňová svrchovanost členských států významně omezena předpisy Evropské unie</a:t>
            </a:r>
          </a:p>
          <a:p>
            <a:pPr lvl="1" algn="just"/>
            <a:r>
              <a:rPr lang="cs-CZ" sz="1400" dirty="0" smtClean="0"/>
              <a:t>Harmonizovaná právní úprava ve vztahu k předmětu daně, vzniku daňové povinnosti a výjimkám pro určité </a:t>
            </a:r>
            <a:r>
              <a:rPr lang="cs-CZ" sz="1400" dirty="0" smtClean="0"/>
              <a:t>subjekty</a:t>
            </a:r>
            <a:endParaRPr lang="cs-CZ" sz="1400" dirty="0" smtClean="0"/>
          </a:p>
          <a:p>
            <a:pPr lvl="1"/>
            <a:r>
              <a:rPr lang="cs-CZ" sz="1400" dirty="0" smtClean="0"/>
              <a:t>Spotřební daně (akcízy) - směrnice Rady 2008/118/ES, o obecné úpravě spotřebních daní a o zrušení směrnice 92/12/EHS</a:t>
            </a:r>
          </a:p>
          <a:p>
            <a:pPr lvl="1"/>
            <a:r>
              <a:rPr lang="cs-CZ" sz="1400" dirty="0" smtClean="0"/>
              <a:t>DPH - směrnice Rady </a:t>
            </a:r>
            <a:r>
              <a:rPr lang="cs-CZ" sz="1400" dirty="0" smtClean="0"/>
              <a:t>2006/112/ES, </a:t>
            </a:r>
            <a:r>
              <a:rPr lang="cs-CZ" sz="1400" dirty="0" smtClean="0"/>
              <a:t>o společném systému daně z přidané hodnoty</a:t>
            </a:r>
          </a:p>
          <a:p>
            <a:pPr lvl="0" algn="just"/>
            <a:r>
              <a:rPr lang="cs-CZ" sz="1600" b="1" dirty="0" smtClean="0">
                <a:solidFill>
                  <a:srgbClr val="000000"/>
                </a:solidFill>
              </a:rPr>
              <a:t>Přímé daně 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Harmonizace v rámci Evropské unie minimální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Zachování rovnoměrné zdaňovací pravomoci členských států, předpisy EU řeší spíše okrajové otázky (např. s</a:t>
            </a:r>
            <a:r>
              <a:rPr lang="cs-CZ" sz="1400" dirty="0" smtClean="0"/>
              <a:t>měrnice Rady 2009/133/ES, o společném systému zdanění při fúzích, rozděleních, částečných rozděleních, převodech aktiv a výměně akcií týkajících se společností z různých členských států a při přemístění sídla evropské společnosti nebo evropské družstevní společnosti mezi členskými státy)</a:t>
            </a:r>
            <a:endParaRPr lang="cs-CZ" sz="1400" b="1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089247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869E3C-8C9F-4960-AACC-2C651F59A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Daňová jurisdikce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D7E54C-7AB5-4044-830F-9222AFD4C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sz="2000" b="1" dirty="0" smtClean="0"/>
              <a:t>= Právo vybírat daně a určovat pravidla pro jejich výpočet a placení; zdaňovací pravomoc.</a:t>
            </a:r>
          </a:p>
          <a:p>
            <a:pPr algn="just"/>
            <a:r>
              <a:rPr lang="cs-CZ" sz="2000" dirty="0" smtClean="0"/>
              <a:t>Nedílná součást daňové svrchovanosti; v přeneseném významu se pojmem daňová jurisdikce označuje subjekt (nejčastěji stát) s daňovou svrchovaností.</a:t>
            </a:r>
          </a:p>
          <a:p>
            <a:pPr algn="just"/>
            <a:r>
              <a:rPr lang="cs-CZ" sz="2000" dirty="0" smtClean="0"/>
              <a:t>Rozsah vyplývá z vnitrostátních předpisů, omezena může být na základě mezinárodních smluv či práva Evropské unie.</a:t>
            </a:r>
          </a:p>
          <a:p>
            <a:pPr algn="just"/>
            <a:r>
              <a:rPr lang="cs-CZ" sz="2000" dirty="0" smtClean="0"/>
              <a:t>Zpravidla založena na zásadě rezidentství (neomezená daňová povinnost osob, které mají na území státu bydliště, sídlo nebo místo skutečného vedení) a zásadě zdroje (příjmy mající původ na území státu); obvykle se uplatní kombinace obou zásad.   </a:t>
            </a:r>
          </a:p>
          <a:p>
            <a:pPr algn="just"/>
            <a:r>
              <a:rPr lang="cs-CZ" sz="2000" dirty="0" smtClean="0"/>
              <a:t>Při kolizí jurisdikcí může docházet ke dvojímu zdanění.</a:t>
            </a:r>
          </a:p>
          <a:p>
            <a:pPr algn="just"/>
            <a:endParaRPr lang="cs-CZ" i="1" dirty="0"/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93639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4E6095-5C23-4F6C-AC86-15485854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Dvojí zdanění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B09F10D-6C61-49B2-93F4-5947810FE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b="1" dirty="0" smtClean="0"/>
              <a:t>=</a:t>
            </a:r>
            <a:r>
              <a:rPr lang="cs-CZ" dirty="0" smtClean="0"/>
              <a:t> </a:t>
            </a:r>
            <a:r>
              <a:rPr lang="cs-CZ" b="1" dirty="0" smtClean="0"/>
              <a:t>situace, kdy je stejný předmět daně podrobován dvojnásobnému či vícenásobnému zdanění </a:t>
            </a:r>
            <a:r>
              <a:rPr lang="cs-CZ" b="1" u="sng" dirty="0" smtClean="0"/>
              <a:t>stejnou daní</a:t>
            </a:r>
            <a:r>
              <a:rPr lang="cs-CZ" b="1" dirty="0" smtClean="0"/>
              <a:t> nebo </a:t>
            </a:r>
            <a:r>
              <a:rPr lang="cs-CZ" b="1" u="sng" dirty="0" smtClean="0"/>
              <a:t>daní obdobné povahy.</a:t>
            </a:r>
            <a:r>
              <a:rPr lang="cs-CZ" b="1" dirty="0" smtClean="0"/>
              <a:t> </a:t>
            </a:r>
          </a:p>
          <a:p>
            <a:pPr algn="just">
              <a:buNone/>
            </a:pPr>
            <a:endParaRPr lang="cs-CZ" b="1" dirty="0" smtClean="0"/>
          </a:p>
          <a:p>
            <a:pPr algn="just"/>
            <a:r>
              <a:rPr lang="cs-CZ" sz="1600" dirty="0" smtClean="0"/>
              <a:t>Jako dvojí zdanění se naopak neoznačuje situace, kdy je totožná transakce zatížena několika různými daněmi z důvodu vzniku několika odlišných předmětů daně – např. souběh DPH, spotřební daně a daně z příjmů při prodeji lihu.</a:t>
            </a:r>
          </a:p>
          <a:p>
            <a:pPr algn="just"/>
            <a:r>
              <a:rPr lang="cs-CZ" sz="1600" dirty="0" smtClean="0"/>
              <a:t>Ke dvojímu zdanění může docházet na vnitrostátní i mezinárodní úrovni.</a:t>
            </a:r>
          </a:p>
          <a:p>
            <a:pPr algn="just">
              <a:buNone/>
            </a:pPr>
            <a:endParaRPr lang="cs-CZ" sz="1600" dirty="0" smtClean="0"/>
          </a:p>
          <a:p>
            <a:pPr algn="just">
              <a:buNone/>
            </a:pPr>
            <a:r>
              <a:rPr lang="cs-CZ" sz="1600" dirty="0" smtClean="0"/>
              <a:t> </a:t>
            </a:r>
            <a:r>
              <a:rPr lang="cs-CZ" sz="1600" b="1" dirty="0" smtClean="0"/>
              <a:t>Dva druhy dvojího zdanění:</a:t>
            </a:r>
          </a:p>
          <a:p>
            <a:pPr algn="just"/>
            <a:r>
              <a:rPr lang="cs-CZ" sz="1600" dirty="0" smtClean="0"/>
              <a:t>Dvojí zdanění </a:t>
            </a:r>
            <a:r>
              <a:rPr lang="cs-CZ" sz="1600" b="1" dirty="0" smtClean="0"/>
              <a:t>ekonomické</a:t>
            </a:r>
            <a:r>
              <a:rPr lang="cs-CZ" sz="1600" dirty="0" smtClean="0"/>
              <a:t> – zdaňován je určitý příjem či majetek, avšak daňová povinnost dopadá postupně na více subjektů daně (např. zdanění dividend jako podílu na zisku právnické osoby, který již byl zdaněn daní z příjmů právnických osob).</a:t>
            </a:r>
          </a:p>
          <a:p>
            <a:pPr algn="just"/>
            <a:r>
              <a:rPr lang="cs-CZ" sz="1600" dirty="0" smtClean="0"/>
              <a:t>Dvojí zdanění </a:t>
            </a:r>
            <a:r>
              <a:rPr lang="cs-CZ" sz="1600" b="1" dirty="0" smtClean="0"/>
              <a:t>právní</a:t>
            </a:r>
            <a:r>
              <a:rPr lang="cs-CZ" sz="1600" dirty="0" smtClean="0"/>
              <a:t> – vícenásobná daňová povinnost totožného subjektu daně ve vztahu k témuž předmětu daně (např. zdanění téhož příjmu ve dvou různých státech). 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3881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7F620B-AF7A-4D42-A2F0-0B9DEAAB0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dvojí zdanění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956C536-AE89-4903-B5A7-9AC2B78C5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Představuje </a:t>
            </a:r>
            <a:r>
              <a:rPr lang="cs-CZ" sz="2000" b="1" dirty="0" smtClean="0"/>
              <a:t>právní</a:t>
            </a:r>
            <a:r>
              <a:rPr lang="cs-CZ" sz="2000" dirty="0" smtClean="0"/>
              <a:t> dvojí zdanění (je dána totožnost předmětu daně, subjektu daně, typu daně a zdaňovacího období) s mezinárodním prvkem. </a:t>
            </a:r>
          </a:p>
          <a:p>
            <a:pPr algn="just"/>
            <a:r>
              <a:rPr lang="cs-CZ" sz="2000" dirty="0" smtClean="0"/>
              <a:t>Vedlejší důsledek daňové svrchovanosti jednotlivých daňových jurisdikcí, které vnitrostátními předpisy zpravidla ukládají neomezenou daňovou povinnost vůči celosvětovým příjmům svých rezidentů a zároveň daňovou povinnost ve vztahu k příjmům dosažených na jejich území daňovými nerezidenty. </a:t>
            </a:r>
          </a:p>
          <a:p>
            <a:pPr algn="just"/>
            <a:r>
              <a:rPr lang="cs-CZ" sz="2000" dirty="0" smtClean="0"/>
              <a:t>Vnímán jako negativní jev – na straně jedné odrazuje tuzemské subjekty od ekonomické činnosti v zahraničí, na straně druhé snižuje atraktivitu investic ze zahraničí.</a:t>
            </a:r>
          </a:p>
          <a:p>
            <a:pPr algn="just"/>
            <a:r>
              <a:rPr lang="cs-CZ" sz="2000" dirty="0" smtClean="0"/>
              <a:t>Právní nástroje zamezení dvojímu zdanění či zmírnění jeho dopadů.   </a:t>
            </a:r>
            <a:endParaRPr lang="cs-CZ" sz="2000" dirty="0"/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0627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783CAE-8144-4087-8DED-AC8458607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713308"/>
          </a:xfrm>
        </p:spPr>
        <p:txBody>
          <a:bodyPr/>
          <a:lstStyle/>
          <a:p>
            <a:r>
              <a:rPr lang="cs-CZ" b="1" dirty="0" smtClean="0"/>
              <a:t>Právní nástroje zamezení dvojímu zdanění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E48FB78-1FC2-4F89-A1D2-47CBFEDD7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22738"/>
            <a:ext cx="7772400" cy="4508189"/>
          </a:xfrm>
        </p:spPr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Vnitrostátní – daňová jurisdikce se jednostranným opatřením (např. zákonem) vzdá určitých daňových příjmů nebo jejich části (např. § 24 odst. 2 písm. ch) zákona o daních z příjmů umožňuje daň zaplacenou v zahraničí za určitých podmínek uplatnit jako položku snižující základ daně z příjmů placené v České republice).</a:t>
            </a:r>
          </a:p>
          <a:p>
            <a:pPr algn="just"/>
            <a:r>
              <a:rPr lang="cs-CZ" dirty="0" smtClean="0"/>
              <a:t>Mezinárodní – prostřednictvím shodného projevu vůle dvou či více svrchovaných daňových jurisdikcí, obvykle na základě reciprocity (vzájemnosti) – mezinárodní smlouvy</a:t>
            </a:r>
          </a:p>
          <a:p>
            <a:pPr lvl="1" algn="just"/>
            <a:r>
              <a:rPr lang="cs-CZ" sz="1800" dirty="0" smtClean="0"/>
              <a:t>Dvoustranné (</a:t>
            </a:r>
            <a:r>
              <a:rPr lang="cs-CZ" sz="1800" dirty="0" err="1" smtClean="0"/>
              <a:t>bilaterární</a:t>
            </a:r>
            <a:r>
              <a:rPr lang="cs-CZ" sz="1800" dirty="0" smtClean="0"/>
              <a:t>) – nejtypičtější jsou dvoustranné smlouvy o zamezení dvojího zdanění; </a:t>
            </a:r>
          </a:p>
          <a:p>
            <a:pPr lvl="1" algn="just"/>
            <a:r>
              <a:rPr lang="cs-CZ" sz="1800" dirty="0" smtClean="0"/>
              <a:t> Vícestranné (</a:t>
            </a:r>
            <a:r>
              <a:rPr lang="cs-CZ" sz="1800" dirty="0" err="1" smtClean="0"/>
              <a:t>multilaterární</a:t>
            </a:r>
            <a:r>
              <a:rPr lang="cs-CZ" sz="1800" dirty="0" smtClean="0"/>
              <a:t>) – ve vztahu k České republice pouze historicky v rámci RVHP (od konce 70. let 20. století do rozpadu RVHP)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12004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5C0D8C-285F-4F9C-9980-83894A38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Smlouvy o zamezení dvojího zdanění (SZDZ)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07DDD6D-6FC6-416E-A270-B3F7CDA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773240"/>
            <a:ext cx="7772400" cy="4640439"/>
          </a:xfrm>
        </p:spPr>
        <p:txBody>
          <a:bodyPr/>
          <a:lstStyle/>
          <a:p>
            <a:pPr algn="just"/>
            <a:r>
              <a:rPr lang="cs-CZ" sz="1600" dirty="0" smtClean="0"/>
              <a:t>Jednotná struktura; jednotlivé SZDZ zpravidla vycházejí z textu </a:t>
            </a:r>
            <a:r>
              <a:rPr lang="cs-CZ" sz="1600" b="1" dirty="0" smtClean="0"/>
              <a:t>Modelové smlouvy OECD o zamezení dvojího zdanění</a:t>
            </a:r>
            <a:r>
              <a:rPr lang="cs-CZ" sz="1600" dirty="0" smtClean="0"/>
              <a:t>: věcný a osobní rozsah (čl. 1 a 2), definice (čl. 3 až 5), zdanění příjmů (čl. 6 až 21), zdanění majetku (čl. 22), metoda zamezení dvojího zdanění (čl. 23), zvláštní ujednání (čl. 24 až 29), vstup v platnost a podmínky vypovězení (čl. 30 a 31). </a:t>
            </a:r>
            <a:endParaRPr lang="cs-CZ" sz="1600" dirty="0" smtClean="0"/>
          </a:p>
          <a:p>
            <a:pPr algn="just"/>
            <a:r>
              <a:rPr lang="cs-CZ" sz="1600" dirty="0" smtClean="0"/>
              <a:t>Existují i další vzorové smlouvy (OSN, USA), které však zachovávají stejnou strukturu. </a:t>
            </a:r>
            <a:endParaRPr lang="cs-CZ" sz="1600" dirty="0" smtClean="0"/>
          </a:p>
          <a:p>
            <a:pPr algn="just"/>
            <a:r>
              <a:rPr lang="cs-CZ" sz="1600" dirty="0" smtClean="0"/>
              <a:t>Výklad SZDZ: „</a:t>
            </a:r>
            <a:r>
              <a:rPr lang="cs-CZ" sz="1600" i="1" dirty="0" smtClean="0"/>
              <a:t>Interpretace smlouvy o zamezení dvojího zdanění má vycházet především ze smlouvy samotné, přičemž v kontextu smlouvy je třeba zhodnotit historické, systematické a teleologické argumenty, včetně komentáře Výboru OECD pro fiskální záležitosti k Modelové smlouvě OECD o zamezení dvojího zdanění příjmů a majetku (je-li interpretovaná smlouva uzavřena podle této modelové smlouvy). Vnitrostátní právo by se mělo pro výklad smlouvy použít teprve tehdy, vyžaduje-li souvislost odlišný výklad.</a:t>
            </a:r>
            <a:r>
              <a:rPr lang="cs-CZ" sz="1600" dirty="0" smtClean="0"/>
              <a:t>“ - rozsudek Nejvyššího správního soudu ze dne 27.05.2015, č. </a:t>
            </a:r>
            <a:r>
              <a:rPr lang="cs-CZ" sz="1600" dirty="0" err="1" smtClean="0"/>
              <a:t>j</a:t>
            </a:r>
            <a:r>
              <a:rPr lang="cs-CZ" sz="1600" dirty="0" smtClean="0"/>
              <a:t>. 6 </a:t>
            </a:r>
            <a:r>
              <a:rPr lang="cs-CZ" sz="1600" dirty="0" err="1" smtClean="0"/>
              <a:t>Afs</a:t>
            </a:r>
            <a:r>
              <a:rPr lang="cs-CZ" sz="1600" dirty="0" smtClean="0"/>
              <a:t> 52/2015 - 29</a:t>
            </a:r>
          </a:p>
          <a:p>
            <a:pPr algn="just"/>
            <a:r>
              <a:rPr lang="cs-CZ" sz="1600" dirty="0" smtClean="0"/>
              <a:t>Česká republika byla k 13. 1. 2020 smluvní stranou celkem 88 dvoustranných SZDZ (nejen se státy, s nimiž probíhá pravidelná obchodní výměna, ale například i s KLDR; nejnovější SZDZ s Korejskou republikou [č. 1/2020 Sb. m. s.])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0743228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3558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3558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5629584</Template>
  <TotalTime>1661</TotalTime>
  <Words>2688</Words>
  <Application>Microsoft Office PowerPoint</Application>
  <PresentationFormat>Předvádění na obrazovce (4:3)</PresentationFormat>
  <Paragraphs>155</Paragraphs>
  <Slides>20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3558</vt:lpstr>
      <vt:lpstr>BÉŽOVÁ TITL</vt:lpstr>
      <vt:lpstr>Mezinárodní daňové právo  Michael Feldek  </vt:lpstr>
      <vt:lpstr>Mezinárodní daňové právo - pojem</vt:lpstr>
      <vt:lpstr>Mezinárodní prvek může být dán:</vt:lpstr>
      <vt:lpstr>Daňová svrchovanost (suverenita)</vt:lpstr>
      <vt:lpstr>Daňová jurisdikce</vt:lpstr>
      <vt:lpstr>Dvojí zdanění</vt:lpstr>
      <vt:lpstr>Mezinárodní dvojí zdanění</vt:lpstr>
      <vt:lpstr>Právní nástroje zamezení dvojímu zdanění</vt:lpstr>
      <vt:lpstr>Smlouvy o zamezení dvojího zdanění (SZDZ)</vt:lpstr>
      <vt:lpstr>Daňoví rezidenti (tuzemci) a nerezidenti (cizozemci) </vt:lpstr>
      <vt:lpstr>Daňoví rezidenti (tuzemci) podle českého práva – fyzické osoby </vt:lpstr>
      <vt:lpstr>Daňoví nerezidenti (cizozemci) podle českého práva – fyzické osoby  </vt:lpstr>
      <vt:lpstr>Daňoví rezidenti a nerezidenti podle českého práva – právnické osoby </vt:lpstr>
      <vt:lpstr>Určení zdroje příjmů u daňových nerezidentů </vt:lpstr>
      <vt:lpstr>Metody zamezení (eliminace) dvojího zdanění podle SZDZ a ZDP</vt:lpstr>
      <vt:lpstr>Mezinárodní spolupráce při správě daní</vt:lpstr>
      <vt:lpstr>Mezinárodní spolupráce při správě daní – mezinárodní dokumenty</vt:lpstr>
      <vt:lpstr>Nespolupracující daňové jurisdikce</vt:lpstr>
      <vt:lpstr>Závěrem (aneb o čem by bylo dobré mít povědomí):</vt:lpstr>
      <vt:lpstr>Použitá a doporučená literatura a jiné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Zajišťovací příkazy</dc:title>
  <dc:creator>Klára Koukalová</dc:creator>
  <cp:lastModifiedBy>Windows User</cp:lastModifiedBy>
  <cp:revision>160</cp:revision>
  <dcterms:created xsi:type="dcterms:W3CDTF">2020-03-20T16:42:24Z</dcterms:created>
  <dcterms:modified xsi:type="dcterms:W3CDTF">2020-04-13T20:59:36Z</dcterms:modified>
</cp:coreProperties>
</file>