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7" r:id="rId5"/>
    <p:sldId id="268" r:id="rId6"/>
    <p:sldId id="272" r:id="rId7"/>
    <p:sldId id="269" r:id="rId8"/>
    <p:sldId id="273" r:id="rId9"/>
    <p:sldId id="291" r:id="rId10"/>
    <p:sldId id="275" r:id="rId11"/>
    <p:sldId id="276" r:id="rId12"/>
    <p:sldId id="279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92" r:id="rId21"/>
    <p:sldId id="285" r:id="rId22"/>
    <p:sldId id="286" r:id="rId23"/>
    <p:sldId id="287" r:id="rId24"/>
    <p:sldId id="296" r:id="rId25"/>
    <p:sldId id="288" r:id="rId26"/>
    <p:sldId id="295" r:id="rId27"/>
    <p:sldId id="290" r:id="rId28"/>
    <p:sldId id="289" r:id="rId29"/>
    <p:sldId id="293" r:id="rId30"/>
    <p:sldId id="294" r:id="rId31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>
        <p:scale>
          <a:sx n="100" d="100"/>
          <a:sy n="100" d="100"/>
        </p:scale>
        <p:origin x="-780" y="-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agencies/easme_cs" TargetMode="External"/><Relationship Id="rId7" Type="http://schemas.openxmlformats.org/officeDocument/2006/relationships/hyperlink" Target="https://europa.eu/european-union/about-eu/agencies/inea_cs" TargetMode="External"/><Relationship Id="rId2" Type="http://schemas.openxmlformats.org/officeDocument/2006/relationships/hyperlink" Target="https://europa.eu/european-union/about-eu/agencies/eace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rea_cs" TargetMode="External"/><Relationship Id="rId5" Type="http://schemas.openxmlformats.org/officeDocument/2006/relationships/hyperlink" Target="https://europa.eu/european-union/about-eu/agencies/chafea_cs" TargetMode="External"/><Relationship Id="rId4" Type="http://schemas.openxmlformats.org/officeDocument/2006/relationships/hyperlink" Target="https://europa.eu/european-union/about-eu/agencies/erc_c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imi2_cs" TargetMode="External"/><Relationship Id="rId3" Type="http://schemas.openxmlformats.org/officeDocument/2006/relationships/hyperlink" Target="https://europa.eu/european-union/about-eu/agencies/iss_cs" TargetMode="External"/><Relationship Id="rId7" Type="http://schemas.openxmlformats.org/officeDocument/2006/relationships/hyperlink" Target="http://www.fch.europa.eu/" TargetMode="External"/><Relationship Id="rId12" Type="http://schemas.openxmlformats.org/officeDocument/2006/relationships/hyperlink" Target="https://europa.eu/european-union/about-eu/agencies/bbi_cs" TargetMode="External"/><Relationship Id="rId2" Type="http://schemas.openxmlformats.org/officeDocument/2006/relationships/hyperlink" Target="https://europa.eu/european-union/about-eu/agencies/ed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ecsel_cs" TargetMode="External"/><Relationship Id="rId11" Type="http://schemas.openxmlformats.org/officeDocument/2006/relationships/hyperlink" Target="https://europa.eu/european-union/about-eu/agencies/clean-sky2_cs" TargetMode="External"/><Relationship Id="rId5" Type="http://schemas.openxmlformats.org/officeDocument/2006/relationships/hyperlink" Target="https://europa.eu/european-union/about-eu/agencies/eit_cs" TargetMode="External"/><Relationship Id="rId10" Type="http://schemas.openxmlformats.org/officeDocument/2006/relationships/hyperlink" Target="http://www.shift2rail.org/" TargetMode="External"/><Relationship Id="rId4" Type="http://schemas.openxmlformats.org/officeDocument/2006/relationships/hyperlink" Target="https://europa.eu/european-union/about-eu/agencies/satcen_cs" TargetMode="External"/><Relationship Id="rId9" Type="http://schemas.openxmlformats.org/officeDocument/2006/relationships/hyperlink" Target="https://europa.eu/european-union/about-eu/agencies/sesar_c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ean-union/about-eu/agencies/overhaul_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PI_ullrWo" TargetMode="External"/><Relationship Id="rId2" Type="http://schemas.openxmlformats.org/officeDocument/2006/relationships/hyperlink" Target="https://www.youtube.com/watch?v=r5uTJZ6JVo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aso.europa.eu/" TargetMode="External"/><Relationship Id="rId3" Type="http://schemas.openxmlformats.org/officeDocument/2006/relationships/hyperlink" Target="https://europa.eu/european-union/about-eu/agencies/berec_cs" TargetMode="External"/><Relationship Id="rId7" Type="http://schemas.openxmlformats.org/officeDocument/2006/relationships/hyperlink" Target="https://europa.eu/european-union/about-eu/agencies/eu-lisa_cs" TargetMode="External"/><Relationship Id="rId2" Type="http://schemas.openxmlformats.org/officeDocument/2006/relationships/hyperlink" Target="https://europa.eu/european-union/about-eu/agencies/acer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frontex_cs" TargetMode="External"/><Relationship Id="rId5" Type="http://schemas.openxmlformats.org/officeDocument/2006/relationships/hyperlink" Target="https://europa.eu/european-union/about-eu/agencies/eu-osha_cs" TargetMode="External"/><Relationship Id="rId10" Type="http://schemas.openxmlformats.org/officeDocument/2006/relationships/hyperlink" Target="https://europa.eu/european-union/about-eu/agencies/eba_cs" TargetMode="External"/><Relationship Id="rId4" Type="http://schemas.openxmlformats.org/officeDocument/2006/relationships/hyperlink" Target="https://europa.eu/european-union/about-eu/agencies/cpvo_cs" TargetMode="External"/><Relationship Id="rId9" Type="http://schemas.openxmlformats.org/officeDocument/2006/relationships/hyperlink" Target="https://europa.eu/european-union/about-eu/agencies/easa_cs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eurofound_cs" TargetMode="External"/><Relationship Id="rId3" Type="http://schemas.openxmlformats.org/officeDocument/2006/relationships/hyperlink" Target="https://europa.eu/european-union/about-eu/agencies/cedefop_cs" TargetMode="External"/><Relationship Id="rId7" Type="http://schemas.openxmlformats.org/officeDocument/2006/relationships/hyperlink" Target="https://europa.eu/european-union/about-eu/agencies/efsa_cs" TargetMode="External"/><Relationship Id="rId2" Type="http://schemas.openxmlformats.org/officeDocument/2006/relationships/hyperlink" Target="https://europa.eu/european-union/about-eu/agencies/ecdc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efca_cs" TargetMode="External"/><Relationship Id="rId11" Type="http://schemas.openxmlformats.org/officeDocument/2006/relationships/hyperlink" Target="https://europa.eu/european-union/about-eu/agencies/eiopa_cs" TargetMode="External"/><Relationship Id="rId5" Type="http://schemas.openxmlformats.org/officeDocument/2006/relationships/hyperlink" Target="https://europa.eu/european-union/about-eu/agencies/eea_cs" TargetMode="External"/><Relationship Id="rId10" Type="http://schemas.openxmlformats.org/officeDocument/2006/relationships/hyperlink" Target="https://europa.eu/european-union/about-eu/agencies/eige_cs" TargetMode="External"/><Relationship Id="rId4" Type="http://schemas.openxmlformats.org/officeDocument/2006/relationships/hyperlink" Target="https://europa.eu/european-union/about-eu/agencies/echa_cs" TargetMode="External"/><Relationship Id="rId9" Type="http://schemas.openxmlformats.org/officeDocument/2006/relationships/hyperlink" Target="https://europa.eu/european-union/about-eu/agencies/gsa_cs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era_cs" TargetMode="External"/><Relationship Id="rId3" Type="http://schemas.openxmlformats.org/officeDocument/2006/relationships/hyperlink" Target="https://europa.eu/european-union/about-eu/agencies/ema_cs" TargetMode="External"/><Relationship Id="rId7" Type="http://schemas.openxmlformats.org/officeDocument/2006/relationships/hyperlink" Target="https://europa.eu/european-union/about-eu/agencies/europol_cs" TargetMode="External"/><Relationship Id="rId2" Type="http://schemas.openxmlformats.org/officeDocument/2006/relationships/hyperlink" Target="https://europa.eu/european-union/about-eu/agencies/ems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cepol_cs" TargetMode="External"/><Relationship Id="rId5" Type="http://schemas.openxmlformats.org/officeDocument/2006/relationships/hyperlink" Target="https://europa.eu/european-union/about-eu/agencies/enisa_cs" TargetMode="External"/><Relationship Id="rId10" Type="http://schemas.openxmlformats.org/officeDocument/2006/relationships/hyperlink" Target="https://europa.eu/european-union/about-eu/agencies/etf_cs" TargetMode="External"/><Relationship Id="rId4" Type="http://schemas.openxmlformats.org/officeDocument/2006/relationships/hyperlink" Target="https://europa.eu/european-union/about-eu/agencies/emcdda_cs" TargetMode="External"/><Relationship Id="rId9" Type="http://schemas.openxmlformats.org/officeDocument/2006/relationships/hyperlink" Target="https://europa.eu/european-union/about-eu/agencies/esma_c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agencies/euipo_cs" TargetMode="External"/><Relationship Id="rId2" Type="http://schemas.openxmlformats.org/officeDocument/2006/relationships/hyperlink" Target="https://europa.eu/european-union/about-eu/agencies/fr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cdt_cs" TargetMode="External"/><Relationship Id="rId5" Type="http://schemas.openxmlformats.org/officeDocument/2006/relationships/hyperlink" Target="https://europa.eu/european-union/about-eu/agencies/eurojust_cs" TargetMode="External"/><Relationship Id="rId4" Type="http://schemas.openxmlformats.org/officeDocument/2006/relationships/hyperlink" Target="https://europa.eu/european-union/about-eu/agencies/srb_c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MV858K Evropské správní právo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4. </a:t>
            </a:r>
            <a:r>
              <a:rPr lang="cs-CZ" dirty="0" smtClean="0"/>
              <a:t> a 6. přednáška</a:t>
            </a:r>
            <a:endParaRPr lang="cs-CZ" dirty="0" smtClean="0"/>
          </a:p>
          <a:p>
            <a:pPr algn="ctr"/>
            <a:r>
              <a:rPr lang="cs-CZ" dirty="0" smtClean="0"/>
              <a:t>JUDr. Lukáš Potěšil, Ph.D. </a:t>
            </a:r>
          </a:p>
          <a:p>
            <a:pPr algn="ctr"/>
            <a:r>
              <a:rPr lang="cs-CZ" dirty="0" smtClean="0"/>
              <a:t>22. </a:t>
            </a:r>
            <a:r>
              <a:rPr lang="cs-CZ" dirty="0" smtClean="0"/>
              <a:t>4. </a:t>
            </a:r>
            <a:r>
              <a:rPr lang="cs-CZ" smtClean="0"/>
              <a:t>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71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53028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Nárůst </a:t>
            </a:r>
            <a:r>
              <a:rPr lang="cs-CZ" altLang="cs-CZ" sz="2000" b="1" dirty="0">
                <a:solidFill>
                  <a:srgbClr val="000000"/>
                </a:solidFill>
              </a:rPr>
              <a:t>správních aktivit </a:t>
            </a:r>
            <a:r>
              <a:rPr lang="cs-CZ" altLang="cs-CZ" sz="2000" dirty="0">
                <a:solidFill>
                  <a:srgbClr val="000000"/>
                </a:solidFill>
              </a:rPr>
              <a:t>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Evropská unie je i </a:t>
            </a:r>
            <a:r>
              <a:rPr lang="cs-CZ" altLang="cs-CZ" sz="2000" b="1" dirty="0">
                <a:solidFill>
                  <a:srgbClr val="000000"/>
                </a:solidFill>
              </a:rPr>
              <a:t>správním prostorem</a:t>
            </a:r>
            <a:r>
              <a:rPr lang="cs-CZ" altLang="cs-CZ" sz="2000" dirty="0">
                <a:solidFill>
                  <a:srgbClr val="000000"/>
                </a:solidFill>
              </a:rPr>
              <a:t>, vychází z tzv. </a:t>
            </a:r>
            <a:r>
              <a:rPr lang="cs-CZ" altLang="cs-CZ" sz="2000" i="1" dirty="0" err="1">
                <a:solidFill>
                  <a:srgbClr val="000000"/>
                </a:solidFill>
              </a:rPr>
              <a:t>mixed-administration</a:t>
            </a:r>
            <a:r>
              <a:rPr lang="cs-CZ" altLang="cs-CZ" sz="2000" dirty="0">
                <a:solidFill>
                  <a:srgbClr val="000000"/>
                </a:solidFill>
              </a:rPr>
              <a:t> (smíšená či víceúrovňová správa)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sdílené </a:t>
            </a:r>
            <a:r>
              <a:rPr lang="cs-CZ" altLang="cs-CZ" sz="2000" dirty="0">
                <a:solidFill>
                  <a:srgbClr val="000000"/>
                </a:solidFill>
              </a:rPr>
              <a:t>(čl. 4 SFEU)</a:t>
            </a:r>
            <a:r>
              <a:rPr lang="cs-CZ" altLang="cs-CZ" sz="2000" b="1" dirty="0">
                <a:solidFill>
                  <a:srgbClr val="000000"/>
                </a:solidFill>
              </a:rPr>
              <a:t> a výlučné (správní) pravomoci </a:t>
            </a:r>
            <a:r>
              <a:rPr lang="cs-CZ" altLang="cs-CZ" sz="2000" dirty="0">
                <a:solidFill>
                  <a:srgbClr val="000000"/>
                </a:solidFill>
              </a:rPr>
              <a:t>(čl. 3 SFEU)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přímá unijní správa</a:t>
            </a:r>
            <a:r>
              <a:rPr lang="cs-CZ" altLang="cs-CZ" sz="2000" dirty="0">
                <a:solidFill>
                  <a:srgbClr val="000000"/>
                </a:solidFill>
              </a:rPr>
              <a:t>: orgány, instituce a jiné subjekty Evropské unie (čl. 298 SFEU „</a:t>
            </a:r>
            <a:r>
              <a:rPr lang="cs-CZ" altLang="cs-CZ" sz="2000" i="1" dirty="0">
                <a:solidFill>
                  <a:srgbClr val="000000"/>
                </a:solidFill>
              </a:rPr>
              <a:t>při plnění svých úkolů se orgány, instituce a jiné subjekty Unie opírají o otevřenou, efektivní a nezávislou evropskou správu</a:t>
            </a:r>
            <a:r>
              <a:rPr lang="cs-CZ" altLang="cs-CZ" sz="2000" dirty="0">
                <a:solidFill>
                  <a:srgbClr val="000000"/>
                </a:solidFill>
              </a:rPr>
              <a:t>“)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nepřímá unijní správa</a:t>
            </a:r>
            <a:r>
              <a:rPr lang="cs-CZ" altLang="cs-CZ" sz="2000" dirty="0">
                <a:solidFill>
                  <a:srgbClr val="000000"/>
                </a:solidFill>
              </a:rPr>
              <a:t>: uskutečňováno </a:t>
            </a:r>
            <a:r>
              <a:rPr lang="cs-CZ" altLang="cs-CZ" sz="2000" dirty="0">
                <a:solidFill>
                  <a:srgbClr val="FF0000"/>
                </a:solidFill>
              </a:rPr>
              <a:t>správními orgány členských států</a:t>
            </a:r>
            <a:r>
              <a:rPr lang="cs-CZ" altLang="cs-CZ" sz="2000" dirty="0">
                <a:solidFill>
                  <a:srgbClr val="000000"/>
                </a:solidFill>
              </a:rPr>
              <a:t> podle </a:t>
            </a:r>
            <a:r>
              <a:rPr lang="cs-CZ" altLang="cs-CZ" sz="2000" dirty="0">
                <a:solidFill>
                  <a:srgbClr val="FF0000"/>
                </a:solidFill>
              </a:rPr>
              <a:t>vnitrostátních předpisů</a:t>
            </a:r>
            <a:r>
              <a:rPr lang="cs-CZ" altLang="cs-CZ" sz="2000" dirty="0">
                <a:solidFill>
                  <a:srgbClr val="000000"/>
                </a:solidFill>
              </a:rPr>
              <a:t>, soudní ochrana vnitrostátní - ? Jak zajistit, aby byly více (pro)evropské a méně národní?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9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Jednotnost </a:t>
            </a:r>
            <a:r>
              <a:rPr lang="cs-CZ" altLang="cs-CZ" sz="2000" dirty="0">
                <a:solidFill>
                  <a:srgbClr val="000000"/>
                </a:solidFill>
              </a:rPr>
              <a:t>u přímé a nepřímé unijní správy?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Složitost a nepřehlednost právní regulace, transparentnost, přístupnost </a:t>
            </a:r>
            <a:r>
              <a:rPr lang="cs-CZ" altLang="cs-CZ" sz="2000" b="1" dirty="0">
                <a:solidFill>
                  <a:srgbClr val="000000"/>
                </a:solidFill>
              </a:rPr>
              <a:t>přímé unijní správy</a:t>
            </a:r>
            <a:r>
              <a:rPr lang="cs-CZ" altLang="cs-CZ" sz="2000" dirty="0">
                <a:solidFill>
                  <a:srgbClr val="000000"/>
                </a:solidFill>
              </a:rPr>
              <a:t> po stránce </a:t>
            </a:r>
            <a:r>
              <a:rPr lang="cs-CZ" altLang="cs-CZ" sz="2000" b="1" dirty="0">
                <a:solidFill>
                  <a:srgbClr val="000000"/>
                </a:solidFill>
              </a:rPr>
              <a:t>funkcionální a organizační</a:t>
            </a:r>
            <a:r>
              <a:rPr lang="cs-CZ" altLang="cs-CZ" sz="2000" dirty="0">
                <a:solidFill>
                  <a:srgbClr val="000000"/>
                </a:solidFill>
              </a:rPr>
              <a:t>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předvídatelnost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Evropská unie disponuje také „jinými subjekty“, což je více jak 40 tzv. </a:t>
            </a:r>
            <a:r>
              <a:rPr lang="cs-CZ" altLang="cs-CZ" sz="2000" b="1" dirty="0">
                <a:solidFill>
                  <a:srgbClr val="000000"/>
                </a:solidFill>
              </a:rPr>
              <a:t>nezávislých agentur </a:t>
            </a:r>
            <a:r>
              <a:rPr lang="cs-CZ" altLang="cs-CZ" sz="2000" dirty="0">
                <a:solidFill>
                  <a:srgbClr val="000000"/>
                </a:solidFill>
              </a:rPr>
              <a:t>zřizovaných nařízeními pro konkrétní oblast; klasifikace agentur (rozhodovací, řídící, koordinační, výkonné, decentralizované, …) 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(ne)dostatečnost čl. 41 LZPEU?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Dvě verze – „unijní“ a „profesorská“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80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Dopad „toliko“ na </a:t>
            </a:r>
            <a:r>
              <a:rPr lang="cs-CZ" altLang="cs-CZ" sz="2400" b="1" dirty="0">
                <a:solidFill>
                  <a:srgbClr val="FF0000"/>
                </a:solidFill>
              </a:rPr>
              <a:t>přímou unijní správu </a:t>
            </a:r>
            <a:r>
              <a:rPr lang="cs-CZ" altLang="cs-CZ" sz="2400" dirty="0">
                <a:solidFill>
                  <a:srgbClr val="000000"/>
                </a:solidFill>
              </a:rPr>
              <a:t>– orgány, instituce a jiné subjekty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Povaha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</a:rPr>
              <a:t>procesních pravidel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generalis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a </a:t>
            </a:r>
            <a:r>
              <a:rPr lang="cs-CZ" altLang="cs-CZ" sz="2400" i="1" dirty="0">
                <a:solidFill>
                  <a:srgbClr val="000000"/>
                </a:solidFill>
              </a:rPr>
              <a:t>de </a:t>
            </a:r>
            <a:r>
              <a:rPr lang="cs-CZ" altLang="cs-CZ" sz="2400" i="1" dirty="0" err="1">
                <a:solidFill>
                  <a:srgbClr val="000000"/>
                </a:solidFill>
              </a:rPr>
              <a:t>minimis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kde není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specialis</a:t>
            </a:r>
            <a:endParaRPr lang="cs-CZ" altLang="cs-CZ" sz="2400" i="1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Zásady </a:t>
            </a:r>
            <a:r>
              <a:rPr lang="cs-CZ" altLang="cs-CZ" sz="2400" dirty="0">
                <a:solidFill>
                  <a:srgbClr val="000000"/>
                </a:solidFill>
              </a:rPr>
              <a:t>ovlivňující výkon správní činnosti vycházející z principu dobré správy podle </a:t>
            </a:r>
            <a:r>
              <a:rPr lang="cs-CZ" altLang="cs-CZ" sz="2400" b="1" dirty="0">
                <a:solidFill>
                  <a:srgbClr val="000000"/>
                </a:solidFill>
              </a:rPr>
              <a:t>čl. 41 LZPEU </a:t>
            </a:r>
            <a:r>
              <a:rPr lang="cs-CZ" altLang="cs-CZ" sz="2400" dirty="0">
                <a:solidFill>
                  <a:srgbClr val="000000"/>
                </a:solidFill>
              </a:rPr>
              <a:t>(právo na dobrou správu) a </a:t>
            </a:r>
            <a:r>
              <a:rPr lang="cs-CZ" altLang="cs-CZ" sz="2400" b="1" dirty="0">
                <a:solidFill>
                  <a:srgbClr val="000000"/>
                </a:solidFill>
              </a:rPr>
              <a:t>Kodexu řádné správní praxe: 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Zákonnosti, rovného zacházení, přiměřenosti, nestrannosti, jednotnosti a oprávněného očekávání, ochrany soukromí, spravedlnosti, transparentnosti a účinnosti a služby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09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Usnesení Evropského parlamentu z 15. 1. 2013, 2012/2024(INI), výzva Evropské komisi k přijetí nařízení </a:t>
            </a:r>
            <a:r>
              <a:rPr lang="cs-CZ" altLang="cs-CZ" sz="2000" b="1" dirty="0">
                <a:solidFill>
                  <a:srgbClr val="000000"/>
                </a:solidFill>
              </a:rPr>
              <a:t>o správním právu procesním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>
                <a:solidFill>
                  <a:srgbClr val="000000"/>
                </a:solidFill>
              </a:rPr>
              <a:t>6 </a:t>
            </a:r>
            <a:r>
              <a:rPr lang="cs-CZ" altLang="cs-CZ" sz="2000" b="1" dirty="0">
                <a:solidFill>
                  <a:srgbClr val="000000"/>
                </a:solidFill>
              </a:rPr>
              <a:t>doporučení </a:t>
            </a:r>
            <a:r>
              <a:rPr lang="cs-CZ" altLang="cs-CZ" sz="2000" dirty="0">
                <a:solidFill>
                  <a:srgbClr val="000000"/>
                </a:solidFill>
              </a:rPr>
              <a:t>(1.rozsah působnosti, 2. vztah k jiným předpisům, 3. obecné zásady, 4. pravidla pro správní řízení a vydání rozhodnutí, 5. opravné prostředky a 6. požadavky na nařízení samotné)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b="1" dirty="0">
                <a:solidFill>
                  <a:srgbClr val="000000"/>
                </a:solidFill>
              </a:rPr>
              <a:t>Usnesení Evropského parlamentu ze dne 9. června 2016 o otevřené, efektivní a nezávislé správě Evropské unie (2016/2610(RSP))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53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Vědecká síť Re-NEUAL </a:t>
            </a:r>
            <a:r>
              <a:rPr lang="cs-CZ" altLang="cs-CZ" sz="2400" i="1" dirty="0">
                <a:solidFill>
                  <a:srgbClr val="000000"/>
                </a:solidFill>
              </a:rPr>
              <a:t>(</a:t>
            </a:r>
            <a:r>
              <a:rPr lang="en-US" altLang="cs-CZ" sz="2400" i="1" dirty="0">
                <a:solidFill>
                  <a:srgbClr val="000000"/>
                </a:solidFill>
              </a:rPr>
              <a:t>Research Network on EU Administrative Law</a:t>
            </a:r>
            <a:r>
              <a:rPr lang="cs-CZ" altLang="cs-CZ" sz="2400" i="1" dirty="0">
                <a:solidFill>
                  <a:srgbClr val="000000"/>
                </a:solidFill>
              </a:rPr>
              <a:t>) </a:t>
            </a:r>
            <a:r>
              <a:rPr lang="cs-CZ" altLang="cs-CZ" sz="2400" dirty="0">
                <a:solidFill>
                  <a:srgbClr val="000000"/>
                </a:solidFill>
              </a:rPr>
              <a:t>od 2009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Představen </a:t>
            </a:r>
            <a:r>
              <a:rPr lang="cs-CZ" altLang="cs-CZ" sz="2400" b="1" dirty="0">
                <a:solidFill>
                  <a:srgbClr val="000000"/>
                </a:solidFill>
              </a:rPr>
              <a:t>návrh správního řádu Evropské unie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>
                <a:solidFill>
                  <a:srgbClr val="000000"/>
                </a:solidFill>
              </a:rPr>
              <a:t>Model </a:t>
            </a:r>
            <a:r>
              <a:rPr lang="cs-CZ" altLang="cs-CZ" sz="2400" i="1" dirty="0" err="1">
                <a:solidFill>
                  <a:srgbClr val="000000"/>
                </a:solidFill>
              </a:rPr>
              <a:t>Rules</a:t>
            </a:r>
            <a:r>
              <a:rPr lang="cs-CZ" altLang="cs-CZ" sz="2400" i="1" dirty="0">
                <a:solidFill>
                  <a:srgbClr val="000000"/>
                </a:solidFill>
              </a:rPr>
              <a:t> on EU </a:t>
            </a:r>
            <a:r>
              <a:rPr lang="cs-CZ" altLang="cs-CZ" sz="2400" i="1" dirty="0" err="1">
                <a:solidFill>
                  <a:srgbClr val="000000"/>
                </a:solidFill>
              </a:rPr>
              <a:t>Adminisrative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i="1" dirty="0" err="1">
                <a:solidFill>
                  <a:srgbClr val="000000"/>
                </a:solidFill>
              </a:rPr>
              <a:t>Procedure</a:t>
            </a:r>
            <a:r>
              <a:rPr lang="cs-CZ" altLang="cs-CZ" sz="2400" dirty="0">
                <a:solidFill>
                  <a:srgbClr val="000000"/>
                </a:solidFill>
              </a:rPr>
              <a:t>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Pasivní a zdrženlivá role EK – budoucnost „profesorského“ návrhu?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94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6 částí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Obecná ustanovení </a:t>
            </a:r>
            <a:r>
              <a:rPr lang="cs-CZ" altLang="cs-CZ" sz="2400" dirty="0">
                <a:solidFill>
                  <a:srgbClr val="000000"/>
                </a:solidFill>
              </a:rPr>
              <a:t>(rozsah působnosti, vztah k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specialis</a:t>
            </a:r>
            <a:r>
              <a:rPr lang="cs-CZ" altLang="cs-CZ" sz="2400" dirty="0">
                <a:solidFill>
                  <a:srgbClr val="000000"/>
                </a:solidFill>
              </a:rPr>
              <a:t>, definice pojmů „správní činnost“ – právně závazné akty v č. II, rozhodnutí v č. III, smlouvy v č. IV, spolupráce v č. V a  informace v č. VI)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Správní normotvorba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Individuální rozhodování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Veřejnoprávní smlouvy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Vzájemná spolupráce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informace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82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</a:t>
            </a:r>
            <a:r>
              <a:rPr lang="cs-CZ" altLang="cs-CZ" dirty="0" smtClean="0"/>
              <a:t>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Není založeno na dělbě moci, ale na </a:t>
            </a:r>
            <a:r>
              <a:rPr lang="cs-CZ" sz="2000" b="1" dirty="0">
                <a:solidFill>
                  <a:srgbClr val="FF0000"/>
                </a:solidFill>
              </a:rPr>
              <a:t>institucionální rovnováze </a:t>
            </a:r>
            <a:r>
              <a:rPr lang="cs-CZ" sz="2000" dirty="0"/>
              <a:t>mezi klíčovými orgány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Čl. 298 SFEU – </a:t>
            </a:r>
            <a:r>
              <a:rPr lang="cs-CZ" sz="2000" b="1" dirty="0"/>
              <a:t>orgány, instituce a jiné subjekty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Orgány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Čl. 13 SEU, vzájemná spolupráce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Instituce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Poradní charakter, dle primárního práva (HSV, Výbor regionů, COREPER), ze sekundárního práva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Jiné subjekty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dirty="0"/>
              <a:t>Agentury, ale také </a:t>
            </a:r>
            <a:r>
              <a:rPr lang="cs-CZ" sz="2000" b="1" dirty="0"/>
              <a:t>Úřad pro publikace EU</a:t>
            </a:r>
            <a:r>
              <a:rPr lang="cs-CZ" sz="2000" dirty="0"/>
              <a:t>, </a:t>
            </a:r>
            <a:r>
              <a:rPr lang="cs-CZ" sz="2000" dirty="0" smtClean="0"/>
              <a:t>EUROSTAT </a:t>
            </a:r>
            <a:r>
              <a:rPr lang="cs-CZ" sz="2000" dirty="0"/>
              <a:t>– Evropský statistický úřad, </a:t>
            </a:r>
            <a:r>
              <a:rPr lang="cs-CZ" sz="2000" b="1" dirty="0"/>
              <a:t>EPSO – Úřad pro výběr personálu</a:t>
            </a:r>
            <a:r>
              <a:rPr lang="cs-CZ" sz="2000" dirty="0"/>
              <a:t>, </a:t>
            </a:r>
            <a:r>
              <a:rPr lang="cs-CZ" sz="2000" b="1" dirty="0"/>
              <a:t>Evropská správní </a:t>
            </a:r>
            <a:r>
              <a:rPr lang="cs-CZ" sz="2000" b="1" dirty="0" smtClean="0"/>
              <a:t>škola, </a:t>
            </a:r>
            <a:r>
              <a:rPr lang="pl-PL" sz="2000" b="1" dirty="0"/>
              <a:t>Skupina pro reakci na počítačové hrozby (CERT)</a:t>
            </a:r>
            <a:r>
              <a:rPr lang="cs-CZ" sz="2000" dirty="0" smtClean="0"/>
              <a:t> </a:t>
            </a:r>
            <a:r>
              <a:rPr lang="cs-CZ" sz="2000" dirty="0"/>
              <a:t>…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62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</a:t>
            </a:r>
            <a:r>
              <a:rPr lang="cs-CZ" altLang="cs-CZ" dirty="0" smtClean="0"/>
              <a:t>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v současné době je více než </a:t>
            </a:r>
            <a:r>
              <a:rPr lang="cs-CZ" sz="2000" b="1" dirty="0"/>
              <a:t>40 agentur </a:t>
            </a:r>
            <a:r>
              <a:rPr lang="cs-CZ" sz="2000" dirty="0"/>
              <a:t>a lze je rozdělit do čtyř/pěti skupin: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1. decentralizované agentury (viz dále)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2. výkonné agentury </a:t>
            </a:r>
            <a:r>
              <a:rPr lang="cs-CZ" sz="2000" dirty="0">
                <a:solidFill>
                  <a:srgbClr val="7D1E1E"/>
                </a:solidFill>
              </a:rPr>
              <a:t>(</a:t>
            </a:r>
            <a:r>
              <a:rPr lang="cs-CZ" sz="2000" dirty="0">
                <a:solidFill>
                  <a:srgbClr val="000000"/>
                </a:solidFill>
                <a:hlinkClick r:id="rId2"/>
              </a:rPr>
              <a:t>Výkonná agentura pro vzdělávání, kulturu a audiovizuální oblast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3"/>
              </a:rPr>
              <a:t>Výkonná agentura pro malé a střední podniky (EASME)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4"/>
              </a:rPr>
              <a:t>Výkonná agentura Evropské rady pro výzkum (ERCEA)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Výkonná agentura pro spotřebitele, zdraví, zemědělství a potraviny (</a:t>
            </a:r>
            <a:r>
              <a:rPr lang="cs-CZ" sz="2000" dirty="0" err="1">
                <a:solidFill>
                  <a:srgbClr val="000000"/>
                </a:solidFill>
                <a:hlinkClick r:id="rId5"/>
              </a:rPr>
              <a:t>Chafea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6"/>
              </a:rPr>
              <a:t>Výkonná agentura pro výzkum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7"/>
              </a:rPr>
              <a:t>Výkonná agentura pro inovace a sítě (INEA)</a:t>
            </a: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60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</a:t>
            </a:r>
            <a:r>
              <a:rPr lang="cs-CZ" altLang="cs-CZ" dirty="0" smtClean="0"/>
              <a:t>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3. agentura v rámci </a:t>
            </a:r>
            <a:r>
              <a:rPr lang="cs-CZ" sz="2000" dirty="0" err="1"/>
              <a:t>EURATOMu</a:t>
            </a:r>
            <a:r>
              <a:rPr lang="cs-CZ" sz="2000" dirty="0"/>
              <a:t> </a:t>
            </a:r>
            <a:r>
              <a:rPr lang="cs-CZ" sz="2000" dirty="0" smtClean="0"/>
              <a:t>( + F4E </a:t>
            </a:r>
            <a:r>
              <a:rPr lang="cs-CZ" sz="2000" dirty="0"/>
              <a:t>– Energie z jaderné syntézy)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4. Agentury </a:t>
            </a:r>
            <a:r>
              <a:rPr lang="cs-CZ" sz="2000" dirty="0" err="1"/>
              <a:t>společené</a:t>
            </a:r>
            <a:r>
              <a:rPr lang="cs-CZ" sz="2000" dirty="0"/>
              <a:t> bezpečnostní a obranné politiky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u="sng" dirty="0">
                <a:solidFill>
                  <a:srgbClr val="00B050"/>
                </a:solidFill>
                <a:hlinkClick r:id="rId2"/>
              </a:rPr>
              <a:t>(Evropská obranná </a:t>
            </a:r>
            <a:r>
              <a:rPr lang="cs-CZ" sz="2000" dirty="0">
                <a:solidFill>
                  <a:srgbClr val="00B050"/>
                </a:solidFill>
                <a:hlinkClick r:id="rId2"/>
              </a:rPr>
              <a:t>agentura</a:t>
            </a:r>
            <a:r>
              <a:rPr lang="cs-CZ" sz="2000" u="sng" dirty="0">
                <a:solidFill>
                  <a:srgbClr val="00B050"/>
                </a:solidFill>
                <a:hlinkClick r:id="rId2"/>
              </a:rPr>
              <a:t> (EDA</a:t>
            </a:r>
            <a:r>
              <a:rPr lang="cs-CZ" sz="2000" u="sng" dirty="0">
                <a:solidFill>
                  <a:schemeClr val="tx2"/>
                </a:solidFill>
                <a:hlinkClick r:id="rId2"/>
              </a:rPr>
              <a:t>)</a:t>
            </a:r>
            <a:r>
              <a:rPr lang="cs-CZ" sz="2000" u="sng" dirty="0">
                <a:solidFill>
                  <a:schemeClr val="tx2"/>
                </a:solidFill>
              </a:rPr>
              <a:t>, Ú</a:t>
            </a:r>
            <a:r>
              <a:rPr lang="cs-CZ" sz="2000" u="sng" dirty="0">
                <a:solidFill>
                  <a:schemeClr val="tx2"/>
                </a:solidFill>
                <a:hlinkClick r:id="rId3"/>
              </a:rPr>
              <a:t>stav </a:t>
            </a:r>
            <a:r>
              <a:rPr lang="cs-CZ" sz="2000" u="sng" dirty="0">
                <a:solidFill>
                  <a:srgbClr val="00B050"/>
                </a:solidFill>
                <a:hlinkClick r:id="rId3"/>
              </a:rPr>
              <a:t>Evropské unie pro studium bezpečnosti (EUISS</a:t>
            </a:r>
            <a:r>
              <a:rPr lang="cs-CZ" sz="2000" u="sng" dirty="0">
                <a:solidFill>
                  <a:schemeClr val="tx2"/>
                </a:solidFill>
                <a:hlinkClick r:id="rId3"/>
              </a:rPr>
              <a:t>)</a:t>
            </a:r>
            <a:r>
              <a:rPr lang="cs-CZ" sz="2000" u="sng" dirty="0">
                <a:solidFill>
                  <a:schemeClr val="tx2"/>
                </a:solidFill>
              </a:rPr>
              <a:t>, </a:t>
            </a:r>
            <a:r>
              <a:rPr lang="cs-CZ" sz="2000" u="sng" dirty="0">
                <a:solidFill>
                  <a:schemeClr val="tx2"/>
                </a:solidFill>
                <a:hlinkClick r:id="rId4"/>
              </a:rPr>
              <a:t>Satelitní </a:t>
            </a:r>
            <a:r>
              <a:rPr lang="cs-CZ" sz="2000" u="sng" dirty="0">
                <a:solidFill>
                  <a:srgbClr val="00B050"/>
                </a:solidFill>
                <a:hlinkClick r:id="rId4"/>
              </a:rPr>
              <a:t>středisko Evropské unie (</a:t>
            </a:r>
            <a:r>
              <a:rPr lang="cs-CZ" sz="2000" u="sng" dirty="0" err="1">
                <a:solidFill>
                  <a:srgbClr val="00B050"/>
                </a:solidFill>
                <a:hlinkClick r:id="rId4"/>
              </a:rPr>
              <a:t>SatCen</a:t>
            </a:r>
            <a:r>
              <a:rPr lang="cs-CZ" sz="2000" u="sng" dirty="0">
                <a:solidFill>
                  <a:srgbClr val="00B050"/>
                </a:solidFill>
                <a:hlinkClick r:id="rId4"/>
              </a:rPr>
              <a:t>)</a:t>
            </a:r>
            <a:endParaRPr lang="cs-CZ" sz="2000" dirty="0">
              <a:solidFill>
                <a:srgbClr val="7D1E1E"/>
              </a:solidFill>
            </a:endParaRP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5. Další: 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Evropský inovační a technologický institut (EIT)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6"/>
              </a:rPr>
              <a:t>Společný podnik ECSEL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  <a:hlinkClick r:id="rId7"/>
              </a:rPr>
              <a:t>Fuel</a:t>
            </a:r>
            <a:r>
              <a:rPr lang="cs-CZ" sz="2000" dirty="0">
                <a:solidFill>
                  <a:srgbClr val="000000"/>
                </a:solidFill>
                <a:hlinkClick r:id="rId7"/>
              </a:rPr>
              <a:t> </a:t>
            </a:r>
            <a:r>
              <a:rPr lang="cs-CZ" sz="2000" dirty="0" err="1">
                <a:solidFill>
                  <a:srgbClr val="000000"/>
                </a:solidFill>
                <a:hlinkClick r:id="rId7"/>
              </a:rPr>
              <a:t>Cells</a:t>
            </a:r>
            <a:r>
              <a:rPr lang="cs-CZ" sz="2000" dirty="0">
                <a:solidFill>
                  <a:srgbClr val="000000"/>
                </a:solidFill>
                <a:hlinkClick r:id="rId7"/>
              </a:rPr>
              <a:t> and Hydrogen 2 Joint </a:t>
            </a:r>
            <a:r>
              <a:rPr lang="cs-CZ" sz="2000" dirty="0" err="1">
                <a:solidFill>
                  <a:srgbClr val="000000"/>
                </a:solidFill>
                <a:hlinkClick r:id="rId7"/>
              </a:rPr>
              <a:t>Undertaking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8"/>
              </a:rPr>
              <a:t>Společný podnik iniciativy pro inovativní léčiva 2 (IIL 2)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9"/>
              </a:rPr>
              <a:t>Společný podnik SESAR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10"/>
              </a:rPr>
              <a:t>Shift2Rail Joint </a:t>
            </a:r>
            <a:r>
              <a:rPr lang="cs-CZ" sz="2000" dirty="0" err="1">
                <a:solidFill>
                  <a:srgbClr val="000000"/>
                </a:solidFill>
                <a:hlinkClick r:id="rId10"/>
              </a:rPr>
              <a:t>Undertaking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11"/>
              </a:rPr>
              <a:t>Společný podnik </a:t>
            </a:r>
            <a:r>
              <a:rPr lang="cs-CZ" sz="2000" dirty="0" err="1">
                <a:solidFill>
                  <a:srgbClr val="000000"/>
                </a:solidFill>
                <a:hlinkClick r:id="rId11"/>
              </a:rPr>
              <a:t>Clean</a:t>
            </a:r>
            <a:r>
              <a:rPr lang="cs-CZ" sz="2000" dirty="0">
                <a:solidFill>
                  <a:srgbClr val="000000"/>
                </a:solidFill>
                <a:hlinkClick r:id="rId11"/>
              </a:rPr>
              <a:t> </a:t>
            </a:r>
            <a:r>
              <a:rPr lang="cs-CZ" sz="2000" dirty="0" err="1">
                <a:solidFill>
                  <a:srgbClr val="000000"/>
                </a:solidFill>
                <a:hlinkClick r:id="rId11"/>
              </a:rPr>
              <a:t>Sky</a:t>
            </a:r>
            <a:r>
              <a:rPr lang="cs-CZ" sz="2000" dirty="0">
                <a:solidFill>
                  <a:srgbClr val="000000"/>
                </a:solidFill>
                <a:hlinkClick r:id="rId11"/>
              </a:rPr>
              <a:t> 2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12"/>
              </a:rPr>
              <a:t>Společný podnik BBI</a:t>
            </a:r>
            <a:endParaRPr 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40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Decentralizace</a:t>
            </a:r>
            <a:r>
              <a:rPr lang="cs-CZ" sz="2200" b="1" dirty="0">
                <a:solidFill>
                  <a:srgbClr val="000000"/>
                </a:solidFill>
              </a:rPr>
              <a:t> </a:t>
            </a:r>
            <a:r>
              <a:rPr lang="cs-CZ" sz="2200" dirty="0"/>
              <a:t>– delegace agend na </a:t>
            </a:r>
            <a:r>
              <a:rPr lang="cs-CZ" sz="2200" b="1" dirty="0"/>
              <a:t>jiné unijní subjekty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Nestačí přímý výkon EK, vytváření speciálních vykonavatelů v jednotlivých správních agendách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Věcná specializace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Právní subjektivita, rozpočet, nezávislost, trvalost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Rozdílná </a:t>
            </a:r>
            <a:r>
              <a:rPr lang="cs-CZ" sz="2200" b="1" dirty="0"/>
              <a:t>náplň</a:t>
            </a:r>
            <a:r>
              <a:rPr lang="cs-CZ" sz="2200" dirty="0"/>
              <a:t>: Koordinace/pomoc/dozor/kontrola/přímé rozhodování/vyhledávání/výměna informací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 smtClean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cs-CZ" sz="2200" dirty="0" smtClean="0">
                <a:solidFill>
                  <a:srgbClr val="000000"/>
                </a:solidFill>
                <a:hlinkClick r:id="rId2"/>
              </a:rPr>
              <a:t>europa.eu/european-union/about-eu/agencies/overhaul_cs</a:t>
            </a:r>
            <a:r>
              <a:rPr lang="cs-CZ" sz="2200" dirty="0" smtClean="0">
                <a:solidFill>
                  <a:srgbClr val="000000"/>
                </a:solidFill>
              </a:rPr>
              <a:t> </a:t>
            </a: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90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přednášky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 smtClean="0"/>
              <a:t>správní </a:t>
            </a:r>
            <a:r>
              <a:rPr lang="cs-CZ" b="1" dirty="0"/>
              <a:t>právo Evropské </a:t>
            </a:r>
            <a:r>
              <a:rPr lang="cs-CZ" b="1" dirty="0" smtClean="0"/>
              <a:t>unie </a:t>
            </a:r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správní pravomoc Evropské unie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správní řád Evropské unie</a:t>
            </a: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Orgány, instituce a jiné subjekty (agentury) EU</a:t>
            </a:r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tzv</a:t>
            </a:r>
            <a:r>
              <a:rPr lang="cs-CZ" b="1" dirty="0"/>
              <a:t>. správní </a:t>
            </a:r>
            <a:r>
              <a:rPr lang="cs-CZ" b="1" dirty="0" smtClean="0"/>
              <a:t>sítě</a:t>
            </a:r>
          </a:p>
          <a:p>
            <a:pPr algn="just">
              <a:lnSpc>
                <a:spcPct val="100000"/>
              </a:lnSpc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787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92810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56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Právní </a:t>
            </a:r>
            <a:r>
              <a:rPr lang="cs-CZ" sz="2200" b="1" dirty="0"/>
              <a:t>základ</a:t>
            </a:r>
            <a:r>
              <a:rPr lang="cs-CZ" sz="2200" dirty="0"/>
              <a:t>: „</a:t>
            </a:r>
            <a:r>
              <a:rPr lang="cs-CZ" sz="2200" i="1" dirty="0" err="1"/>
              <a:t>Meroni</a:t>
            </a:r>
            <a:r>
              <a:rPr lang="cs-CZ" sz="2200" dirty="0"/>
              <a:t>“ (9/56) – není zakázáno delegovat </a:t>
            </a:r>
            <a:r>
              <a:rPr lang="cs-CZ" sz="2200" dirty="0" err="1"/>
              <a:t>pravomoce</a:t>
            </a:r>
            <a:r>
              <a:rPr lang="cs-CZ" sz="2200" dirty="0"/>
              <a:t> na jiné subjekty, ale musí to respektovat následující: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200" dirty="0"/>
              <a:t>Nelze převést víc, než sám má, b) musí to být zřetelné a dohledatelné a c) zcela konkrétní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„</a:t>
            </a:r>
            <a:r>
              <a:rPr lang="cs-CZ" sz="2200" dirty="0" err="1"/>
              <a:t>Short-selling</a:t>
            </a:r>
            <a:r>
              <a:rPr lang="cs-CZ" sz="2200" dirty="0"/>
              <a:t>“ (C-270/12)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37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Zřizovány nařízením (ad hoc)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Za činnost odpovídá EK</a:t>
            </a:r>
            <a:r>
              <a:rPr lang="cs-CZ" altLang="cs-CZ" sz="2200" dirty="0"/>
              <a:t>, ale samá má vůči nim malé kompetence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Vývoj: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70. léta</a:t>
            </a:r>
            <a:r>
              <a:rPr lang="cs-CZ" altLang="cs-CZ" sz="2200" dirty="0"/>
              <a:t> – koordinace, vyhledávání a výměna informací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90. léta</a:t>
            </a:r>
            <a:r>
              <a:rPr lang="cs-CZ" altLang="cs-CZ" sz="2200" dirty="0"/>
              <a:t> – koordinace a rozhodování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Po roce 2000 </a:t>
            </a:r>
            <a:r>
              <a:rPr lang="cs-CZ" altLang="cs-CZ" sz="2200" dirty="0"/>
              <a:t>–rozhodovací proces a soudní přezkum jejich aktů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Integrují </a:t>
            </a:r>
            <a:r>
              <a:rPr lang="cs-CZ" altLang="cs-CZ" sz="2200" dirty="0"/>
              <a:t>členské státy a jejich správní orgány do vzájemné spolupráce (sítě)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Vnitřní struktura</a:t>
            </a:r>
            <a:r>
              <a:rPr lang="cs-CZ" altLang="cs-CZ" sz="2200" dirty="0"/>
              <a:t>: výkonný orgán a ředitel/president/předseda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„Agentura EU pro …“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34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Pomáhají EK ve specifických agendách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Podpora pro unijní, ale národní orgány, vydávání podkladů a stanovisek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Nahodilost a neuspořádanost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F0000"/>
                </a:solidFill>
              </a:rPr>
              <a:t>Dělení: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400" dirty="0">
                <a:solidFill>
                  <a:srgbClr val="FF0000"/>
                </a:solidFill>
              </a:rPr>
              <a:t>Regulatorní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400" dirty="0">
                <a:solidFill>
                  <a:srgbClr val="FF0000"/>
                </a:solidFill>
              </a:rPr>
              <a:t>Koordinační/výkonné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400" dirty="0">
                <a:solidFill>
                  <a:srgbClr val="FF0000"/>
                </a:solidFill>
              </a:rPr>
              <a:t>Rozhodovací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7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</a:t>
            </a:r>
            <a:r>
              <a:rPr lang="cs-CZ" dirty="0" smtClean="0"/>
              <a:t>EU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www.youtube.com/watch?v=r5uTJZ6JVoY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www.youtube.com/watch?v=DwPI_ullrWo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559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2"/>
              </a:rPr>
              <a:t>Agentura pro spolupráci energetických regulačních orgánů (ACER)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3"/>
              </a:rPr>
              <a:t>Úřad Sdružení evropských regulačních orgánů v oblasti elektronických komunikací (Úřad BEREC)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4"/>
              </a:rPr>
              <a:t>Odrůdový úřad Společenství (CPVO)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5"/>
              </a:rPr>
              <a:t>Evropská agentura pro bezpečnost a ochranu zdraví při práci (EU–OSHA)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6"/>
              </a:rPr>
              <a:t>Evropská agentura pro pohraniční a pobřežní stráž (</a:t>
            </a:r>
            <a:r>
              <a:rPr lang="cs-CZ" altLang="cs-CZ" sz="2000" u="sng" dirty="0" err="1">
                <a:hlinkClick r:id="rId6"/>
              </a:rPr>
              <a:t>Frontex</a:t>
            </a:r>
            <a:r>
              <a:rPr lang="cs-CZ" altLang="cs-CZ" sz="2000" u="sng" dirty="0">
                <a:hlinkClick r:id="rId6"/>
              </a:rPr>
              <a:t>) 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7"/>
              </a:rPr>
              <a:t>Evropská agentura pro provozní řízení rozsáhlých informačních systémů v prostoru svobody, bezpečnosti a práva („</a:t>
            </a:r>
            <a:r>
              <a:rPr lang="cs-CZ" altLang="cs-CZ" sz="2000" u="sng" dirty="0" err="1">
                <a:hlinkClick r:id="rId7"/>
              </a:rPr>
              <a:t>eu</a:t>
            </a:r>
            <a:r>
              <a:rPr lang="cs-CZ" altLang="cs-CZ" sz="2000" u="sng" dirty="0">
                <a:hlinkClick r:id="rId7"/>
              </a:rPr>
              <a:t>-LISA“)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8"/>
              </a:rPr>
              <a:t>European </a:t>
            </a:r>
            <a:r>
              <a:rPr lang="cs-CZ" altLang="cs-CZ" sz="2000" u="sng" dirty="0" err="1">
                <a:hlinkClick r:id="rId8"/>
              </a:rPr>
              <a:t>Asylum</a:t>
            </a:r>
            <a:r>
              <a:rPr lang="cs-CZ" altLang="cs-CZ" sz="2000" u="sng" dirty="0">
                <a:hlinkClick r:id="rId8"/>
              </a:rPr>
              <a:t> Support Office (EASO)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9"/>
              </a:rPr>
              <a:t>Evropská agentura pro bezpečnost letectví (EASA)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10"/>
              </a:rPr>
              <a:t>Evropský orgán pro bankovnictví (EBA)</a:t>
            </a:r>
            <a:endParaRPr lang="cs-CZ" altLang="cs-CZ" sz="2000" u="sng" dirty="0"/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625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2"/>
              </a:rPr>
              <a:t>Evropské středisko pro prevenci a kontrolu nemocí (ECDC)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Evropské středisko pro rozvoj odborného vzdělávání (</a:t>
            </a:r>
            <a:r>
              <a:rPr lang="cs-CZ" altLang="cs-CZ" sz="2000" dirty="0" err="1">
                <a:solidFill>
                  <a:srgbClr val="000000"/>
                </a:solidFill>
                <a:hlinkClick r:id="rId3"/>
              </a:rPr>
              <a:t>Cedefop</a:t>
            </a: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4"/>
              </a:rPr>
              <a:t>Evropská agentura pro chemické látky (ECHA)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5"/>
              </a:rPr>
              <a:t>Evropská agentura pro životní prostředí (EEA)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6"/>
              </a:rPr>
              <a:t>Evropská agentura pro kontrolu rybolovu (EFCA)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Evropský úřad pro bezpečnost potravin (EFSA)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Evropská nadace pro zlepšení životních a pracovních podmínek (</a:t>
            </a:r>
            <a:r>
              <a:rPr lang="cs-CZ" altLang="cs-CZ" sz="2000" dirty="0" err="1">
                <a:solidFill>
                  <a:srgbClr val="000000"/>
                </a:solidFill>
                <a:hlinkClick r:id="rId8"/>
              </a:rPr>
              <a:t>Eurofound</a:t>
            </a: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9"/>
              </a:rPr>
              <a:t>Agentura GSA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0"/>
              </a:rPr>
              <a:t>Evropský institut pro rovnost žen a mužů (EIGE)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1"/>
              </a:rPr>
              <a:t>Evropský orgán pro pojišťovnictví a zaměstnanecké penzijní pojištění (EIOPA)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421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2"/>
              </a:rPr>
              <a:t>Evropská agentura pro námořní bezpečnost (EMSA)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Evropská agentura pro léčivé přípravky (EMA)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4"/>
              </a:rPr>
              <a:t>Evropské monitorovací centrum pro drogy a drogovou závislost (EMCDDA)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5"/>
              </a:rPr>
              <a:t>Agentura Evropské unie pro bezpečnost sítí a informací (ENISA)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6"/>
              </a:rPr>
              <a:t>Agentura Evropské unie pro vzdělávání a výcvik v oblasti prosazování práva (CEPOL)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Evropský policejní úřad (</a:t>
            </a:r>
            <a:r>
              <a:rPr lang="cs-CZ" altLang="cs-CZ" sz="2000" dirty="0" err="1">
                <a:solidFill>
                  <a:srgbClr val="000000"/>
                </a:solidFill>
                <a:hlinkClick r:id="rId7"/>
              </a:rPr>
              <a:t>Europol</a:t>
            </a: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Agentura Evropské unie pro železnice (ERA)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9"/>
              </a:rPr>
              <a:t>Evropský orgán pro cenné papíry a trhy (ESMA)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0"/>
              </a:rPr>
              <a:t>Evropská nadace odborného vzdělávání (ETF)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415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2"/>
              </a:rPr>
              <a:t>Agentura Evropské unie pro základní práva (FRA)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3"/>
              </a:rPr>
              <a:t>Úřad Evropské unie pro duševní vlastnictví (EUIPO)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4"/>
              </a:rPr>
              <a:t>Jednotný výbor pro řešení krizí (SRB)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 err="1">
                <a:hlinkClick r:id="rId5"/>
              </a:rPr>
              <a:t>Eurojust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6"/>
              </a:rPr>
              <a:t>Překladatelské středisko pro instituce Evropské unie (</a:t>
            </a:r>
            <a:r>
              <a:rPr lang="cs-CZ" sz="2000" u="sng" dirty="0" err="1">
                <a:hlinkClick r:id="rId6"/>
              </a:rPr>
              <a:t>CdT</a:t>
            </a:r>
            <a:r>
              <a:rPr lang="cs-CZ" sz="2000" u="sng" dirty="0" smtClean="0">
                <a:hlinkClick r:id="rId6"/>
              </a:rPr>
              <a:t>)</a:t>
            </a:r>
            <a:endParaRPr lang="cs-CZ" sz="2000" u="sng" dirty="0" smtClean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0000"/>
                </a:solidFill>
              </a:rPr>
              <a:t>Úřad evropského veřejného žalobce (EPPO)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Evropský úřad pro boj proti podvodům </a:t>
            </a:r>
            <a:r>
              <a:rPr lang="cs-CZ" sz="2000" dirty="0" smtClean="0"/>
              <a:t>(OLAF)</a:t>
            </a: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32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Transevropské sítě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čl. </a:t>
            </a:r>
            <a:r>
              <a:rPr lang="cs-CZ" altLang="cs-CZ" sz="2400" dirty="0"/>
              <a:t>170 SFEU) – technická existence a propojení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Sítě elektronické </a:t>
            </a:r>
            <a:r>
              <a:rPr lang="cs-CZ" altLang="cs-CZ" sz="2400" b="1" dirty="0"/>
              <a:t>– </a:t>
            </a:r>
            <a:r>
              <a:rPr lang="cs-CZ" altLang="cs-CZ" sz="2400" dirty="0" smtClean="0"/>
              <a:t>oběh </a:t>
            </a:r>
            <a:r>
              <a:rPr lang="cs-CZ" altLang="cs-CZ" sz="2400" dirty="0"/>
              <a:t>informací a dat, </a:t>
            </a:r>
            <a:r>
              <a:rPr lang="cs-CZ" altLang="cs-CZ" sz="2400" b="1" dirty="0"/>
              <a:t>ENISA – Evropská agentura pro </a:t>
            </a:r>
            <a:r>
              <a:rPr lang="cs-CZ" altLang="cs-CZ" sz="2400" b="1" dirty="0" smtClean="0"/>
              <a:t>bezpečnost </a:t>
            </a:r>
            <a:r>
              <a:rPr lang="cs-CZ" altLang="cs-CZ" sz="2400" b="1" dirty="0"/>
              <a:t>sítí a informací; </a:t>
            </a:r>
            <a:r>
              <a:rPr lang="cs-CZ" altLang="cs-CZ" sz="2400" dirty="0"/>
              <a:t>informační systémy </a:t>
            </a:r>
            <a:r>
              <a:rPr lang="cs-CZ" altLang="cs-CZ" sz="2400" b="1" dirty="0"/>
              <a:t>– Schengenský, vízový, ECC-Net, EJN, EMN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Vzájemná spolupráce </a:t>
            </a:r>
            <a:r>
              <a:rPr lang="cs-CZ" altLang="cs-CZ" sz="2400" b="1" dirty="0"/>
              <a:t>– „sítě správních orgánů“, propojení národní a evropské </a:t>
            </a:r>
            <a:r>
              <a:rPr lang="cs-CZ" altLang="cs-CZ" sz="2400" b="1" dirty="0" smtClean="0"/>
              <a:t>úrovně, sítě agentur</a:t>
            </a:r>
            <a:endParaRPr lang="cs-CZ" altLang="cs-CZ" sz="2400" b="1" dirty="0"/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b="1" dirty="0">
              <a:solidFill>
                <a:srgbClr val="7D1E1E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93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právo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07886"/>
            <a:ext cx="8066301" cy="4738914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Právo EU, které se zaměřuje na </a:t>
            </a:r>
            <a:r>
              <a:rPr lang="cs-CZ" altLang="cs-CZ" sz="2400" b="1" dirty="0">
                <a:solidFill>
                  <a:srgbClr val="000000"/>
                </a:solidFill>
              </a:rPr>
              <a:t>správní agendy </a:t>
            </a:r>
            <a:r>
              <a:rPr lang="cs-CZ" altLang="cs-CZ" sz="2400" dirty="0">
                <a:solidFill>
                  <a:srgbClr val="000000"/>
                </a:solidFill>
              </a:rPr>
              <a:t>orgánů, institucí a jiných subjektů EU; projevují se v něm specifika práva EU (</a:t>
            </a:r>
            <a:r>
              <a:rPr lang="cs-CZ" altLang="cs-CZ" sz="2400" b="1" dirty="0">
                <a:solidFill>
                  <a:srgbClr val="000000"/>
                </a:solidFill>
              </a:rPr>
              <a:t>přednost a přímá použitelnost</a:t>
            </a:r>
            <a:r>
              <a:rPr lang="cs-CZ" altLang="cs-CZ" sz="2400" dirty="0">
                <a:solidFill>
                  <a:srgbClr val="000000"/>
                </a:solidFill>
              </a:rPr>
              <a:t>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Správní právo obecně spojeno se státem a veřejnou mocí – jak je to s povahou EU? – veřejná moc delegována od čl. států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0000"/>
                </a:solidFill>
              </a:rPr>
              <a:t>Organizace a činnost </a:t>
            </a:r>
            <a:r>
              <a:rPr lang="cs-CZ" altLang="cs-CZ" sz="2400" dirty="0">
                <a:solidFill>
                  <a:srgbClr val="000000"/>
                </a:solidFill>
              </a:rPr>
              <a:t>při provádění aktů </a:t>
            </a:r>
            <a:r>
              <a:rPr lang="cs-CZ" altLang="cs-CZ" sz="2400" dirty="0" smtClean="0">
                <a:solidFill>
                  <a:srgbClr val="000000"/>
                </a:solidFill>
              </a:rPr>
              <a:t>EU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AutoNum type="alphaLcParenR"/>
            </a:pPr>
            <a:r>
              <a:rPr lang="cs-CZ" altLang="cs-CZ" sz="2400" b="1" dirty="0" smtClean="0">
                <a:solidFill>
                  <a:srgbClr val="000000"/>
                </a:solidFill>
              </a:rPr>
              <a:t>přímá </a:t>
            </a:r>
            <a:r>
              <a:rPr lang="cs-CZ" altLang="cs-CZ" sz="2400" b="1" dirty="0">
                <a:solidFill>
                  <a:srgbClr val="000000"/>
                </a:solidFill>
              </a:rPr>
              <a:t>unijní správa</a:t>
            </a:r>
            <a:r>
              <a:rPr lang="cs-CZ" altLang="cs-CZ" sz="2400" dirty="0">
                <a:solidFill>
                  <a:srgbClr val="000000"/>
                </a:solidFill>
              </a:rPr>
              <a:t> (proces v rámci EU, soudní kontrola v rámci EU), </a:t>
            </a:r>
            <a:endParaRPr lang="cs-CZ" altLang="cs-CZ" sz="2400" dirty="0" smtClean="0">
              <a:solidFill>
                <a:srgbClr val="000000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AutoNum type="alphaLcParenR"/>
            </a:pPr>
            <a:r>
              <a:rPr lang="cs-CZ" altLang="cs-CZ" sz="2400" b="1" dirty="0" smtClean="0">
                <a:solidFill>
                  <a:srgbClr val="000000"/>
                </a:solidFill>
              </a:rPr>
              <a:t>nepřímá </a:t>
            </a:r>
            <a:r>
              <a:rPr lang="cs-CZ" altLang="cs-CZ" sz="2400" b="1" dirty="0">
                <a:solidFill>
                  <a:srgbClr val="000000"/>
                </a:solidFill>
              </a:rPr>
              <a:t>unijní správa </a:t>
            </a:r>
            <a:r>
              <a:rPr lang="cs-CZ" altLang="cs-CZ" sz="2400" dirty="0">
                <a:solidFill>
                  <a:srgbClr val="000000"/>
                </a:solidFill>
              </a:rPr>
              <a:t>– orgány čl. států, vnitrostátní proces a soudní ochrana; </a:t>
            </a:r>
            <a:endParaRPr lang="cs-CZ" altLang="cs-CZ" sz="2400" dirty="0" smtClean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</a:pPr>
            <a:r>
              <a:rPr lang="cs-CZ" altLang="cs-CZ" sz="2400" b="1" dirty="0" smtClean="0">
                <a:solidFill>
                  <a:srgbClr val="FF0000"/>
                </a:solidFill>
              </a:rPr>
              <a:t>a</a:t>
            </a:r>
            <a:r>
              <a:rPr lang="cs-CZ" altLang="cs-CZ" sz="2400" b="1" dirty="0">
                <a:solidFill>
                  <a:srgbClr val="FF0000"/>
                </a:solidFill>
              </a:rPr>
              <a:t>) + b) = smíšená (</a:t>
            </a:r>
            <a:r>
              <a:rPr lang="cs-CZ" altLang="cs-CZ" sz="2400" b="1" dirty="0" err="1">
                <a:solidFill>
                  <a:srgbClr val="FF0000"/>
                </a:solidFill>
              </a:rPr>
              <a:t>mixed</a:t>
            </a:r>
            <a:r>
              <a:rPr lang="cs-CZ" altLang="cs-CZ" sz="2400" b="1" dirty="0">
                <a:solidFill>
                  <a:srgbClr val="FF0000"/>
                </a:solidFill>
              </a:rPr>
              <a:t>) unijní správa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96339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Informační sítě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/>
              <a:t>– sdílení a výměna informací, REITOX, RAXEN, EIONET, EIPA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Plánovací sítě </a:t>
            </a:r>
            <a:endParaRPr lang="cs-CZ" altLang="cs-CZ" sz="2400" dirty="0">
              <a:solidFill>
                <a:srgbClr val="7D1E1E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Vynucovací/regulatorní sítě </a:t>
            </a:r>
            <a:r>
              <a:rPr lang="cs-CZ" altLang="cs-CZ" sz="2400" dirty="0"/>
              <a:t>– (čl. 101 + 102 SFEU), ECN – Evropská soutěžní síť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endParaRPr lang="cs-CZ" altLang="cs-CZ" sz="2400" dirty="0">
              <a:solidFill>
                <a:srgbClr val="7D1E1E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400" dirty="0"/>
              <a:t>Tam, kde se nedaří přímý přenos kompetencí na EU a agentury, vytváření se „alespoň“ sítě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b="1" dirty="0" smtClean="0">
              <a:solidFill>
                <a:srgbClr val="7D1E1E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5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právo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07886"/>
            <a:ext cx="8066301" cy="4424114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Produkt tzv. </a:t>
            </a:r>
            <a:r>
              <a:rPr lang="cs-CZ" altLang="cs-CZ" sz="2400" b="1" dirty="0">
                <a:solidFill>
                  <a:srgbClr val="000000"/>
                </a:solidFill>
              </a:rPr>
              <a:t>sekundárního práva</a:t>
            </a:r>
            <a:r>
              <a:rPr lang="cs-CZ" altLang="cs-CZ" sz="2400" dirty="0">
                <a:solidFill>
                  <a:srgbClr val="000000"/>
                </a:solidFill>
              </a:rPr>
              <a:t>, a to v oblasti tzv. </a:t>
            </a:r>
            <a:r>
              <a:rPr lang="cs-CZ" altLang="cs-CZ" sz="2400" b="1" dirty="0">
                <a:solidFill>
                  <a:srgbClr val="FF0000"/>
                </a:solidFill>
              </a:rPr>
              <a:t>svěřených</a:t>
            </a:r>
            <a:r>
              <a:rPr lang="cs-CZ" altLang="cs-CZ" sz="2400" dirty="0">
                <a:solidFill>
                  <a:srgbClr val="000000"/>
                </a:solidFill>
              </a:rPr>
              <a:t> pravomocí (svěřeno od čl. států)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0000"/>
                </a:solidFill>
              </a:rPr>
              <a:t>zásady subsidiarity </a:t>
            </a:r>
            <a:r>
              <a:rPr lang="cs-CZ" altLang="cs-CZ" sz="2400" dirty="0">
                <a:solidFill>
                  <a:srgbClr val="000000"/>
                </a:solidFill>
              </a:rPr>
              <a:t>(čl. 5/2 a 3 SEU – v mezích svěřených pravomocí pro dosažení cílů, nejde-li jinak ze strany čl. států, nýbrž vhodněji z EU) a </a:t>
            </a:r>
            <a:r>
              <a:rPr lang="cs-CZ" altLang="cs-CZ" sz="2400" b="1" dirty="0">
                <a:solidFill>
                  <a:srgbClr val="000000"/>
                </a:solidFill>
              </a:rPr>
              <a:t>proporcionality</a:t>
            </a:r>
            <a:r>
              <a:rPr lang="cs-CZ" altLang="cs-CZ" sz="2400" dirty="0">
                <a:solidFill>
                  <a:srgbClr val="000000"/>
                </a:solidFill>
              </a:rPr>
              <a:t> (čl. 5/4 SEU – nezbytnost a nutnost činnosti EU)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843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správního práva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9657"/>
            <a:ext cx="8066301" cy="473891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0000"/>
                </a:solidFill>
              </a:rPr>
              <a:t>Důsledek integrace, nové požadavky a způsoby jejich řešení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50. – 60. léta 20. stol</a:t>
            </a:r>
            <a:r>
              <a:rPr lang="cs-CZ" altLang="cs-CZ" sz="1800" dirty="0">
                <a:solidFill>
                  <a:srgbClr val="000000"/>
                </a:solidFill>
              </a:rPr>
              <a:t>.: „správní atmosféra“, podobnost správních systémů zakladatelských států, rozvoj judikatury, inspirace čl. státy a pro čl. státy, věc „</a:t>
            </a:r>
            <a:r>
              <a:rPr lang="cs-CZ" altLang="cs-CZ" sz="1800" dirty="0" err="1">
                <a:solidFill>
                  <a:srgbClr val="000000"/>
                </a:solidFill>
              </a:rPr>
              <a:t>Meroni</a:t>
            </a:r>
            <a:r>
              <a:rPr lang="cs-CZ" altLang="cs-CZ" sz="1800" dirty="0">
                <a:solidFill>
                  <a:srgbClr val="000000"/>
                </a:solidFill>
              </a:rPr>
              <a:t>“ – přípustnost vzniku tzv. agentur, přesun pravomocí na ně, </a:t>
            </a:r>
            <a:r>
              <a:rPr lang="cs-CZ" altLang="cs-CZ" sz="1800" b="1" dirty="0">
                <a:solidFill>
                  <a:srgbClr val="000000"/>
                </a:solidFill>
              </a:rPr>
              <a:t>1. agentura ESA (1957)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70. léta 20. stol</a:t>
            </a:r>
            <a:r>
              <a:rPr lang="cs-CZ" altLang="cs-CZ" sz="1800" dirty="0">
                <a:solidFill>
                  <a:srgbClr val="000000"/>
                </a:solidFill>
              </a:rPr>
              <a:t>.: přechod od správní k ústavní atmosféře, sloučení v ES, důraz na </a:t>
            </a:r>
            <a:r>
              <a:rPr lang="cs-CZ" altLang="cs-CZ" sz="1800" b="1" dirty="0">
                <a:solidFill>
                  <a:srgbClr val="000000"/>
                </a:solidFill>
              </a:rPr>
              <a:t>rovnováhu jednotlivých orgánů, normotvorné a správní funkce nerozdělené</a:t>
            </a:r>
            <a:r>
              <a:rPr lang="cs-CZ" altLang="cs-CZ" sz="1800" dirty="0">
                <a:solidFill>
                  <a:srgbClr val="000000"/>
                </a:solidFill>
              </a:rPr>
              <a:t> (ale sdílené)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80. – 90. léta 20. stol</a:t>
            </a:r>
            <a:r>
              <a:rPr lang="cs-CZ" altLang="cs-CZ" sz="1800" dirty="0" smtClean="0">
                <a:solidFill>
                  <a:srgbClr val="000000"/>
                </a:solidFill>
              </a:rPr>
              <a:t>.: koordinace </a:t>
            </a:r>
            <a:r>
              <a:rPr lang="cs-CZ" altLang="cs-CZ" sz="1800" dirty="0">
                <a:solidFill>
                  <a:srgbClr val="000000"/>
                </a:solidFill>
              </a:rPr>
              <a:t>čl. států a EU, posilování tzv. přímé unijní správy, vznik řady </a:t>
            </a:r>
            <a:r>
              <a:rPr lang="cs-CZ" altLang="cs-CZ" sz="1800" b="1" dirty="0">
                <a:solidFill>
                  <a:srgbClr val="000000"/>
                </a:solidFill>
              </a:rPr>
              <a:t>nových agentur </a:t>
            </a:r>
            <a:r>
              <a:rPr lang="cs-CZ" altLang="cs-CZ" sz="1800" dirty="0">
                <a:solidFill>
                  <a:srgbClr val="000000"/>
                </a:solidFill>
              </a:rPr>
              <a:t>a posilování jejich pravomocí; v důsledku toho zřízení </a:t>
            </a:r>
            <a:r>
              <a:rPr lang="cs-CZ" altLang="cs-CZ" sz="1800" b="1" dirty="0">
                <a:solidFill>
                  <a:srgbClr val="000000"/>
                </a:solidFill>
              </a:rPr>
              <a:t>VOP/ombudsmana</a:t>
            </a:r>
            <a:r>
              <a:rPr lang="cs-CZ" altLang="cs-CZ" sz="1800" dirty="0">
                <a:solidFill>
                  <a:srgbClr val="000000"/>
                </a:solidFill>
              </a:rPr>
              <a:t> (stížnosti na nesprávný úřední postup)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90. léta – 2000: </a:t>
            </a:r>
            <a:r>
              <a:rPr lang="cs-CZ" altLang="cs-CZ" sz="1800" dirty="0">
                <a:solidFill>
                  <a:srgbClr val="000000"/>
                </a:solidFill>
              </a:rPr>
              <a:t>transparentnost, dobrá správa, </a:t>
            </a:r>
            <a:r>
              <a:rPr lang="cs-CZ" altLang="cs-CZ" sz="1800" b="1" dirty="0">
                <a:solidFill>
                  <a:srgbClr val="000000"/>
                </a:solidFill>
              </a:rPr>
              <a:t>etické kodexy, role VOP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2009 (Lisabon): </a:t>
            </a:r>
            <a:r>
              <a:rPr lang="cs-CZ" altLang="cs-CZ" sz="1800" dirty="0">
                <a:solidFill>
                  <a:srgbClr val="000000"/>
                </a:solidFill>
              </a:rPr>
              <a:t>čl. 263 SFEU (</a:t>
            </a:r>
            <a:r>
              <a:rPr lang="cs-CZ" altLang="cs-CZ" sz="1800" b="1" dirty="0">
                <a:solidFill>
                  <a:srgbClr val="000000"/>
                </a:solidFill>
              </a:rPr>
              <a:t>soudní kontrola </a:t>
            </a:r>
            <a:r>
              <a:rPr lang="cs-CZ" altLang="cs-CZ" sz="1800" dirty="0">
                <a:solidFill>
                  <a:srgbClr val="000000"/>
                </a:solidFill>
              </a:rPr>
              <a:t>správních aktů EU – správní soudnictví EU), právo na </a:t>
            </a:r>
            <a:r>
              <a:rPr lang="cs-CZ" altLang="cs-CZ" sz="1800" b="1" dirty="0">
                <a:solidFill>
                  <a:srgbClr val="000000"/>
                </a:solidFill>
              </a:rPr>
              <a:t>dobrou správu </a:t>
            </a:r>
            <a:r>
              <a:rPr lang="cs-CZ" altLang="cs-CZ" sz="1800" dirty="0">
                <a:solidFill>
                  <a:srgbClr val="000000"/>
                </a:solidFill>
              </a:rPr>
              <a:t>podle čl. 41 LZPEU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5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 SP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3" y="1394458"/>
            <a:ext cx="8066301" cy="4447541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E7BB01">
                    <a:lumMod val="75000"/>
                  </a:srgbClr>
                </a:solidFill>
              </a:rPr>
              <a:t>Sekundární předpisy: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EK – </a:t>
            </a:r>
            <a:r>
              <a:rPr lang="cs-CZ" altLang="cs-CZ" sz="2400" b="1" dirty="0">
                <a:solidFill>
                  <a:srgbClr val="000000"/>
                </a:solidFill>
              </a:rPr>
              <a:t>nelegislativní akty</a:t>
            </a:r>
            <a:r>
              <a:rPr lang="cs-CZ" altLang="cs-CZ" sz="2400" dirty="0">
                <a:solidFill>
                  <a:srgbClr val="000000"/>
                </a:solidFill>
              </a:rPr>
              <a:t>, kterými se doplňují nebo mění akty legislativní, podmínka přenesení pravomoci na EK, označení „v přenesené </a:t>
            </a:r>
            <a:r>
              <a:rPr lang="cs-CZ" altLang="cs-CZ" sz="2400" dirty="0" smtClean="0">
                <a:solidFill>
                  <a:srgbClr val="000000"/>
                </a:solidFill>
              </a:rPr>
              <a:t>pravomoci“ nebo „prováděcí“ předpis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Tzv. </a:t>
            </a:r>
            <a:r>
              <a:rPr lang="cs-CZ" altLang="cs-CZ" sz="2400" b="1" dirty="0" err="1">
                <a:solidFill>
                  <a:srgbClr val="000000"/>
                </a:solidFill>
              </a:rPr>
              <a:t>komitologie</a:t>
            </a:r>
            <a:r>
              <a:rPr lang="cs-CZ" altLang="cs-CZ" sz="2400" dirty="0">
                <a:solidFill>
                  <a:srgbClr val="000000"/>
                </a:solidFill>
              </a:rPr>
              <a:t>, čl. 290 SFEU, jde o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přenesené předpisy</a:t>
            </a:r>
            <a:r>
              <a:rPr lang="cs-CZ" altLang="cs-CZ" sz="2400" dirty="0" smtClean="0"/>
              <a:t>, čl. 291 SFEU </a:t>
            </a:r>
            <a:r>
              <a:rPr lang="cs-CZ" altLang="cs-CZ" sz="2400" b="1" dirty="0" smtClean="0"/>
              <a:t>prováděcí předpisy</a:t>
            </a:r>
            <a:endParaRPr lang="cs-CZ" altLang="cs-CZ" sz="2400" b="1" dirty="0"/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Nařízení EP a ER č. 182/2011, mělo by být výjimečné, dva postupy pro tzv. </a:t>
            </a:r>
            <a:r>
              <a:rPr lang="cs-CZ" altLang="cs-CZ" sz="2400" dirty="0" err="1">
                <a:solidFill>
                  <a:srgbClr val="000000"/>
                </a:solidFill>
              </a:rPr>
              <a:t>komitologii</a:t>
            </a:r>
            <a:r>
              <a:rPr lang="cs-CZ" altLang="cs-CZ" sz="2400" dirty="0">
                <a:solidFill>
                  <a:srgbClr val="000000"/>
                </a:solidFill>
              </a:rPr>
              <a:t> – </a:t>
            </a:r>
            <a:r>
              <a:rPr lang="cs-CZ" altLang="cs-CZ" sz="2400" b="1" dirty="0">
                <a:solidFill>
                  <a:srgbClr val="000000"/>
                </a:solidFill>
              </a:rPr>
              <a:t>poradní nebo přezkumný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92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pravomoc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000" dirty="0"/>
              <a:t>Přenos pravomocí členských států na EU (</a:t>
            </a:r>
            <a:r>
              <a:rPr lang="cs-CZ" altLang="cs-CZ" sz="2000" b="1" dirty="0"/>
              <a:t>co nenáleží EU, náleží členským státům </a:t>
            </a:r>
            <a:r>
              <a:rPr lang="cs-CZ" altLang="cs-CZ" sz="2000" dirty="0"/>
              <a:t>„zbytková kategorie“) – pravomoci jsou EU „svěřeny“ – </a:t>
            </a:r>
            <a:r>
              <a:rPr lang="cs-CZ" altLang="cs-CZ" sz="2000" b="1" dirty="0">
                <a:solidFill>
                  <a:srgbClr val="FF0000"/>
                </a:solidFill>
              </a:rPr>
              <a:t>svěřené pravomoci </a:t>
            </a:r>
            <a:r>
              <a:rPr lang="cs-CZ" altLang="cs-CZ" sz="2000" dirty="0"/>
              <a:t>(čl. 5 SEU)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000" dirty="0"/>
              <a:t>V rámci </a:t>
            </a:r>
            <a:r>
              <a:rPr lang="cs-CZ" altLang="cs-CZ" sz="2000" b="1" dirty="0"/>
              <a:t>svěřených pravomocí: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Výlučné pravomoci </a:t>
            </a:r>
            <a:r>
              <a:rPr lang="cs-CZ" altLang="cs-CZ" sz="2000" dirty="0"/>
              <a:t>EU (čl. 2/1 SFEU), taxativní výčet (čl. 3 SFEU)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Sdílené pravomoci </a:t>
            </a:r>
            <a:r>
              <a:rPr lang="cs-CZ" altLang="cs-CZ" sz="2000" dirty="0"/>
              <a:t>– mezi členským státem a EU (čl. 2 odst. 2 a čl. 4 SFEU), </a:t>
            </a:r>
            <a:r>
              <a:rPr lang="cs-CZ" altLang="cs-CZ" sz="2000" dirty="0">
                <a:solidFill>
                  <a:srgbClr val="FF0000"/>
                </a:solidFill>
              </a:rPr>
              <a:t>SUBSIDIARITA</a:t>
            </a:r>
            <a:r>
              <a:rPr lang="cs-CZ" altLang="cs-CZ" sz="2000" dirty="0"/>
              <a:t> (čl. 5/2 SFEU), EU má mít místo tam, kde je to vhodnější, nežli to ponechat členským státům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Podpůrné/koordinační pravomoci </a:t>
            </a:r>
            <a:r>
              <a:rPr lang="cs-CZ" altLang="cs-CZ" sz="2000" dirty="0"/>
              <a:t>(čl. 2/5 a čl. 6 SFEU)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Důsledkem je </a:t>
            </a:r>
            <a:r>
              <a:rPr lang="cs-CZ" altLang="cs-CZ" sz="2000" b="1" dirty="0">
                <a:solidFill>
                  <a:srgbClr val="FF0000"/>
                </a:solidFill>
              </a:rPr>
              <a:t>spolupráce národní a unijní úrovně </a:t>
            </a:r>
            <a:r>
              <a:rPr lang="cs-CZ" altLang="cs-CZ" sz="2000" dirty="0"/>
              <a:t>v rozličných agendách (nejde-li o výlučnou pravomoc)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40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pravomoc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SP EU je u sdílení pravomoci převážně vykonáváno </a:t>
            </a:r>
            <a:r>
              <a:rPr lang="cs-CZ" altLang="cs-CZ" sz="2000" b="1" dirty="0"/>
              <a:t>čl. státy (jejich správními orgány)</a:t>
            </a:r>
            <a:r>
              <a:rPr lang="cs-CZ" altLang="cs-CZ" sz="2000" dirty="0"/>
              <a:t>, ale základ je v právu EU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Tyto správní orgány </a:t>
            </a:r>
            <a:r>
              <a:rPr lang="cs-CZ" altLang="cs-CZ" sz="2000" b="1" dirty="0">
                <a:solidFill>
                  <a:srgbClr val="FF0000"/>
                </a:solidFill>
              </a:rPr>
              <a:t>působí jako správní orgán EU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, předem jsou tzv. europeizovány, požadavek </a:t>
            </a:r>
            <a:r>
              <a:rPr lang="cs-CZ" altLang="cs-CZ" sz="2000" dirty="0" err="1">
                <a:solidFill>
                  <a:srgbClr val="E7BB01">
                    <a:lumMod val="75000"/>
                  </a:srgbClr>
                </a:solidFill>
              </a:rPr>
              <a:t>eurokonformního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 výkladu, …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FF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Nepřímá unijní správa 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(„přenesená působnost“)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Národní úroveň realizuje</a:t>
            </a: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, unijní úroveň koordinuje, řídí (sdílení)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Vytváření </a:t>
            </a: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správních sítí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Procesní postup </a:t>
            </a: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podle (s)právních řádů členských států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Soudní ochrana podle členských států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9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pravomoc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Přímá unijní správa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ve věcech tzv. výlučných 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kompetencí/pravomocí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orgány, instituce a jiné subjekty Evropské unie (čl. 298 SFEU „</a:t>
            </a:r>
            <a:r>
              <a:rPr lang="cs-CZ" altLang="cs-CZ" sz="2200" i="1" dirty="0">
                <a:solidFill>
                  <a:srgbClr val="000000"/>
                </a:solidFill>
              </a:rPr>
              <a:t>při plnění svých úkolů se orgány, instituce a jiné subjekty Unie opírají o otevřenou, efektivní a nezávislou evropskou správu</a:t>
            </a:r>
            <a:r>
              <a:rPr lang="cs-CZ" altLang="cs-CZ" sz="2200" dirty="0">
                <a:solidFill>
                  <a:srgbClr val="000000"/>
                </a:solidFill>
              </a:rPr>
              <a:t>“)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Uskutečňována </a:t>
            </a:r>
            <a:r>
              <a:rPr lang="cs-CZ" altLang="cs-CZ" sz="2200" b="1" dirty="0">
                <a:solidFill>
                  <a:srgbClr val="E7BB01"/>
                </a:solidFill>
              </a:rPr>
              <a:t>výlučně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subjekty, orgány a institucemi EU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Přímo 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podle práva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(hmotněprávní)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b="1" dirty="0">
                <a:solidFill>
                  <a:srgbClr val="E7BB01"/>
                </a:solidFill>
              </a:rPr>
              <a:t>Absence správního řádu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– podle čeho procesně postupovat? – REZORTISMUS, roztříštěná úprava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b="1" dirty="0">
                <a:solidFill>
                  <a:srgbClr val="E7BB01"/>
                </a:solidFill>
              </a:rPr>
              <a:t>Správní soudnictví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(SDEU) – soudní ochrana vůči aktům EU přímo na úrovni EU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3750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161</TotalTime>
  <Words>2123</Words>
  <Application>Microsoft Office PowerPoint</Application>
  <PresentationFormat>Vlastní</PresentationFormat>
  <Paragraphs>345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Prezentace_MU_CZ</vt:lpstr>
      <vt:lpstr>MV858K Evropské správní právo  </vt:lpstr>
      <vt:lpstr>Program přednášky</vt:lpstr>
      <vt:lpstr>Správní právo EU</vt:lpstr>
      <vt:lpstr>Správní právo EU</vt:lpstr>
      <vt:lpstr>Vývoj správního práva EU</vt:lpstr>
      <vt:lpstr>Prameny SP EU</vt:lpstr>
      <vt:lpstr>Správní pravomoc EU</vt:lpstr>
      <vt:lpstr>Správní pravomoc EU</vt:lpstr>
      <vt:lpstr>Správní pravomoc EU</vt:lpstr>
      <vt:lpstr>Správní řád EU</vt:lpstr>
      <vt:lpstr>Správní řád EU</vt:lpstr>
      <vt:lpstr>Správní řád EU</vt:lpstr>
      <vt:lpstr>Správní řád EU</vt:lpstr>
      <vt:lpstr>Správní řád EU</vt:lpstr>
      <vt:lpstr>Správní řád EU</vt:lpstr>
      <vt:lpstr>Orgány, instituce a jiné subjekty</vt:lpstr>
      <vt:lpstr>Orgány, instituce a jiné subjekty</vt:lpstr>
      <vt:lpstr>Orgány, instituce a jiné subjekty</vt:lpstr>
      <vt:lpstr>Agentury EU</vt:lpstr>
      <vt:lpstr>Agentury EU</vt:lpstr>
      <vt:lpstr>Agentury EU</vt:lpstr>
      <vt:lpstr>Agentury EU</vt:lpstr>
      <vt:lpstr>Agentury EU</vt:lpstr>
      <vt:lpstr>Agentury EU </vt:lpstr>
      <vt:lpstr>Agentury EU</vt:lpstr>
      <vt:lpstr>Agentury EU</vt:lpstr>
      <vt:lpstr>Agentury EU</vt:lpstr>
      <vt:lpstr>Agentury EU</vt:lpstr>
      <vt:lpstr>Sítě</vt:lpstr>
      <vt:lpstr>Sítě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Lukáš</cp:lastModifiedBy>
  <cp:revision>33</cp:revision>
  <cp:lastPrinted>2019-04-10T13:49:49Z</cp:lastPrinted>
  <dcterms:created xsi:type="dcterms:W3CDTF">2019-02-27T15:02:38Z</dcterms:created>
  <dcterms:modified xsi:type="dcterms:W3CDTF">2020-04-22T12:42:46Z</dcterms:modified>
</cp:coreProperties>
</file>