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71" r:id="rId4"/>
    <p:sldId id="280" r:id="rId5"/>
    <p:sldId id="273" r:id="rId6"/>
    <p:sldId id="275" r:id="rId7"/>
    <p:sldId id="278" r:id="rId8"/>
    <p:sldId id="274" r:id="rId9"/>
    <p:sldId id="281" r:id="rId10"/>
    <p:sldId id="282" r:id="rId11"/>
    <p:sldId id="283" r:id="rId12"/>
    <p:sldId id="276" r:id="rId13"/>
    <p:sldId id="287" r:id="rId14"/>
    <p:sldId id="286" r:id="rId15"/>
    <p:sldId id="288" r:id="rId16"/>
    <p:sldId id="289" r:id="rId17"/>
    <p:sldId id="290" r:id="rId18"/>
    <p:sldId id="284" r:id="rId19"/>
    <p:sldId id="285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98" r:id="rId28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22" d="100"/>
          <a:sy n="122" d="100"/>
        </p:scale>
        <p:origin x="-792" y="-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Regionální a kohezní politika Evropské </a:t>
            </a:r>
            <a:r>
              <a:rPr lang="cs-CZ" dirty="0" smtClean="0"/>
              <a:t>unie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MV858K Evropské správní právo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/>
              <a:t>5</a:t>
            </a:r>
            <a:r>
              <a:rPr lang="cs-CZ" dirty="0" smtClean="0"/>
              <a:t>. </a:t>
            </a:r>
            <a:r>
              <a:rPr lang="cs-CZ" dirty="0" smtClean="0"/>
              <a:t>přednáška</a:t>
            </a:r>
          </a:p>
          <a:p>
            <a:pPr algn="ctr"/>
            <a:r>
              <a:rPr lang="cs-CZ" dirty="0" smtClean="0"/>
              <a:t>Tomáš Svoboda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3358711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Regionální a kohezní politika Evropské unie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Stručný vývoj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 smtClean="0"/>
              <a:t>Reakce na rostoucí disparity</a:t>
            </a:r>
            <a:endParaRPr lang="cs-CZ" dirty="0"/>
          </a:p>
          <a:p>
            <a:pPr lvl="1" algn="just"/>
            <a:r>
              <a:rPr lang="cs-CZ" dirty="0" smtClean="0"/>
              <a:t>O</a:t>
            </a:r>
            <a:r>
              <a:rPr lang="cs-CZ" dirty="0" smtClean="0"/>
              <a:t>d </a:t>
            </a:r>
            <a:r>
              <a:rPr lang="cs-CZ" dirty="0"/>
              <a:t>60. </a:t>
            </a:r>
            <a:r>
              <a:rPr lang="cs-CZ" dirty="0" smtClean="0"/>
              <a:t>let zájem </a:t>
            </a:r>
            <a:r>
              <a:rPr lang="cs-CZ" dirty="0"/>
              <a:t>Komise </a:t>
            </a:r>
            <a:endParaRPr lang="cs-CZ" dirty="0" smtClean="0"/>
          </a:p>
          <a:p>
            <a:pPr lvl="1" algn="just"/>
            <a:endParaRPr lang="cs-CZ" dirty="0" smtClean="0"/>
          </a:p>
          <a:p>
            <a:pPr lvl="1" algn="just"/>
            <a:r>
              <a:rPr lang="cs-CZ" b="1" dirty="0" smtClean="0"/>
              <a:t>1975 – počátek </a:t>
            </a:r>
            <a:r>
              <a:rPr lang="cs-CZ" b="1" dirty="0" smtClean="0"/>
              <a:t>„</a:t>
            </a:r>
            <a:r>
              <a:rPr lang="cs-CZ" b="1" dirty="0" smtClean="0"/>
              <a:t>r</a:t>
            </a:r>
            <a:r>
              <a:rPr lang="cs-CZ" b="1" dirty="0" smtClean="0"/>
              <a:t>egionální </a:t>
            </a:r>
            <a:r>
              <a:rPr lang="cs-CZ" b="1" dirty="0" smtClean="0"/>
              <a:t>politiky </a:t>
            </a:r>
            <a:r>
              <a:rPr lang="cs-CZ" b="1" dirty="0" smtClean="0"/>
              <a:t>EU“</a:t>
            </a:r>
            <a:endParaRPr lang="cs-CZ" b="1" dirty="0" smtClean="0"/>
          </a:p>
          <a:p>
            <a:pPr lvl="1" algn="just"/>
            <a:r>
              <a:rPr lang="cs-CZ" dirty="0" smtClean="0"/>
              <a:t>V</a:t>
            </a:r>
            <a:r>
              <a:rPr lang="cs-CZ" dirty="0" smtClean="0"/>
              <a:t>ytvoření </a:t>
            </a:r>
            <a:r>
              <a:rPr lang="cs-CZ" i="1" dirty="0" smtClean="0">
                <a:solidFill>
                  <a:srgbClr val="0000DC"/>
                </a:solidFill>
              </a:rPr>
              <a:t>Evropského fondu </a:t>
            </a:r>
            <a:r>
              <a:rPr lang="cs-CZ" i="1" dirty="0">
                <a:solidFill>
                  <a:srgbClr val="0000DC"/>
                </a:solidFill>
              </a:rPr>
              <a:t>pro regionální rozvoj </a:t>
            </a:r>
            <a:r>
              <a:rPr lang="cs-CZ" dirty="0"/>
              <a:t>(ERDF)</a:t>
            </a:r>
          </a:p>
          <a:p>
            <a:pPr lvl="1" algn="just"/>
            <a:r>
              <a:rPr lang="cs-CZ" dirty="0" smtClean="0"/>
              <a:t>D</a:t>
            </a:r>
            <a:r>
              <a:rPr lang="cs-CZ" dirty="0" smtClean="0"/>
              <a:t>ůraz </a:t>
            </a:r>
            <a:r>
              <a:rPr lang="cs-CZ" dirty="0"/>
              <a:t>na konvergenci a „přechodové regiony“</a:t>
            </a:r>
          </a:p>
          <a:p>
            <a:pPr lvl="1" algn="just"/>
            <a:endParaRPr lang="cs-CZ" dirty="0" smtClean="0"/>
          </a:p>
          <a:p>
            <a:pPr lvl="1" algn="just"/>
            <a:r>
              <a:rPr lang="cs-CZ" dirty="0">
                <a:solidFill>
                  <a:srgbClr val="0000DC"/>
                </a:solidFill>
              </a:rPr>
              <a:t>P</a:t>
            </a:r>
            <a:r>
              <a:rPr lang="cs-CZ" dirty="0" smtClean="0">
                <a:solidFill>
                  <a:srgbClr val="0000DC"/>
                </a:solidFill>
              </a:rPr>
              <a:t>růběžné </a:t>
            </a:r>
            <a:r>
              <a:rPr lang="cs-CZ" dirty="0" smtClean="0">
                <a:solidFill>
                  <a:srgbClr val="0000DC"/>
                </a:solidFill>
              </a:rPr>
              <a:t>reformy </a:t>
            </a:r>
            <a:r>
              <a:rPr lang="cs-CZ" dirty="0" smtClean="0"/>
              <a:t>(navyšováním </a:t>
            </a:r>
            <a:r>
              <a:rPr lang="cs-CZ" dirty="0"/>
              <a:t>vlivu </a:t>
            </a:r>
            <a:r>
              <a:rPr lang="cs-CZ" dirty="0" smtClean="0"/>
              <a:t>Komise, více </a:t>
            </a:r>
            <a:r>
              <a:rPr lang="cs-CZ" dirty="0" smtClean="0"/>
              <a:t>prostředků, formováním </a:t>
            </a:r>
            <a:r>
              <a:rPr lang="cs-CZ" dirty="0"/>
              <a:t>určitého „strategického rámce</a:t>
            </a:r>
            <a:r>
              <a:rPr lang="cs-CZ" dirty="0" smtClean="0"/>
              <a:t>“)</a:t>
            </a:r>
          </a:p>
          <a:p>
            <a:pPr lvl="1" algn="just"/>
            <a:endParaRPr lang="cs-CZ" dirty="0"/>
          </a:p>
          <a:p>
            <a:pPr lvl="1" algn="just"/>
            <a:r>
              <a:rPr lang="cs-CZ" b="1" dirty="0" smtClean="0"/>
              <a:t>1988 = </a:t>
            </a:r>
            <a:r>
              <a:rPr lang="cs-CZ" b="1" dirty="0"/>
              <a:t>zásadní reforma </a:t>
            </a:r>
            <a:r>
              <a:rPr lang="cs-CZ" b="1" dirty="0" smtClean="0">
                <a:solidFill>
                  <a:srgbClr val="0000DC"/>
                </a:solidFill>
              </a:rPr>
              <a:t>(vytvoření </a:t>
            </a:r>
            <a:r>
              <a:rPr lang="cs-CZ" b="1" dirty="0" smtClean="0">
                <a:solidFill>
                  <a:srgbClr val="0000DC"/>
                </a:solidFill>
              </a:rPr>
              <a:t>„kohezní politiky EU“)</a:t>
            </a:r>
            <a:endParaRPr lang="cs-CZ" b="1" dirty="0">
              <a:solidFill>
                <a:srgbClr val="0000DC"/>
              </a:solidFill>
            </a:endParaRPr>
          </a:p>
          <a:p>
            <a:pPr lvl="1" algn="just"/>
            <a:r>
              <a:rPr lang="cs-CZ" dirty="0" smtClean="0"/>
              <a:t>Smlouva </a:t>
            </a:r>
            <a:r>
              <a:rPr lang="cs-CZ" dirty="0"/>
              <a:t>o EHS – </a:t>
            </a:r>
            <a:r>
              <a:rPr lang="cs-CZ" dirty="0">
                <a:solidFill>
                  <a:srgbClr val="0000DC"/>
                </a:solidFill>
              </a:rPr>
              <a:t>nově politika hospodářské a sociální soudržnosti </a:t>
            </a:r>
            <a:r>
              <a:rPr lang="cs-CZ" dirty="0" smtClean="0"/>
              <a:t>(</a:t>
            </a:r>
            <a:r>
              <a:rPr lang="cs-CZ" dirty="0"/>
              <a:t>později </a:t>
            </a:r>
            <a:r>
              <a:rPr lang="cs-CZ" dirty="0" smtClean="0"/>
              <a:t>také </a:t>
            </a:r>
            <a:r>
              <a:rPr lang="cs-CZ" dirty="0"/>
              <a:t>třetí územní rozměr kohezní politiky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1782761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Regionální a kohezní politika Evropské unie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Stručný vývoj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 smtClean="0"/>
              <a:t>Nové </a:t>
            </a:r>
            <a:r>
              <a:rPr lang="cs-CZ" dirty="0" smtClean="0"/>
              <a:t>principy kohezní politiky </a:t>
            </a:r>
            <a:r>
              <a:rPr lang="cs-CZ" dirty="0" smtClean="0"/>
              <a:t>(1988)</a:t>
            </a:r>
            <a:endParaRPr lang="cs-CZ" dirty="0"/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P</a:t>
            </a:r>
            <a:r>
              <a:rPr lang="cs-CZ" i="1" dirty="0" smtClean="0">
                <a:solidFill>
                  <a:srgbClr val="0000DC"/>
                </a:solidFill>
              </a:rPr>
              <a:t>rogramování</a:t>
            </a:r>
            <a:endParaRPr lang="cs-CZ" i="1" dirty="0">
              <a:solidFill>
                <a:srgbClr val="0000DC"/>
              </a:solidFill>
            </a:endParaRPr>
          </a:p>
          <a:p>
            <a:pPr lvl="2" algn="just"/>
            <a:r>
              <a:rPr lang="cs-CZ" dirty="0" smtClean="0"/>
              <a:t>= operační </a:t>
            </a:r>
            <a:r>
              <a:rPr lang="cs-CZ" dirty="0"/>
              <a:t>programy, programová období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K</a:t>
            </a:r>
            <a:r>
              <a:rPr lang="cs-CZ" i="1" dirty="0" smtClean="0">
                <a:solidFill>
                  <a:srgbClr val="0000DC"/>
                </a:solidFill>
              </a:rPr>
              <a:t>oncentrace</a:t>
            </a:r>
            <a:endParaRPr lang="cs-CZ" i="1" dirty="0">
              <a:solidFill>
                <a:srgbClr val="0000DC"/>
              </a:solidFill>
            </a:endParaRPr>
          </a:p>
          <a:p>
            <a:pPr lvl="2" algn="just"/>
            <a:r>
              <a:rPr lang="cs-CZ" dirty="0" smtClean="0"/>
              <a:t>= 5 </a:t>
            </a:r>
            <a:r>
              <a:rPr lang="cs-CZ" dirty="0"/>
              <a:t>prioritních </a:t>
            </a:r>
            <a:r>
              <a:rPr lang="cs-CZ" dirty="0" smtClean="0"/>
              <a:t>cílů (nikoli „všechno a nic“)</a:t>
            </a:r>
            <a:endParaRPr lang="cs-CZ" dirty="0"/>
          </a:p>
          <a:p>
            <a:pPr lvl="1" algn="just"/>
            <a:r>
              <a:rPr lang="cs-CZ" i="1" dirty="0" err="1" smtClean="0">
                <a:solidFill>
                  <a:srgbClr val="0000DC"/>
                </a:solidFill>
              </a:rPr>
              <a:t>A</a:t>
            </a:r>
            <a:r>
              <a:rPr lang="cs-CZ" i="1" dirty="0" err="1" smtClean="0">
                <a:solidFill>
                  <a:srgbClr val="0000DC"/>
                </a:solidFill>
              </a:rPr>
              <a:t>dicionalita</a:t>
            </a:r>
            <a:endParaRPr lang="cs-CZ" i="1" dirty="0">
              <a:solidFill>
                <a:srgbClr val="0000DC"/>
              </a:solidFill>
            </a:endParaRPr>
          </a:p>
          <a:p>
            <a:pPr lvl="2" algn="just"/>
            <a:r>
              <a:rPr lang="cs-CZ" dirty="0" smtClean="0"/>
              <a:t>= „</a:t>
            </a:r>
            <a:r>
              <a:rPr lang="cs-CZ" dirty="0"/>
              <a:t>přidaná hodnota</a:t>
            </a:r>
            <a:r>
              <a:rPr lang="cs-CZ" dirty="0" smtClean="0"/>
              <a:t>“ intervencí </a:t>
            </a:r>
            <a:r>
              <a:rPr lang="cs-CZ" dirty="0"/>
              <a:t>+ </a:t>
            </a:r>
            <a:r>
              <a:rPr lang="cs-CZ" dirty="0" smtClean="0"/>
              <a:t>obligatorní spoluúčast příjemců</a:t>
            </a:r>
            <a:endParaRPr lang="cs-CZ" dirty="0"/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P</a:t>
            </a:r>
            <a:r>
              <a:rPr lang="cs-CZ" i="1" dirty="0" smtClean="0">
                <a:solidFill>
                  <a:srgbClr val="0000DC"/>
                </a:solidFill>
              </a:rPr>
              <a:t>artnerství</a:t>
            </a:r>
            <a:endParaRPr lang="cs-CZ" i="1" dirty="0">
              <a:solidFill>
                <a:srgbClr val="0000DC"/>
              </a:solidFill>
            </a:endParaRPr>
          </a:p>
          <a:p>
            <a:pPr lvl="2" algn="just"/>
            <a:r>
              <a:rPr lang="cs-CZ" dirty="0" smtClean="0"/>
              <a:t>= spolupráce </a:t>
            </a:r>
            <a:r>
              <a:rPr lang="cs-CZ" dirty="0"/>
              <a:t>s různými aktéry kohezní </a:t>
            </a:r>
            <a:r>
              <a:rPr lang="cs-CZ" dirty="0" smtClean="0"/>
              <a:t>politiky, víceúrovňová </a:t>
            </a:r>
            <a:r>
              <a:rPr lang="cs-CZ" dirty="0"/>
              <a:t>správa (europeizace)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/>
              <a:t>N</a:t>
            </a:r>
            <a:r>
              <a:rPr lang="cs-CZ" dirty="0" smtClean="0"/>
              <a:t>ově </a:t>
            </a:r>
            <a:r>
              <a:rPr lang="cs-CZ" dirty="0"/>
              <a:t>definice územních „statistických jednotek“ - </a:t>
            </a:r>
            <a:r>
              <a:rPr lang="cs-CZ" i="1" dirty="0">
                <a:solidFill>
                  <a:srgbClr val="0000DC"/>
                </a:solidFill>
              </a:rPr>
              <a:t>NUTS </a:t>
            </a:r>
          </a:p>
          <a:p>
            <a:pPr lvl="1" algn="just"/>
            <a:r>
              <a:rPr lang="cs-CZ" dirty="0"/>
              <a:t>R</a:t>
            </a:r>
            <a:r>
              <a:rPr lang="cs-CZ" dirty="0" smtClean="0"/>
              <a:t>ozpočet </a:t>
            </a:r>
            <a:r>
              <a:rPr lang="cs-CZ" dirty="0" smtClean="0">
                <a:solidFill>
                  <a:srgbClr val="0000DC"/>
                </a:solidFill>
              </a:rPr>
              <a:t>x2</a:t>
            </a:r>
            <a:r>
              <a:rPr lang="cs-CZ" dirty="0" smtClean="0"/>
              <a:t> (později opakovaně navyšován)</a:t>
            </a:r>
            <a:endParaRPr lang="cs-CZ" dirty="0"/>
          </a:p>
          <a:p>
            <a:pPr lvl="1"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293392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Regionální a kohezní politika Evropské unie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kohezní politiky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 smtClean="0"/>
              <a:t>Nejobecnější účel </a:t>
            </a:r>
          </a:p>
          <a:p>
            <a:pPr lvl="1" algn="just"/>
            <a:r>
              <a:rPr lang="cs-CZ" b="1" dirty="0" smtClean="0">
                <a:solidFill>
                  <a:srgbClr val="0000DC"/>
                </a:solidFill>
              </a:rPr>
              <a:t>= </a:t>
            </a:r>
            <a:r>
              <a:rPr lang="cs-CZ" b="1" dirty="0" smtClean="0">
                <a:solidFill>
                  <a:srgbClr val="0000DC"/>
                </a:solidFill>
              </a:rPr>
              <a:t>„Soudržnost“ </a:t>
            </a:r>
            <a:r>
              <a:rPr lang="cs-CZ" dirty="0"/>
              <a:t>(3 dimenze</a:t>
            </a:r>
            <a:r>
              <a:rPr lang="cs-CZ" dirty="0" smtClean="0"/>
              <a:t>)</a:t>
            </a:r>
          </a:p>
          <a:p>
            <a:pPr lvl="1" algn="just"/>
            <a:r>
              <a:rPr lang="cs-CZ" i="1" dirty="0" smtClean="0">
                <a:solidFill>
                  <a:srgbClr val="0000DC"/>
                </a:solidFill>
              </a:rPr>
              <a:t>H</a:t>
            </a:r>
            <a:r>
              <a:rPr lang="cs-CZ" i="1" dirty="0" smtClean="0">
                <a:solidFill>
                  <a:srgbClr val="0000DC"/>
                </a:solidFill>
              </a:rPr>
              <a:t>ospodářská </a:t>
            </a:r>
            <a:r>
              <a:rPr lang="cs-CZ" i="1" dirty="0" smtClean="0"/>
              <a:t>(zejména hospodářská konvergence)</a:t>
            </a:r>
          </a:p>
          <a:p>
            <a:pPr lvl="1" algn="just"/>
            <a:r>
              <a:rPr lang="cs-CZ" i="1" dirty="0" smtClean="0">
                <a:solidFill>
                  <a:srgbClr val="0000DC"/>
                </a:solidFill>
              </a:rPr>
              <a:t>S</a:t>
            </a:r>
            <a:r>
              <a:rPr lang="cs-CZ" i="1" dirty="0" smtClean="0">
                <a:solidFill>
                  <a:srgbClr val="0000DC"/>
                </a:solidFill>
              </a:rPr>
              <a:t>ociální </a:t>
            </a:r>
            <a:r>
              <a:rPr lang="cs-CZ" i="1" dirty="0" smtClean="0"/>
              <a:t>(zejména zaměstnanost)</a:t>
            </a:r>
          </a:p>
          <a:p>
            <a:pPr lvl="1" algn="just"/>
            <a:r>
              <a:rPr lang="cs-CZ" i="1" dirty="0" smtClean="0">
                <a:solidFill>
                  <a:srgbClr val="0000DC"/>
                </a:solidFill>
              </a:rPr>
              <a:t>Ú</a:t>
            </a:r>
            <a:r>
              <a:rPr lang="cs-CZ" i="1" dirty="0" smtClean="0">
                <a:solidFill>
                  <a:srgbClr val="0000DC"/>
                </a:solidFill>
              </a:rPr>
              <a:t>zemní </a:t>
            </a:r>
            <a:r>
              <a:rPr lang="cs-CZ" i="1" dirty="0" smtClean="0"/>
              <a:t>(nejméně jasná dimenze, různé významy…)</a:t>
            </a:r>
          </a:p>
          <a:p>
            <a:pPr algn="just">
              <a:lnSpc>
                <a:spcPct val="100000"/>
              </a:lnSpc>
            </a:pPr>
            <a:endParaRPr lang="cs-CZ" dirty="0" smtClean="0"/>
          </a:p>
          <a:p>
            <a:pPr algn="just">
              <a:lnSpc>
                <a:spcPct val="100000"/>
              </a:lnSpc>
            </a:pPr>
            <a:r>
              <a:rPr lang="cs-CZ" dirty="0" smtClean="0"/>
              <a:t>Soustava </a:t>
            </a:r>
            <a:r>
              <a:rPr lang="cs-CZ" dirty="0"/>
              <a:t>cílů</a:t>
            </a:r>
          </a:p>
          <a:p>
            <a:pPr lvl="1" algn="just"/>
            <a:r>
              <a:rPr lang="cs-CZ" dirty="0">
                <a:solidFill>
                  <a:srgbClr val="0000DC"/>
                </a:solidFill>
              </a:rPr>
              <a:t>P</a:t>
            </a:r>
            <a:r>
              <a:rPr lang="cs-CZ" dirty="0" smtClean="0">
                <a:solidFill>
                  <a:srgbClr val="0000DC"/>
                </a:solidFill>
              </a:rPr>
              <a:t>rimární</a:t>
            </a:r>
            <a:endParaRPr lang="cs-CZ" dirty="0">
              <a:solidFill>
                <a:srgbClr val="0000DC"/>
              </a:solidFill>
            </a:endParaRPr>
          </a:p>
          <a:p>
            <a:pPr lvl="1" algn="just"/>
            <a:r>
              <a:rPr lang="cs-CZ" dirty="0">
                <a:solidFill>
                  <a:srgbClr val="0000DC"/>
                </a:solidFill>
              </a:rPr>
              <a:t>T</a:t>
            </a:r>
            <a:r>
              <a:rPr lang="cs-CZ" dirty="0" smtClean="0">
                <a:solidFill>
                  <a:srgbClr val="0000DC"/>
                </a:solidFill>
              </a:rPr>
              <a:t>ematické </a:t>
            </a:r>
            <a:r>
              <a:rPr lang="cs-CZ" dirty="0">
                <a:solidFill>
                  <a:srgbClr val="0000DC"/>
                </a:solidFill>
              </a:rPr>
              <a:t>cíle a priority</a:t>
            </a:r>
          </a:p>
          <a:p>
            <a:pPr lvl="1" algn="just"/>
            <a:endParaRPr lang="cs-CZ" dirty="0" smtClean="0"/>
          </a:p>
          <a:p>
            <a:pPr lvl="1" algn="just"/>
            <a:r>
              <a:rPr lang="cs-CZ" dirty="0" smtClean="0"/>
              <a:t>Ale v</a:t>
            </a:r>
            <a:r>
              <a:rPr lang="cs-CZ" dirty="0" smtClean="0"/>
              <a:t> zásadě vágní pojmy, </a:t>
            </a:r>
            <a:r>
              <a:rPr lang="cs-CZ" dirty="0" smtClean="0">
                <a:solidFill>
                  <a:srgbClr val="0000DC"/>
                </a:solidFill>
              </a:rPr>
              <a:t>nikoli exaktní cíle</a:t>
            </a:r>
            <a:r>
              <a:rPr lang="cs-CZ" dirty="0" smtClean="0"/>
              <a:t>, svou podstatou  spíše </a:t>
            </a:r>
            <a:r>
              <a:rPr lang="cs-CZ" dirty="0" smtClean="0"/>
              <a:t>pouze </a:t>
            </a:r>
            <a:r>
              <a:rPr lang="cs-CZ" dirty="0">
                <a:solidFill>
                  <a:srgbClr val="0000DC"/>
                </a:solidFill>
              </a:rPr>
              <a:t>„záměry podpory</a:t>
            </a:r>
            <a:r>
              <a:rPr lang="cs-CZ" dirty="0" smtClean="0">
                <a:solidFill>
                  <a:srgbClr val="0000DC"/>
                </a:solidFill>
              </a:rPr>
              <a:t>“</a:t>
            </a:r>
            <a:r>
              <a:rPr lang="cs-CZ" dirty="0" smtClean="0"/>
              <a:t> </a:t>
            </a:r>
            <a:r>
              <a:rPr lang="cs-CZ" i="1" dirty="0" smtClean="0"/>
              <a:t>(= „kam mají jít peníze“)</a:t>
            </a:r>
            <a:endParaRPr lang="cs-CZ" i="1" dirty="0"/>
          </a:p>
          <a:p>
            <a:pPr algn="just">
              <a:lnSpc>
                <a:spcPct val="100000"/>
              </a:lnSpc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38481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Regionální a kohezní politika Evropské unie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kohezní politiky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 smtClean="0"/>
              <a:t>Primární cíle 1988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 smtClean="0">
                <a:solidFill>
                  <a:srgbClr val="0000DC"/>
                </a:solidFill>
              </a:rPr>
              <a:t>Podpora </a:t>
            </a:r>
            <a:r>
              <a:rPr lang="cs-CZ" i="1" dirty="0">
                <a:solidFill>
                  <a:srgbClr val="0000DC"/>
                </a:solidFill>
              </a:rPr>
              <a:t>rozvoje a strukturálních změn hospodářsky zaostávajících regionů;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 smtClean="0">
                <a:solidFill>
                  <a:srgbClr val="0000DC"/>
                </a:solidFill>
              </a:rPr>
              <a:t>Konverze </a:t>
            </a:r>
            <a:r>
              <a:rPr lang="cs-CZ" i="1" dirty="0">
                <a:solidFill>
                  <a:srgbClr val="0000DC"/>
                </a:solidFill>
              </a:rPr>
              <a:t>regionů vážně zasažených úpadkem průmyslu;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 smtClean="0">
                <a:solidFill>
                  <a:srgbClr val="0000DC"/>
                </a:solidFill>
              </a:rPr>
              <a:t>Boj </a:t>
            </a:r>
            <a:r>
              <a:rPr lang="cs-CZ" i="1" dirty="0">
                <a:solidFill>
                  <a:srgbClr val="0000DC"/>
                </a:solidFill>
              </a:rPr>
              <a:t>s dlouhodobou nezaměstnaností;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 smtClean="0">
                <a:solidFill>
                  <a:srgbClr val="0000DC"/>
                </a:solidFill>
              </a:rPr>
              <a:t>Zvyšování </a:t>
            </a:r>
            <a:r>
              <a:rPr lang="cs-CZ" i="1" dirty="0">
                <a:solidFill>
                  <a:srgbClr val="0000DC"/>
                </a:solidFill>
              </a:rPr>
              <a:t>zaměstnanosti mladých lidí;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 smtClean="0">
                <a:solidFill>
                  <a:srgbClr val="0000DC"/>
                </a:solidFill>
              </a:rPr>
              <a:t>(a</a:t>
            </a:r>
            <a:r>
              <a:rPr lang="cs-CZ" i="1" dirty="0">
                <a:solidFill>
                  <a:srgbClr val="0000DC"/>
                </a:solidFill>
              </a:rPr>
              <a:t>) Urychlování strukturálních změn v zemědělství a (b) Podpora </a:t>
            </a:r>
            <a:r>
              <a:rPr lang="cs-CZ" i="1" dirty="0" smtClean="0">
                <a:solidFill>
                  <a:srgbClr val="0000DC"/>
                </a:solidFill>
              </a:rPr>
              <a:t>rozvoje zemědělských </a:t>
            </a:r>
            <a:r>
              <a:rPr lang="cs-CZ" i="1" dirty="0">
                <a:solidFill>
                  <a:srgbClr val="0000DC"/>
                </a:solidFill>
              </a:rPr>
              <a:t>oblastí</a:t>
            </a:r>
            <a:r>
              <a:rPr lang="cs-CZ" i="1" dirty="0" smtClean="0">
                <a:solidFill>
                  <a:srgbClr val="0000DC"/>
                </a:solidFill>
              </a:rPr>
              <a:t>.</a:t>
            </a:r>
          </a:p>
          <a:p>
            <a:pPr lvl="1" algn="just"/>
            <a:endParaRPr lang="cs-CZ" dirty="0"/>
          </a:p>
          <a:p>
            <a:pPr lvl="1" algn="just"/>
            <a:r>
              <a:rPr lang="cs-CZ" b="1" dirty="0" smtClean="0"/>
              <a:t>Ústřední motiv</a:t>
            </a:r>
            <a:r>
              <a:rPr lang="cs-CZ" dirty="0" smtClean="0"/>
              <a:t> </a:t>
            </a:r>
            <a:r>
              <a:rPr lang="cs-CZ" dirty="0" smtClean="0"/>
              <a:t>= přechod k jednotnému vnitřnímu (společnému) trhu</a:t>
            </a:r>
          </a:p>
        </p:txBody>
      </p:sp>
    </p:spTree>
    <p:extLst>
      <p:ext uri="{BB962C8B-B14F-4D97-AF65-F5344CB8AC3E}">
        <p14:creationId xmlns:p14="http://schemas.microsoft.com/office/powerpoint/2010/main" xmlns="" val="1991496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Regionální a kohezní politika Evropské unie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kohezní politiky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 smtClean="0"/>
              <a:t>Primární cíle 1993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 smtClean="0">
                <a:solidFill>
                  <a:srgbClr val="0000DC"/>
                </a:solidFill>
              </a:rPr>
              <a:t>Podpora </a:t>
            </a:r>
            <a:r>
              <a:rPr lang="cs-CZ" i="1" dirty="0">
                <a:solidFill>
                  <a:srgbClr val="0000DC"/>
                </a:solidFill>
              </a:rPr>
              <a:t>rozvoje a strukturálních změn hospodářsky zaostávajících </a:t>
            </a:r>
            <a:r>
              <a:rPr lang="cs-CZ" i="1" dirty="0" smtClean="0">
                <a:solidFill>
                  <a:srgbClr val="0000DC"/>
                </a:solidFill>
              </a:rPr>
              <a:t>regionů</a:t>
            </a:r>
            <a:endParaRPr lang="cs-CZ" i="1" dirty="0">
              <a:solidFill>
                <a:srgbClr val="0000DC"/>
              </a:solidFill>
            </a:endParaRP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 smtClean="0">
                <a:solidFill>
                  <a:srgbClr val="0000DC"/>
                </a:solidFill>
              </a:rPr>
              <a:t>Konverze </a:t>
            </a:r>
            <a:r>
              <a:rPr lang="cs-CZ" i="1" dirty="0">
                <a:solidFill>
                  <a:srgbClr val="0000DC"/>
                </a:solidFill>
              </a:rPr>
              <a:t>regionů vážně zasažených úpadkem </a:t>
            </a:r>
            <a:r>
              <a:rPr lang="cs-CZ" i="1" dirty="0" smtClean="0">
                <a:solidFill>
                  <a:srgbClr val="0000DC"/>
                </a:solidFill>
              </a:rPr>
              <a:t>průmyslu</a:t>
            </a:r>
            <a:endParaRPr lang="cs-CZ" i="1" dirty="0">
              <a:solidFill>
                <a:srgbClr val="0000DC"/>
              </a:solidFill>
            </a:endParaRP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 smtClean="0">
                <a:solidFill>
                  <a:srgbClr val="0000DC"/>
                </a:solidFill>
              </a:rPr>
              <a:t>Boj </a:t>
            </a:r>
            <a:r>
              <a:rPr lang="cs-CZ" i="1" dirty="0">
                <a:solidFill>
                  <a:srgbClr val="0000DC"/>
                </a:solidFill>
              </a:rPr>
              <a:t>s dlouhodobou </a:t>
            </a:r>
            <a:r>
              <a:rPr lang="cs-CZ" i="1" dirty="0" smtClean="0">
                <a:solidFill>
                  <a:srgbClr val="0000DC"/>
                </a:solidFill>
              </a:rPr>
              <a:t>nezaměstnaností</a:t>
            </a:r>
            <a:endParaRPr lang="cs-CZ" i="1" dirty="0">
              <a:solidFill>
                <a:srgbClr val="0000DC"/>
              </a:solidFill>
            </a:endParaRP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 smtClean="0">
                <a:solidFill>
                  <a:srgbClr val="0000DC"/>
                </a:solidFill>
              </a:rPr>
              <a:t>Zvyšování </a:t>
            </a:r>
            <a:r>
              <a:rPr lang="cs-CZ" i="1" dirty="0">
                <a:solidFill>
                  <a:srgbClr val="0000DC"/>
                </a:solidFill>
              </a:rPr>
              <a:t>zaměstnanosti mladých </a:t>
            </a:r>
            <a:r>
              <a:rPr lang="cs-CZ" i="1" dirty="0" smtClean="0">
                <a:solidFill>
                  <a:srgbClr val="0000DC"/>
                </a:solidFill>
              </a:rPr>
              <a:t>lidí</a:t>
            </a:r>
            <a:endParaRPr lang="cs-CZ" i="1" dirty="0">
              <a:solidFill>
                <a:srgbClr val="0000DC"/>
              </a:solidFill>
            </a:endParaRP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 smtClean="0">
                <a:solidFill>
                  <a:srgbClr val="0000DC"/>
                </a:solidFill>
              </a:rPr>
              <a:t>(a</a:t>
            </a:r>
            <a:r>
              <a:rPr lang="cs-CZ" i="1" dirty="0">
                <a:solidFill>
                  <a:srgbClr val="0000DC"/>
                </a:solidFill>
              </a:rPr>
              <a:t>) Urychlování strukturálních změn v zemědělství a (b) Podpora </a:t>
            </a:r>
            <a:r>
              <a:rPr lang="cs-CZ" i="1" dirty="0" smtClean="0">
                <a:solidFill>
                  <a:srgbClr val="0000DC"/>
                </a:solidFill>
              </a:rPr>
              <a:t>rozvoje zemědělských oblastí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b="1" i="1" dirty="0" smtClean="0">
                <a:solidFill>
                  <a:srgbClr val="0000DC"/>
                </a:solidFill>
              </a:rPr>
              <a:t>Podpora </a:t>
            </a:r>
            <a:r>
              <a:rPr lang="cs-CZ" b="1" i="1" dirty="0">
                <a:solidFill>
                  <a:srgbClr val="0000DC"/>
                </a:solidFill>
              </a:rPr>
              <a:t>neobydlených </a:t>
            </a:r>
            <a:r>
              <a:rPr lang="cs-CZ" b="1" i="1" dirty="0" smtClean="0">
                <a:solidFill>
                  <a:srgbClr val="0000DC"/>
                </a:solidFill>
              </a:rPr>
              <a:t>arktických regionů</a:t>
            </a:r>
          </a:p>
          <a:p>
            <a:pPr lvl="1" algn="just"/>
            <a:endParaRPr lang="cs-CZ" dirty="0" smtClean="0"/>
          </a:p>
          <a:p>
            <a:pPr lvl="1" algn="just"/>
            <a:r>
              <a:rPr lang="cs-CZ" b="1" dirty="0" smtClean="0"/>
              <a:t>Ústřední motiv</a:t>
            </a:r>
            <a:r>
              <a:rPr lang="cs-CZ" dirty="0" smtClean="0"/>
              <a:t> = </a:t>
            </a:r>
            <a:r>
              <a:rPr lang="cs-CZ" dirty="0"/>
              <a:t>přechod k </a:t>
            </a:r>
            <a:r>
              <a:rPr lang="cs-CZ" dirty="0" smtClean="0"/>
              <a:t>měnové unii</a:t>
            </a:r>
          </a:p>
          <a:p>
            <a:pPr lvl="1" algn="just"/>
            <a:r>
              <a:rPr lang="cs-CZ" dirty="0" smtClean="0"/>
              <a:t>N</a:t>
            </a:r>
            <a:r>
              <a:rPr lang="cs-CZ" dirty="0" smtClean="0"/>
              <a:t>ový </a:t>
            </a:r>
            <a:r>
              <a:rPr lang="cs-CZ" dirty="0" smtClean="0"/>
              <a:t>primární cíl pro zaostávající regiony nových (ale ekonomicky rozvinutých) členských států – Finska a </a:t>
            </a:r>
            <a:r>
              <a:rPr lang="cs-CZ" dirty="0" smtClean="0"/>
              <a:t>Švédska</a:t>
            </a:r>
            <a:endParaRPr lang="cs-CZ" dirty="0"/>
          </a:p>
          <a:p>
            <a:pPr lvl="1" algn="just"/>
            <a:endParaRPr lang="cs-CZ" dirty="0"/>
          </a:p>
          <a:p>
            <a:pPr lvl="1"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926820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Regionální a kohezní politika Evropské unie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kohezní politiky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 smtClean="0"/>
              <a:t>Primární cíle 2000</a:t>
            </a:r>
          </a:p>
          <a:p>
            <a:pPr lvl="1" algn="just"/>
            <a:r>
              <a:rPr lang="cs-CZ" i="1" dirty="0" smtClean="0">
                <a:solidFill>
                  <a:srgbClr val="0000DC"/>
                </a:solidFill>
              </a:rPr>
              <a:t>1. Podpora </a:t>
            </a:r>
            <a:r>
              <a:rPr lang="cs-CZ" i="1" dirty="0">
                <a:solidFill>
                  <a:srgbClr val="0000DC"/>
                </a:solidFill>
              </a:rPr>
              <a:t>rozvoje a strukturálních změn regionů, jejichž rozvoj </a:t>
            </a:r>
            <a:r>
              <a:rPr lang="cs-CZ" i="1" dirty="0" smtClean="0">
                <a:solidFill>
                  <a:srgbClr val="0000DC"/>
                </a:solidFill>
              </a:rPr>
              <a:t>zaostává</a:t>
            </a:r>
            <a:endParaRPr lang="cs-CZ" i="1" dirty="0">
              <a:solidFill>
                <a:srgbClr val="0000DC"/>
              </a:solidFill>
            </a:endParaRPr>
          </a:p>
          <a:p>
            <a:pPr lvl="1" algn="just"/>
            <a:r>
              <a:rPr lang="cs-CZ" i="1" dirty="0" smtClean="0">
                <a:solidFill>
                  <a:srgbClr val="0000DC"/>
                </a:solidFill>
              </a:rPr>
              <a:t>2. Podpora </a:t>
            </a:r>
            <a:r>
              <a:rPr lang="cs-CZ" i="1" dirty="0">
                <a:solidFill>
                  <a:srgbClr val="0000DC"/>
                </a:solidFill>
              </a:rPr>
              <a:t>hospodářské a sociální přeměny oblastí, jež čelí strukturálním </a:t>
            </a:r>
            <a:r>
              <a:rPr lang="cs-CZ" i="1" dirty="0" smtClean="0">
                <a:solidFill>
                  <a:srgbClr val="0000DC"/>
                </a:solidFill>
              </a:rPr>
              <a:t>obtížím</a:t>
            </a:r>
            <a:endParaRPr lang="cs-CZ" i="1" dirty="0">
              <a:solidFill>
                <a:srgbClr val="0000DC"/>
              </a:solidFill>
            </a:endParaRPr>
          </a:p>
          <a:p>
            <a:pPr lvl="1" algn="just"/>
            <a:r>
              <a:rPr lang="cs-CZ" i="1" dirty="0" smtClean="0">
                <a:solidFill>
                  <a:srgbClr val="0000DC"/>
                </a:solidFill>
              </a:rPr>
              <a:t>3. Podpora </a:t>
            </a:r>
            <a:r>
              <a:rPr lang="cs-CZ" i="1" dirty="0">
                <a:solidFill>
                  <a:srgbClr val="0000DC"/>
                </a:solidFill>
              </a:rPr>
              <a:t>přizpůsobování a modernizace politik a systémů vzdělávání, odborné </a:t>
            </a:r>
            <a:r>
              <a:rPr lang="cs-CZ" i="1" dirty="0" smtClean="0">
                <a:solidFill>
                  <a:srgbClr val="0000DC"/>
                </a:solidFill>
              </a:rPr>
              <a:t>přípravy a zaměstnanosti</a:t>
            </a:r>
          </a:p>
          <a:p>
            <a:pPr lvl="1" algn="just"/>
            <a:endParaRPr lang="cs-CZ" dirty="0" smtClean="0"/>
          </a:p>
          <a:p>
            <a:pPr lvl="1" algn="just"/>
            <a:r>
              <a:rPr lang="cs-CZ" b="1" dirty="0" smtClean="0"/>
              <a:t>Ústřední motiv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smtClean="0"/>
              <a:t>konsolidace před tzv. východním rozšířením</a:t>
            </a:r>
            <a:endParaRPr lang="cs-CZ" dirty="0"/>
          </a:p>
          <a:p>
            <a:pPr lvl="1" algn="just"/>
            <a:endParaRPr lang="cs-CZ" dirty="0"/>
          </a:p>
          <a:p>
            <a:pPr lvl="1"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4603765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Regionální a kohezní politika Evropské unie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kohezní politiky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 smtClean="0"/>
              <a:t>Primární cíle 2007</a:t>
            </a:r>
          </a:p>
          <a:p>
            <a:pPr lvl="1" algn="just"/>
            <a:r>
              <a:rPr lang="cs-CZ" i="1" dirty="0" smtClean="0">
                <a:solidFill>
                  <a:srgbClr val="0000DC"/>
                </a:solidFill>
              </a:rPr>
              <a:t>1. Konvergence</a:t>
            </a:r>
            <a:endParaRPr lang="cs-CZ" i="1" dirty="0">
              <a:solidFill>
                <a:srgbClr val="0000DC"/>
              </a:solidFill>
            </a:endParaRPr>
          </a:p>
          <a:p>
            <a:pPr lvl="1" algn="just"/>
            <a:r>
              <a:rPr lang="cs-CZ" i="1" dirty="0" smtClean="0">
                <a:solidFill>
                  <a:srgbClr val="0000DC"/>
                </a:solidFill>
              </a:rPr>
              <a:t>2. Konkurenceschopnost a zaměstnanost </a:t>
            </a:r>
          </a:p>
          <a:p>
            <a:pPr lvl="1" algn="just"/>
            <a:r>
              <a:rPr lang="cs-CZ" i="1" dirty="0" smtClean="0">
                <a:solidFill>
                  <a:srgbClr val="0000DC"/>
                </a:solidFill>
              </a:rPr>
              <a:t>3. Evropská </a:t>
            </a:r>
            <a:r>
              <a:rPr lang="cs-CZ" i="1" dirty="0">
                <a:solidFill>
                  <a:srgbClr val="0000DC"/>
                </a:solidFill>
              </a:rPr>
              <a:t>územní </a:t>
            </a:r>
            <a:r>
              <a:rPr lang="cs-CZ" i="1" dirty="0" smtClean="0">
                <a:solidFill>
                  <a:srgbClr val="0000DC"/>
                </a:solidFill>
              </a:rPr>
              <a:t>spolupráce (mezistátní projekty v </a:t>
            </a:r>
            <a:r>
              <a:rPr lang="cs-CZ" i="1" dirty="0">
                <a:solidFill>
                  <a:srgbClr val="0000DC"/>
                </a:solidFill>
              </a:rPr>
              <a:t>pohraničních </a:t>
            </a:r>
            <a:r>
              <a:rPr lang="cs-CZ" i="1" dirty="0" smtClean="0">
                <a:solidFill>
                  <a:srgbClr val="0000DC"/>
                </a:solidFill>
              </a:rPr>
              <a:t>oblastech)</a:t>
            </a:r>
          </a:p>
          <a:p>
            <a:pPr lvl="1" algn="just"/>
            <a:endParaRPr lang="cs-CZ" dirty="0" smtClean="0"/>
          </a:p>
          <a:p>
            <a:pPr lvl="1" algn="just"/>
            <a:r>
              <a:rPr lang="cs-CZ" b="1" dirty="0" smtClean="0"/>
              <a:t>Ústřední motiv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smtClean="0"/>
              <a:t>nově explicitně zaměření na tzv. nové výzvy (Lisabonská strategie 2010)</a:t>
            </a:r>
          </a:p>
          <a:p>
            <a:pPr lvl="1" algn="just"/>
            <a:r>
              <a:rPr lang="cs-CZ" dirty="0"/>
              <a:t>T</a:t>
            </a:r>
            <a:r>
              <a:rPr lang="cs-CZ" dirty="0" smtClean="0"/>
              <a:t>ěm </a:t>
            </a:r>
            <a:r>
              <a:rPr lang="cs-CZ" dirty="0"/>
              <a:t>vyhrazen cíl </a:t>
            </a:r>
            <a:r>
              <a:rPr lang="cs-CZ" i="1" dirty="0" smtClean="0"/>
              <a:t>Konkurenceschopnost </a:t>
            </a:r>
            <a:r>
              <a:rPr lang="cs-CZ" i="1" dirty="0"/>
              <a:t>a </a:t>
            </a:r>
            <a:r>
              <a:rPr lang="cs-CZ" i="1" dirty="0" smtClean="0"/>
              <a:t>zaměstnanost</a:t>
            </a:r>
            <a:endParaRPr lang="cs-CZ" i="1" dirty="0"/>
          </a:p>
          <a:p>
            <a:pPr lvl="1" algn="just"/>
            <a:endParaRPr lang="cs-CZ" dirty="0" smtClean="0"/>
          </a:p>
          <a:p>
            <a:pPr lvl="1" algn="just"/>
            <a:endParaRPr lang="cs-CZ" dirty="0"/>
          </a:p>
          <a:p>
            <a:pPr lvl="1"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3200084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Regionální a kohezní politika Evropské unie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kohezní politiky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 smtClean="0"/>
              <a:t>Primární cíle 2013</a:t>
            </a:r>
          </a:p>
          <a:p>
            <a:pPr lvl="1" algn="just"/>
            <a:r>
              <a:rPr lang="cs-CZ" i="1" dirty="0" smtClean="0">
                <a:solidFill>
                  <a:srgbClr val="0000DC"/>
                </a:solidFill>
              </a:rPr>
              <a:t>1. Investice </a:t>
            </a:r>
            <a:r>
              <a:rPr lang="cs-CZ" i="1" dirty="0">
                <a:solidFill>
                  <a:srgbClr val="0000DC"/>
                </a:solidFill>
              </a:rPr>
              <a:t>pro růst a </a:t>
            </a:r>
            <a:r>
              <a:rPr lang="cs-CZ" i="1" dirty="0" smtClean="0">
                <a:solidFill>
                  <a:srgbClr val="0000DC"/>
                </a:solidFill>
              </a:rPr>
              <a:t>zaměstnanost</a:t>
            </a:r>
            <a:endParaRPr lang="cs-CZ" i="1" dirty="0">
              <a:solidFill>
                <a:srgbClr val="0000DC"/>
              </a:solidFill>
            </a:endParaRPr>
          </a:p>
          <a:p>
            <a:pPr lvl="1" algn="just"/>
            <a:r>
              <a:rPr lang="cs-CZ" i="1" dirty="0" smtClean="0">
                <a:solidFill>
                  <a:srgbClr val="0000DC"/>
                </a:solidFill>
              </a:rPr>
              <a:t>2. Evropská </a:t>
            </a:r>
            <a:r>
              <a:rPr lang="cs-CZ" i="1" dirty="0">
                <a:solidFill>
                  <a:srgbClr val="0000DC"/>
                </a:solidFill>
              </a:rPr>
              <a:t>územní </a:t>
            </a:r>
            <a:r>
              <a:rPr lang="cs-CZ" i="1" dirty="0" smtClean="0">
                <a:solidFill>
                  <a:srgbClr val="0000DC"/>
                </a:solidFill>
              </a:rPr>
              <a:t>spolupráce</a:t>
            </a:r>
          </a:p>
          <a:p>
            <a:pPr marL="324000" lvl="1" indent="0" algn="just">
              <a:buNone/>
            </a:pPr>
            <a:endParaRPr lang="cs-CZ" dirty="0" smtClean="0"/>
          </a:p>
          <a:p>
            <a:pPr lvl="1" algn="just"/>
            <a:r>
              <a:rPr lang="cs-CZ" b="1" dirty="0" smtClean="0"/>
              <a:t>Ústřední motiv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smtClean="0"/>
              <a:t>posilování významu „nových výzev“ </a:t>
            </a:r>
            <a:r>
              <a:rPr lang="cs-CZ" dirty="0" smtClean="0"/>
              <a:t>      (</a:t>
            </a:r>
            <a:r>
              <a:rPr lang="cs-CZ" dirty="0" smtClean="0"/>
              <a:t>strategie Evropa </a:t>
            </a:r>
            <a:r>
              <a:rPr lang="cs-CZ" dirty="0"/>
              <a:t>2020) </a:t>
            </a:r>
            <a:endParaRPr lang="cs-CZ" dirty="0" smtClean="0"/>
          </a:p>
          <a:p>
            <a:pPr lvl="1" algn="just"/>
            <a:r>
              <a:rPr lang="cs-CZ" dirty="0" smtClean="0"/>
              <a:t>C</a:t>
            </a:r>
            <a:r>
              <a:rPr lang="cs-CZ" dirty="0" smtClean="0"/>
              <a:t>íl </a:t>
            </a:r>
            <a:r>
              <a:rPr lang="cs-CZ" i="1" dirty="0" smtClean="0"/>
              <a:t>Investice</a:t>
            </a:r>
            <a:r>
              <a:rPr lang="it-IT" i="1" dirty="0" smtClean="0"/>
              <a:t> </a:t>
            </a:r>
            <a:r>
              <a:rPr lang="it-IT" i="1" dirty="0"/>
              <a:t>pro </a:t>
            </a:r>
            <a:r>
              <a:rPr lang="cs-CZ" i="1" dirty="0" smtClean="0"/>
              <a:t>růst</a:t>
            </a:r>
            <a:r>
              <a:rPr lang="it-IT" i="1" dirty="0" smtClean="0"/>
              <a:t> </a:t>
            </a:r>
            <a:r>
              <a:rPr lang="it-IT" i="1" dirty="0"/>
              <a:t>a </a:t>
            </a:r>
            <a:r>
              <a:rPr lang="cs-CZ" i="1" dirty="0" smtClean="0"/>
              <a:t>zaměstnanost</a:t>
            </a:r>
            <a:r>
              <a:rPr lang="it-IT" i="1" dirty="0" smtClean="0"/>
              <a:t> </a:t>
            </a:r>
            <a:r>
              <a:rPr lang="cs-CZ" dirty="0" smtClean="0"/>
              <a:t>kombinací soudržnosti + „nových výzev“</a:t>
            </a:r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295851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Regionální a kohezní politika Evropské unie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kohezní politiky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R</a:t>
            </a:r>
            <a:r>
              <a:rPr lang="cs-CZ" dirty="0" smtClean="0"/>
              <a:t>ůzné </a:t>
            </a:r>
            <a:r>
              <a:rPr lang="cs-CZ" dirty="0"/>
              <a:t>interpretace </a:t>
            </a:r>
            <a:r>
              <a:rPr lang="cs-CZ" dirty="0" smtClean="0"/>
              <a:t>kohezní politiky…</a:t>
            </a:r>
          </a:p>
          <a:p>
            <a:pPr lvl="1" algn="just"/>
            <a:r>
              <a:rPr lang="cs-CZ" b="1" dirty="0" smtClean="0"/>
              <a:t>S</a:t>
            </a:r>
            <a:r>
              <a:rPr lang="cs-CZ" b="1" dirty="0" smtClean="0"/>
              <a:t>oudržnost = ?</a:t>
            </a:r>
            <a:endParaRPr lang="cs-CZ" b="1" dirty="0"/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K</a:t>
            </a:r>
            <a:r>
              <a:rPr lang="cs-CZ" i="1" dirty="0" smtClean="0">
                <a:solidFill>
                  <a:srgbClr val="0000DC"/>
                </a:solidFill>
              </a:rPr>
              <a:t>onvergence</a:t>
            </a:r>
            <a:endParaRPr lang="cs-CZ" i="1" dirty="0" smtClean="0">
              <a:solidFill>
                <a:srgbClr val="0000DC"/>
              </a:solidFill>
            </a:endParaRPr>
          </a:p>
          <a:p>
            <a:pPr lvl="2"/>
            <a:r>
              <a:rPr lang="cs-CZ" dirty="0" smtClean="0"/>
              <a:t>- </a:t>
            </a:r>
            <a:r>
              <a:rPr lang="cs-CZ" dirty="0" smtClean="0"/>
              <a:t>Historicky základní rozměr, ale…</a:t>
            </a:r>
          </a:p>
          <a:p>
            <a:pPr lvl="2"/>
            <a:r>
              <a:rPr lang="cs-CZ" dirty="0" smtClean="0"/>
              <a:t>- Priority také mimo </a:t>
            </a:r>
            <a:r>
              <a:rPr lang="cs-CZ" dirty="0" smtClean="0"/>
              <a:t>regionální kontext („</a:t>
            </a:r>
            <a:r>
              <a:rPr lang="cs-CZ" dirty="0" err="1" smtClean="0"/>
              <a:t>lisabonizace</a:t>
            </a:r>
            <a:r>
              <a:rPr lang="cs-CZ" dirty="0" smtClean="0"/>
              <a:t>“ kohezní politiky)</a:t>
            </a:r>
          </a:p>
          <a:p>
            <a:pPr lvl="2"/>
            <a:r>
              <a:rPr lang="cs-CZ" dirty="0" smtClean="0"/>
              <a:t>- </a:t>
            </a:r>
            <a:r>
              <a:rPr lang="cs-CZ" dirty="0" smtClean="0"/>
              <a:t>Příjemci podpory také rozvinuté regiony </a:t>
            </a:r>
            <a:r>
              <a:rPr lang="cs-CZ" dirty="0" smtClean="0"/>
              <a:t>(byť v menší míře)</a:t>
            </a:r>
          </a:p>
          <a:p>
            <a:pPr lvl="2"/>
            <a:r>
              <a:rPr lang="cs-CZ" dirty="0" smtClean="0"/>
              <a:t>- </a:t>
            </a:r>
            <a:r>
              <a:rPr lang="cs-CZ" dirty="0" smtClean="0"/>
              <a:t>Konvergence obecně jen </a:t>
            </a:r>
            <a:r>
              <a:rPr lang="cs-CZ" dirty="0" smtClean="0"/>
              <a:t>jeden z rozměrů kohezní </a:t>
            </a:r>
            <a:r>
              <a:rPr lang="cs-CZ" dirty="0" smtClean="0"/>
              <a:t>politiky, dále např.:</a:t>
            </a:r>
            <a:endParaRPr lang="cs-CZ" i="1" dirty="0" smtClean="0">
              <a:solidFill>
                <a:srgbClr val="0000DC"/>
              </a:solidFill>
            </a:endParaRP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R</a:t>
            </a:r>
            <a:r>
              <a:rPr lang="cs-CZ" i="1" dirty="0" smtClean="0">
                <a:solidFill>
                  <a:srgbClr val="0000DC"/>
                </a:solidFill>
              </a:rPr>
              <a:t>edistribuce</a:t>
            </a:r>
            <a:endParaRPr lang="cs-CZ" i="1" dirty="0" smtClean="0">
              <a:solidFill>
                <a:srgbClr val="0000DC"/>
              </a:solidFill>
            </a:endParaRPr>
          </a:p>
          <a:p>
            <a:pPr lvl="2"/>
            <a:r>
              <a:rPr lang="cs-CZ" dirty="0" smtClean="0"/>
              <a:t>- </a:t>
            </a:r>
            <a:r>
              <a:rPr lang="cs-CZ" dirty="0" smtClean="0"/>
              <a:t>Potřeba rovnoměrného </a:t>
            </a:r>
            <a:r>
              <a:rPr lang="cs-CZ" dirty="0" smtClean="0"/>
              <a:t>sdílení přínosů </a:t>
            </a:r>
            <a:r>
              <a:rPr lang="cs-CZ" dirty="0" smtClean="0"/>
              <a:t>evropské (unijní) </a:t>
            </a:r>
            <a:r>
              <a:rPr lang="cs-CZ" dirty="0" smtClean="0"/>
              <a:t>integrace</a:t>
            </a:r>
            <a:endParaRPr lang="cs-CZ" dirty="0" smtClean="0"/>
          </a:p>
          <a:p>
            <a:pPr lvl="2"/>
            <a:r>
              <a:rPr lang="cs-CZ" dirty="0" smtClean="0"/>
              <a:t>- </a:t>
            </a:r>
            <a:r>
              <a:rPr lang="cs-CZ" dirty="0" smtClean="0"/>
              <a:t>Solidarita</a:t>
            </a:r>
            <a:r>
              <a:rPr lang="cs-CZ" dirty="0" smtClean="0"/>
              <a:t>, spravedlnost…</a:t>
            </a:r>
            <a:endParaRPr lang="cs-CZ" dirty="0"/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K</a:t>
            </a:r>
            <a:r>
              <a:rPr lang="cs-CZ" i="1" dirty="0" smtClean="0">
                <a:solidFill>
                  <a:srgbClr val="0000DC"/>
                </a:solidFill>
              </a:rPr>
              <a:t>ompenzace</a:t>
            </a:r>
            <a:endParaRPr lang="cs-CZ" i="1" dirty="0" smtClean="0">
              <a:solidFill>
                <a:srgbClr val="0000DC"/>
              </a:solidFill>
            </a:endParaRPr>
          </a:p>
          <a:p>
            <a:pPr lvl="2"/>
            <a:r>
              <a:rPr lang="cs-CZ" dirty="0" smtClean="0"/>
              <a:t>- </a:t>
            </a:r>
            <a:r>
              <a:rPr lang="cs-CZ" dirty="0" smtClean="0"/>
              <a:t>„Vítězové“ integrace kompenzují </a:t>
            </a:r>
            <a:r>
              <a:rPr lang="cs-CZ" dirty="0" smtClean="0"/>
              <a:t>„poražené</a:t>
            </a:r>
            <a:r>
              <a:rPr lang="cs-CZ" dirty="0" smtClean="0"/>
              <a:t>“ (resp. bohaté státy ty chudé)</a:t>
            </a:r>
            <a:endParaRPr lang="cs-CZ" dirty="0" smtClean="0"/>
          </a:p>
          <a:p>
            <a:pPr lvl="2"/>
            <a:r>
              <a:rPr lang="cs-CZ" dirty="0" smtClean="0"/>
              <a:t>- </a:t>
            </a:r>
            <a:r>
              <a:rPr lang="cs-CZ" dirty="0" smtClean="0"/>
              <a:t>Lze </a:t>
            </a:r>
            <a:r>
              <a:rPr lang="cs-CZ" dirty="0" smtClean="0"/>
              <a:t>ale také chápat jako obdobu „</a:t>
            </a:r>
            <a:r>
              <a:rPr lang="cs-CZ" dirty="0" smtClean="0"/>
              <a:t>úplatku</a:t>
            </a:r>
            <a:r>
              <a:rPr lang="cs-CZ" dirty="0" smtClean="0"/>
              <a:t>“ za podporu politických cílů…</a:t>
            </a:r>
            <a:endParaRPr lang="cs-CZ" dirty="0" smtClean="0"/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I</a:t>
            </a:r>
            <a:r>
              <a:rPr lang="cs-CZ" i="1" dirty="0" smtClean="0">
                <a:solidFill>
                  <a:srgbClr val="0000DC"/>
                </a:solidFill>
              </a:rPr>
              <a:t>ntegrace</a:t>
            </a:r>
            <a:endParaRPr lang="cs-CZ" i="1" dirty="0" smtClean="0">
              <a:solidFill>
                <a:srgbClr val="0000DC"/>
              </a:solidFill>
            </a:endParaRPr>
          </a:p>
          <a:p>
            <a:pPr lvl="2"/>
            <a:r>
              <a:rPr lang="cs-CZ" dirty="0" smtClean="0"/>
              <a:t>- </a:t>
            </a:r>
            <a:r>
              <a:rPr lang="cs-CZ" dirty="0" smtClean="0"/>
              <a:t>Obecné z</a:t>
            </a:r>
            <a:r>
              <a:rPr lang="cs-CZ" dirty="0" smtClean="0"/>
              <a:t>vyšování </a:t>
            </a:r>
            <a:r>
              <a:rPr lang="cs-CZ" dirty="0" smtClean="0"/>
              <a:t>„integračního potenciálu“ </a:t>
            </a:r>
            <a:r>
              <a:rPr lang="cs-CZ" dirty="0" smtClean="0"/>
              <a:t>EU prostřednictvím kohezní politiky</a:t>
            </a:r>
            <a:endParaRPr lang="cs-CZ" dirty="0" smtClean="0"/>
          </a:p>
          <a:p>
            <a:pPr lvl="2"/>
            <a:r>
              <a:rPr lang="cs-CZ" dirty="0" smtClean="0"/>
              <a:t>- </a:t>
            </a:r>
            <a:r>
              <a:rPr lang="cs-CZ" dirty="0" smtClean="0"/>
              <a:t>Jenže má tato </a:t>
            </a:r>
            <a:r>
              <a:rPr lang="cs-CZ" dirty="0" err="1" smtClean="0"/>
              <a:t>poltiika</a:t>
            </a:r>
            <a:r>
              <a:rPr lang="cs-CZ" dirty="0" smtClean="0"/>
              <a:t> skutečně </a:t>
            </a:r>
            <a:r>
              <a:rPr lang="cs-CZ" dirty="0" smtClean="0"/>
              <a:t>integrační efekty?</a:t>
            </a:r>
            <a:endParaRPr lang="cs-CZ" i="1" dirty="0"/>
          </a:p>
          <a:p>
            <a:pPr algn="just"/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xmlns="" val="26377942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Regionální a kohezní politika Evropské unie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kohezní politiky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„</a:t>
            </a:r>
            <a:r>
              <a:rPr lang="cs-CZ" dirty="0" err="1" smtClean="0"/>
              <a:t>Lisaboonizace</a:t>
            </a:r>
            <a:r>
              <a:rPr lang="cs-CZ" dirty="0"/>
              <a:t>“ kohezní politiky</a:t>
            </a:r>
          </a:p>
          <a:p>
            <a:pPr lvl="1" algn="just"/>
            <a:r>
              <a:rPr lang="cs-CZ" dirty="0"/>
              <a:t>Lisabonská strategie (2000 – 2010)</a:t>
            </a:r>
          </a:p>
          <a:p>
            <a:pPr lvl="1" algn="just"/>
            <a:r>
              <a:rPr lang="cs-CZ" dirty="0"/>
              <a:t>T</a:t>
            </a:r>
            <a:r>
              <a:rPr lang="cs-CZ" dirty="0" smtClean="0"/>
              <a:t>zv</a:t>
            </a:r>
            <a:r>
              <a:rPr lang="cs-CZ" dirty="0"/>
              <a:t>. </a:t>
            </a:r>
            <a:r>
              <a:rPr lang="cs-CZ" b="1" dirty="0">
                <a:solidFill>
                  <a:srgbClr val="0000DC"/>
                </a:solidFill>
              </a:rPr>
              <a:t>nové výzvy </a:t>
            </a:r>
            <a:r>
              <a:rPr lang="cs-CZ" dirty="0"/>
              <a:t>pro EU a jejich prolínání do unijních </a:t>
            </a:r>
            <a:r>
              <a:rPr lang="cs-CZ" dirty="0" smtClean="0"/>
              <a:t>politik, zejm.:</a:t>
            </a:r>
            <a:endParaRPr lang="cs-CZ" i="1" dirty="0" smtClean="0"/>
          </a:p>
          <a:p>
            <a:pPr lvl="2" algn="just"/>
            <a:r>
              <a:rPr lang="cs-CZ" i="1" dirty="0" smtClean="0">
                <a:solidFill>
                  <a:srgbClr val="0000DC"/>
                </a:solidFill>
              </a:rPr>
              <a:t>- </a:t>
            </a:r>
            <a:r>
              <a:rPr lang="cs-CZ" i="1" dirty="0" smtClean="0">
                <a:solidFill>
                  <a:srgbClr val="0000DC"/>
                </a:solidFill>
              </a:rPr>
              <a:t>Gl</a:t>
            </a:r>
            <a:r>
              <a:rPr lang="cs-CZ" i="1" dirty="0" smtClean="0">
                <a:solidFill>
                  <a:srgbClr val="0000DC"/>
                </a:solidFill>
              </a:rPr>
              <a:t>obalizace </a:t>
            </a:r>
            <a:endParaRPr lang="cs-CZ" i="1" dirty="0" smtClean="0">
              <a:solidFill>
                <a:srgbClr val="0000DC"/>
              </a:solidFill>
            </a:endParaRPr>
          </a:p>
          <a:p>
            <a:pPr lvl="2" algn="just"/>
            <a:r>
              <a:rPr lang="cs-CZ" i="1" dirty="0" smtClean="0">
                <a:solidFill>
                  <a:srgbClr val="0000DC"/>
                </a:solidFill>
              </a:rPr>
              <a:t>- </a:t>
            </a:r>
            <a:r>
              <a:rPr lang="cs-CZ" i="1" dirty="0" smtClean="0">
                <a:solidFill>
                  <a:srgbClr val="0000DC"/>
                </a:solidFill>
              </a:rPr>
              <a:t>Probíhající </a:t>
            </a:r>
            <a:r>
              <a:rPr lang="cs-CZ" i="1" dirty="0" smtClean="0">
                <a:solidFill>
                  <a:srgbClr val="0000DC"/>
                </a:solidFill>
              </a:rPr>
              <a:t>demografická změna </a:t>
            </a:r>
          </a:p>
          <a:p>
            <a:pPr lvl="2" algn="just"/>
            <a:r>
              <a:rPr lang="cs-CZ" i="1" dirty="0" smtClean="0">
                <a:solidFill>
                  <a:srgbClr val="0000DC"/>
                </a:solidFill>
              </a:rPr>
              <a:t>- </a:t>
            </a:r>
            <a:r>
              <a:rPr lang="cs-CZ" i="1" dirty="0" smtClean="0">
                <a:solidFill>
                  <a:srgbClr val="0000DC"/>
                </a:solidFill>
              </a:rPr>
              <a:t>Ekonomický </a:t>
            </a:r>
            <a:r>
              <a:rPr lang="cs-CZ" i="1" dirty="0" smtClean="0">
                <a:solidFill>
                  <a:srgbClr val="0000DC"/>
                </a:solidFill>
              </a:rPr>
              <a:t>růst</a:t>
            </a:r>
          </a:p>
          <a:p>
            <a:pPr lvl="2" algn="just"/>
            <a:r>
              <a:rPr lang="cs-CZ" i="1" dirty="0" smtClean="0">
                <a:solidFill>
                  <a:srgbClr val="0000DC"/>
                </a:solidFill>
              </a:rPr>
              <a:t>- </a:t>
            </a:r>
            <a:r>
              <a:rPr lang="cs-CZ" i="1" dirty="0" smtClean="0">
                <a:solidFill>
                  <a:srgbClr val="0000DC"/>
                </a:solidFill>
              </a:rPr>
              <a:t>Konkurenceschopnost</a:t>
            </a:r>
            <a:r>
              <a:rPr lang="cs-CZ" i="1" dirty="0">
                <a:solidFill>
                  <a:srgbClr val="0000DC"/>
                </a:solidFill>
              </a:rPr>
              <a:t>, </a:t>
            </a:r>
            <a:r>
              <a:rPr lang="cs-CZ" i="1" dirty="0" smtClean="0">
                <a:solidFill>
                  <a:srgbClr val="0000DC"/>
                </a:solidFill>
              </a:rPr>
              <a:t>inovace</a:t>
            </a:r>
            <a:r>
              <a:rPr lang="cs-CZ" i="1" dirty="0">
                <a:solidFill>
                  <a:srgbClr val="0000DC"/>
                </a:solidFill>
              </a:rPr>
              <a:t>, </a:t>
            </a:r>
            <a:r>
              <a:rPr lang="cs-CZ" i="1" dirty="0" smtClean="0">
                <a:solidFill>
                  <a:srgbClr val="0000DC"/>
                </a:solidFill>
              </a:rPr>
              <a:t>vzdělanostní ekonomika</a:t>
            </a:r>
          </a:p>
          <a:p>
            <a:pPr lvl="2" algn="just"/>
            <a:r>
              <a:rPr lang="cs-CZ" i="1" dirty="0" smtClean="0">
                <a:solidFill>
                  <a:srgbClr val="0000DC"/>
                </a:solidFill>
              </a:rPr>
              <a:t>- </a:t>
            </a:r>
            <a:r>
              <a:rPr lang="cs-CZ" i="1" dirty="0" smtClean="0">
                <a:solidFill>
                  <a:srgbClr val="0000DC"/>
                </a:solidFill>
              </a:rPr>
              <a:t>Ochrana </a:t>
            </a:r>
            <a:r>
              <a:rPr lang="cs-CZ" i="1" dirty="0">
                <a:solidFill>
                  <a:srgbClr val="0000DC"/>
                </a:solidFill>
              </a:rPr>
              <a:t>životního </a:t>
            </a:r>
            <a:r>
              <a:rPr lang="cs-CZ" i="1" dirty="0" smtClean="0">
                <a:solidFill>
                  <a:srgbClr val="0000DC"/>
                </a:solidFill>
              </a:rPr>
              <a:t>prostředí (klimatická změna)</a:t>
            </a:r>
          </a:p>
          <a:p>
            <a:pPr lvl="2" algn="just"/>
            <a:r>
              <a:rPr lang="cs-CZ" i="1" dirty="0" smtClean="0">
                <a:solidFill>
                  <a:srgbClr val="0000DC"/>
                </a:solidFill>
              </a:rPr>
              <a:t>- </a:t>
            </a:r>
            <a:r>
              <a:rPr lang="cs-CZ" i="1" dirty="0" smtClean="0">
                <a:solidFill>
                  <a:srgbClr val="0000DC"/>
                </a:solidFill>
              </a:rPr>
              <a:t>E</a:t>
            </a:r>
            <a:r>
              <a:rPr lang="cs-CZ" i="1" dirty="0" smtClean="0">
                <a:solidFill>
                  <a:srgbClr val="0000DC"/>
                </a:solidFill>
              </a:rPr>
              <a:t>nergetická </a:t>
            </a:r>
            <a:r>
              <a:rPr lang="cs-CZ" i="1" dirty="0" smtClean="0">
                <a:solidFill>
                  <a:srgbClr val="0000DC"/>
                </a:solidFill>
              </a:rPr>
              <a:t>závislost</a:t>
            </a:r>
          </a:p>
          <a:p>
            <a:pPr lvl="2" algn="just"/>
            <a:r>
              <a:rPr lang="cs-CZ" i="1" dirty="0" smtClean="0">
                <a:solidFill>
                  <a:srgbClr val="0000DC"/>
                </a:solidFill>
              </a:rPr>
              <a:t>- </a:t>
            </a:r>
            <a:r>
              <a:rPr lang="cs-CZ" i="1" dirty="0" smtClean="0">
                <a:solidFill>
                  <a:srgbClr val="0000DC"/>
                </a:solidFill>
              </a:rPr>
              <a:t>Fi</a:t>
            </a:r>
            <a:r>
              <a:rPr lang="cs-CZ" i="1" dirty="0" smtClean="0">
                <a:solidFill>
                  <a:srgbClr val="0000DC"/>
                </a:solidFill>
              </a:rPr>
              <a:t>nanční </a:t>
            </a:r>
            <a:r>
              <a:rPr lang="cs-CZ" i="1" dirty="0" smtClean="0">
                <a:solidFill>
                  <a:srgbClr val="0000DC"/>
                </a:solidFill>
              </a:rPr>
              <a:t>krize </a:t>
            </a:r>
            <a:r>
              <a:rPr lang="cs-CZ" i="1" dirty="0">
                <a:solidFill>
                  <a:srgbClr val="0000DC"/>
                </a:solidFill>
              </a:rPr>
              <a:t>z </a:t>
            </a:r>
            <a:r>
              <a:rPr lang="cs-CZ" i="1" dirty="0" smtClean="0">
                <a:solidFill>
                  <a:srgbClr val="0000DC"/>
                </a:solidFill>
              </a:rPr>
              <a:t>roku 2008</a:t>
            </a:r>
            <a:endParaRPr lang="cs-CZ" i="1" dirty="0">
              <a:solidFill>
                <a:srgbClr val="0000DC"/>
              </a:solidFill>
            </a:endParaRPr>
          </a:p>
          <a:p>
            <a:pPr lvl="2" algn="just"/>
            <a:r>
              <a:rPr lang="cs-CZ" i="1" dirty="0" smtClean="0">
                <a:solidFill>
                  <a:srgbClr val="0000DC"/>
                </a:solidFill>
              </a:rPr>
              <a:t>- </a:t>
            </a:r>
            <a:r>
              <a:rPr lang="cs-CZ" i="1" dirty="0" smtClean="0">
                <a:solidFill>
                  <a:srgbClr val="0000DC"/>
                </a:solidFill>
              </a:rPr>
              <a:t>Migrační </a:t>
            </a:r>
            <a:r>
              <a:rPr lang="cs-CZ" i="1" dirty="0" smtClean="0">
                <a:solidFill>
                  <a:srgbClr val="0000DC"/>
                </a:solidFill>
              </a:rPr>
              <a:t>krize</a:t>
            </a:r>
          </a:p>
          <a:p>
            <a:pPr lvl="2" algn="just"/>
            <a:r>
              <a:rPr lang="cs-CZ" i="1" dirty="0" smtClean="0">
                <a:solidFill>
                  <a:srgbClr val="0000DC"/>
                </a:solidFill>
              </a:rPr>
              <a:t>- Rovnost </a:t>
            </a:r>
            <a:r>
              <a:rPr lang="cs-CZ" i="1" dirty="0">
                <a:solidFill>
                  <a:srgbClr val="0000DC"/>
                </a:solidFill>
              </a:rPr>
              <a:t>můžu a </a:t>
            </a:r>
            <a:r>
              <a:rPr lang="cs-CZ" i="1" dirty="0" smtClean="0">
                <a:solidFill>
                  <a:srgbClr val="0000DC"/>
                </a:solidFill>
              </a:rPr>
              <a:t>žen</a:t>
            </a:r>
          </a:p>
          <a:p>
            <a:pPr lvl="2" algn="just"/>
            <a:r>
              <a:rPr lang="cs-CZ" i="1" dirty="0" smtClean="0">
                <a:solidFill>
                  <a:srgbClr val="0000DC"/>
                </a:solidFill>
              </a:rPr>
              <a:t>- </a:t>
            </a:r>
            <a:r>
              <a:rPr lang="cs-CZ" b="1" i="1" dirty="0" smtClean="0">
                <a:solidFill>
                  <a:srgbClr val="0000DC"/>
                </a:solidFill>
              </a:rPr>
              <a:t>Aktuálně nepochybně také onemocnění </a:t>
            </a:r>
            <a:r>
              <a:rPr lang="cs-CZ" b="1" i="1" dirty="0" err="1" smtClean="0">
                <a:solidFill>
                  <a:srgbClr val="0000DC"/>
                </a:solidFill>
              </a:rPr>
              <a:t>Covid</a:t>
            </a:r>
            <a:r>
              <a:rPr lang="cs-CZ" b="1" i="1" dirty="0" smtClean="0">
                <a:solidFill>
                  <a:srgbClr val="0000DC"/>
                </a:solidFill>
              </a:rPr>
              <a:t>-19</a:t>
            </a:r>
            <a:endParaRPr lang="cs-CZ" b="1" i="1" dirty="0">
              <a:solidFill>
                <a:srgbClr val="0000DC"/>
              </a:solidFill>
            </a:endParaRPr>
          </a:p>
          <a:p>
            <a:pPr marL="324000" lvl="1" indent="0" algn="just">
              <a:buNone/>
            </a:pPr>
            <a:endParaRPr lang="cs-CZ" dirty="0"/>
          </a:p>
          <a:p>
            <a:pPr lvl="1" algn="just"/>
            <a:r>
              <a:rPr lang="cs-CZ" dirty="0" smtClean="0"/>
              <a:t>K</a:t>
            </a:r>
            <a:r>
              <a:rPr lang="cs-CZ" dirty="0" smtClean="0"/>
              <a:t>ohezní </a:t>
            </a:r>
            <a:r>
              <a:rPr lang="cs-CZ" dirty="0"/>
              <a:t>politika je </a:t>
            </a:r>
            <a:r>
              <a:rPr lang="cs-CZ" dirty="0" smtClean="0"/>
              <a:t>nyní součástí </a:t>
            </a:r>
            <a:r>
              <a:rPr lang="cs-CZ" dirty="0"/>
              <a:t>„něčeho většího“</a:t>
            </a:r>
          </a:p>
          <a:p>
            <a:pPr algn="just"/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xmlns="" val="1360715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Regionální a kohezní politika Evropské </a:t>
            </a:r>
            <a:r>
              <a:rPr lang="cs-CZ" dirty="0" smtClean="0"/>
              <a:t>unie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přednášky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b="1" i="1" dirty="0"/>
              <a:t>Regionální a kohezní politika </a:t>
            </a:r>
            <a:r>
              <a:rPr lang="cs-CZ" b="1" i="1" dirty="0" smtClean="0"/>
              <a:t>EU. </a:t>
            </a:r>
            <a:r>
              <a:rPr lang="cs-CZ" b="1" i="1" dirty="0"/>
              <a:t>Východiska evropské </a:t>
            </a:r>
            <a:r>
              <a:rPr lang="cs-CZ" b="1" i="1" dirty="0" err="1"/>
              <a:t>nevrchnostenské</a:t>
            </a:r>
            <a:r>
              <a:rPr lang="cs-CZ" b="1" i="1" dirty="0"/>
              <a:t> správy</a:t>
            </a:r>
            <a:r>
              <a:rPr lang="cs-CZ" b="1" i="1" dirty="0" smtClean="0"/>
              <a:t>.</a:t>
            </a:r>
          </a:p>
          <a:p>
            <a:pPr algn="just">
              <a:lnSpc>
                <a:spcPct val="100000"/>
              </a:lnSpc>
            </a:pPr>
            <a:endParaRPr lang="cs-CZ" b="1" i="1" dirty="0" smtClean="0"/>
          </a:p>
          <a:p>
            <a:pPr lvl="1" algn="just"/>
            <a:r>
              <a:rPr lang="cs-CZ" i="1" dirty="0" err="1" smtClean="0">
                <a:solidFill>
                  <a:srgbClr val="0000DC"/>
                </a:solidFill>
              </a:rPr>
              <a:t>Nevrchnostenská</a:t>
            </a:r>
            <a:r>
              <a:rPr lang="cs-CZ" i="1" dirty="0" smtClean="0">
                <a:solidFill>
                  <a:srgbClr val="0000DC"/>
                </a:solidFill>
              </a:rPr>
              <a:t> </a:t>
            </a:r>
            <a:r>
              <a:rPr lang="cs-CZ" i="1" dirty="0" smtClean="0">
                <a:solidFill>
                  <a:srgbClr val="0000DC"/>
                </a:solidFill>
              </a:rPr>
              <a:t>správa – pojem a souvislosti</a:t>
            </a:r>
          </a:p>
          <a:p>
            <a:pPr lvl="1" algn="just"/>
            <a:r>
              <a:rPr lang="cs-CZ" i="1" dirty="0" smtClean="0">
                <a:solidFill>
                  <a:srgbClr val="0000DC"/>
                </a:solidFill>
              </a:rPr>
              <a:t>Základní </a:t>
            </a:r>
            <a:r>
              <a:rPr lang="cs-CZ" i="1" dirty="0" smtClean="0">
                <a:solidFill>
                  <a:srgbClr val="0000DC"/>
                </a:solidFill>
              </a:rPr>
              <a:t>charakteristika kohezní politiky</a:t>
            </a:r>
          </a:p>
          <a:p>
            <a:pPr lvl="1" algn="just"/>
            <a:r>
              <a:rPr lang="cs-CZ" i="1" dirty="0" smtClean="0">
                <a:solidFill>
                  <a:srgbClr val="0000DC"/>
                </a:solidFill>
              </a:rPr>
              <a:t>Stručný vývoj kohezní politiky</a:t>
            </a:r>
            <a:endParaRPr lang="cs-CZ" i="1" dirty="0" smtClean="0">
              <a:solidFill>
                <a:srgbClr val="0000DC"/>
              </a:solidFill>
            </a:endParaRPr>
          </a:p>
          <a:p>
            <a:pPr lvl="1" algn="just"/>
            <a:r>
              <a:rPr lang="cs-CZ" i="1" dirty="0" smtClean="0">
                <a:solidFill>
                  <a:srgbClr val="0000DC"/>
                </a:solidFill>
              </a:rPr>
              <a:t>Obsah kohezní </a:t>
            </a:r>
            <a:r>
              <a:rPr lang="cs-CZ" i="1" dirty="0" smtClean="0">
                <a:solidFill>
                  <a:srgbClr val="0000DC"/>
                </a:solidFill>
              </a:rPr>
              <a:t>politiky</a:t>
            </a:r>
          </a:p>
          <a:p>
            <a:pPr lvl="1" algn="just"/>
            <a:r>
              <a:rPr lang="cs-CZ" i="1" dirty="0" smtClean="0">
                <a:solidFill>
                  <a:srgbClr val="0000DC"/>
                </a:solidFill>
              </a:rPr>
              <a:t>A některé další aspekty </a:t>
            </a:r>
            <a:endParaRPr lang="cs-CZ" i="1" dirty="0" smtClean="0">
              <a:solidFill>
                <a:srgbClr val="0000DC"/>
              </a:solidFill>
            </a:endParaRPr>
          </a:p>
          <a:p>
            <a:pPr algn="just">
              <a:lnSpc>
                <a:spcPct val="100000"/>
              </a:lnSpc>
            </a:pPr>
            <a:endParaRPr lang="cs-CZ" b="1" dirty="0"/>
          </a:p>
          <a:p>
            <a:pPr algn="just">
              <a:lnSpc>
                <a:spcPct val="100000"/>
              </a:lnSpc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1478772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Regionální a kohezní politika Evropské unie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kohezní politiky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Nově „dvojí </a:t>
            </a:r>
            <a:r>
              <a:rPr lang="cs-CZ" dirty="0"/>
              <a:t>mise“ kohezní politiky </a:t>
            </a:r>
            <a:endParaRPr lang="cs-CZ" dirty="0" smtClean="0"/>
          </a:p>
          <a:p>
            <a:pPr lvl="1" algn="just"/>
            <a:r>
              <a:rPr lang="cs-CZ" dirty="0" smtClean="0"/>
              <a:t>jednak </a:t>
            </a:r>
            <a:r>
              <a:rPr lang="cs-CZ" dirty="0" smtClean="0"/>
              <a:t>stále (zejména) </a:t>
            </a:r>
            <a:r>
              <a:rPr lang="cs-CZ" b="1" dirty="0" smtClean="0"/>
              <a:t>soudržnost</a:t>
            </a:r>
            <a:endParaRPr lang="cs-CZ" b="1" dirty="0" smtClean="0"/>
          </a:p>
          <a:p>
            <a:pPr lvl="1" algn="just"/>
            <a:endParaRPr lang="cs-CZ" dirty="0" smtClean="0"/>
          </a:p>
          <a:p>
            <a:pPr lvl="1" algn="just"/>
            <a:r>
              <a:rPr lang="cs-CZ" dirty="0" smtClean="0"/>
              <a:t>Ale</a:t>
            </a:r>
            <a:r>
              <a:rPr lang="cs-CZ" dirty="0" smtClean="0"/>
              <a:t> </a:t>
            </a:r>
            <a:r>
              <a:rPr lang="cs-CZ" dirty="0"/>
              <a:t>nově </a:t>
            </a:r>
            <a:r>
              <a:rPr lang="cs-CZ" dirty="0" smtClean="0"/>
              <a:t>také naplňování </a:t>
            </a:r>
            <a:r>
              <a:rPr lang="cs-CZ" b="1" dirty="0" smtClean="0"/>
              <a:t>unijních strategií</a:t>
            </a:r>
            <a:endParaRPr lang="cs-CZ" b="1" dirty="0" smtClean="0"/>
          </a:p>
          <a:p>
            <a:pPr lvl="2" algn="just"/>
            <a:r>
              <a:rPr lang="cs-CZ" dirty="0" smtClean="0"/>
              <a:t>- </a:t>
            </a:r>
            <a:r>
              <a:rPr lang="cs-CZ" dirty="0" smtClean="0"/>
              <a:t>V období</a:t>
            </a:r>
            <a:r>
              <a:rPr lang="cs-CZ" dirty="0" smtClean="0"/>
              <a:t> </a:t>
            </a:r>
            <a:r>
              <a:rPr lang="cs-CZ" dirty="0"/>
              <a:t>2007 – 2013 </a:t>
            </a:r>
            <a:r>
              <a:rPr lang="cs-CZ" b="1" dirty="0" smtClean="0">
                <a:solidFill>
                  <a:srgbClr val="0000DC"/>
                </a:solidFill>
              </a:rPr>
              <a:t>Lisabonská strategie </a:t>
            </a:r>
            <a:r>
              <a:rPr lang="cs-CZ" dirty="0" smtClean="0">
                <a:solidFill>
                  <a:srgbClr val="0000DC"/>
                </a:solidFill>
              </a:rPr>
              <a:t>= </a:t>
            </a:r>
            <a:r>
              <a:rPr lang="cs-CZ" i="1" dirty="0">
                <a:solidFill>
                  <a:srgbClr val="0000DC"/>
                </a:solidFill>
              </a:rPr>
              <a:t>strategie růstu a zaměstnanosti</a:t>
            </a:r>
          </a:p>
          <a:p>
            <a:pPr lvl="2" algn="just"/>
            <a:r>
              <a:rPr lang="cs-CZ" dirty="0" smtClean="0"/>
              <a:t>- </a:t>
            </a:r>
            <a:r>
              <a:rPr lang="cs-CZ" dirty="0" smtClean="0"/>
              <a:t>V období </a:t>
            </a:r>
            <a:r>
              <a:rPr lang="cs-CZ" dirty="0"/>
              <a:t>2014 – </a:t>
            </a:r>
            <a:r>
              <a:rPr lang="cs-CZ" dirty="0" smtClean="0"/>
              <a:t>2020 strategie </a:t>
            </a:r>
            <a:r>
              <a:rPr lang="cs-CZ" b="1" dirty="0" smtClean="0">
                <a:solidFill>
                  <a:srgbClr val="0000DC"/>
                </a:solidFill>
              </a:rPr>
              <a:t>Evropa 2020 </a:t>
            </a:r>
            <a:r>
              <a:rPr lang="cs-CZ" dirty="0" smtClean="0">
                <a:solidFill>
                  <a:srgbClr val="0000DC"/>
                </a:solidFill>
              </a:rPr>
              <a:t>= </a:t>
            </a:r>
            <a:r>
              <a:rPr lang="cs-CZ" i="1" dirty="0">
                <a:solidFill>
                  <a:srgbClr val="0000DC"/>
                </a:solidFill>
              </a:rPr>
              <a:t>Evropská strategie pro chytrý, udržitelný a inkluzívní </a:t>
            </a:r>
            <a:r>
              <a:rPr lang="cs-CZ" i="1" dirty="0" smtClean="0">
                <a:solidFill>
                  <a:srgbClr val="0000DC"/>
                </a:solidFill>
              </a:rPr>
              <a:t>růst</a:t>
            </a:r>
          </a:p>
          <a:p>
            <a:pPr lvl="1" algn="just"/>
            <a:endParaRPr lang="cs-CZ" dirty="0" smtClean="0"/>
          </a:p>
          <a:p>
            <a:pPr lvl="1" algn="just"/>
            <a:r>
              <a:rPr lang="cs-CZ" dirty="0" smtClean="0"/>
              <a:t>Avšak příliš mnoho cílů kohezní politiky = </a:t>
            </a:r>
            <a:r>
              <a:rPr lang="cs-CZ" dirty="0" smtClean="0"/>
              <a:t>problém </a:t>
            </a:r>
            <a:r>
              <a:rPr lang="cs-CZ" dirty="0" smtClean="0"/>
              <a:t>„</a:t>
            </a:r>
            <a:r>
              <a:rPr lang="cs-CZ" dirty="0" err="1" smtClean="0"/>
              <a:t>zahlcenosti</a:t>
            </a:r>
            <a:r>
              <a:rPr lang="cs-CZ" dirty="0" smtClean="0"/>
              <a:t> </a:t>
            </a:r>
            <a:r>
              <a:rPr lang="cs-CZ" dirty="0" smtClean="0"/>
              <a:t>cíli“, což řešeno příklonem </a:t>
            </a:r>
            <a:r>
              <a:rPr lang="cs-CZ" dirty="0" smtClean="0"/>
              <a:t>k </a:t>
            </a:r>
            <a:r>
              <a:rPr lang="cs-CZ" i="1" dirty="0" smtClean="0">
                <a:solidFill>
                  <a:srgbClr val="0000DC"/>
                </a:solidFill>
              </a:rPr>
              <a:t>„flexibilitě“ </a:t>
            </a:r>
            <a:r>
              <a:rPr lang="cs-CZ" dirty="0" smtClean="0"/>
              <a:t>kohezní politiky</a:t>
            </a:r>
            <a:endParaRPr lang="cs-CZ" dirty="0" smtClean="0"/>
          </a:p>
          <a:p>
            <a:pPr lvl="1" algn="just"/>
            <a:r>
              <a:rPr lang="cs-CZ" dirty="0" smtClean="0"/>
              <a:t>S</a:t>
            </a:r>
            <a:r>
              <a:rPr lang="cs-CZ" dirty="0" smtClean="0"/>
              <a:t> </a:t>
            </a:r>
            <a:r>
              <a:rPr lang="cs-CZ" dirty="0"/>
              <a:t>tím ale </a:t>
            </a:r>
            <a:r>
              <a:rPr lang="cs-CZ" dirty="0" smtClean="0"/>
              <a:t>také kohezní politika méně jednoznačnou s čímž souvisejí </a:t>
            </a:r>
            <a:r>
              <a:rPr lang="cs-CZ" dirty="0" smtClean="0">
                <a:solidFill>
                  <a:srgbClr val="0000DC"/>
                </a:solidFill>
              </a:rPr>
              <a:t>otázky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00DC"/>
                </a:solidFill>
              </a:rPr>
              <a:t>účelu </a:t>
            </a:r>
            <a:r>
              <a:rPr lang="cs-CZ" dirty="0" smtClean="0">
                <a:solidFill>
                  <a:srgbClr val="0000DC"/>
                </a:solidFill>
              </a:rPr>
              <a:t>(obsahu) a efektivnosti kohezní politiky</a:t>
            </a:r>
            <a:endParaRPr lang="cs-CZ" dirty="0">
              <a:solidFill>
                <a:srgbClr val="0000DC"/>
              </a:solidFill>
            </a:endParaRPr>
          </a:p>
          <a:p>
            <a:pPr lvl="1"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406962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Regionální a kohezní politika Evropské unie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kohezní politiky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Současný obsah kohezní politiky</a:t>
            </a:r>
          </a:p>
          <a:p>
            <a:pPr lvl="1" algn="just"/>
            <a:r>
              <a:rPr lang="cs-CZ" dirty="0" smtClean="0"/>
              <a:t>N</a:t>
            </a:r>
            <a:r>
              <a:rPr lang="cs-CZ" dirty="0" smtClean="0"/>
              <a:t>arůstající </a:t>
            </a:r>
            <a:r>
              <a:rPr lang="cs-CZ" dirty="0" smtClean="0">
                <a:solidFill>
                  <a:srgbClr val="0000DC"/>
                </a:solidFill>
              </a:rPr>
              <a:t>význam „nových výzev“</a:t>
            </a:r>
            <a:r>
              <a:rPr lang="cs-CZ" dirty="0" smtClean="0"/>
              <a:t>, c</a:t>
            </a:r>
            <a:r>
              <a:rPr lang="cs-CZ" dirty="0" smtClean="0"/>
              <a:t>esta </a:t>
            </a:r>
            <a:r>
              <a:rPr lang="cs-CZ" dirty="0"/>
              <a:t>zpět zřejmě není </a:t>
            </a:r>
            <a:r>
              <a:rPr lang="cs-CZ" dirty="0" smtClean="0"/>
              <a:t>         (</a:t>
            </a:r>
            <a:r>
              <a:rPr lang="cs-CZ" dirty="0"/>
              <a:t>na nové výzvy třeba </a:t>
            </a:r>
            <a:r>
              <a:rPr lang="cs-CZ" dirty="0" smtClean="0"/>
              <a:t>reagovat</a:t>
            </a:r>
            <a:r>
              <a:rPr lang="cs-CZ" dirty="0" smtClean="0"/>
              <a:t>, „politika pro chudé“ neudržitelná</a:t>
            </a:r>
            <a:r>
              <a:rPr lang="cs-CZ" dirty="0" smtClean="0"/>
              <a:t>)</a:t>
            </a:r>
          </a:p>
          <a:p>
            <a:pPr lvl="1" algn="just"/>
            <a:endParaRPr lang="cs-CZ" dirty="0" smtClean="0"/>
          </a:p>
          <a:p>
            <a:pPr lvl="1" algn="just"/>
            <a:r>
              <a:rPr lang="cs-CZ" dirty="0" smtClean="0"/>
              <a:t>Fakticky </a:t>
            </a:r>
            <a:r>
              <a:rPr lang="cs-CZ" b="1" dirty="0" smtClean="0">
                <a:solidFill>
                  <a:srgbClr val="0000DC"/>
                </a:solidFill>
              </a:rPr>
              <a:t>transformace</a:t>
            </a:r>
            <a:r>
              <a:rPr lang="cs-CZ" dirty="0" smtClean="0">
                <a:solidFill>
                  <a:srgbClr val="0000DC"/>
                </a:solidFill>
              </a:rPr>
              <a:t> kohezní </a:t>
            </a:r>
            <a:r>
              <a:rPr lang="cs-CZ" dirty="0" smtClean="0">
                <a:solidFill>
                  <a:srgbClr val="0000DC"/>
                </a:solidFill>
              </a:rPr>
              <a:t>politiky</a:t>
            </a:r>
            <a:r>
              <a:rPr lang="cs-CZ" dirty="0" smtClean="0"/>
              <a:t> </a:t>
            </a:r>
            <a:r>
              <a:rPr lang="cs-CZ" dirty="0" smtClean="0"/>
              <a:t>na </a:t>
            </a:r>
            <a:r>
              <a:rPr lang="cs-CZ" dirty="0"/>
              <a:t>hlavní </a:t>
            </a:r>
            <a:r>
              <a:rPr lang="cs-CZ" dirty="0" smtClean="0"/>
              <a:t>unijní investiční </a:t>
            </a:r>
            <a:r>
              <a:rPr lang="cs-CZ" dirty="0" smtClean="0"/>
              <a:t>politiku</a:t>
            </a:r>
            <a:endParaRPr lang="cs-CZ" dirty="0"/>
          </a:p>
          <a:p>
            <a:pPr lvl="1" algn="just"/>
            <a:endParaRPr lang="cs-CZ" dirty="0" smtClean="0"/>
          </a:p>
          <a:p>
            <a:pPr lvl="1" algn="just"/>
            <a:r>
              <a:rPr lang="cs-CZ" dirty="0" smtClean="0"/>
              <a:t>T</a:t>
            </a:r>
            <a:r>
              <a:rPr lang="cs-CZ" dirty="0" smtClean="0"/>
              <a:t>ato </a:t>
            </a:r>
            <a:r>
              <a:rPr lang="cs-CZ" dirty="0" smtClean="0"/>
              <a:t>transformace ovšem </a:t>
            </a:r>
            <a:r>
              <a:rPr lang="cs-CZ" dirty="0" smtClean="0">
                <a:solidFill>
                  <a:srgbClr val="0000DC"/>
                </a:solidFill>
              </a:rPr>
              <a:t>právem </a:t>
            </a:r>
            <a:r>
              <a:rPr lang="cs-CZ" dirty="0">
                <a:solidFill>
                  <a:srgbClr val="0000DC"/>
                </a:solidFill>
              </a:rPr>
              <a:t>nepřiznaná </a:t>
            </a:r>
            <a:endParaRPr lang="cs-CZ" dirty="0" smtClean="0">
              <a:solidFill>
                <a:srgbClr val="0000DC"/>
              </a:solidFill>
            </a:endParaRPr>
          </a:p>
          <a:p>
            <a:pPr lvl="1" algn="just"/>
            <a:r>
              <a:rPr lang="cs-CZ" dirty="0" smtClean="0"/>
              <a:t>(</a:t>
            </a:r>
            <a:r>
              <a:rPr lang="cs-CZ" dirty="0"/>
              <a:t>P</a:t>
            </a:r>
            <a:r>
              <a:rPr lang="cs-CZ" dirty="0" smtClean="0"/>
              <a:t>ouze </a:t>
            </a:r>
            <a:r>
              <a:rPr lang="cs-CZ" dirty="0"/>
              <a:t>skrze sekundární </a:t>
            </a:r>
            <a:r>
              <a:rPr lang="cs-CZ" dirty="0" smtClean="0"/>
              <a:t>právo, v primárním právu pořád </a:t>
            </a:r>
            <a:r>
              <a:rPr lang="cs-CZ" dirty="0" smtClean="0"/>
              <a:t>tentýž cíl jako před více než 30 lety = </a:t>
            </a:r>
            <a:r>
              <a:rPr lang="cs-CZ" i="1" dirty="0" smtClean="0"/>
              <a:t>posilování</a:t>
            </a:r>
            <a:r>
              <a:rPr lang="cs-CZ" dirty="0" smtClean="0"/>
              <a:t> </a:t>
            </a:r>
            <a:r>
              <a:rPr lang="cs-CZ" i="1" dirty="0" smtClean="0"/>
              <a:t>soudržnosti</a:t>
            </a:r>
            <a:r>
              <a:rPr lang="cs-CZ" dirty="0" smtClean="0"/>
              <a:t>)</a:t>
            </a:r>
            <a:endParaRPr lang="cs-CZ" dirty="0"/>
          </a:p>
          <a:p>
            <a:pPr lvl="1"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820615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Regionální a kohezní politika Evropské unie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Efektivnost kohezní politiky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cs-CZ" dirty="0" smtClean="0"/>
              <a:t>Je pochopitelně </a:t>
            </a:r>
            <a:r>
              <a:rPr lang="cs-CZ" dirty="0" smtClean="0">
                <a:solidFill>
                  <a:srgbClr val="0000DC"/>
                </a:solidFill>
              </a:rPr>
              <a:t>stěžejní otázkou</a:t>
            </a:r>
            <a:r>
              <a:rPr lang="cs-CZ" dirty="0" smtClean="0"/>
              <a:t>, jelikož podpora poskytována       z finančního majetku EU = fakticky majetku členských států</a:t>
            </a:r>
            <a:endParaRPr lang="cs-CZ" dirty="0" smtClean="0"/>
          </a:p>
          <a:p>
            <a:pPr lvl="1" algn="just"/>
            <a:endParaRPr lang="cs-CZ" dirty="0" smtClean="0"/>
          </a:p>
          <a:p>
            <a:pPr algn="just"/>
            <a:r>
              <a:rPr lang="cs-CZ" dirty="0" smtClean="0"/>
              <a:t>Základní roviny</a:t>
            </a:r>
          </a:p>
          <a:p>
            <a:pPr lvl="1" algn="just"/>
            <a:r>
              <a:rPr lang="cs-CZ" b="1" dirty="0" smtClean="0">
                <a:solidFill>
                  <a:srgbClr val="0000DC"/>
                </a:solidFill>
              </a:rPr>
              <a:t>1) </a:t>
            </a:r>
            <a:r>
              <a:rPr lang="cs-CZ" b="1" dirty="0" smtClean="0">
                <a:solidFill>
                  <a:srgbClr val="0000DC"/>
                </a:solidFill>
              </a:rPr>
              <a:t>Efektivnost kohezní politiky jako </a:t>
            </a:r>
            <a:r>
              <a:rPr lang="cs-CZ" b="1" dirty="0" smtClean="0">
                <a:solidFill>
                  <a:srgbClr val="0000DC"/>
                </a:solidFill>
              </a:rPr>
              <a:t>celku </a:t>
            </a:r>
          </a:p>
          <a:p>
            <a:pPr lvl="2" algn="just"/>
            <a:r>
              <a:rPr lang="cs-CZ" dirty="0" smtClean="0"/>
              <a:t>- </a:t>
            </a:r>
            <a:r>
              <a:rPr lang="cs-CZ" dirty="0" smtClean="0"/>
              <a:t>Nepanuje </a:t>
            </a:r>
            <a:r>
              <a:rPr lang="cs-CZ" dirty="0" smtClean="0"/>
              <a:t>shoda…</a:t>
            </a:r>
          </a:p>
          <a:p>
            <a:pPr lvl="2" algn="just"/>
            <a:r>
              <a:rPr lang="cs-CZ" dirty="0" smtClean="0"/>
              <a:t>- </a:t>
            </a:r>
            <a:r>
              <a:rPr lang="cs-CZ" b="1" dirty="0" smtClean="0"/>
              <a:t>Irsko</a:t>
            </a:r>
            <a:r>
              <a:rPr lang="cs-CZ" dirty="0" smtClean="0"/>
              <a:t> (považováno za úspěch konvergence) </a:t>
            </a:r>
          </a:p>
          <a:p>
            <a:pPr lvl="2" algn="just"/>
            <a:r>
              <a:rPr lang="cs-CZ" dirty="0" smtClean="0"/>
              <a:t>- x </a:t>
            </a:r>
            <a:r>
              <a:rPr lang="cs-CZ" b="1" dirty="0"/>
              <a:t>Řecko, Itálie, </a:t>
            </a:r>
            <a:r>
              <a:rPr lang="cs-CZ" b="1" dirty="0" smtClean="0"/>
              <a:t>Španělsko</a:t>
            </a:r>
            <a:r>
              <a:rPr lang="cs-CZ" b="1" dirty="0"/>
              <a:t> </a:t>
            </a:r>
            <a:r>
              <a:rPr lang="cs-CZ" dirty="0" smtClean="0"/>
              <a:t>(„nekonečná“ </a:t>
            </a:r>
            <a:r>
              <a:rPr lang="cs-CZ" dirty="0" smtClean="0"/>
              <a:t>konvergence?)</a:t>
            </a:r>
            <a:endParaRPr lang="cs-CZ" dirty="0" smtClean="0"/>
          </a:p>
          <a:p>
            <a:pPr lvl="2" algn="just"/>
            <a:r>
              <a:rPr lang="cs-CZ" dirty="0" smtClean="0"/>
              <a:t>- </a:t>
            </a:r>
            <a:r>
              <a:rPr lang="cs-CZ" dirty="0" smtClean="0"/>
              <a:t>Hodnocení komplikují </a:t>
            </a:r>
            <a:r>
              <a:rPr lang="cs-CZ" dirty="0" smtClean="0"/>
              <a:t>obsahové nejasnosti </a:t>
            </a:r>
            <a:r>
              <a:rPr lang="cs-CZ" dirty="0" smtClean="0"/>
              <a:t>= co má být vlastně dosaženo?</a:t>
            </a:r>
            <a:endParaRPr lang="cs-CZ" dirty="0"/>
          </a:p>
          <a:p>
            <a:pPr marL="324000" lvl="1" indent="0" algn="just">
              <a:buNone/>
            </a:pPr>
            <a:endParaRPr lang="cs-CZ" dirty="0"/>
          </a:p>
          <a:p>
            <a:pPr lvl="1" algn="just"/>
            <a:r>
              <a:rPr lang="cs-CZ" b="1" dirty="0" smtClean="0">
                <a:solidFill>
                  <a:srgbClr val="0000DC"/>
                </a:solidFill>
              </a:rPr>
              <a:t>2) </a:t>
            </a:r>
            <a:r>
              <a:rPr lang="cs-CZ" b="1" dirty="0" smtClean="0">
                <a:solidFill>
                  <a:srgbClr val="0000DC"/>
                </a:solidFill>
              </a:rPr>
              <a:t>Efektivnost </a:t>
            </a:r>
            <a:r>
              <a:rPr lang="cs-CZ" b="1" dirty="0">
                <a:solidFill>
                  <a:srgbClr val="0000DC"/>
                </a:solidFill>
              </a:rPr>
              <a:t>využívání jejích </a:t>
            </a:r>
            <a:r>
              <a:rPr lang="cs-CZ" b="1" dirty="0" smtClean="0">
                <a:solidFill>
                  <a:srgbClr val="0000DC"/>
                </a:solidFill>
              </a:rPr>
              <a:t>nástrojů</a:t>
            </a:r>
            <a:endParaRPr lang="cs-CZ" dirty="0" smtClean="0"/>
          </a:p>
          <a:p>
            <a:pPr lvl="2" algn="just"/>
            <a:r>
              <a:rPr lang="cs-CZ" dirty="0" smtClean="0"/>
              <a:t>- </a:t>
            </a:r>
            <a:r>
              <a:rPr lang="cs-CZ" dirty="0" smtClean="0"/>
              <a:t>Význam zejména vnitrostátního práva</a:t>
            </a:r>
            <a:r>
              <a:rPr lang="cs-CZ" dirty="0"/>
              <a:t>, resp. právní úpravy jednotlivých </a:t>
            </a:r>
            <a:r>
              <a:rPr lang="cs-CZ" dirty="0" smtClean="0"/>
              <a:t>aspektů (např</a:t>
            </a:r>
            <a:r>
              <a:rPr lang="cs-CZ" dirty="0"/>
              <a:t>. </a:t>
            </a:r>
            <a:r>
              <a:rPr lang="cs-CZ" dirty="0" smtClean="0"/>
              <a:t>poskytování dotací, </a:t>
            </a:r>
            <a:r>
              <a:rPr lang="cs-CZ" dirty="0" smtClean="0"/>
              <a:t>mechanismů </a:t>
            </a:r>
            <a:r>
              <a:rPr lang="cs-CZ" dirty="0" smtClean="0"/>
              <a:t>ochrany před zneužíváním </a:t>
            </a:r>
            <a:r>
              <a:rPr lang="cs-CZ" dirty="0" smtClean="0"/>
              <a:t>podpory apod.)</a:t>
            </a:r>
            <a:endParaRPr lang="cs-CZ" dirty="0" smtClean="0"/>
          </a:p>
          <a:p>
            <a:pPr lvl="2" algn="just"/>
            <a:r>
              <a:rPr lang="cs-CZ" dirty="0" smtClean="0"/>
              <a:t>- </a:t>
            </a:r>
            <a:r>
              <a:rPr lang="cs-CZ" dirty="0" smtClean="0"/>
              <a:t>V domácím kontextu existence </a:t>
            </a:r>
            <a:r>
              <a:rPr lang="cs-CZ" dirty="0"/>
              <a:t>jistých </a:t>
            </a:r>
            <a:r>
              <a:rPr lang="cs-CZ" i="1" dirty="0">
                <a:solidFill>
                  <a:srgbClr val="0000DC"/>
                </a:solidFill>
              </a:rPr>
              <a:t>„systémových rizik</a:t>
            </a:r>
            <a:r>
              <a:rPr lang="cs-CZ" i="1" dirty="0" smtClean="0">
                <a:solidFill>
                  <a:srgbClr val="0000DC"/>
                </a:solidFill>
              </a:rPr>
              <a:t>“</a:t>
            </a:r>
            <a:r>
              <a:rPr lang="cs-CZ" dirty="0" smtClean="0"/>
              <a:t> (viz dále)</a:t>
            </a:r>
            <a:endParaRPr lang="cs-CZ" dirty="0"/>
          </a:p>
          <a:p>
            <a:pPr lvl="1"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413396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Regionální a kohezní politika Evropské unie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rámec kohezní politiky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Právní </a:t>
            </a:r>
            <a:r>
              <a:rPr lang="cs-CZ" dirty="0"/>
              <a:t>rámec obecně</a:t>
            </a:r>
          </a:p>
          <a:p>
            <a:pPr lvl="1" algn="just"/>
            <a:r>
              <a:rPr lang="cs-CZ" b="1" dirty="0">
                <a:solidFill>
                  <a:srgbClr val="0000DC"/>
                </a:solidFill>
              </a:rPr>
              <a:t>U</a:t>
            </a:r>
            <a:r>
              <a:rPr lang="cs-CZ" b="1" dirty="0" smtClean="0">
                <a:solidFill>
                  <a:srgbClr val="0000DC"/>
                </a:solidFill>
              </a:rPr>
              <a:t>nijní</a:t>
            </a:r>
            <a:endParaRPr lang="cs-CZ" b="1" dirty="0">
              <a:solidFill>
                <a:srgbClr val="0000DC"/>
              </a:solidFill>
            </a:endParaRPr>
          </a:p>
          <a:p>
            <a:pPr lvl="2" algn="just"/>
            <a:r>
              <a:rPr lang="cs-CZ" dirty="0" smtClean="0"/>
              <a:t>- </a:t>
            </a:r>
            <a:r>
              <a:rPr lang="cs-CZ" dirty="0" smtClean="0"/>
              <a:t>Základní </a:t>
            </a:r>
            <a:r>
              <a:rPr lang="cs-CZ" dirty="0"/>
              <a:t>zásady (principy</a:t>
            </a:r>
            <a:r>
              <a:rPr lang="cs-CZ" dirty="0" smtClean="0"/>
              <a:t>) kohezní politiky</a:t>
            </a:r>
            <a:endParaRPr lang="cs-CZ" dirty="0"/>
          </a:p>
          <a:p>
            <a:pPr lvl="2" algn="just"/>
            <a:r>
              <a:rPr lang="cs-CZ" dirty="0" smtClean="0"/>
              <a:t>- </a:t>
            </a:r>
            <a:r>
              <a:rPr lang="cs-CZ" dirty="0" smtClean="0"/>
              <a:t>Jádro </a:t>
            </a:r>
            <a:r>
              <a:rPr lang="cs-CZ" dirty="0"/>
              <a:t>= </a:t>
            </a:r>
            <a:r>
              <a:rPr lang="cs-CZ" dirty="0" smtClean="0"/>
              <a:t>příprava, schvalování </a:t>
            </a:r>
            <a:r>
              <a:rPr lang="cs-CZ" dirty="0"/>
              <a:t>a provádění operačních programů</a:t>
            </a:r>
          </a:p>
          <a:p>
            <a:pPr lvl="2" algn="just"/>
            <a:r>
              <a:rPr lang="cs-CZ" dirty="0" smtClean="0"/>
              <a:t>- </a:t>
            </a:r>
            <a:r>
              <a:rPr lang="cs-CZ" dirty="0" smtClean="0"/>
              <a:t>Řada dalších aspektů, zejm</a:t>
            </a:r>
            <a:r>
              <a:rPr lang="cs-CZ" dirty="0"/>
              <a:t>. </a:t>
            </a:r>
            <a:r>
              <a:rPr lang="cs-CZ" dirty="0" smtClean="0"/>
              <a:t>požadavek udržitelnost</a:t>
            </a:r>
            <a:r>
              <a:rPr lang="cs-CZ" dirty="0"/>
              <a:t>, </a:t>
            </a:r>
            <a:r>
              <a:rPr lang="cs-CZ" dirty="0" smtClean="0"/>
              <a:t>podíl </a:t>
            </a:r>
            <a:r>
              <a:rPr lang="cs-CZ" dirty="0"/>
              <a:t>na </a:t>
            </a:r>
            <a:r>
              <a:rPr lang="cs-CZ" dirty="0" smtClean="0"/>
              <a:t>financování </a:t>
            </a:r>
            <a:r>
              <a:rPr lang="cs-CZ" dirty="0"/>
              <a:t>apod.</a:t>
            </a:r>
          </a:p>
          <a:p>
            <a:pPr lvl="1" algn="just"/>
            <a:r>
              <a:rPr lang="cs-CZ" b="1" dirty="0" smtClean="0">
                <a:solidFill>
                  <a:srgbClr val="0000DC"/>
                </a:solidFill>
              </a:rPr>
              <a:t>V</a:t>
            </a:r>
            <a:r>
              <a:rPr lang="cs-CZ" b="1" dirty="0" smtClean="0">
                <a:solidFill>
                  <a:srgbClr val="0000DC"/>
                </a:solidFill>
              </a:rPr>
              <a:t>nitrostátní </a:t>
            </a:r>
            <a:r>
              <a:rPr lang="cs-CZ" dirty="0" smtClean="0"/>
              <a:t>(viz dále)</a:t>
            </a:r>
            <a:endParaRPr lang="cs-CZ" dirty="0"/>
          </a:p>
          <a:p>
            <a:pPr algn="just"/>
            <a:r>
              <a:rPr lang="cs-CZ" dirty="0"/>
              <a:t>P</a:t>
            </a:r>
            <a:r>
              <a:rPr lang="cs-CZ" dirty="0" smtClean="0"/>
              <a:t>rávo EU</a:t>
            </a:r>
            <a:endParaRPr lang="cs-CZ" dirty="0"/>
          </a:p>
          <a:p>
            <a:pPr lvl="1" algn="just"/>
            <a:r>
              <a:rPr lang="cs-CZ" dirty="0" smtClean="0"/>
              <a:t>Z</a:t>
            </a:r>
            <a:r>
              <a:rPr lang="cs-CZ" dirty="0" smtClean="0"/>
              <a:t>ákladní </a:t>
            </a:r>
            <a:r>
              <a:rPr lang="cs-CZ" dirty="0"/>
              <a:t>smlouvy – Smlouva o fungování </a:t>
            </a:r>
            <a:r>
              <a:rPr lang="cs-CZ" dirty="0" smtClean="0"/>
              <a:t>EU (viz dříve)</a:t>
            </a:r>
            <a:endParaRPr lang="cs-CZ" dirty="0"/>
          </a:p>
          <a:p>
            <a:pPr lvl="1" algn="just"/>
            <a:r>
              <a:rPr lang="cs-CZ" dirty="0"/>
              <a:t>S</a:t>
            </a:r>
            <a:r>
              <a:rPr lang="cs-CZ" dirty="0" smtClean="0"/>
              <a:t>ekundární </a:t>
            </a:r>
            <a:r>
              <a:rPr lang="cs-CZ" dirty="0"/>
              <a:t>právo </a:t>
            </a:r>
          </a:p>
          <a:p>
            <a:pPr lvl="2" algn="just"/>
            <a:r>
              <a:rPr lang="cs-CZ" i="1" dirty="0" smtClean="0">
                <a:solidFill>
                  <a:srgbClr val="0000DC"/>
                </a:solidFill>
              </a:rPr>
              <a:t>- </a:t>
            </a:r>
            <a:r>
              <a:rPr lang="cs-CZ" i="1" dirty="0" smtClean="0">
                <a:solidFill>
                  <a:srgbClr val="0000DC"/>
                </a:solidFill>
              </a:rPr>
              <a:t>„Obecné nařízení“ </a:t>
            </a:r>
            <a:r>
              <a:rPr lang="cs-CZ" dirty="0" smtClean="0"/>
              <a:t>= obecná úprava základních otázek</a:t>
            </a:r>
            <a:endParaRPr lang="cs-CZ" dirty="0"/>
          </a:p>
          <a:p>
            <a:pPr lvl="2" algn="just"/>
            <a:r>
              <a:rPr lang="cs-CZ" i="1" dirty="0" smtClean="0">
                <a:solidFill>
                  <a:srgbClr val="0000DC"/>
                </a:solidFill>
              </a:rPr>
              <a:t>- </a:t>
            </a:r>
            <a:r>
              <a:rPr lang="cs-CZ" i="1" dirty="0" smtClean="0">
                <a:solidFill>
                  <a:srgbClr val="0000DC"/>
                </a:solidFill>
              </a:rPr>
              <a:t>„Zvláštní nařízení“ </a:t>
            </a:r>
            <a:r>
              <a:rPr lang="cs-CZ" dirty="0" smtClean="0"/>
              <a:t>= úprava specifik, několik předpisů</a:t>
            </a:r>
            <a:endParaRPr lang="cs-CZ" dirty="0"/>
          </a:p>
          <a:p>
            <a:pPr lvl="2" algn="just"/>
            <a:r>
              <a:rPr lang="cs-CZ" dirty="0" smtClean="0"/>
              <a:t>- </a:t>
            </a:r>
            <a:r>
              <a:rPr lang="cs-CZ" dirty="0" smtClean="0"/>
              <a:t>Jiné </a:t>
            </a:r>
            <a:r>
              <a:rPr lang="cs-CZ" dirty="0"/>
              <a:t>předpisy – </a:t>
            </a:r>
            <a:r>
              <a:rPr lang="cs-CZ" dirty="0" smtClean="0"/>
              <a:t>zejm. </a:t>
            </a:r>
            <a:r>
              <a:rPr lang="cs-CZ" i="1" dirty="0" smtClean="0">
                <a:solidFill>
                  <a:srgbClr val="0000DC"/>
                </a:solidFill>
              </a:rPr>
              <a:t>„finanční nařízení“ </a:t>
            </a:r>
            <a:r>
              <a:rPr lang="cs-CZ" dirty="0" smtClean="0"/>
              <a:t>upravující některé finanční aspekty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43727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Regionální a kohezní politika Evropské unie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„Systémová rizika“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U</a:t>
            </a:r>
            <a:r>
              <a:rPr lang="cs-CZ" dirty="0" smtClean="0"/>
              <a:t>nijní </a:t>
            </a:r>
            <a:r>
              <a:rPr lang="cs-CZ" dirty="0"/>
              <a:t>právní rámec</a:t>
            </a:r>
          </a:p>
          <a:p>
            <a:pPr lvl="1" algn="just"/>
            <a:r>
              <a:rPr lang="cs-CZ" dirty="0"/>
              <a:t>V</a:t>
            </a:r>
            <a:r>
              <a:rPr lang="cs-CZ" dirty="0" smtClean="0"/>
              <a:t>yžaduje </a:t>
            </a:r>
            <a:r>
              <a:rPr lang="cs-CZ" i="1" dirty="0">
                <a:solidFill>
                  <a:srgbClr val="0000DC"/>
                </a:solidFill>
              </a:rPr>
              <a:t>principy </a:t>
            </a:r>
            <a:r>
              <a:rPr lang="cs-CZ" i="1" dirty="0" smtClean="0">
                <a:solidFill>
                  <a:srgbClr val="0000DC"/>
                </a:solidFill>
              </a:rPr>
              <a:t>3E </a:t>
            </a:r>
            <a:r>
              <a:rPr lang="cs-CZ" i="1" dirty="0" smtClean="0"/>
              <a:t>(</a:t>
            </a:r>
            <a:r>
              <a:rPr lang="cs-CZ" i="1" dirty="0" err="1" smtClean="0"/>
              <a:t>economy</a:t>
            </a:r>
            <a:r>
              <a:rPr lang="cs-CZ" i="1" dirty="0" smtClean="0"/>
              <a:t>, </a:t>
            </a:r>
            <a:r>
              <a:rPr lang="cs-CZ" i="1" dirty="0" err="1" smtClean="0"/>
              <a:t>efficiency</a:t>
            </a:r>
            <a:r>
              <a:rPr lang="cs-CZ" i="1" dirty="0" smtClean="0"/>
              <a:t>, </a:t>
            </a:r>
            <a:r>
              <a:rPr lang="cs-CZ" i="1" dirty="0" err="1" smtClean="0"/>
              <a:t>effectiveness</a:t>
            </a:r>
            <a:r>
              <a:rPr lang="cs-CZ" i="1" dirty="0" smtClean="0"/>
              <a:t>)</a:t>
            </a:r>
            <a:endParaRPr lang="cs-CZ" i="1" dirty="0"/>
          </a:p>
          <a:p>
            <a:pPr lvl="1" algn="just"/>
            <a:r>
              <a:rPr lang="cs-CZ" dirty="0"/>
              <a:t>A</a:t>
            </a:r>
            <a:r>
              <a:rPr lang="cs-CZ" dirty="0" smtClean="0"/>
              <a:t>však </a:t>
            </a:r>
            <a:r>
              <a:rPr lang="cs-CZ" dirty="0"/>
              <a:t>klade </a:t>
            </a:r>
            <a:r>
              <a:rPr lang="cs-CZ" dirty="0">
                <a:solidFill>
                  <a:srgbClr val="0000DC"/>
                </a:solidFill>
              </a:rPr>
              <a:t>velmi mírné požadavky </a:t>
            </a:r>
            <a:r>
              <a:rPr lang="cs-CZ" dirty="0"/>
              <a:t>na </a:t>
            </a:r>
            <a:endParaRPr lang="cs-CZ" dirty="0" smtClean="0"/>
          </a:p>
          <a:p>
            <a:pPr lvl="2" algn="just"/>
            <a:r>
              <a:rPr lang="cs-CZ" dirty="0" smtClean="0"/>
              <a:t>- </a:t>
            </a:r>
            <a:r>
              <a:rPr lang="cs-CZ" i="1" dirty="0" smtClean="0"/>
              <a:t>U</a:t>
            </a:r>
            <a:r>
              <a:rPr lang="cs-CZ" i="1" dirty="0" smtClean="0"/>
              <a:t>držitelnost</a:t>
            </a:r>
            <a:r>
              <a:rPr lang="cs-CZ" dirty="0" smtClean="0"/>
              <a:t> </a:t>
            </a:r>
            <a:r>
              <a:rPr lang="cs-CZ" dirty="0"/>
              <a:t>(obecně pouze 5 let</a:t>
            </a:r>
            <a:r>
              <a:rPr lang="cs-CZ" dirty="0" smtClean="0"/>
              <a:t>)</a:t>
            </a:r>
            <a:endParaRPr lang="cs-CZ" dirty="0" smtClean="0"/>
          </a:p>
          <a:p>
            <a:pPr lvl="2" algn="just"/>
            <a:r>
              <a:rPr lang="cs-CZ" dirty="0" smtClean="0"/>
              <a:t>- </a:t>
            </a:r>
            <a:r>
              <a:rPr lang="cs-CZ" i="1" dirty="0" smtClean="0"/>
              <a:t>Míru </a:t>
            </a:r>
            <a:r>
              <a:rPr lang="cs-CZ" i="1" dirty="0"/>
              <a:t>spolufinancování </a:t>
            </a:r>
            <a:r>
              <a:rPr lang="cs-CZ" dirty="0" smtClean="0"/>
              <a:t>příjemcem </a:t>
            </a:r>
            <a:r>
              <a:rPr lang="cs-CZ" dirty="0"/>
              <a:t>podpory </a:t>
            </a:r>
            <a:r>
              <a:rPr lang="cs-CZ" dirty="0" smtClean="0"/>
              <a:t>(obecně až pouze 30 %, </a:t>
            </a:r>
            <a:r>
              <a:rPr lang="cs-CZ" dirty="0" smtClean="0"/>
              <a:t>             v </a:t>
            </a:r>
            <a:r>
              <a:rPr lang="cs-CZ" dirty="0" smtClean="0"/>
              <a:t>období 2013 – 2020 dokonce až pouze 15 %)</a:t>
            </a:r>
          </a:p>
          <a:p>
            <a:pPr lvl="1" algn="just"/>
            <a:r>
              <a:rPr lang="cs-CZ" dirty="0" smtClean="0"/>
              <a:t>= </a:t>
            </a:r>
            <a:r>
              <a:rPr lang="cs-CZ" dirty="0" smtClean="0">
                <a:solidFill>
                  <a:srgbClr val="0000DC"/>
                </a:solidFill>
              </a:rPr>
              <a:t>N</a:t>
            </a:r>
            <a:r>
              <a:rPr lang="cs-CZ" dirty="0" smtClean="0">
                <a:solidFill>
                  <a:srgbClr val="0000DC"/>
                </a:solidFill>
              </a:rPr>
              <a:t>ízká </a:t>
            </a:r>
            <a:r>
              <a:rPr lang="cs-CZ" dirty="0" smtClean="0">
                <a:solidFill>
                  <a:srgbClr val="0000DC"/>
                </a:solidFill>
              </a:rPr>
              <a:t>zainteresovanost </a:t>
            </a:r>
            <a:r>
              <a:rPr lang="cs-CZ" dirty="0" smtClean="0"/>
              <a:t>příjemce podpory (právní i ekonomická)</a:t>
            </a:r>
            <a:endParaRPr lang="cs-CZ" dirty="0"/>
          </a:p>
          <a:p>
            <a:pPr lvl="1" algn="just"/>
            <a:endParaRPr lang="cs-CZ" dirty="0" smtClean="0"/>
          </a:p>
          <a:p>
            <a:pPr lvl="1" algn="just"/>
            <a:r>
              <a:rPr lang="cs-CZ" dirty="0" smtClean="0"/>
              <a:t>V</a:t>
            </a:r>
            <a:r>
              <a:rPr lang="cs-CZ" dirty="0" smtClean="0"/>
              <a:t> </a:t>
            </a:r>
            <a:r>
              <a:rPr lang="cs-CZ" dirty="0"/>
              <a:t>důsledku tak </a:t>
            </a:r>
            <a:r>
              <a:rPr lang="cs-CZ" b="1" dirty="0" smtClean="0">
                <a:solidFill>
                  <a:srgbClr val="0000DC"/>
                </a:solidFill>
              </a:rPr>
              <a:t>přenášení odpovědnosti </a:t>
            </a:r>
            <a:r>
              <a:rPr lang="cs-CZ" dirty="0">
                <a:solidFill>
                  <a:srgbClr val="0000DC"/>
                </a:solidFill>
              </a:rPr>
              <a:t>za efektivnost </a:t>
            </a:r>
            <a:r>
              <a:rPr lang="cs-CZ" dirty="0"/>
              <a:t>využívání nástrojů kohezní politiky z příjemce </a:t>
            </a:r>
            <a:r>
              <a:rPr lang="cs-CZ" dirty="0">
                <a:solidFill>
                  <a:srgbClr val="0000DC"/>
                </a:solidFill>
              </a:rPr>
              <a:t>na poskytovatele </a:t>
            </a:r>
            <a:endParaRPr lang="cs-CZ" dirty="0"/>
          </a:p>
          <a:p>
            <a:pPr lvl="2" algn="just"/>
            <a:r>
              <a:rPr lang="cs-CZ" dirty="0" smtClean="0"/>
              <a:t>- </a:t>
            </a:r>
            <a:r>
              <a:rPr lang="cs-CZ" dirty="0" smtClean="0"/>
              <a:t>Což </a:t>
            </a:r>
            <a:r>
              <a:rPr lang="cs-CZ" dirty="0"/>
              <a:t>klade vysoké požadavky na kvalitu veřejné správy, resp. institucí</a:t>
            </a:r>
            <a:r>
              <a:rPr lang="cs-CZ" dirty="0" smtClean="0"/>
              <a:t>…</a:t>
            </a:r>
          </a:p>
          <a:p>
            <a:pPr lvl="1" algn="just"/>
            <a:endParaRPr lang="cs-CZ" dirty="0" smtClean="0"/>
          </a:p>
          <a:p>
            <a:pPr lvl="1" algn="just"/>
            <a:r>
              <a:rPr lang="cs-CZ" dirty="0" smtClean="0"/>
              <a:t>D</a:t>
            </a:r>
            <a:r>
              <a:rPr lang="cs-CZ" dirty="0" smtClean="0"/>
              <a:t>iskutabilní </a:t>
            </a:r>
            <a:r>
              <a:rPr lang="cs-CZ" dirty="0">
                <a:solidFill>
                  <a:srgbClr val="0000DC"/>
                </a:solidFill>
              </a:rPr>
              <a:t>podpora soukromého sektoru </a:t>
            </a:r>
            <a:r>
              <a:rPr lang="cs-CZ" dirty="0"/>
              <a:t>(</a:t>
            </a:r>
            <a:r>
              <a:rPr lang="cs-CZ" dirty="0" smtClean="0"/>
              <a:t>malé </a:t>
            </a:r>
            <a:r>
              <a:rPr lang="cs-CZ" dirty="0"/>
              <a:t>a střední </a:t>
            </a:r>
            <a:r>
              <a:rPr lang="cs-CZ" dirty="0" smtClean="0"/>
              <a:t>podniky</a:t>
            </a:r>
            <a:r>
              <a:rPr lang="cs-CZ" dirty="0" smtClean="0"/>
              <a:t>)</a:t>
            </a:r>
          </a:p>
          <a:p>
            <a:pPr lvl="2" algn="just"/>
            <a:r>
              <a:rPr lang="cs-CZ" dirty="0" smtClean="0"/>
              <a:t>Primární účely = </a:t>
            </a:r>
            <a:r>
              <a:rPr lang="cs-CZ" i="1" dirty="0" smtClean="0"/>
              <a:t>konkurenceschopnost a zaměstnanost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xmlns="" val="37606850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Regionální a kohezní politika Evropské unie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„Systémová rizika“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Vnitrostátní (česká</a:t>
            </a:r>
            <a:r>
              <a:rPr lang="cs-CZ" dirty="0"/>
              <a:t>) úroveň</a:t>
            </a:r>
          </a:p>
          <a:p>
            <a:pPr lvl="1" algn="just"/>
            <a:r>
              <a:rPr lang="cs-CZ" dirty="0"/>
              <a:t>O</a:t>
            </a:r>
            <a:r>
              <a:rPr lang="cs-CZ" dirty="0" smtClean="0"/>
              <a:t>becné </a:t>
            </a:r>
            <a:r>
              <a:rPr lang="cs-CZ" dirty="0"/>
              <a:t>riziko = </a:t>
            </a:r>
            <a:r>
              <a:rPr lang="cs-CZ" b="1" dirty="0">
                <a:solidFill>
                  <a:srgbClr val="0000DC"/>
                </a:solidFill>
              </a:rPr>
              <a:t>preference absorpce </a:t>
            </a:r>
            <a:r>
              <a:rPr lang="cs-CZ" dirty="0">
                <a:solidFill>
                  <a:srgbClr val="0000DC"/>
                </a:solidFill>
              </a:rPr>
              <a:t>před efektivností                            </a:t>
            </a:r>
            <a:endParaRPr lang="cs-CZ" dirty="0" smtClean="0">
              <a:solidFill>
                <a:srgbClr val="0000DC"/>
              </a:solidFill>
            </a:endParaRPr>
          </a:p>
          <a:p>
            <a:pPr lvl="2" algn="just"/>
            <a:r>
              <a:rPr lang="cs-CZ" dirty="0" smtClean="0"/>
              <a:t>- </a:t>
            </a:r>
            <a:r>
              <a:rPr lang="cs-CZ" dirty="0" smtClean="0"/>
              <a:t>Obzvlášť </a:t>
            </a:r>
            <a:r>
              <a:rPr lang="cs-CZ" dirty="0"/>
              <a:t>v kombinaci s </a:t>
            </a:r>
            <a:r>
              <a:rPr lang="cs-CZ" dirty="0" smtClean="0"/>
              <a:t>relativně vysokým objemem alokované podpory</a:t>
            </a:r>
            <a:endParaRPr lang="cs-CZ" dirty="0"/>
          </a:p>
          <a:p>
            <a:pPr lvl="1" algn="just"/>
            <a:endParaRPr lang="cs-CZ" dirty="0" smtClean="0"/>
          </a:p>
          <a:p>
            <a:pPr lvl="1" algn="just"/>
            <a:r>
              <a:rPr lang="cs-CZ" dirty="0" smtClean="0">
                <a:solidFill>
                  <a:srgbClr val="0000DC"/>
                </a:solidFill>
              </a:rPr>
              <a:t>N</a:t>
            </a:r>
            <a:r>
              <a:rPr lang="cs-CZ" dirty="0" smtClean="0">
                <a:solidFill>
                  <a:srgbClr val="0000DC"/>
                </a:solidFill>
              </a:rPr>
              <a:t>evyhovující </a:t>
            </a:r>
            <a:r>
              <a:rPr lang="cs-CZ" dirty="0">
                <a:solidFill>
                  <a:srgbClr val="0000DC"/>
                </a:solidFill>
              </a:rPr>
              <a:t>právní </a:t>
            </a:r>
            <a:r>
              <a:rPr lang="cs-CZ" dirty="0" smtClean="0">
                <a:solidFill>
                  <a:srgbClr val="0000DC"/>
                </a:solidFill>
              </a:rPr>
              <a:t>úprava </a:t>
            </a:r>
            <a:r>
              <a:rPr lang="cs-CZ" dirty="0" smtClean="0"/>
              <a:t>poskytování </a:t>
            </a:r>
            <a:r>
              <a:rPr lang="cs-CZ" dirty="0" smtClean="0"/>
              <a:t>dotací, zejm.:</a:t>
            </a:r>
            <a:endParaRPr lang="cs-CZ" dirty="0" smtClean="0"/>
          </a:p>
          <a:p>
            <a:pPr lvl="2" algn="just"/>
            <a:r>
              <a:rPr lang="cs-CZ" dirty="0" smtClean="0"/>
              <a:t>- </a:t>
            </a:r>
            <a:r>
              <a:rPr lang="cs-CZ" dirty="0" smtClean="0"/>
              <a:t>Nejednotnost</a:t>
            </a:r>
            <a:r>
              <a:rPr lang="cs-CZ" dirty="0" smtClean="0"/>
              <a:t>, nepřehlednost, neúplnost (srov. zákon </a:t>
            </a:r>
            <a:r>
              <a:rPr lang="cs-CZ" dirty="0"/>
              <a:t>č. 218/2000 Sb</a:t>
            </a:r>
            <a:r>
              <a:rPr lang="cs-CZ" dirty="0" smtClean="0"/>
              <a:t>., </a:t>
            </a:r>
            <a:r>
              <a:rPr lang="cs-CZ" dirty="0"/>
              <a:t>rozpočtová </a:t>
            </a:r>
            <a:r>
              <a:rPr lang="cs-CZ" dirty="0" smtClean="0"/>
              <a:t>pravidla, </a:t>
            </a:r>
            <a:r>
              <a:rPr lang="cs-CZ" dirty="0"/>
              <a:t>a zákon </a:t>
            </a:r>
            <a:r>
              <a:rPr lang="cs-CZ" dirty="0" smtClean="0"/>
              <a:t>č</a:t>
            </a:r>
            <a:r>
              <a:rPr lang="cs-CZ" dirty="0"/>
              <a:t>. 250/2000 </a:t>
            </a:r>
            <a:r>
              <a:rPr lang="cs-CZ" dirty="0" smtClean="0"/>
              <a:t>Sb., o </a:t>
            </a:r>
            <a:r>
              <a:rPr lang="cs-CZ" dirty="0"/>
              <a:t>rozpočtových pravidlech územních </a:t>
            </a:r>
            <a:r>
              <a:rPr lang="cs-CZ" dirty="0" smtClean="0"/>
              <a:t>rozpočtů)</a:t>
            </a:r>
          </a:p>
          <a:p>
            <a:pPr lvl="2" algn="just"/>
            <a:r>
              <a:rPr lang="cs-CZ" dirty="0" smtClean="0"/>
              <a:t>- </a:t>
            </a:r>
            <a:r>
              <a:rPr lang="cs-CZ" dirty="0" smtClean="0"/>
              <a:t>Absence </a:t>
            </a:r>
            <a:r>
              <a:rPr lang="cs-CZ" dirty="0" smtClean="0"/>
              <a:t>kvalitativních požadavků na poskytování dotací </a:t>
            </a:r>
            <a:r>
              <a:rPr lang="cs-CZ" dirty="0" smtClean="0"/>
              <a:t>(viz </a:t>
            </a:r>
            <a:r>
              <a:rPr lang="cs-CZ" i="1" dirty="0" smtClean="0"/>
              <a:t>principy </a:t>
            </a:r>
            <a:r>
              <a:rPr lang="cs-CZ" i="1" dirty="0" smtClean="0"/>
              <a:t>3E</a:t>
            </a:r>
            <a:r>
              <a:rPr lang="cs-CZ" dirty="0" smtClean="0"/>
              <a:t>)</a:t>
            </a:r>
            <a:endParaRPr lang="cs-CZ" dirty="0"/>
          </a:p>
          <a:p>
            <a:pPr marL="324000" lvl="1" indent="0" algn="just">
              <a:buNone/>
            </a:pPr>
            <a:endParaRPr lang="cs-CZ" dirty="0" smtClean="0"/>
          </a:p>
          <a:p>
            <a:pPr lvl="1" algn="just"/>
            <a:r>
              <a:rPr lang="cs-CZ" dirty="0" smtClean="0">
                <a:solidFill>
                  <a:srgbClr val="0000DC"/>
                </a:solidFill>
              </a:rPr>
              <a:t>S</a:t>
            </a:r>
            <a:r>
              <a:rPr lang="cs-CZ" dirty="0" smtClean="0">
                <a:solidFill>
                  <a:srgbClr val="0000DC"/>
                </a:solidFill>
              </a:rPr>
              <a:t>elhání </a:t>
            </a:r>
            <a:r>
              <a:rPr lang="cs-CZ" dirty="0">
                <a:solidFill>
                  <a:srgbClr val="0000DC"/>
                </a:solidFill>
              </a:rPr>
              <a:t>při </a:t>
            </a:r>
            <a:r>
              <a:rPr lang="cs-CZ" dirty="0" smtClean="0">
                <a:solidFill>
                  <a:srgbClr val="0000DC"/>
                </a:solidFill>
              </a:rPr>
              <a:t>implementaci </a:t>
            </a:r>
            <a:endParaRPr lang="cs-CZ" dirty="0" smtClean="0"/>
          </a:p>
          <a:p>
            <a:pPr lvl="2" algn="just"/>
            <a:r>
              <a:rPr lang="cs-CZ" dirty="0" smtClean="0"/>
              <a:t>= </a:t>
            </a:r>
            <a:r>
              <a:rPr lang="cs-CZ" dirty="0" smtClean="0"/>
              <a:t>Zejm</a:t>
            </a:r>
            <a:r>
              <a:rPr lang="cs-CZ" dirty="0" smtClean="0"/>
              <a:t>. zneužívání podpory (ROP Severozápad apod.)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91114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Regionální a kohezní politika Evropské unie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Období </a:t>
            </a:r>
            <a:r>
              <a:rPr lang="cs-CZ" dirty="0" smtClean="0"/>
              <a:t>2021-2027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Návrhy </a:t>
            </a:r>
            <a:r>
              <a:rPr lang="cs-CZ" dirty="0"/>
              <a:t>EK</a:t>
            </a:r>
          </a:p>
          <a:p>
            <a:pPr lvl="1" algn="just"/>
            <a:r>
              <a:rPr lang="cs-CZ" dirty="0"/>
              <a:t>P</a:t>
            </a:r>
            <a:r>
              <a:rPr lang="cs-CZ" dirty="0" smtClean="0"/>
              <a:t>oprvé </a:t>
            </a:r>
            <a:r>
              <a:rPr lang="cs-CZ" dirty="0">
                <a:solidFill>
                  <a:srgbClr val="0000DC"/>
                </a:solidFill>
              </a:rPr>
              <a:t>snížení objemu prostředků </a:t>
            </a:r>
            <a:r>
              <a:rPr lang="cs-CZ" dirty="0"/>
              <a:t>(o 10 %)</a:t>
            </a:r>
          </a:p>
          <a:p>
            <a:pPr lvl="1" algn="just"/>
            <a:r>
              <a:rPr lang="cs-CZ" dirty="0">
                <a:solidFill>
                  <a:srgbClr val="0000DC"/>
                </a:solidFill>
              </a:rPr>
              <a:t>Z</a:t>
            </a:r>
            <a:r>
              <a:rPr lang="cs-CZ" dirty="0" smtClean="0">
                <a:solidFill>
                  <a:srgbClr val="0000DC"/>
                </a:solidFill>
              </a:rPr>
              <a:t>jednodušení </a:t>
            </a:r>
            <a:r>
              <a:rPr lang="cs-CZ" dirty="0">
                <a:solidFill>
                  <a:srgbClr val="0000DC"/>
                </a:solidFill>
              </a:rPr>
              <a:t>právního rámce </a:t>
            </a:r>
            <a:r>
              <a:rPr lang="cs-CZ" dirty="0"/>
              <a:t>a mechanismu kohezní </a:t>
            </a:r>
            <a:r>
              <a:rPr lang="cs-CZ" dirty="0" smtClean="0"/>
              <a:t>politiky</a:t>
            </a:r>
          </a:p>
          <a:p>
            <a:pPr lvl="1" algn="just"/>
            <a:r>
              <a:rPr lang="cs-CZ" dirty="0" smtClean="0">
                <a:solidFill>
                  <a:srgbClr val="0000DC"/>
                </a:solidFill>
              </a:rPr>
              <a:t>Z</a:t>
            </a:r>
            <a:r>
              <a:rPr lang="cs-CZ" dirty="0" smtClean="0">
                <a:solidFill>
                  <a:srgbClr val="0000DC"/>
                </a:solidFill>
              </a:rPr>
              <a:t>výšení </a:t>
            </a:r>
            <a:r>
              <a:rPr lang="cs-CZ" dirty="0" smtClean="0">
                <a:solidFill>
                  <a:srgbClr val="0000DC"/>
                </a:solidFill>
              </a:rPr>
              <a:t>„flexibility“ </a:t>
            </a:r>
            <a:r>
              <a:rPr lang="cs-CZ" dirty="0" smtClean="0"/>
              <a:t>kohezní politiky</a:t>
            </a:r>
            <a:endParaRPr lang="cs-CZ" dirty="0"/>
          </a:p>
          <a:p>
            <a:pPr lvl="1" algn="just"/>
            <a:r>
              <a:rPr lang="cs-CZ" dirty="0">
                <a:solidFill>
                  <a:srgbClr val="0000DC"/>
                </a:solidFill>
              </a:rPr>
              <a:t>D</a:t>
            </a:r>
            <a:r>
              <a:rPr lang="cs-CZ" dirty="0" smtClean="0">
                <a:solidFill>
                  <a:srgbClr val="0000DC"/>
                </a:solidFill>
              </a:rPr>
              <a:t>alší </a:t>
            </a:r>
            <a:r>
              <a:rPr lang="cs-CZ" dirty="0" smtClean="0">
                <a:solidFill>
                  <a:srgbClr val="0000DC"/>
                </a:solidFill>
              </a:rPr>
              <a:t>kritéria </a:t>
            </a:r>
            <a:r>
              <a:rPr lang="cs-CZ" dirty="0"/>
              <a:t>pro </a:t>
            </a:r>
            <a:r>
              <a:rPr lang="cs-CZ" dirty="0" smtClean="0"/>
              <a:t>poskytování podpory (zejm. na „nové výzvy“)</a:t>
            </a:r>
          </a:p>
          <a:p>
            <a:pPr lvl="1" algn="just"/>
            <a:r>
              <a:rPr lang="cs-CZ" dirty="0" smtClean="0">
                <a:solidFill>
                  <a:srgbClr val="0000DC"/>
                </a:solidFill>
              </a:rPr>
              <a:t>Z</a:t>
            </a:r>
            <a:r>
              <a:rPr lang="cs-CZ" dirty="0" smtClean="0">
                <a:solidFill>
                  <a:srgbClr val="0000DC"/>
                </a:solidFill>
              </a:rPr>
              <a:t>výšení </a:t>
            </a:r>
            <a:r>
              <a:rPr lang="cs-CZ" dirty="0" smtClean="0">
                <a:solidFill>
                  <a:srgbClr val="0000DC"/>
                </a:solidFill>
              </a:rPr>
              <a:t>spolufinancování </a:t>
            </a:r>
            <a:r>
              <a:rPr lang="cs-CZ" dirty="0" smtClean="0"/>
              <a:t>(zpět na nejméně 30 %)</a:t>
            </a:r>
            <a:endParaRPr lang="cs-CZ" dirty="0"/>
          </a:p>
          <a:p>
            <a:pPr lvl="1" algn="just"/>
            <a:r>
              <a:rPr lang="cs-CZ" dirty="0"/>
              <a:t>V</a:t>
            </a:r>
            <a:r>
              <a:rPr lang="cs-CZ" dirty="0" smtClean="0"/>
              <a:t>yšší </a:t>
            </a:r>
            <a:r>
              <a:rPr lang="cs-CZ" dirty="0">
                <a:solidFill>
                  <a:srgbClr val="0000DC"/>
                </a:solidFill>
              </a:rPr>
              <a:t>využívání finančních </a:t>
            </a:r>
            <a:r>
              <a:rPr lang="cs-CZ" dirty="0" smtClean="0">
                <a:solidFill>
                  <a:srgbClr val="0000DC"/>
                </a:solidFill>
              </a:rPr>
              <a:t>nástrojů</a:t>
            </a:r>
            <a:endParaRPr lang="cs-CZ" sz="2000" dirty="0" smtClean="0"/>
          </a:p>
          <a:p>
            <a:pPr algn="just"/>
            <a:r>
              <a:rPr lang="cs-CZ" dirty="0" smtClean="0"/>
              <a:t>Ale obtíže při schvalování rozpočtu EU</a:t>
            </a:r>
          </a:p>
          <a:p>
            <a:pPr lvl="1" algn="just"/>
            <a:r>
              <a:rPr lang="cs-CZ" dirty="0" smtClean="0"/>
              <a:t>Které se nepochybně v aktuální situaci ještě prohloubí…</a:t>
            </a:r>
          </a:p>
          <a:p>
            <a:pPr lvl="1" algn="just"/>
            <a:r>
              <a:rPr lang="cs-CZ" dirty="0" smtClean="0"/>
              <a:t>Na druhou stranu kohezní politika bude nepochybně </a:t>
            </a:r>
            <a:r>
              <a:rPr lang="cs-CZ" dirty="0" smtClean="0">
                <a:solidFill>
                  <a:srgbClr val="0000DC"/>
                </a:solidFill>
              </a:rPr>
              <a:t>hrát roli          v souvislosti s důsledky </a:t>
            </a:r>
            <a:r>
              <a:rPr lang="cs-CZ" dirty="0" err="1" smtClean="0">
                <a:solidFill>
                  <a:srgbClr val="0000DC"/>
                </a:solidFill>
              </a:rPr>
              <a:t>Covid</a:t>
            </a:r>
            <a:r>
              <a:rPr lang="cs-CZ" dirty="0" smtClean="0">
                <a:solidFill>
                  <a:srgbClr val="0000DC"/>
                </a:solidFill>
              </a:rPr>
              <a:t>-19</a:t>
            </a:r>
          </a:p>
          <a:p>
            <a:pPr algn="just">
              <a:buNone/>
            </a:pPr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057299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Regionální a kohezní politika Evropské unie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 (vybraná)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cs-CZ" sz="1800" b="1" dirty="0" smtClean="0"/>
              <a:t>SVOBODA</a:t>
            </a:r>
            <a:r>
              <a:rPr lang="cs-CZ" sz="1800" b="1" dirty="0"/>
              <a:t>, Tomáš. </a:t>
            </a:r>
            <a:r>
              <a:rPr lang="cs-CZ" sz="1800" b="1" i="1" dirty="0"/>
              <a:t>Efektivnost využívání strukturálních fondů EU - vybrané právní aspekty</a:t>
            </a:r>
            <a:r>
              <a:rPr lang="cs-CZ" sz="1800" b="1" dirty="0"/>
              <a:t>. 1. vyd. Brno: Masarykova univerzita, </a:t>
            </a:r>
            <a:r>
              <a:rPr lang="cs-CZ" sz="1800" b="1" dirty="0" smtClean="0"/>
              <a:t>2016, </a:t>
            </a:r>
            <a:r>
              <a:rPr lang="cs-CZ" sz="1800" b="1" dirty="0"/>
              <a:t>149 </a:t>
            </a:r>
            <a:r>
              <a:rPr lang="cs-CZ" sz="1800" b="1" dirty="0" smtClean="0"/>
              <a:t>s. </a:t>
            </a:r>
            <a:r>
              <a:rPr lang="cs-CZ" sz="1800" b="1" dirty="0"/>
              <a:t>ISBN 978-80-210-8427-8</a:t>
            </a:r>
            <a:r>
              <a:rPr lang="cs-CZ" sz="1800" b="1" dirty="0" smtClean="0"/>
              <a:t>.</a:t>
            </a:r>
          </a:p>
          <a:p>
            <a:pPr lvl="1" algn="just"/>
            <a:r>
              <a:rPr lang="cs-CZ" sz="1800" dirty="0"/>
              <a:t>BAUN, Michael J., MAREK, Dan. </a:t>
            </a:r>
            <a:r>
              <a:rPr lang="cs-CZ" sz="1800" i="1" dirty="0" err="1"/>
              <a:t>Cohesion</a:t>
            </a:r>
            <a:r>
              <a:rPr lang="cs-CZ" sz="1800" i="1" dirty="0"/>
              <a:t> </a:t>
            </a:r>
            <a:r>
              <a:rPr lang="cs-CZ" sz="1800" i="1" dirty="0" err="1"/>
              <a:t>Policy</a:t>
            </a:r>
            <a:r>
              <a:rPr lang="cs-CZ" sz="1800" i="1" dirty="0"/>
              <a:t> in </a:t>
            </a:r>
            <a:r>
              <a:rPr lang="cs-CZ" sz="1800" i="1" dirty="0" err="1"/>
              <a:t>the</a:t>
            </a:r>
            <a:r>
              <a:rPr lang="cs-CZ" sz="1800" i="1" dirty="0"/>
              <a:t> </a:t>
            </a:r>
            <a:r>
              <a:rPr lang="cs-CZ" sz="1800" i="1" dirty="0" err="1"/>
              <a:t>European</a:t>
            </a:r>
            <a:r>
              <a:rPr lang="cs-CZ" sz="1800" i="1" dirty="0"/>
              <a:t> </a:t>
            </a:r>
            <a:r>
              <a:rPr lang="cs-CZ" sz="1800" i="1" dirty="0" smtClean="0"/>
              <a:t>Union. </a:t>
            </a:r>
            <a:r>
              <a:rPr lang="cs-CZ" sz="1800" dirty="0" err="1" smtClean="0"/>
              <a:t>Basingstoke</a:t>
            </a:r>
            <a:r>
              <a:rPr lang="cs-CZ" sz="1800" dirty="0"/>
              <a:t>: </a:t>
            </a:r>
            <a:r>
              <a:rPr lang="cs-CZ" sz="1800" dirty="0" err="1"/>
              <a:t>Palgrave</a:t>
            </a:r>
            <a:r>
              <a:rPr lang="cs-CZ" sz="1800" dirty="0"/>
              <a:t> </a:t>
            </a:r>
            <a:r>
              <a:rPr lang="cs-CZ" sz="1800" dirty="0" err="1"/>
              <a:t>Macmillan</a:t>
            </a:r>
            <a:r>
              <a:rPr lang="cs-CZ" sz="1800" dirty="0"/>
              <a:t>, 2014, 295 s. ISBN 978-0-230-52472-9</a:t>
            </a:r>
            <a:r>
              <a:rPr lang="cs-CZ" sz="1800" dirty="0" smtClean="0"/>
              <a:t>.</a:t>
            </a:r>
          </a:p>
          <a:p>
            <a:pPr lvl="1" algn="just"/>
            <a:r>
              <a:rPr lang="en-US" sz="1800" dirty="0" smtClean="0"/>
              <a:t>JONES</a:t>
            </a:r>
            <a:r>
              <a:rPr lang="en-US" sz="1800" dirty="0"/>
              <a:t>, J. Barry, KEATING, Michael (eds.). </a:t>
            </a:r>
            <a:r>
              <a:rPr lang="en-US" sz="1800" i="1" dirty="0" smtClean="0"/>
              <a:t>The</a:t>
            </a:r>
            <a:r>
              <a:rPr lang="cs-CZ" sz="1800" i="1" dirty="0" smtClean="0"/>
              <a:t> </a:t>
            </a:r>
            <a:r>
              <a:rPr lang="en-US" sz="1800" i="1" dirty="0" smtClean="0"/>
              <a:t>European </a:t>
            </a:r>
            <a:r>
              <a:rPr lang="en-US" sz="1800" i="1" dirty="0"/>
              <a:t>Union and the Regions. </a:t>
            </a:r>
            <a:r>
              <a:rPr lang="en-US" sz="1800" dirty="0"/>
              <a:t>Oxford: Clarendon Press, 1995, 306 </a:t>
            </a:r>
            <a:r>
              <a:rPr lang="en-US" sz="1800" dirty="0" smtClean="0"/>
              <a:t>s.</a:t>
            </a:r>
            <a:r>
              <a:rPr lang="cs-CZ" sz="1800" dirty="0" smtClean="0"/>
              <a:t> </a:t>
            </a:r>
            <a:r>
              <a:rPr lang="en-US" sz="1800" dirty="0" smtClean="0"/>
              <a:t>ISBN </a:t>
            </a:r>
            <a:r>
              <a:rPr lang="en-US" sz="1800" dirty="0"/>
              <a:t>0-19-827999-X</a:t>
            </a:r>
            <a:r>
              <a:rPr lang="en-US" sz="1800" dirty="0" smtClean="0"/>
              <a:t>.</a:t>
            </a:r>
            <a:endParaRPr lang="cs-CZ" sz="1800" dirty="0" smtClean="0"/>
          </a:p>
          <a:p>
            <a:pPr lvl="1" algn="just"/>
            <a:r>
              <a:rPr lang="en-US" sz="1800" dirty="0"/>
              <a:t>TARSCHYS, Daniel. Reinventing Cohesion: </a:t>
            </a:r>
            <a:r>
              <a:rPr lang="en-US" sz="1800" i="1" dirty="0"/>
              <a:t>The Future of European </a:t>
            </a:r>
            <a:r>
              <a:rPr lang="en-US" sz="1800" i="1" dirty="0" smtClean="0"/>
              <a:t>Structural</a:t>
            </a:r>
            <a:r>
              <a:rPr lang="cs-CZ" sz="1800" i="1" dirty="0" smtClean="0"/>
              <a:t> </a:t>
            </a:r>
            <a:r>
              <a:rPr lang="en-US" sz="1800" i="1" dirty="0" smtClean="0"/>
              <a:t>Policy</a:t>
            </a:r>
            <a:r>
              <a:rPr lang="en-US" sz="1800" i="1" dirty="0"/>
              <a:t>.</a:t>
            </a:r>
            <a:r>
              <a:rPr lang="en-US" sz="1800" dirty="0"/>
              <a:t> Swedish Institute for European Policy Studies, Report No. </a:t>
            </a:r>
            <a:r>
              <a:rPr lang="en-US" sz="1800" dirty="0" smtClean="0"/>
              <a:t>17,</a:t>
            </a:r>
            <a:r>
              <a:rPr lang="cs-CZ" sz="1800" dirty="0" smtClean="0"/>
              <a:t> </a:t>
            </a:r>
            <a:r>
              <a:rPr lang="en-US" sz="1800" dirty="0" smtClean="0"/>
              <a:t>2003</a:t>
            </a:r>
            <a:r>
              <a:rPr lang="en-US" sz="1800" dirty="0"/>
              <a:t>, 104 s. ISBN 91-85129-16-X</a:t>
            </a:r>
            <a:r>
              <a:rPr lang="en-US" sz="1800" dirty="0" smtClean="0"/>
              <a:t>.</a:t>
            </a:r>
            <a:endParaRPr lang="cs-CZ" sz="1800" dirty="0" smtClean="0"/>
          </a:p>
          <a:p>
            <a:pPr lvl="1" algn="just"/>
            <a:endParaRPr lang="cs-CZ" dirty="0"/>
          </a:p>
          <a:p>
            <a:pPr algn="just"/>
            <a:r>
              <a:rPr lang="cs-CZ" dirty="0" smtClean="0"/>
              <a:t>Děkuji za pozornost</a:t>
            </a:r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75713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Regionální a kohezní politika Evropské </a:t>
            </a:r>
            <a:r>
              <a:rPr lang="cs-CZ" dirty="0" smtClean="0"/>
              <a:t>unie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Nevrchnostenská</a:t>
            </a:r>
            <a:r>
              <a:rPr lang="cs-CZ" dirty="0"/>
              <a:t> správa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Tzv. vrchnostenská </a:t>
            </a:r>
            <a:r>
              <a:rPr lang="cs-CZ" dirty="0"/>
              <a:t>správa </a:t>
            </a:r>
            <a:endParaRPr lang="cs-CZ" dirty="0" smtClean="0"/>
          </a:p>
          <a:p>
            <a:pPr lvl="1" algn="just"/>
            <a:r>
              <a:rPr lang="cs-CZ" dirty="0" smtClean="0">
                <a:solidFill>
                  <a:srgbClr val="0000DC"/>
                </a:solidFill>
              </a:rPr>
              <a:t>= </a:t>
            </a:r>
            <a:r>
              <a:rPr lang="cs-CZ" dirty="0" smtClean="0">
                <a:solidFill>
                  <a:srgbClr val="0000DC"/>
                </a:solidFill>
              </a:rPr>
              <a:t>mocenské vystupování VS </a:t>
            </a:r>
            <a:r>
              <a:rPr lang="cs-CZ" dirty="0" smtClean="0"/>
              <a:t>(zejména rozhodování o veřejných subjektivních právech)</a:t>
            </a:r>
            <a:endParaRPr lang="cs-CZ" dirty="0"/>
          </a:p>
          <a:p>
            <a:pPr lvl="1" algn="just"/>
            <a:endParaRPr lang="cs-CZ" dirty="0" smtClean="0"/>
          </a:p>
          <a:p>
            <a:pPr algn="just"/>
            <a:r>
              <a:rPr lang="cs-CZ" dirty="0" smtClean="0"/>
              <a:t>Tzv. </a:t>
            </a:r>
            <a:r>
              <a:rPr lang="cs-CZ" dirty="0" err="1" smtClean="0"/>
              <a:t>n</a:t>
            </a:r>
            <a:r>
              <a:rPr lang="cs-CZ" dirty="0" err="1" smtClean="0"/>
              <a:t>evrchnostenská</a:t>
            </a:r>
            <a:r>
              <a:rPr lang="cs-CZ" dirty="0" smtClean="0"/>
              <a:t> </a:t>
            </a:r>
            <a:r>
              <a:rPr lang="cs-CZ" dirty="0" smtClean="0"/>
              <a:t>správa</a:t>
            </a:r>
          </a:p>
          <a:p>
            <a:pPr lvl="1" algn="just"/>
            <a:r>
              <a:rPr lang="cs-CZ" i="1" dirty="0" smtClean="0">
                <a:solidFill>
                  <a:srgbClr val="0000DC"/>
                </a:solidFill>
              </a:rPr>
              <a:t>„</a:t>
            </a:r>
            <a:r>
              <a:rPr lang="cs-CZ" i="1" dirty="0">
                <a:solidFill>
                  <a:srgbClr val="0000DC"/>
                </a:solidFill>
              </a:rPr>
              <a:t>Správní úřady jsou povolány ke všem způsobům statní činnosti: </a:t>
            </a:r>
            <a:r>
              <a:rPr lang="cs-CZ" i="1" dirty="0" smtClean="0">
                <a:solidFill>
                  <a:srgbClr val="0000DC"/>
                </a:solidFill>
              </a:rPr>
              <a:t>vydávají abstraktní </a:t>
            </a:r>
            <a:r>
              <a:rPr lang="cs-CZ" i="1" dirty="0">
                <a:solidFill>
                  <a:srgbClr val="0000DC"/>
                </a:solidFill>
              </a:rPr>
              <a:t>nařízeni (sekundární zákonodárství), nalézají a tvoří </a:t>
            </a:r>
            <a:r>
              <a:rPr lang="cs-CZ" i="1" dirty="0" smtClean="0">
                <a:solidFill>
                  <a:srgbClr val="0000DC"/>
                </a:solidFill>
              </a:rPr>
              <a:t>právo (rozhodují </a:t>
            </a:r>
            <a:r>
              <a:rPr lang="cs-CZ" i="1" dirty="0" smtClean="0">
                <a:solidFill>
                  <a:srgbClr val="0000DC"/>
                </a:solidFill>
              </a:rPr>
              <a:t>správní </a:t>
            </a:r>
            <a:r>
              <a:rPr lang="cs-CZ" i="1" dirty="0">
                <a:solidFill>
                  <a:srgbClr val="0000DC"/>
                </a:solidFill>
              </a:rPr>
              <a:t>spory, </a:t>
            </a:r>
            <a:r>
              <a:rPr lang="cs-CZ" i="1" dirty="0" smtClean="0">
                <a:solidFill>
                  <a:srgbClr val="0000DC"/>
                </a:solidFill>
              </a:rPr>
              <a:t>vydávají </a:t>
            </a:r>
            <a:r>
              <a:rPr lang="cs-CZ" i="1" dirty="0">
                <a:solidFill>
                  <a:srgbClr val="0000DC"/>
                </a:solidFill>
              </a:rPr>
              <a:t>trestní nálezy, udílejí, obmezují a </a:t>
            </a:r>
            <a:r>
              <a:rPr lang="cs-CZ" i="1" dirty="0" smtClean="0">
                <a:solidFill>
                  <a:srgbClr val="0000DC"/>
                </a:solidFill>
              </a:rPr>
              <a:t>ruší práva</a:t>
            </a:r>
            <a:r>
              <a:rPr lang="cs-CZ" i="1" dirty="0">
                <a:solidFill>
                  <a:srgbClr val="0000DC"/>
                </a:solidFill>
              </a:rPr>
              <a:t>), </a:t>
            </a:r>
            <a:r>
              <a:rPr lang="cs-CZ" b="1" i="1" dirty="0">
                <a:solidFill>
                  <a:srgbClr val="0000DC"/>
                </a:solidFill>
              </a:rPr>
              <a:t>ale vyvíjejí rozsáhlou činnost </a:t>
            </a:r>
            <a:r>
              <a:rPr lang="cs-CZ" b="1" i="1" dirty="0" err="1">
                <a:solidFill>
                  <a:srgbClr val="0000DC"/>
                </a:solidFill>
              </a:rPr>
              <a:t>nevrchnostenskou</a:t>
            </a:r>
            <a:r>
              <a:rPr lang="cs-CZ" b="1" i="1" dirty="0">
                <a:solidFill>
                  <a:srgbClr val="0000DC"/>
                </a:solidFill>
              </a:rPr>
              <a:t>: stavějí a </a:t>
            </a:r>
            <a:r>
              <a:rPr lang="cs-CZ" b="1" i="1" dirty="0" smtClean="0">
                <a:solidFill>
                  <a:srgbClr val="0000DC"/>
                </a:solidFill>
              </a:rPr>
              <a:t>provozuji veřejné </a:t>
            </a:r>
            <a:r>
              <a:rPr lang="cs-CZ" b="1" i="1" dirty="0">
                <a:solidFill>
                  <a:srgbClr val="0000DC"/>
                </a:solidFill>
              </a:rPr>
              <a:t>nemocnice, školy, zřizují a udržují veřejné komunikace atd</a:t>
            </a:r>
            <a:r>
              <a:rPr lang="cs-CZ" i="1" dirty="0">
                <a:solidFill>
                  <a:srgbClr val="0000DC"/>
                </a:solidFill>
              </a:rPr>
              <a:t>.“</a:t>
            </a:r>
          </a:p>
          <a:p>
            <a:pPr lvl="1" algn="just"/>
            <a:r>
              <a:rPr lang="cs-CZ" dirty="0"/>
              <a:t>(</a:t>
            </a:r>
            <a:r>
              <a:rPr lang="cs-CZ" dirty="0" smtClean="0"/>
              <a:t>HOETZEL J., </a:t>
            </a:r>
            <a:r>
              <a:rPr lang="cs-CZ" dirty="0"/>
              <a:t>Československé správní právo, 1937</a:t>
            </a:r>
            <a:r>
              <a:rPr lang="cs-CZ" dirty="0" smtClean="0"/>
              <a:t>)</a:t>
            </a:r>
          </a:p>
          <a:p>
            <a:pPr lvl="1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2131392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Regionální a kohezní politika Evropské </a:t>
            </a:r>
            <a:r>
              <a:rPr lang="cs-CZ" dirty="0" smtClean="0"/>
              <a:t>unie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Nevrchnostenská</a:t>
            </a:r>
            <a:r>
              <a:rPr lang="cs-CZ" dirty="0"/>
              <a:t> správa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Základní </a:t>
            </a:r>
            <a:r>
              <a:rPr lang="cs-CZ" dirty="0" smtClean="0"/>
              <a:t>dělení </a:t>
            </a:r>
            <a:r>
              <a:rPr lang="cs-CZ" dirty="0" err="1" smtClean="0"/>
              <a:t>nevrchnostenské</a:t>
            </a:r>
            <a:r>
              <a:rPr lang="cs-CZ" dirty="0" smtClean="0"/>
              <a:t> správy</a:t>
            </a:r>
            <a:endParaRPr lang="cs-CZ" dirty="0"/>
          </a:p>
          <a:p>
            <a:pPr lvl="1" algn="just"/>
            <a:r>
              <a:rPr lang="cs-CZ" i="1" dirty="0" smtClean="0">
                <a:solidFill>
                  <a:srgbClr val="0000DC"/>
                </a:solidFill>
              </a:rPr>
              <a:t>F</a:t>
            </a:r>
            <a:r>
              <a:rPr lang="cs-CZ" i="1" dirty="0" smtClean="0">
                <a:solidFill>
                  <a:srgbClr val="0000DC"/>
                </a:solidFill>
              </a:rPr>
              <a:t>iskální</a:t>
            </a:r>
            <a:r>
              <a:rPr lang="cs-CZ" dirty="0" smtClean="0"/>
              <a:t> (= zjednodušeně problematika tzv. </a:t>
            </a:r>
            <a:r>
              <a:rPr lang="cs-CZ" dirty="0" smtClean="0"/>
              <a:t>veřejného majetku)</a:t>
            </a:r>
          </a:p>
          <a:p>
            <a:pPr lvl="1" algn="just"/>
            <a:r>
              <a:rPr lang="cs-CZ" i="1" dirty="0" smtClean="0">
                <a:solidFill>
                  <a:srgbClr val="0000DC"/>
                </a:solidFill>
              </a:rPr>
              <a:t>P</a:t>
            </a:r>
            <a:r>
              <a:rPr lang="cs-CZ" i="1" dirty="0" smtClean="0">
                <a:solidFill>
                  <a:srgbClr val="0000DC"/>
                </a:solidFill>
              </a:rPr>
              <a:t>ečovatelská</a:t>
            </a:r>
            <a:r>
              <a:rPr lang="cs-CZ" dirty="0" smtClean="0"/>
              <a:t> (= zjednodušeně poskytování určitých veřejných služeb – školství, zdravotnictví, infrastruktura apod.)</a:t>
            </a:r>
            <a:endParaRPr lang="cs-CZ" dirty="0" smtClean="0"/>
          </a:p>
          <a:p>
            <a:pPr lvl="1" algn="just"/>
            <a:endParaRPr lang="cs-CZ" dirty="0"/>
          </a:p>
          <a:p>
            <a:pPr algn="just"/>
            <a:r>
              <a:rPr lang="cs-CZ" dirty="0" smtClean="0"/>
              <a:t>V kontextu EU</a:t>
            </a:r>
          </a:p>
          <a:p>
            <a:pPr lvl="1" algn="just"/>
            <a:r>
              <a:rPr lang="cs-CZ" dirty="0" smtClean="0"/>
              <a:t>N</a:t>
            </a:r>
            <a:r>
              <a:rPr lang="cs-CZ" dirty="0" smtClean="0"/>
              <a:t>epatří </a:t>
            </a:r>
            <a:r>
              <a:rPr lang="cs-CZ" dirty="0" smtClean="0"/>
              <a:t>mezi okruh činností EU </a:t>
            </a:r>
            <a:r>
              <a:rPr lang="cs-CZ" i="1" dirty="0" smtClean="0"/>
              <a:t>(zásada </a:t>
            </a:r>
            <a:r>
              <a:rPr lang="cs-CZ" i="1" dirty="0"/>
              <a:t>svěření </a:t>
            </a:r>
            <a:r>
              <a:rPr lang="cs-CZ" i="1" dirty="0" smtClean="0"/>
              <a:t>pravomocí</a:t>
            </a:r>
            <a:r>
              <a:rPr lang="cs-CZ" i="1" dirty="0" smtClean="0"/>
              <a:t>)</a:t>
            </a:r>
          </a:p>
          <a:p>
            <a:pPr lvl="1" algn="just"/>
            <a:r>
              <a:rPr lang="cs-CZ" dirty="0" smtClean="0"/>
              <a:t>Tedy každý členský stát zajišťuje sám</a:t>
            </a:r>
            <a:endParaRPr lang="cs-CZ" dirty="0" smtClean="0"/>
          </a:p>
          <a:p>
            <a:pPr lvl="1" algn="just"/>
            <a:r>
              <a:rPr lang="cs-CZ" dirty="0" smtClean="0"/>
              <a:t>P</a:t>
            </a:r>
            <a:r>
              <a:rPr lang="cs-CZ" dirty="0" smtClean="0"/>
              <a:t>řesto </a:t>
            </a:r>
            <a:r>
              <a:rPr lang="cs-CZ" dirty="0" smtClean="0">
                <a:solidFill>
                  <a:srgbClr val="0000DC"/>
                </a:solidFill>
              </a:rPr>
              <a:t>blízká souvislost s </a:t>
            </a:r>
            <a:r>
              <a:rPr lang="cs-CZ" b="1" dirty="0" smtClean="0">
                <a:solidFill>
                  <a:srgbClr val="0000DC"/>
                </a:solidFill>
              </a:rPr>
              <a:t>kohezní politikou </a:t>
            </a:r>
            <a:r>
              <a:rPr lang="cs-CZ" b="1" dirty="0" smtClean="0">
                <a:solidFill>
                  <a:srgbClr val="0000DC"/>
                </a:solidFill>
              </a:rPr>
              <a:t>EU</a:t>
            </a:r>
            <a:endParaRPr lang="cs-CZ" b="1" dirty="0" smtClean="0">
              <a:solidFill>
                <a:srgbClr val="0000DC"/>
              </a:solidFill>
            </a:endParaRPr>
          </a:p>
          <a:p>
            <a:pPr lvl="1" algn="just"/>
            <a:r>
              <a:rPr lang="cs-CZ" dirty="0" smtClean="0"/>
              <a:t>Ta totiž jednak </a:t>
            </a:r>
            <a:r>
              <a:rPr lang="cs-CZ" dirty="0" smtClean="0">
                <a:solidFill>
                  <a:srgbClr val="0000DC"/>
                </a:solidFill>
              </a:rPr>
              <a:t>zahrnuje značný finanční majetek EU </a:t>
            </a:r>
            <a:r>
              <a:rPr lang="cs-CZ" dirty="0" smtClean="0"/>
              <a:t>a jednak jej </a:t>
            </a:r>
            <a:r>
              <a:rPr lang="cs-CZ" dirty="0" smtClean="0">
                <a:solidFill>
                  <a:srgbClr val="0000DC"/>
                </a:solidFill>
              </a:rPr>
              <a:t>užívá za účelem dosažení určitých cílů </a:t>
            </a:r>
            <a:r>
              <a:rPr lang="cs-CZ" dirty="0" smtClean="0"/>
              <a:t>- a to nikoli („běžnými“) mocenskými prostředky</a:t>
            </a:r>
          </a:p>
        </p:txBody>
      </p:sp>
    </p:spTree>
    <p:extLst>
      <p:ext uri="{BB962C8B-B14F-4D97-AF65-F5344CB8AC3E}">
        <p14:creationId xmlns:p14="http://schemas.microsoft.com/office/powerpoint/2010/main" xmlns="" val="2201996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Regionální a kohezní politika Evropské </a:t>
            </a:r>
            <a:r>
              <a:rPr lang="cs-CZ" dirty="0" smtClean="0"/>
              <a:t>unie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</a:t>
            </a:r>
            <a:r>
              <a:rPr lang="cs-CZ" dirty="0"/>
              <a:t>kohezní politika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 smtClean="0"/>
              <a:t>Kohezní </a:t>
            </a:r>
            <a:r>
              <a:rPr lang="cs-CZ" dirty="0"/>
              <a:t>politika EU = </a:t>
            </a:r>
            <a:r>
              <a:rPr lang="cs-CZ" dirty="0" smtClean="0"/>
              <a:t>„politika </a:t>
            </a:r>
            <a:r>
              <a:rPr lang="cs-CZ" dirty="0"/>
              <a:t>soudržnosti </a:t>
            </a:r>
            <a:r>
              <a:rPr lang="cs-CZ" dirty="0" smtClean="0"/>
              <a:t>EU“</a:t>
            </a:r>
            <a:endParaRPr lang="cs-CZ" dirty="0"/>
          </a:p>
          <a:p>
            <a:pPr lvl="1" algn="just"/>
            <a:r>
              <a:rPr lang="cs-CZ" sz="1600" dirty="0"/>
              <a:t>č. 174 Smlouvy o fungování EU (bývalý článek 158 Smlouvy o ES)</a:t>
            </a:r>
          </a:p>
          <a:p>
            <a:pPr lvl="1" algn="just"/>
            <a:endParaRPr lang="cs-CZ" sz="1600" dirty="0" smtClean="0"/>
          </a:p>
          <a:p>
            <a:pPr lvl="1" algn="just"/>
            <a:r>
              <a:rPr lang="cs-CZ" sz="1600" i="1" dirty="0" smtClean="0">
                <a:solidFill>
                  <a:srgbClr val="0000DC"/>
                </a:solidFill>
              </a:rPr>
              <a:t>Unie </a:t>
            </a:r>
            <a:r>
              <a:rPr lang="cs-CZ" sz="1600" i="1" dirty="0">
                <a:solidFill>
                  <a:srgbClr val="0000DC"/>
                </a:solidFill>
              </a:rPr>
              <a:t>za účelem podpory harmonického vývoje </a:t>
            </a:r>
            <a:r>
              <a:rPr lang="cs-CZ" sz="1600" b="1" i="1" dirty="0">
                <a:solidFill>
                  <a:srgbClr val="0000DC"/>
                </a:solidFill>
              </a:rPr>
              <a:t>rozvíjí a prosazuje svou činnost vedoucí k posilování hospodářské, sociální a územní soudržnosti.</a:t>
            </a:r>
          </a:p>
          <a:p>
            <a:pPr lvl="1" algn="just"/>
            <a:endParaRPr lang="cs-CZ" sz="1600" i="1" dirty="0" smtClean="0">
              <a:solidFill>
                <a:srgbClr val="0000DC"/>
              </a:solidFill>
            </a:endParaRPr>
          </a:p>
          <a:p>
            <a:pPr lvl="1" algn="just"/>
            <a:r>
              <a:rPr lang="cs-CZ" sz="1600" i="1" dirty="0" smtClean="0">
                <a:solidFill>
                  <a:srgbClr val="0000DC"/>
                </a:solidFill>
              </a:rPr>
              <a:t>Unie </a:t>
            </a:r>
            <a:r>
              <a:rPr lang="cs-CZ" sz="1600" i="1" dirty="0">
                <a:solidFill>
                  <a:srgbClr val="0000DC"/>
                </a:solidFill>
              </a:rPr>
              <a:t>se především zaměří na </a:t>
            </a:r>
            <a:r>
              <a:rPr lang="cs-CZ" sz="1600" b="1" i="1" dirty="0">
                <a:solidFill>
                  <a:srgbClr val="0000DC"/>
                </a:solidFill>
              </a:rPr>
              <a:t>snižování rozdílů mezi úrovní rozvoje různých regionů a na snížení zaostalosti</a:t>
            </a:r>
            <a:r>
              <a:rPr lang="cs-CZ" sz="1600" i="1" dirty="0">
                <a:solidFill>
                  <a:srgbClr val="0000DC"/>
                </a:solidFill>
              </a:rPr>
              <a:t> nejvíce znevýhodněných regionů.</a:t>
            </a:r>
          </a:p>
          <a:p>
            <a:pPr lvl="1" algn="just"/>
            <a:endParaRPr lang="cs-CZ" sz="1600" i="1" dirty="0" smtClean="0">
              <a:solidFill>
                <a:srgbClr val="0000DC"/>
              </a:solidFill>
            </a:endParaRPr>
          </a:p>
          <a:p>
            <a:pPr lvl="1" algn="just"/>
            <a:r>
              <a:rPr lang="cs-CZ" sz="1600" i="1" dirty="0" smtClean="0">
                <a:solidFill>
                  <a:srgbClr val="0000DC"/>
                </a:solidFill>
              </a:rPr>
              <a:t>V </a:t>
            </a:r>
            <a:r>
              <a:rPr lang="cs-CZ" sz="1600" i="1" dirty="0">
                <a:solidFill>
                  <a:srgbClr val="0000DC"/>
                </a:solidFill>
              </a:rPr>
              <a:t>rámci dotyčných regionů je zvláštní pozornost věnována venkovským oblastem, oblastem postiženým průmyslovými přeměnami a regionům, které jsou závažně a trvale znevýhodněny přírodními nebo demografickými podmínkami, jako jsou například nejsevernější regiony s velmi nízkou hustotou obyvatelstva a ostrovní, přeshraniční a horské regiony.</a:t>
            </a:r>
          </a:p>
          <a:p>
            <a:pPr algn="just">
              <a:lnSpc>
                <a:spcPct val="100000"/>
              </a:lnSpc>
            </a:pPr>
            <a:endParaRPr lang="cs-CZ" b="1" i="1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9239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Regionální a kohezní politika Evropské unie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charakteristika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err="1" smtClean="0"/>
              <a:t>Redistributivní</a:t>
            </a:r>
            <a:r>
              <a:rPr lang="cs-CZ" dirty="0" smtClean="0"/>
              <a:t> povaha</a:t>
            </a:r>
            <a:endParaRPr lang="cs-CZ" dirty="0"/>
          </a:p>
          <a:p>
            <a:pPr lvl="1" algn="just"/>
            <a:r>
              <a:rPr lang="cs-CZ" dirty="0" smtClean="0">
                <a:solidFill>
                  <a:srgbClr val="0000DC"/>
                </a:solidFill>
              </a:rPr>
              <a:t>N</a:t>
            </a:r>
            <a:r>
              <a:rPr lang="cs-CZ" dirty="0" smtClean="0">
                <a:solidFill>
                  <a:srgbClr val="0000DC"/>
                </a:solidFill>
              </a:rPr>
              <a:t>ikoli </a:t>
            </a:r>
            <a:r>
              <a:rPr lang="cs-CZ" dirty="0" smtClean="0">
                <a:solidFill>
                  <a:srgbClr val="0000DC"/>
                </a:solidFill>
              </a:rPr>
              <a:t>regulativní </a:t>
            </a:r>
            <a:r>
              <a:rPr lang="cs-CZ" dirty="0" smtClean="0"/>
              <a:t>politika (obdobně </a:t>
            </a:r>
            <a:r>
              <a:rPr lang="cs-CZ" dirty="0" smtClean="0"/>
              <a:t>společná zemědělská politika EU - „CAP</a:t>
            </a:r>
            <a:r>
              <a:rPr lang="cs-CZ" dirty="0" smtClean="0"/>
              <a:t>“)</a:t>
            </a:r>
          </a:p>
          <a:p>
            <a:pPr lvl="1" algn="just"/>
            <a:r>
              <a:rPr lang="cs-CZ" dirty="0" smtClean="0"/>
              <a:t>Využívá</a:t>
            </a:r>
            <a:r>
              <a:rPr lang="cs-CZ" dirty="0" smtClean="0">
                <a:solidFill>
                  <a:srgbClr val="0000DC"/>
                </a:solidFill>
              </a:rPr>
              <a:t> finanční </a:t>
            </a:r>
            <a:r>
              <a:rPr lang="cs-CZ" dirty="0" smtClean="0">
                <a:solidFill>
                  <a:srgbClr val="0000DC"/>
                </a:solidFill>
              </a:rPr>
              <a:t>intervence </a:t>
            </a:r>
            <a:r>
              <a:rPr lang="cs-CZ" dirty="0" smtClean="0"/>
              <a:t>(</a:t>
            </a:r>
            <a:r>
              <a:rPr lang="cs-CZ" i="1" dirty="0" smtClean="0"/>
              <a:t>de facto </a:t>
            </a:r>
            <a:r>
              <a:rPr lang="cs-CZ" dirty="0" smtClean="0"/>
              <a:t>investiční politika)</a:t>
            </a:r>
          </a:p>
          <a:p>
            <a:pPr marL="324000" lvl="1" indent="0" algn="just">
              <a:buNone/>
            </a:pPr>
            <a:endParaRPr lang="cs-CZ" dirty="0" smtClean="0"/>
          </a:p>
          <a:p>
            <a:pPr lvl="1" algn="just"/>
            <a:r>
              <a:rPr lang="cs-CZ" b="1" dirty="0" smtClean="0"/>
              <a:t>S</a:t>
            </a:r>
            <a:r>
              <a:rPr lang="cs-CZ" b="1" dirty="0" smtClean="0"/>
              <a:t>pecifické </a:t>
            </a:r>
            <a:r>
              <a:rPr lang="cs-CZ" b="1" dirty="0" smtClean="0"/>
              <a:t>nástroje</a:t>
            </a:r>
          </a:p>
          <a:p>
            <a:pPr lvl="1" algn="just"/>
            <a:r>
              <a:rPr lang="cs-CZ" i="1" dirty="0"/>
              <a:t>P</a:t>
            </a:r>
            <a:r>
              <a:rPr lang="cs-CZ" i="1" dirty="0" smtClean="0"/>
              <a:t>rimární</a:t>
            </a:r>
            <a:r>
              <a:rPr lang="cs-CZ" dirty="0" smtClean="0">
                <a:solidFill>
                  <a:srgbClr val="0000DC"/>
                </a:solidFill>
              </a:rPr>
              <a:t> </a:t>
            </a:r>
            <a:r>
              <a:rPr lang="cs-CZ" dirty="0"/>
              <a:t>= tzv. </a:t>
            </a:r>
            <a:r>
              <a:rPr lang="cs-CZ" dirty="0">
                <a:solidFill>
                  <a:srgbClr val="0000DC"/>
                </a:solidFill>
              </a:rPr>
              <a:t>strukturální </a:t>
            </a:r>
            <a:r>
              <a:rPr lang="cs-CZ" dirty="0" smtClean="0">
                <a:solidFill>
                  <a:srgbClr val="0000DC"/>
                </a:solidFill>
              </a:rPr>
              <a:t>fondy </a:t>
            </a:r>
            <a:r>
              <a:rPr lang="cs-CZ" dirty="0" smtClean="0"/>
              <a:t>(</a:t>
            </a:r>
            <a:r>
              <a:rPr lang="fr-FR" dirty="0" smtClean="0"/>
              <a:t>EFRR</a:t>
            </a:r>
            <a:r>
              <a:rPr lang="fr-FR" dirty="0"/>
              <a:t>, ESF a Fond </a:t>
            </a:r>
            <a:r>
              <a:rPr lang="fr-FR" dirty="0" err="1" smtClean="0"/>
              <a:t>soudržnosti</a:t>
            </a:r>
            <a:r>
              <a:rPr lang="cs-CZ" dirty="0" smtClean="0"/>
              <a:t>)</a:t>
            </a:r>
            <a:endParaRPr lang="cs-CZ" dirty="0"/>
          </a:p>
          <a:p>
            <a:pPr lvl="1" algn="just"/>
            <a:r>
              <a:rPr lang="cs-CZ" i="1" dirty="0"/>
              <a:t>S</a:t>
            </a:r>
            <a:r>
              <a:rPr lang="cs-CZ" i="1" dirty="0" smtClean="0"/>
              <a:t>ekundární</a:t>
            </a:r>
            <a:r>
              <a:rPr lang="cs-CZ" dirty="0" smtClean="0">
                <a:solidFill>
                  <a:srgbClr val="0000DC"/>
                </a:solidFill>
              </a:rPr>
              <a:t> </a:t>
            </a:r>
            <a:r>
              <a:rPr lang="cs-CZ" dirty="0"/>
              <a:t>= </a:t>
            </a:r>
            <a:r>
              <a:rPr lang="cs-CZ" dirty="0" smtClean="0">
                <a:solidFill>
                  <a:srgbClr val="0000DC"/>
                </a:solidFill>
              </a:rPr>
              <a:t>granty</a:t>
            </a:r>
            <a:r>
              <a:rPr lang="cs-CZ" dirty="0" smtClean="0"/>
              <a:t> (nenávratné), </a:t>
            </a:r>
            <a:r>
              <a:rPr lang="cs-CZ" dirty="0">
                <a:solidFill>
                  <a:srgbClr val="0000DC"/>
                </a:solidFill>
              </a:rPr>
              <a:t>finanční </a:t>
            </a:r>
            <a:r>
              <a:rPr lang="cs-CZ" dirty="0" smtClean="0">
                <a:solidFill>
                  <a:srgbClr val="0000DC"/>
                </a:solidFill>
              </a:rPr>
              <a:t>nástroje </a:t>
            </a:r>
            <a:r>
              <a:rPr lang="cs-CZ" dirty="0" smtClean="0"/>
              <a:t>(návratné)</a:t>
            </a:r>
            <a:endParaRPr lang="cs-CZ" dirty="0"/>
          </a:p>
          <a:p>
            <a:pPr algn="just">
              <a:lnSpc>
                <a:spcPct val="100000"/>
              </a:lnSpc>
            </a:pPr>
            <a:endParaRPr lang="cs-CZ" sz="2000" b="1" dirty="0" smtClean="0"/>
          </a:p>
          <a:p>
            <a:pPr lvl="1" algn="just"/>
            <a:r>
              <a:rPr lang="cs-CZ" b="1" dirty="0" smtClean="0"/>
              <a:t>R</a:t>
            </a:r>
            <a:r>
              <a:rPr lang="cs-CZ" b="1" dirty="0" smtClean="0"/>
              <a:t>ozpočet </a:t>
            </a:r>
            <a:r>
              <a:rPr lang="cs-CZ" dirty="0" smtClean="0"/>
              <a:t>– součástí </a:t>
            </a:r>
            <a:r>
              <a:rPr lang="cs-CZ" dirty="0" smtClean="0"/>
              <a:t>7letých </a:t>
            </a:r>
            <a:r>
              <a:rPr lang="cs-CZ" dirty="0" smtClean="0">
                <a:solidFill>
                  <a:srgbClr val="0000DC"/>
                </a:solidFill>
              </a:rPr>
              <a:t>finančních rámců EU </a:t>
            </a:r>
            <a:r>
              <a:rPr lang="cs-CZ" i="1" dirty="0" smtClean="0"/>
              <a:t>(„EU rozpočet“)</a:t>
            </a:r>
            <a:endParaRPr lang="cs-CZ" i="1" dirty="0"/>
          </a:p>
          <a:p>
            <a:pPr lvl="1" algn="just"/>
            <a:r>
              <a:rPr lang="cs-CZ" dirty="0"/>
              <a:t>EU rozpočet 2014–2020 = €1,082.5 mld. (1.02 % EU-28 HNP)</a:t>
            </a:r>
          </a:p>
          <a:p>
            <a:pPr lvl="1" algn="just"/>
            <a:r>
              <a:rPr lang="cs-CZ" dirty="0"/>
              <a:t>R</a:t>
            </a:r>
            <a:r>
              <a:rPr lang="cs-CZ" dirty="0" smtClean="0"/>
              <a:t>ozpočet </a:t>
            </a:r>
            <a:r>
              <a:rPr lang="cs-CZ" dirty="0"/>
              <a:t>kohezní politiky 2014–2020 = 34 % = </a:t>
            </a:r>
            <a:r>
              <a:rPr lang="cs-CZ" b="1" dirty="0">
                <a:solidFill>
                  <a:srgbClr val="0000DC"/>
                </a:solidFill>
              </a:rPr>
              <a:t>€368 mld</a:t>
            </a:r>
            <a:r>
              <a:rPr lang="cs-CZ" b="1" dirty="0" smtClean="0">
                <a:solidFill>
                  <a:srgbClr val="0000DC"/>
                </a:solidFill>
              </a:rPr>
              <a:t>.</a:t>
            </a:r>
            <a:endParaRPr lang="cs-CZ" b="1" dirty="0" smtClean="0">
              <a:solidFill>
                <a:srgbClr val="0000DC"/>
              </a:solidFill>
            </a:endParaRPr>
          </a:p>
          <a:p>
            <a:pPr lvl="1" algn="just"/>
            <a:r>
              <a:rPr lang="cs-CZ" dirty="0" smtClean="0"/>
              <a:t>(</a:t>
            </a:r>
            <a:r>
              <a:rPr lang="cs-CZ" dirty="0"/>
              <a:t>zbytek „CAP</a:t>
            </a:r>
            <a:r>
              <a:rPr lang="cs-CZ" dirty="0" smtClean="0"/>
              <a:t>“ a „provoz“ institucí EU)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53497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Regionální a kohezní politika Evropské unie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charakteristika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Rozdělení rolí</a:t>
            </a:r>
            <a:endParaRPr lang="cs-CZ" dirty="0"/>
          </a:p>
          <a:p>
            <a:pPr lvl="1" algn="just"/>
            <a:r>
              <a:rPr lang="cs-CZ" b="1" dirty="0" smtClean="0"/>
              <a:t>U</a:t>
            </a:r>
            <a:r>
              <a:rPr lang="cs-CZ" b="1" dirty="0" smtClean="0"/>
              <a:t>tvářejí </a:t>
            </a:r>
            <a:r>
              <a:rPr lang="cs-CZ" dirty="0" smtClean="0"/>
              <a:t>– </a:t>
            </a:r>
            <a:r>
              <a:rPr lang="cs-CZ" b="1" dirty="0" smtClean="0">
                <a:solidFill>
                  <a:srgbClr val="0000DC"/>
                </a:solidFill>
              </a:rPr>
              <a:t>členské </a:t>
            </a:r>
            <a:r>
              <a:rPr lang="cs-CZ" b="1" dirty="0">
                <a:solidFill>
                  <a:srgbClr val="0000DC"/>
                </a:solidFill>
              </a:rPr>
              <a:t>státy </a:t>
            </a:r>
            <a:r>
              <a:rPr lang="cs-CZ" dirty="0" smtClean="0"/>
              <a:t>(</a:t>
            </a:r>
            <a:r>
              <a:rPr lang="cs-CZ" dirty="0" err="1" smtClean="0"/>
              <a:t>Evr</a:t>
            </a:r>
            <a:r>
              <a:rPr lang="cs-CZ" dirty="0" smtClean="0"/>
              <a:t>. rada, </a:t>
            </a:r>
            <a:r>
              <a:rPr lang="cs-CZ" dirty="0" err="1" smtClean="0"/>
              <a:t>Rada</a:t>
            </a:r>
            <a:r>
              <a:rPr lang="cs-CZ" dirty="0" smtClean="0"/>
              <a:t> EU, </a:t>
            </a:r>
            <a:r>
              <a:rPr lang="cs-CZ" dirty="0" err="1" smtClean="0"/>
              <a:t>Evr</a:t>
            </a:r>
            <a:r>
              <a:rPr lang="cs-CZ" dirty="0" smtClean="0"/>
              <a:t>. Parlament)</a:t>
            </a:r>
            <a:endParaRPr lang="cs-CZ" dirty="0" smtClean="0"/>
          </a:p>
          <a:p>
            <a:pPr lvl="1" algn="just"/>
            <a:r>
              <a:rPr lang="cs-CZ" dirty="0" smtClean="0"/>
              <a:t>U</a:t>
            </a:r>
            <a:r>
              <a:rPr lang="cs-CZ" dirty="0" smtClean="0"/>
              <a:t>nijní </a:t>
            </a:r>
            <a:r>
              <a:rPr lang="cs-CZ" dirty="0" smtClean="0"/>
              <a:t>právní rámec kohezní politiky + vnitrostátní realizace</a:t>
            </a:r>
            <a:endParaRPr lang="cs-CZ" dirty="0"/>
          </a:p>
          <a:p>
            <a:pPr lvl="1" algn="just"/>
            <a:endParaRPr lang="cs-CZ" dirty="0" smtClean="0"/>
          </a:p>
          <a:p>
            <a:pPr lvl="1" algn="just"/>
            <a:r>
              <a:rPr lang="cs-CZ" b="1" dirty="0" smtClean="0"/>
              <a:t>R</a:t>
            </a:r>
            <a:r>
              <a:rPr lang="cs-CZ" b="1" dirty="0" smtClean="0"/>
              <a:t>ealizují</a:t>
            </a:r>
            <a:r>
              <a:rPr lang="cs-CZ" dirty="0" smtClean="0"/>
              <a:t> </a:t>
            </a:r>
            <a:r>
              <a:rPr lang="cs-CZ" dirty="0" smtClean="0"/>
              <a:t>– </a:t>
            </a:r>
            <a:r>
              <a:rPr lang="cs-CZ" b="1" dirty="0" err="1" smtClean="0">
                <a:solidFill>
                  <a:srgbClr val="0000DC"/>
                </a:solidFill>
              </a:rPr>
              <a:t>Evr</a:t>
            </a:r>
            <a:r>
              <a:rPr lang="cs-CZ" b="1" dirty="0" smtClean="0">
                <a:solidFill>
                  <a:srgbClr val="0000DC"/>
                </a:solidFill>
              </a:rPr>
              <a:t>. k</a:t>
            </a:r>
            <a:r>
              <a:rPr lang="cs-CZ" b="1" dirty="0" smtClean="0">
                <a:solidFill>
                  <a:srgbClr val="0000DC"/>
                </a:solidFill>
              </a:rPr>
              <a:t>omise </a:t>
            </a:r>
            <a:r>
              <a:rPr lang="cs-CZ" b="1" dirty="0">
                <a:solidFill>
                  <a:srgbClr val="0000DC"/>
                </a:solidFill>
              </a:rPr>
              <a:t>a</a:t>
            </a:r>
            <a:r>
              <a:rPr lang="cs-CZ" dirty="0"/>
              <a:t> (</a:t>
            </a:r>
            <a:r>
              <a:rPr lang="cs-CZ" dirty="0" smtClean="0"/>
              <a:t>především opět) </a:t>
            </a:r>
            <a:r>
              <a:rPr lang="cs-CZ" b="1" dirty="0">
                <a:solidFill>
                  <a:srgbClr val="0000DC"/>
                </a:solidFill>
              </a:rPr>
              <a:t>členské </a:t>
            </a:r>
            <a:r>
              <a:rPr lang="cs-CZ" b="1" dirty="0" smtClean="0">
                <a:solidFill>
                  <a:srgbClr val="0000DC"/>
                </a:solidFill>
              </a:rPr>
              <a:t>státy</a:t>
            </a:r>
            <a:endParaRPr lang="cs-CZ" b="1" dirty="0">
              <a:solidFill>
                <a:srgbClr val="0000DC"/>
              </a:solidFill>
            </a:endParaRPr>
          </a:p>
          <a:p>
            <a:pPr lvl="1" algn="just"/>
            <a:r>
              <a:rPr lang="cs-CZ" dirty="0" smtClean="0"/>
              <a:t>Komise zejména „schvaluje“ operační </a:t>
            </a:r>
            <a:r>
              <a:rPr lang="cs-CZ" dirty="0" smtClean="0"/>
              <a:t>programy a kontroluje</a:t>
            </a:r>
            <a:endParaRPr lang="cs-CZ" dirty="0" smtClean="0"/>
          </a:p>
          <a:p>
            <a:pPr lvl="1" algn="just"/>
            <a:r>
              <a:rPr lang="cs-CZ" dirty="0" smtClean="0"/>
              <a:t>Č</a:t>
            </a:r>
            <a:r>
              <a:rPr lang="cs-CZ" dirty="0" smtClean="0"/>
              <a:t>lenské </a:t>
            </a:r>
            <a:r>
              <a:rPr lang="cs-CZ" dirty="0" smtClean="0"/>
              <a:t>státy realizují intervence dle schváleného rámce 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 smtClean="0"/>
              <a:t>D</a:t>
            </a:r>
            <a:r>
              <a:rPr lang="cs-CZ" dirty="0" smtClean="0"/>
              <a:t>alší relevantní aktéři </a:t>
            </a:r>
            <a:r>
              <a:rPr lang="cs-CZ" dirty="0"/>
              <a:t>(výbor regionů, místní </a:t>
            </a:r>
            <a:r>
              <a:rPr lang="cs-CZ" dirty="0" smtClean="0"/>
              <a:t>aktéři apod.)</a:t>
            </a:r>
            <a:endParaRPr lang="cs-CZ" dirty="0" smtClean="0"/>
          </a:p>
          <a:p>
            <a:pPr lvl="1" algn="just"/>
            <a:r>
              <a:rPr lang="cs-CZ" dirty="0" smtClean="0"/>
              <a:t>U</a:t>
            </a:r>
            <a:r>
              <a:rPr lang="cs-CZ" dirty="0" smtClean="0"/>
              <a:t>platnění </a:t>
            </a:r>
            <a:r>
              <a:rPr lang="cs-CZ" dirty="0" smtClean="0"/>
              <a:t>tzv. </a:t>
            </a:r>
            <a:r>
              <a:rPr lang="cs-CZ" i="1" dirty="0" smtClean="0">
                <a:solidFill>
                  <a:srgbClr val="0000DC"/>
                </a:solidFill>
              </a:rPr>
              <a:t>principu partnerství</a:t>
            </a:r>
            <a:endParaRPr lang="cs-CZ" i="1" dirty="0">
              <a:solidFill>
                <a:srgbClr val="0000DC"/>
              </a:solidFill>
            </a:endParaRPr>
          </a:p>
          <a:p>
            <a:pPr lvl="1" algn="just"/>
            <a:endParaRPr lang="cs-CZ" dirty="0" smtClean="0"/>
          </a:p>
          <a:p>
            <a:pPr lvl="1" algn="just"/>
            <a:r>
              <a:rPr lang="cs-CZ" dirty="0" smtClean="0"/>
              <a:t>O</a:t>
            </a:r>
            <a:r>
              <a:rPr lang="cs-CZ" dirty="0" smtClean="0"/>
              <a:t>becně </a:t>
            </a:r>
            <a:r>
              <a:rPr lang="cs-CZ" dirty="0"/>
              <a:t>lze říci, že kohezní politika </a:t>
            </a:r>
            <a:r>
              <a:rPr lang="cs-CZ" dirty="0" smtClean="0"/>
              <a:t>= </a:t>
            </a:r>
            <a:r>
              <a:rPr lang="cs-CZ" b="1" dirty="0" smtClean="0">
                <a:solidFill>
                  <a:srgbClr val="0000DC"/>
                </a:solidFill>
              </a:rPr>
              <a:t>výsledek </a:t>
            </a:r>
            <a:r>
              <a:rPr lang="cs-CZ" b="1" dirty="0">
                <a:solidFill>
                  <a:srgbClr val="0000DC"/>
                </a:solidFill>
              </a:rPr>
              <a:t>politických </a:t>
            </a:r>
            <a:r>
              <a:rPr lang="cs-CZ" b="1" dirty="0" smtClean="0">
                <a:solidFill>
                  <a:srgbClr val="0000DC"/>
                </a:solidFill>
              </a:rPr>
              <a:t>kompromisů</a:t>
            </a:r>
            <a:r>
              <a:rPr lang="cs-CZ" dirty="0" smtClean="0">
                <a:solidFill>
                  <a:srgbClr val="0000DC"/>
                </a:solidFill>
              </a:rPr>
              <a:t>… </a:t>
            </a:r>
            <a:r>
              <a:rPr lang="cs-CZ" i="1" dirty="0" smtClean="0">
                <a:solidFill>
                  <a:srgbClr val="0000DC"/>
                </a:solidFill>
              </a:rPr>
              <a:t>zejména napětí „plátci“ </a:t>
            </a:r>
            <a:r>
              <a:rPr lang="cs-CZ" i="1" dirty="0">
                <a:solidFill>
                  <a:srgbClr val="0000DC"/>
                </a:solidFill>
              </a:rPr>
              <a:t>v. </a:t>
            </a:r>
            <a:r>
              <a:rPr lang="cs-CZ" i="1" dirty="0" smtClean="0">
                <a:solidFill>
                  <a:srgbClr val="0000DC"/>
                </a:solidFill>
              </a:rPr>
              <a:t>„příjemci“</a:t>
            </a:r>
            <a:endParaRPr lang="cs-CZ" i="1" dirty="0">
              <a:solidFill>
                <a:srgbClr val="0000DC"/>
              </a:solidFill>
            </a:endParaRPr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98301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Regionální a kohezní politika Evropské unie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charakteristika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Vztah k regionální politice EU</a:t>
            </a:r>
          </a:p>
          <a:p>
            <a:pPr lvl="1" algn="just"/>
            <a:r>
              <a:rPr lang="cs-CZ" b="1" i="1" dirty="0" smtClean="0">
                <a:solidFill>
                  <a:srgbClr val="0000DC"/>
                </a:solidFill>
              </a:rPr>
              <a:t>R</a:t>
            </a:r>
            <a:r>
              <a:rPr lang="cs-CZ" b="1" i="1" dirty="0" smtClean="0">
                <a:solidFill>
                  <a:srgbClr val="0000DC"/>
                </a:solidFill>
              </a:rPr>
              <a:t>egionální </a:t>
            </a:r>
            <a:r>
              <a:rPr lang="cs-CZ" b="1" i="1" dirty="0" smtClean="0">
                <a:solidFill>
                  <a:srgbClr val="0000DC"/>
                </a:solidFill>
              </a:rPr>
              <a:t>politika </a:t>
            </a:r>
            <a:r>
              <a:rPr lang="cs-CZ" dirty="0" smtClean="0"/>
              <a:t>= </a:t>
            </a:r>
            <a:r>
              <a:rPr lang="cs-CZ" dirty="0"/>
              <a:t>institucionální reakce na nerovnoměrný vývoj na regionální úrovni (ať již hospodářský, společenský či jiný</a:t>
            </a:r>
            <a:r>
              <a:rPr lang="cs-CZ" dirty="0" smtClean="0"/>
              <a:t>)</a:t>
            </a:r>
          </a:p>
          <a:p>
            <a:pPr lvl="1" algn="just"/>
            <a:endParaRPr lang="cs-CZ" dirty="0"/>
          </a:p>
          <a:p>
            <a:pPr lvl="1" algn="just"/>
            <a:r>
              <a:rPr lang="cs-CZ" b="1" dirty="0" smtClean="0">
                <a:solidFill>
                  <a:srgbClr val="0000DC"/>
                </a:solidFill>
              </a:rPr>
              <a:t>1/ </a:t>
            </a:r>
            <a:r>
              <a:rPr lang="cs-CZ" dirty="0" smtClean="0">
                <a:solidFill>
                  <a:srgbClr val="0000DC"/>
                </a:solidFill>
              </a:rPr>
              <a:t>kohezní politika EU vychází z regionální politiky EU</a:t>
            </a:r>
          </a:p>
          <a:p>
            <a:pPr lvl="1" algn="just"/>
            <a:r>
              <a:rPr lang="cs-CZ" b="1" dirty="0" smtClean="0">
                <a:solidFill>
                  <a:srgbClr val="0000DC"/>
                </a:solidFill>
              </a:rPr>
              <a:t>2/ </a:t>
            </a:r>
            <a:r>
              <a:rPr lang="cs-CZ" dirty="0" smtClean="0">
                <a:solidFill>
                  <a:srgbClr val="0000DC"/>
                </a:solidFill>
              </a:rPr>
              <a:t>kohezní politika plní (také) funkce regionální politiky EU                      </a:t>
            </a:r>
            <a:r>
              <a:rPr lang="cs-CZ" dirty="0" smtClean="0"/>
              <a:t>(ovšem nikoli </a:t>
            </a:r>
            <a:r>
              <a:rPr lang="cs-CZ" dirty="0" smtClean="0"/>
              <a:t>výhradně, viz dále)</a:t>
            </a:r>
            <a:endParaRPr lang="cs-CZ" dirty="0" smtClean="0"/>
          </a:p>
          <a:p>
            <a:pPr lvl="1" algn="just"/>
            <a:endParaRPr lang="cs-CZ" dirty="0"/>
          </a:p>
          <a:p>
            <a:pPr lvl="1" algn="just"/>
            <a:r>
              <a:rPr lang="cs-CZ" dirty="0" smtClean="0"/>
              <a:t>Z</a:t>
            </a:r>
            <a:r>
              <a:rPr lang="cs-CZ" dirty="0" smtClean="0"/>
              <a:t> </a:t>
            </a:r>
            <a:r>
              <a:rPr lang="cs-CZ" dirty="0" smtClean="0"/>
              <a:t>tohoto důvodu také </a:t>
            </a:r>
            <a:r>
              <a:rPr lang="cs-CZ" dirty="0" smtClean="0"/>
              <a:t>často označení </a:t>
            </a:r>
            <a:r>
              <a:rPr lang="cs-CZ" i="1" dirty="0" smtClean="0"/>
              <a:t>„Regionální politika EU“</a:t>
            </a:r>
          </a:p>
          <a:p>
            <a:pPr lvl="1" algn="just"/>
            <a:r>
              <a:rPr lang="cs-CZ" dirty="0" smtClean="0"/>
              <a:t>P</a:t>
            </a:r>
            <a:r>
              <a:rPr lang="cs-CZ" dirty="0" smtClean="0"/>
              <a:t>řípadně někdy také jako </a:t>
            </a:r>
            <a:r>
              <a:rPr lang="cs-CZ" i="1" dirty="0"/>
              <a:t>„Strukturální politika EU</a:t>
            </a:r>
            <a:r>
              <a:rPr lang="cs-CZ" i="1" dirty="0" smtClean="0"/>
              <a:t>“                          </a:t>
            </a:r>
            <a:r>
              <a:rPr lang="cs-CZ" dirty="0" smtClean="0"/>
              <a:t>= politika směřující k </a:t>
            </a:r>
            <a:r>
              <a:rPr lang="cs-CZ" dirty="0"/>
              <a:t>dosažení určité </a:t>
            </a:r>
            <a:r>
              <a:rPr lang="cs-CZ" dirty="0" smtClean="0"/>
              <a:t>„strukturální změny“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42636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Regionální a kohezní politika Evropské unie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Stručný vývoj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 smtClean="0"/>
              <a:t>Stěžejní </a:t>
            </a:r>
            <a:r>
              <a:rPr lang="cs-CZ" dirty="0"/>
              <a:t>otázka = regionální </a:t>
            </a:r>
            <a:r>
              <a:rPr lang="cs-CZ" dirty="0" smtClean="0"/>
              <a:t>rozdíly uvnitř EU</a:t>
            </a:r>
            <a:endParaRPr lang="cs-CZ" dirty="0"/>
          </a:p>
          <a:p>
            <a:pPr lvl="1" algn="just"/>
            <a:r>
              <a:rPr lang="cs-CZ" dirty="0" smtClean="0"/>
              <a:t>P</a:t>
            </a:r>
            <a:r>
              <a:rPr lang="cs-CZ" dirty="0" smtClean="0"/>
              <a:t>ůvodně </a:t>
            </a:r>
            <a:r>
              <a:rPr lang="cs-CZ" dirty="0" smtClean="0"/>
              <a:t>neřešeny, protože:</a:t>
            </a:r>
            <a:endParaRPr lang="cs-CZ" dirty="0"/>
          </a:p>
          <a:p>
            <a:pPr lvl="1" algn="just"/>
            <a:r>
              <a:rPr lang="cs-CZ" i="1" dirty="0" smtClean="0">
                <a:solidFill>
                  <a:srgbClr val="0000DC"/>
                </a:solidFill>
              </a:rPr>
              <a:t>1/ nevýznamné</a:t>
            </a:r>
            <a:r>
              <a:rPr lang="cs-CZ" dirty="0" smtClean="0"/>
              <a:t> </a:t>
            </a:r>
            <a:r>
              <a:rPr lang="cs-CZ" dirty="0" smtClean="0"/>
              <a:t>(původní státy rozvinuté, až </a:t>
            </a:r>
            <a:r>
              <a:rPr lang="cs-CZ" dirty="0" smtClean="0"/>
              <a:t>na </a:t>
            </a:r>
            <a:r>
              <a:rPr lang="cs-CZ" i="1" dirty="0" err="1" smtClean="0"/>
              <a:t>Mezzogiorno</a:t>
            </a:r>
            <a:r>
              <a:rPr lang="cs-CZ" dirty="0"/>
              <a:t>)</a:t>
            </a:r>
          </a:p>
          <a:p>
            <a:pPr lvl="1" algn="just"/>
            <a:r>
              <a:rPr lang="cs-CZ" i="1" dirty="0" smtClean="0">
                <a:solidFill>
                  <a:srgbClr val="0000DC"/>
                </a:solidFill>
              </a:rPr>
              <a:t>2/ očekávání </a:t>
            </a:r>
            <a:r>
              <a:rPr lang="cs-CZ" i="1" dirty="0">
                <a:solidFill>
                  <a:srgbClr val="0000DC"/>
                </a:solidFill>
              </a:rPr>
              <a:t>efektů </a:t>
            </a:r>
            <a:r>
              <a:rPr lang="cs-CZ" i="1" dirty="0" smtClean="0">
                <a:solidFill>
                  <a:srgbClr val="0000DC"/>
                </a:solidFill>
              </a:rPr>
              <a:t>ekonomické liberalizace </a:t>
            </a:r>
            <a:r>
              <a:rPr lang="cs-CZ" dirty="0" smtClean="0"/>
              <a:t>(neoliberální přístup)</a:t>
            </a:r>
            <a:endParaRPr lang="cs-CZ" dirty="0"/>
          </a:p>
          <a:p>
            <a:pPr lvl="1" algn="just"/>
            <a:r>
              <a:rPr lang="cs-CZ" i="1" dirty="0" smtClean="0">
                <a:solidFill>
                  <a:srgbClr val="0000DC"/>
                </a:solidFill>
              </a:rPr>
              <a:t>3/ </a:t>
            </a:r>
            <a:r>
              <a:rPr lang="cs-CZ" i="1" dirty="0" smtClean="0">
                <a:solidFill>
                  <a:srgbClr val="0000DC"/>
                </a:solidFill>
              </a:rPr>
              <a:t>zprvu </a:t>
            </a:r>
            <a:r>
              <a:rPr lang="cs-CZ" i="1" dirty="0">
                <a:solidFill>
                  <a:srgbClr val="0000DC"/>
                </a:solidFill>
              </a:rPr>
              <a:t>jiné </a:t>
            </a:r>
            <a:r>
              <a:rPr lang="cs-CZ" i="1" dirty="0" smtClean="0">
                <a:solidFill>
                  <a:srgbClr val="0000DC"/>
                </a:solidFill>
              </a:rPr>
              <a:t>priority </a:t>
            </a:r>
            <a:r>
              <a:rPr lang="cs-CZ" i="1" dirty="0" smtClean="0"/>
              <a:t>(budování „základů“ EU, resp. dříve ES)</a:t>
            </a:r>
            <a:endParaRPr lang="cs-CZ" i="1" dirty="0" smtClean="0"/>
          </a:p>
          <a:p>
            <a:pPr lvl="1" algn="just"/>
            <a:endParaRPr lang="cs-CZ" dirty="0" smtClean="0"/>
          </a:p>
          <a:p>
            <a:pPr algn="just"/>
            <a:r>
              <a:rPr lang="cs-CZ" dirty="0" smtClean="0"/>
              <a:t>Později růst významu</a:t>
            </a:r>
            <a:endParaRPr lang="cs-CZ" dirty="0"/>
          </a:p>
          <a:p>
            <a:pPr lvl="1" algn="just"/>
            <a:r>
              <a:rPr lang="cs-CZ" i="1" dirty="0" smtClean="0">
                <a:solidFill>
                  <a:srgbClr val="0000DC"/>
                </a:solidFill>
              </a:rPr>
              <a:t>P</a:t>
            </a:r>
            <a:r>
              <a:rPr lang="cs-CZ" i="1" dirty="0" smtClean="0">
                <a:solidFill>
                  <a:srgbClr val="0000DC"/>
                </a:solidFill>
              </a:rPr>
              <a:t>rohlubování </a:t>
            </a:r>
            <a:r>
              <a:rPr lang="cs-CZ" i="1" dirty="0" smtClean="0">
                <a:solidFill>
                  <a:srgbClr val="0000DC"/>
                </a:solidFill>
              </a:rPr>
              <a:t>ekonomické integrace </a:t>
            </a:r>
            <a:r>
              <a:rPr lang="cs-CZ" dirty="0" smtClean="0"/>
              <a:t>(celní unie -&gt; společný trh </a:t>
            </a:r>
            <a:r>
              <a:rPr lang="cs-CZ" dirty="0" smtClean="0"/>
              <a:t>       -&gt; </a:t>
            </a:r>
            <a:r>
              <a:rPr lang="cs-CZ" dirty="0" smtClean="0"/>
              <a:t>měnová unie</a:t>
            </a:r>
            <a:r>
              <a:rPr lang="cs-CZ" dirty="0" smtClean="0"/>
              <a:t>) a jejích důsledků</a:t>
            </a:r>
            <a:endParaRPr lang="cs-CZ" dirty="0"/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R</a:t>
            </a:r>
            <a:r>
              <a:rPr lang="cs-CZ" i="1" dirty="0" smtClean="0">
                <a:solidFill>
                  <a:srgbClr val="0000DC"/>
                </a:solidFill>
              </a:rPr>
              <a:t>ozšiřování </a:t>
            </a:r>
            <a:r>
              <a:rPr lang="cs-CZ" i="1" dirty="0" smtClean="0">
                <a:solidFill>
                  <a:srgbClr val="0000DC"/>
                </a:solidFill>
              </a:rPr>
              <a:t>EU</a:t>
            </a:r>
            <a:r>
              <a:rPr lang="cs-CZ" dirty="0" smtClean="0"/>
              <a:t> (1973, 1981, 1986, 1995, 2004, 2007, 2013)</a:t>
            </a:r>
          </a:p>
          <a:p>
            <a:pPr lvl="1" algn="just"/>
            <a:r>
              <a:rPr lang="cs-CZ" dirty="0" smtClean="0"/>
              <a:t>P</a:t>
            </a:r>
            <a:r>
              <a:rPr lang="cs-CZ" dirty="0" smtClean="0"/>
              <a:t>řípadně </a:t>
            </a:r>
            <a:r>
              <a:rPr lang="cs-CZ" dirty="0" smtClean="0"/>
              <a:t>také rostoucí </a:t>
            </a:r>
            <a:r>
              <a:rPr lang="cs-CZ" i="1" dirty="0" smtClean="0">
                <a:solidFill>
                  <a:srgbClr val="0000DC"/>
                </a:solidFill>
              </a:rPr>
              <a:t>skepse k samovolnému vyrovnání </a:t>
            </a:r>
            <a:r>
              <a:rPr lang="cs-CZ" i="1" dirty="0" smtClean="0">
                <a:solidFill>
                  <a:srgbClr val="0000DC"/>
                </a:solidFill>
              </a:rPr>
              <a:t>regionálních rozdílů</a:t>
            </a:r>
            <a:r>
              <a:rPr lang="cs-CZ" dirty="0" smtClean="0"/>
              <a:t> (resp. opouštění neoliberálního přístupu, místo toho </a:t>
            </a:r>
            <a:r>
              <a:rPr lang="cs-CZ" dirty="0" smtClean="0"/>
              <a:t>nové </a:t>
            </a:r>
            <a:r>
              <a:rPr lang="cs-CZ" dirty="0" smtClean="0"/>
              <a:t>přístupy, např. </a:t>
            </a:r>
            <a:r>
              <a:rPr lang="cs-CZ" dirty="0" smtClean="0"/>
              <a:t>zkoumání </a:t>
            </a:r>
            <a:r>
              <a:rPr lang="cs-CZ" i="1" dirty="0" smtClean="0"/>
              <a:t>aglomeračních sil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5065520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915</TotalTime>
  <Words>2406</Words>
  <Application>Microsoft Office PowerPoint</Application>
  <PresentationFormat>Vlastní</PresentationFormat>
  <Paragraphs>336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Prezentace_MU_CZ</vt:lpstr>
      <vt:lpstr>MV858K Evropské správní právo  </vt:lpstr>
      <vt:lpstr>Program přednášky</vt:lpstr>
      <vt:lpstr>Nevrchnostenská správa</vt:lpstr>
      <vt:lpstr>Nevrchnostenská správa</vt:lpstr>
      <vt:lpstr>Pojem kohezní politika</vt:lpstr>
      <vt:lpstr>Základní charakteristika </vt:lpstr>
      <vt:lpstr>Základní charakteristika </vt:lpstr>
      <vt:lpstr>Základní charakteristika </vt:lpstr>
      <vt:lpstr>Stručný vývoj </vt:lpstr>
      <vt:lpstr>Stručný vývoj </vt:lpstr>
      <vt:lpstr>Stručný vývoj </vt:lpstr>
      <vt:lpstr>Obsah kohezní politiky</vt:lpstr>
      <vt:lpstr>Obsah kohezní politiky</vt:lpstr>
      <vt:lpstr>Obsah kohezní politiky</vt:lpstr>
      <vt:lpstr>Obsah kohezní politiky</vt:lpstr>
      <vt:lpstr>Obsah kohezní politiky</vt:lpstr>
      <vt:lpstr>Obsah kohezní politiky</vt:lpstr>
      <vt:lpstr>Obsah kohezní politiky</vt:lpstr>
      <vt:lpstr>Obsah kohezní politiky</vt:lpstr>
      <vt:lpstr>Obsah kohezní politiky</vt:lpstr>
      <vt:lpstr>Obsah kohezní politiky</vt:lpstr>
      <vt:lpstr>Efektivnost kohezní politiky</vt:lpstr>
      <vt:lpstr>Právní rámec kohezní politiky</vt:lpstr>
      <vt:lpstr>„Systémová rizika“</vt:lpstr>
      <vt:lpstr>„Systémová rizika“</vt:lpstr>
      <vt:lpstr>Období 2021-2027</vt:lpstr>
      <vt:lpstr>Literatura (vybraná)</vt:lpstr>
    </vt:vector>
  </TitlesOfParts>
  <Company>PrF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Potesil</dc:creator>
  <cp:lastModifiedBy>Admin</cp:lastModifiedBy>
  <cp:revision>75</cp:revision>
  <cp:lastPrinted>1601-01-01T00:00:00Z</cp:lastPrinted>
  <dcterms:created xsi:type="dcterms:W3CDTF">2019-02-27T15:02:38Z</dcterms:created>
  <dcterms:modified xsi:type="dcterms:W3CDTF">2020-05-11T16:26:28Z</dcterms:modified>
</cp:coreProperties>
</file>