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1" r:id="rId4"/>
    <p:sldId id="280" r:id="rId5"/>
    <p:sldId id="273" r:id="rId6"/>
    <p:sldId id="275" r:id="rId7"/>
    <p:sldId id="278" r:id="rId8"/>
    <p:sldId id="274" r:id="rId9"/>
    <p:sldId id="281" r:id="rId10"/>
    <p:sldId id="282" r:id="rId11"/>
    <p:sldId id="283" r:id="rId12"/>
    <p:sldId id="276" r:id="rId13"/>
    <p:sldId id="287" r:id="rId14"/>
    <p:sldId id="286" r:id="rId15"/>
    <p:sldId id="288" r:id="rId16"/>
    <p:sldId id="289" r:id="rId17"/>
    <p:sldId id="290" r:id="rId18"/>
    <p:sldId id="284" r:id="rId19"/>
    <p:sldId id="285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79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</a:t>
            </a:r>
            <a:r>
              <a:rPr lang="cs-CZ" dirty="0" smtClean="0"/>
              <a:t>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MV858K Evropské správní právo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 smtClean="0"/>
              <a:t>přednáška</a:t>
            </a:r>
          </a:p>
          <a:p>
            <a:pPr algn="ctr"/>
            <a:r>
              <a:rPr lang="cs-CZ" dirty="0" smtClean="0"/>
              <a:t>Tomáš Svoboda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Reakce na rostoucí disparity</a:t>
            </a:r>
            <a:endParaRPr lang="cs-CZ" dirty="0"/>
          </a:p>
          <a:p>
            <a:pPr lvl="1" algn="just"/>
            <a:r>
              <a:rPr lang="cs-CZ" dirty="0" smtClean="0"/>
              <a:t>O</a:t>
            </a:r>
            <a:r>
              <a:rPr lang="cs-CZ" dirty="0" smtClean="0"/>
              <a:t>d </a:t>
            </a:r>
            <a:r>
              <a:rPr lang="cs-CZ" dirty="0"/>
              <a:t>60. </a:t>
            </a:r>
            <a:r>
              <a:rPr lang="cs-CZ" dirty="0" smtClean="0"/>
              <a:t>let zájem </a:t>
            </a:r>
            <a:r>
              <a:rPr lang="cs-CZ" dirty="0"/>
              <a:t>Komise 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1975 – počátek </a:t>
            </a:r>
            <a:r>
              <a:rPr lang="cs-CZ" b="1" dirty="0" smtClean="0"/>
              <a:t>„</a:t>
            </a:r>
            <a:r>
              <a:rPr lang="cs-CZ" b="1" dirty="0" smtClean="0"/>
              <a:t>r</a:t>
            </a:r>
            <a:r>
              <a:rPr lang="cs-CZ" b="1" dirty="0" smtClean="0"/>
              <a:t>egionální </a:t>
            </a:r>
            <a:r>
              <a:rPr lang="cs-CZ" b="1" dirty="0" smtClean="0"/>
              <a:t>politiky </a:t>
            </a:r>
            <a:r>
              <a:rPr lang="cs-CZ" b="1" dirty="0" smtClean="0"/>
              <a:t>EU“</a:t>
            </a:r>
            <a:endParaRPr lang="cs-CZ" b="1" dirty="0" smtClean="0"/>
          </a:p>
          <a:p>
            <a:pPr lvl="1" algn="just"/>
            <a:r>
              <a:rPr lang="cs-CZ" dirty="0" smtClean="0"/>
              <a:t>V</a:t>
            </a:r>
            <a:r>
              <a:rPr lang="cs-CZ" dirty="0" smtClean="0"/>
              <a:t>ytvoření </a:t>
            </a:r>
            <a:r>
              <a:rPr lang="cs-CZ" i="1" dirty="0" smtClean="0">
                <a:solidFill>
                  <a:srgbClr val="0000DC"/>
                </a:solidFill>
              </a:rPr>
              <a:t>Evropského fondu </a:t>
            </a:r>
            <a:r>
              <a:rPr lang="cs-CZ" i="1" dirty="0">
                <a:solidFill>
                  <a:srgbClr val="0000DC"/>
                </a:solidFill>
              </a:rPr>
              <a:t>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 smtClean="0"/>
              <a:t>D</a:t>
            </a:r>
            <a:r>
              <a:rPr lang="cs-CZ" dirty="0" smtClean="0"/>
              <a:t>ůraz </a:t>
            </a:r>
            <a:r>
              <a:rPr lang="cs-CZ" dirty="0"/>
              <a:t>na konvergenci a „přechodové regiony“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</a:t>
            </a:r>
            <a:r>
              <a:rPr lang="cs-CZ" dirty="0" smtClean="0">
                <a:solidFill>
                  <a:srgbClr val="0000DC"/>
                </a:solidFill>
              </a:rPr>
              <a:t>růběžné </a:t>
            </a:r>
            <a:r>
              <a:rPr lang="cs-CZ" dirty="0" smtClean="0">
                <a:solidFill>
                  <a:srgbClr val="0000DC"/>
                </a:solidFill>
              </a:rPr>
              <a:t>reformy </a:t>
            </a:r>
            <a:r>
              <a:rPr lang="cs-CZ" dirty="0" smtClean="0"/>
              <a:t>(navyšováním </a:t>
            </a:r>
            <a:r>
              <a:rPr lang="cs-CZ" dirty="0"/>
              <a:t>vlivu </a:t>
            </a:r>
            <a:r>
              <a:rPr lang="cs-CZ" dirty="0" smtClean="0"/>
              <a:t>Komise, více </a:t>
            </a:r>
            <a:r>
              <a:rPr lang="cs-CZ" dirty="0" smtClean="0"/>
              <a:t>prostředků, formováním </a:t>
            </a:r>
            <a:r>
              <a:rPr lang="cs-CZ" dirty="0"/>
              <a:t>určitého „strategického rámce</a:t>
            </a:r>
            <a:r>
              <a:rPr lang="cs-CZ" dirty="0" smtClean="0"/>
              <a:t>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1988 = </a:t>
            </a:r>
            <a:r>
              <a:rPr lang="cs-CZ" b="1" dirty="0"/>
              <a:t>zásadní reforma </a:t>
            </a:r>
            <a:r>
              <a:rPr lang="cs-CZ" b="1" dirty="0" smtClean="0">
                <a:solidFill>
                  <a:srgbClr val="0000DC"/>
                </a:solidFill>
              </a:rPr>
              <a:t>(vytvoření </a:t>
            </a:r>
            <a:r>
              <a:rPr lang="cs-CZ" b="1" dirty="0" smtClean="0">
                <a:solidFill>
                  <a:srgbClr val="0000DC"/>
                </a:solidFill>
              </a:rPr>
              <a:t>„kohezní politiky EU“)</a:t>
            </a:r>
            <a:endParaRPr lang="cs-CZ" b="1" dirty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Smlouva </a:t>
            </a:r>
            <a:r>
              <a:rPr lang="cs-CZ" dirty="0"/>
              <a:t>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 smtClean="0"/>
              <a:t>(</a:t>
            </a:r>
            <a:r>
              <a:rPr lang="cs-CZ" dirty="0"/>
              <a:t>později </a:t>
            </a:r>
            <a:r>
              <a:rPr lang="cs-CZ" dirty="0" smtClean="0"/>
              <a:t>také </a:t>
            </a:r>
            <a:r>
              <a:rPr lang="cs-CZ" dirty="0"/>
              <a:t>třetí územní rozměr kohezní politiky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78276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Nové </a:t>
            </a:r>
            <a:r>
              <a:rPr lang="cs-CZ" dirty="0" smtClean="0"/>
              <a:t>principy kohezní politiky </a:t>
            </a:r>
            <a:r>
              <a:rPr lang="cs-CZ" dirty="0" smtClean="0"/>
              <a:t>(1988)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</a:t>
            </a:r>
            <a:r>
              <a:rPr lang="cs-CZ" i="1" dirty="0" smtClean="0">
                <a:solidFill>
                  <a:srgbClr val="0000DC"/>
                </a:solidFill>
              </a:rPr>
              <a:t>rogramování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= operační </a:t>
            </a:r>
            <a:r>
              <a:rPr lang="cs-CZ" dirty="0"/>
              <a:t>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</a:t>
            </a:r>
            <a:r>
              <a:rPr lang="cs-CZ" i="1" dirty="0" smtClean="0">
                <a:solidFill>
                  <a:srgbClr val="0000DC"/>
                </a:solidFill>
              </a:rPr>
              <a:t>oncentrace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= 5 </a:t>
            </a:r>
            <a:r>
              <a:rPr lang="cs-CZ" dirty="0"/>
              <a:t>prioritních </a:t>
            </a:r>
            <a:r>
              <a:rPr lang="cs-CZ" dirty="0" smtClean="0"/>
              <a:t>cílů (nikoli „všechno a nic“)</a:t>
            </a:r>
            <a:endParaRPr lang="cs-CZ" dirty="0"/>
          </a:p>
          <a:p>
            <a:pPr lvl="1" algn="just"/>
            <a:r>
              <a:rPr lang="cs-CZ" i="1" dirty="0" err="1" smtClean="0">
                <a:solidFill>
                  <a:srgbClr val="0000DC"/>
                </a:solidFill>
              </a:rPr>
              <a:t>A</a:t>
            </a:r>
            <a:r>
              <a:rPr lang="cs-CZ" i="1" dirty="0" err="1" smtClean="0">
                <a:solidFill>
                  <a:srgbClr val="0000DC"/>
                </a:solidFill>
              </a:rPr>
              <a:t>dicionalita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= „</a:t>
            </a:r>
            <a:r>
              <a:rPr lang="cs-CZ" dirty="0"/>
              <a:t>přidaná hodnota</a:t>
            </a:r>
            <a:r>
              <a:rPr lang="cs-CZ" dirty="0" smtClean="0"/>
              <a:t>“ intervencí </a:t>
            </a:r>
            <a:r>
              <a:rPr lang="cs-CZ" dirty="0"/>
              <a:t>+ </a:t>
            </a:r>
            <a:r>
              <a:rPr lang="cs-CZ" dirty="0" smtClean="0"/>
              <a:t>obligatorní spoluúčast příjemců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</a:t>
            </a:r>
            <a:r>
              <a:rPr lang="cs-CZ" i="1" dirty="0" smtClean="0">
                <a:solidFill>
                  <a:srgbClr val="0000DC"/>
                </a:solidFill>
              </a:rPr>
              <a:t>artnerství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= spolupráce </a:t>
            </a:r>
            <a:r>
              <a:rPr lang="cs-CZ" dirty="0"/>
              <a:t>s různými aktéry kohezní </a:t>
            </a:r>
            <a:r>
              <a:rPr lang="cs-CZ" dirty="0" smtClean="0"/>
              <a:t>politiky, víceúrovňová </a:t>
            </a:r>
            <a:r>
              <a:rPr lang="cs-CZ" dirty="0"/>
              <a:t>správa (europeizace)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</a:t>
            </a:r>
            <a:r>
              <a:rPr lang="cs-CZ" dirty="0" smtClean="0"/>
              <a:t>ově </a:t>
            </a:r>
            <a:r>
              <a:rPr lang="cs-CZ" dirty="0"/>
              <a:t>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1" algn="just"/>
            <a:r>
              <a:rPr lang="cs-CZ" dirty="0"/>
              <a:t>R</a:t>
            </a:r>
            <a:r>
              <a:rPr lang="cs-CZ" dirty="0" smtClean="0"/>
              <a:t>ozpočet </a:t>
            </a:r>
            <a:r>
              <a:rPr lang="cs-CZ" dirty="0" smtClean="0">
                <a:solidFill>
                  <a:srgbClr val="0000DC"/>
                </a:solidFill>
              </a:rPr>
              <a:t>x2</a:t>
            </a:r>
            <a:r>
              <a:rPr lang="cs-CZ" dirty="0" smtClean="0"/>
              <a:t> (později opakovaně navyšován)</a:t>
            </a:r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933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Nejobecnější účel 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= </a:t>
            </a:r>
            <a:r>
              <a:rPr lang="cs-CZ" b="1" dirty="0" smtClean="0">
                <a:solidFill>
                  <a:srgbClr val="0000DC"/>
                </a:solidFill>
              </a:rPr>
              <a:t>„Soudržnost“ </a:t>
            </a:r>
            <a:r>
              <a:rPr lang="cs-CZ" dirty="0"/>
              <a:t>(3 dimenze</a:t>
            </a:r>
            <a:r>
              <a:rPr lang="cs-CZ" dirty="0" smtClean="0"/>
              <a:t>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H</a:t>
            </a:r>
            <a:r>
              <a:rPr lang="cs-CZ" i="1" dirty="0" smtClean="0">
                <a:solidFill>
                  <a:srgbClr val="0000DC"/>
                </a:solidFill>
              </a:rPr>
              <a:t>ospodářská </a:t>
            </a:r>
            <a:r>
              <a:rPr lang="cs-CZ" i="1" dirty="0" smtClean="0"/>
              <a:t>(zejména hospodářská konvergence)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S</a:t>
            </a:r>
            <a:r>
              <a:rPr lang="cs-CZ" i="1" dirty="0" smtClean="0">
                <a:solidFill>
                  <a:srgbClr val="0000DC"/>
                </a:solidFill>
              </a:rPr>
              <a:t>ociální </a:t>
            </a:r>
            <a:r>
              <a:rPr lang="cs-CZ" i="1" dirty="0" smtClean="0"/>
              <a:t>(zejména zaměstnanost)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Ú</a:t>
            </a:r>
            <a:r>
              <a:rPr lang="cs-CZ" i="1" dirty="0" smtClean="0">
                <a:solidFill>
                  <a:srgbClr val="0000DC"/>
                </a:solidFill>
              </a:rPr>
              <a:t>zemní </a:t>
            </a:r>
            <a:r>
              <a:rPr lang="cs-CZ" i="1" dirty="0" smtClean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Soustava </a:t>
            </a:r>
            <a:r>
              <a:rPr lang="cs-CZ" dirty="0"/>
              <a:t>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</a:t>
            </a:r>
            <a:r>
              <a:rPr lang="cs-CZ" dirty="0" smtClean="0">
                <a:solidFill>
                  <a:srgbClr val="0000DC"/>
                </a:solidFill>
              </a:rPr>
              <a:t>rimární</a:t>
            </a:r>
            <a:endParaRPr lang="cs-CZ" dirty="0">
              <a:solidFill>
                <a:srgbClr val="0000DC"/>
              </a:solidFill>
            </a:endParaRP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</a:t>
            </a:r>
            <a:r>
              <a:rPr lang="cs-CZ" dirty="0" smtClean="0">
                <a:solidFill>
                  <a:srgbClr val="0000DC"/>
                </a:solidFill>
              </a:rPr>
              <a:t>ematické </a:t>
            </a:r>
            <a:r>
              <a:rPr lang="cs-CZ" dirty="0">
                <a:solidFill>
                  <a:srgbClr val="0000DC"/>
                </a:solidFill>
              </a:rPr>
              <a:t>cíle a priority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Ale v</a:t>
            </a:r>
            <a:r>
              <a:rPr lang="cs-CZ" dirty="0" smtClean="0"/>
              <a:t> zásadě vágní pojmy, </a:t>
            </a:r>
            <a:r>
              <a:rPr lang="cs-CZ" dirty="0" smtClean="0">
                <a:solidFill>
                  <a:srgbClr val="0000DC"/>
                </a:solidFill>
              </a:rPr>
              <a:t>nikoli exaktní cíle</a:t>
            </a:r>
            <a:r>
              <a:rPr lang="cs-CZ" dirty="0" smtClean="0"/>
              <a:t>, svou podstatou  spíše </a:t>
            </a:r>
            <a:r>
              <a:rPr lang="cs-CZ" dirty="0" smtClean="0"/>
              <a:t>pouze </a:t>
            </a:r>
            <a:r>
              <a:rPr lang="cs-CZ" dirty="0">
                <a:solidFill>
                  <a:srgbClr val="0000DC"/>
                </a:solidFill>
              </a:rPr>
              <a:t>„záměry podpory</a:t>
            </a:r>
            <a:r>
              <a:rPr lang="cs-CZ" dirty="0" smtClean="0">
                <a:solidFill>
                  <a:srgbClr val="0000DC"/>
                </a:solidFill>
              </a:rPr>
              <a:t>“</a:t>
            </a:r>
            <a:r>
              <a:rPr lang="cs-CZ" dirty="0" smtClean="0"/>
              <a:t> </a:t>
            </a:r>
            <a:r>
              <a:rPr lang="cs-CZ" i="1" dirty="0" smtClean="0"/>
              <a:t>(= „kam mají jít peníze“)</a:t>
            </a:r>
            <a:endParaRPr lang="cs-CZ" i="1" dirty="0"/>
          </a:p>
          <a:p>
            <a:pPr algn="just">
              <a:lnSpc>
                <a:spcPct val="10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848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Konverze </a:t>
            </a:r>
            <a:r>
              <a:rPr lang="cs-CZ" i="1" dirty="0">
                <a:solidFill>
                  <a:srgbClr val="0000DC"/>
                </a:solidFill>
              </a:rPr>
              <a:t>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Boj </a:t>
            </a:r>
            <a:r>
              <a:rPr lang="cs-CZ" i="1" dirty="0">
                <a:solidFill>
                  <a:srgbClr val="0000DC"/>
                </a:solidFill>
              </a:rPr>
              <a:t>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Zvyšování </a:t>
            </a:r>
            <a:r>
              <a:rPr lang="cs-CZ" i="1" dirty="0">
                <a:solidFill>
                  <a:srgbClr val="0000DC"/>
                </a:solidFill>
              </a:rPr>
              <a:t>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(a</a:t>
            </a:r>
            <a:r>
              <a:rPr lang="cs-CZ" i="1" dirty="0">
                <a:solidFill>
                  <a:srgbClr val="0000DC"/>
                </a:solidFill>
              </a:rPr>
              <a:t>) Urychlování strukturálních změn v zemědělství a (b) Podpora </a:t>
            </a:r>
            <a:r>
              <a:rPr lang="cs-CZ" i="1" dirty="0" smtClean="0">
                <a:solidFill>
                  <a:srgbClr val="0000DC"/>
                </a:solidFill>
              </a:rPr>
              <a:t>rozvoje zemědělských </a:t>
            </a:r>
            <a:r>
              <a:rPr lang="cs-CZ" i="1" dirty="0">
                <a:solidFill>
                  <a:srgbClr val="0000DC"/>
                </a:solidFill>
              </a:rPr>
              <a:t>oblastí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Ústřední motiv</a:t>
            </a:r>
            <a:r>
              <a:rPr lang="cs-CZ" dirty="0" smtClean="0"/>
              <a:t> </a:t>
            </a:r>
            <a:r>
              <a:rPr lang="cs-CZ" dirty="0" smtClean="0"/>
              <a:t>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xmlns="" val="19914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hospodářsky zaostávajících </a:t>
            </a:r>
            <a:r>
              <a:rPr lang="cs-CZ" i="1" dirty="0" smtClean="0">
                <a:solidFill>
                  <a:srgbClr val="0000DC"/>
                </a:solidFill>
              </a:rPr>
              <a:t>regionů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Konverze </a:t>
            </a:r>
            <a:r>
              <a:rPr lang="cs-CZ" i="1" dirty="0">
                <a:solidFill>
                  <a:srgbClr val="0000DC"/>
                </a:solidFill>
              </a:rPr>
              <a:t>regionů vážně zasažených úpadkem </a:t>
            </a:r>
            <a:r>
              <a:rPr lang="cs-CZ" i="1" dirty="0" smtClean="0">
                <a:solidFill>
                  <a:srgbClr val="0000DC"/>
                </a:solidFill>
              </a:rPr>
              <a:t>průmyslu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Boj </a:t>
            </a:r>
            <a:r>
              <a:rPr lang="cs-CZ" i="1" dirty="0">
                <a:solidFill>
                  <a:srgbClr val="0000DC"/>
                </a:solidFill>
              </a:rPr>
              <a:t>s dlouhodobou </a:t>
            </a:r>
            <a:r>
              <a:rPr lang="cs-CZ" i="1" dirty="0" smtClean="0">
                <a:solidFill>
                  <a:srgbClr val="0000DC"/>
                </a:solidFill>
              </a:rPr>
              <a:t>nezaměstnaností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Zvyšování </a:t>
            </a:r>
            <a:r>
              <a:rPr lang="cs-CZ" i="1" dirty="0">
                <a:solidFill>
                  <a:srgbClr val="0000DC"/>
                </a:solidFill>
              </a:rPr>
              <a:t>zaměstnanosti mladých </a:t>
            </a:r>
            <a:r>
              <a:rPr lang="cs-CZ" i="1" dirty="0" smtClean="0">
                <a:solidFill>
                  <a:srgbClr val="0000DC"/>
                </a:solidFill>
              </a:rPr>
              <a:t>lidí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(a</a:t>
            </a:r>
            <a:r>
              <a:rPr lang="cs-CZ" i="1" dirty="0">
                <a:solidFill>
                  <a:srgbClr val="0000DC"/>
                </a:solidFill>
              </a:rPr>
              <a:t>) Urychlování strukturálních změn v zemědělství a (b) Podpora </a:t>
            </a:r>
            <a:r>
              <a:rPr lang="cs-CZ" i="1" dirty="0" smtClean="0">
                <a:solidFill>
                  <a:srgbClr val="0000DC"/>
                </a:solidFill>
              </a:rPr>
              <a:t>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 smtClean="0">
                <a:solidFill>
                  <a:srgbClr val="0000DC"/>
                </a:solidFill>
              </a:rPr>
              <a:t>Podpora </a:t>
            </a:r>
            <a:r>
              <a:rPr lang="cs-CZ" b="1" i="1" dirty="0">
                <a:solidFill>
                  <a:srgbClr val="0000DC"/>
                </a:solidFill>
              </a:rPr>
              <a:t>neobydlených </a:t>
            </a:r>
            <a:r>
              <a:rPr lang="cs-CZ" b="1" i="1" dirty="0" smtClean="0">
                <a:solidFill>
                  <a:srgbClr val="0000DC"/>
                </a:solidFill>
              </a:rPr>
              <a:t>arktických regionů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Ústřední motiv</a:t>
            </a:r>
            <a:r>
              <a:rPr lang="cs-CZ" dirty="0" smtClean="0"/>
              <a:t> = </a:t>
            </a:r>
            <a:r>
              <a:rPr lang="cs-CZ" dirty="0"/>
              <a:t>přechod k </a:t>
            </a:r>
            <a:r>
              <a:rPr lang="cs-CZ" dirty="0" smtClean="0"/>
              <a:t>měnové unii</a:t>
            </a:r>
          </a:p>
          <a:p>
            <a:pPr lvl="1" algn="just"/>
            <a:r>
              <a:rPr lang="cs-CZ" dirty="0" smtClean="0"/>
              <a:t>N</a:t>
            </a:r>
            <a:r>
              <a:rPr lang="cs-CZ" dirty="0" smtClean="0"/>
              <a:t>ový </a:t>
            </a:r>
            <a:r>
              <a:rPr lang="cs-CZ" dirty="0" smtClean="0"/>
              <a:t>primární cíl pro zaostávající regiony nových (ale ekonomicky rozvinutých) členských států – Finska a </a:t>
            </a:r>
            <a:r>
              <a:rPr lang="cs-CZ" dirty="0" smtClean="0"/>
              <a:t>Švédska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9268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2000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regionů, jejichž rozvoj </a:t>
            </a:r>
            <a:r>
              <a:rPr lang="cs-CZ" i="1" dirty="0" smtClean="0">
                <a:solidFill>
                  <a:srgbClr val="0000DC"/>
                </a:solidFill>
              </a:rPr>
              <a:t>zaostává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Podpora </a:t>
            </a:r>
            <a:r>
              <a:rPr lang="cs-CZ" i="1" dirty="0">
                <a:solidFill>
                  <a:srgbClr val="0000DC"/>
                </a:solidFill>
              </a:rPr>
              <a:t>hospodářské a sociální přeměny oblastí, jež čelí strukturálním </a:t>
            </a:r>
            <a:r>
              <a:rPr lang="cs-CZ" i="1" dirty="0" smtClean="0">
                <a:solidFill>
                  <a:srgbClr val="0000DC"/>
                </a:solidFill>
              </a:rPr>
              <a:t>obtížím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3. Podpora </a:t>
            </a:r>
            <a:r>
              <a:rPr lang="cs-CZ" i="1" dirty="0">
                <a:solidFill>
                  <a:srgbClr val="0000DC"/>
                </a:solidFill>
              </a:rPr>
              <a:t>přizpůsobování a modernizace politik a systémů vzdělávání, odborné </a:t>
            </a:r>
            <a:r>
              <a:rPr lang="cs-CZ" i="1" dirty="0" smtClean="0">
                <a:solidFill>
                  <a:srgbClr val="0000DC"/>
                </a:solidFill>
              </a:rPr>
              <a:t>přípravy a zaměstnanosti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Ústřední 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konsolidace před tzv. východním rozšířením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4603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2007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Konvergence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3. Evropská </a:t>
            </a:r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 smtClean="0">
                <a:solidFill>
                  <a:srgbClr val="0000DC"/>
                </a:solidFill>
              </a:rPr>
              <a:t>spolupráce (mezistátní projekty v </a:t>
            </a:r>
            <a:r>
              <a:rPr lang="cs-CZ" i="1" dirty="0">
                <a:solidFill>
                  <a:srgbClr val="0000DC"/>
                </a:solidFill>
              </a:rPr>
              <a:t>pohraničních </a:t>
            </a:r>
            <a:r>
              <a:rPr lang="cs-CZ" i="1" dirty="0" smtClean="0">
                <a:solidFill>
                  <a:srgbClr val="0000DC"/>
                </a:solidFill>
              </a:rPr>
              <a:t>oblastech)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Ústřední 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nově explicitně zaměření na tzv. nové výzvy (Lisabonská strategie 2010)</a:t>
            </a:r>
          </a:p>
          <a:p>
            <a:pPr lvl="1" algn="just"/>
            <a:r>
              <a:rPr lang="cs-CZ" dirty="0"/>
              <a:t>T</a:t>
            </a:r>
            <a:r>
              <a:rPr lang="cs-CZ" dirty="0" smtClean="0"/>
              <a:t>ěm </a:t>
            </a:r>
            <a:r>
              <a:rPr lang="cs-CZ" dirty="0"/>
              <a:t>vyhrazen cíl </a:t>
            </a:r>
            <a:r>
              <a:rPr lang="cs-CZ" i="1" dirty="0" smtClean="0"/>
              <a:t>Konkurenceschopnost </a:t>
            </a:r>
            <a:r>
              <a:rPr lang="cs-CZ" i="1" dirty="0"/>
              <a:t>a </a:t>
            </a:r>
            <a:r>
              <a:rPr lang="cs-CZ" i="1" dirty="0" smtClean="0"/>
              <a:t>zaměstnanost</a:t>
            </a:r>
            <a:endParaRPr lang="cs-CZ" i="1" dirty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20008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2013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Investice </a:t>
            </a:r>
            <a:r>
              <a:rPr lang="cs-CZ" i="1" dirty="0">
                <a:solidFill>
                  <a:srgbClr val="0000DC"/>
                </a:solidFill>
              </a:rPr>
              <a:t>pro růst a </a:t>
            </a:r>
            <a:r>
              <a:rPr lang="cs-CZ" i="1" dirty="0" smtClean="0">
                <a:solidFill>
                  <a:srgbClr val="0000DC"/>
                </a:solidFill>
              </a:rPr>
              <a:t>zaměstnanost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Evropská </a:t>
            </a:r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 smtClean="0">
                <a:solidFill>
                  <a:srgbClr val="0000DC"/>
                </a:solidFill>
              </a:rPr>
              <a:t>spolupráce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b="1" dirty="0" smtClean="0"/>
              <a:t>Ústřední 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posilování významu „nových výzev“ </a:t>
            </a:r>
            <a:r>
              <a:rPr lang="cs-CZ" dirty="0" smtClean="0"/>
              <a:t>      (</a:t>
            </a:r>
            <a:r>
              <a:rPr lang="cs-CZ" dirty="0" smtClean="0"/>
              <a:t>strategie Evropa </a:t>
            </a:r>
            <a:r>
              <a:rPr lang="cs-CZ" dirty="0"/>
              <a:t>2020) </a:t>
            </a:r>
            <a:endParaRPr lang="cs-CZ" dirty="0" smtClean="0"/>
          </a:p>
          <a:p>
            <a:pPr lvl="1" algn="just"/>
            <a:r>
              <a:rPr lang="cs-CZ" dirty="0" smtClean="0"/>
              <a:t>C</a:t>
            </a:r>
            <a:r>
              <a:rPr lang="cs-CZ" dirty="0" smtClean="0"/>
              <a:t>íl </a:t>
            </a:r>
            <a:r>
              <a:rPr lang="cs-CZ" i="1" dirty="0" smtClean="0"/>
              <a:t>Investice</a:t>
            </a:r>
            <a:r>
              <a:rPr lang="it-IT" i="1" dirty="0" smtClean="0"/>
              <a:t> </a:t>
            </a:r>
            <a:r>
              <a:rPr lang="it-IT" i="1" dirty="0"/>
              <a:t>pro </a:t>
            </a:r>
            <a:r>
              <a:rPr lang="cs-CZ" i="1" dirty="0" smtClean="0"/>
              <a:t>růst</a:t>
            </a:r>
            <a:r>
              <a:rPr lang="it-IT" i="1" dirty="0" smtClean="0"/>
              <a:t> </a:t>
            </a:r>
            <a:r>
              <a:rPr lang="it-IT" i="1" dirty="0"/>
              <a:t>a </a:t>
            </a:r>
            <a:r>
              <a:rPr lang="cs-CZ" i="1" dirty="0" smtClean="0"/>
              <a:t>zaměstnanost</a:t>
            </a:r>
            <a:r>
              <a:rPr lang="it-IT" i="1" dirty="0" smtClean="0"/>
              <a:t> </a:t>
            </a:r>
            <a:r>
              <a:rPr lang="cs-CZ" dirty="0" smtClean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2958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</a:t>
            </a:r>
            <a:r>
              <a:rPr lang="cs-CZ" dirty="0" smtClean="0"/>
              <a:t>ůzné </a:t>
            </a:r>
            <a:r>
              <a:rPr lang="cs-CZ" dirty="0"/>
              <a:t>interpretace </a:t>
            </a:r>
            <a:r>
              <a:rPr lang="cs-CZ" dirty="0" smtClean="0"/>
              <a:t>kohezní politiky…</a:t>
            </a:r>
          </a:p>
          <a:p>
            <a:pPr lvl="1" algn="just"/>
            <a:r>
              <a:rPr lang="cs-CZ" b="1" dirty="0" smtClean="0"/>
              <a:t>S</a:t>
            </a:r>
            <a:r>
              <a:rPr lang="cs-CZ" b="1" dirty="0" smtClean="0"/>
              <a:t>oudržnost = ?</a:t>
            </a:r>
            <a:endParaRPr lang="cs-CZ" b="1" dirty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</a:t>
            </a:r>
            <a:r>
              <a:rPr lang="cs-CZ" i="1" dirty="0" smtClean="0">
                <a:solidFill>
                  <a:srgbClr val="0000DC"/>
                </a:solidFill>
              </a:rPr>
              <a:t>onvergence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Historicky základní rozměr, ale…</a:t>
            </a:r>
          </a:p>
          <a:p>
            <a:pPr lvl="2"/>
            <a:r>
              <a:rPr lang="cs-CZ" dirty="0" smtClean="0"/>
              <a:t>- Priority také mimo </a:t>
            </a:r>
            <a:r>
              <a:rPr lang="cs-CZ" dirty="0" smtClean="0"/>
              <a:t>regionální kontext („</a:t>
            </a:r>
            <a:r>
              <a:rPr lang="cs-CZ" dirty="0" err="1" smtClean="0"/>
              <a:t>lisabonizace</a:t>
            </a:r>
            <a:r>
              <a:rPr lang="cs-CZ" dirty="0" smtClean="0"/>
              <a:t>“ kohezní politiky)</a:t>
            </a:r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Příjemci podpory také rozvinuté regiony </a:t>
            </a:r>
            <a:r>
              <a:rPr lang="cs-CZ" dirty="0" smtClean="0"/>
              <a:t>(byť v menší míře)</a:t>
            </a:r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Konvergence obecně jen </a:t>
            </a:r>
            <a:r>
              <a:rPr lang="cs-CZ" dirty="0" smtClean="0"/>
              <a:t>jeden z rozměrů kohezní </a:t>
            </a:r>
            <a:r>
              <a:rPr lang="cs-CZ" dirty="0" smtClean="0"/>
              <a:t>politiky, dále např.: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R</a:t>
            </a:r>
            <a:r>
              <a:rPr lang="cs-CZ" i="1" dirty="0" smtClean="0">
                <a:solidFill>
                  <a:srgbClr val="0000DC"/>
                </a:solidFill>
              </a:rPr>
              <a:t>edistribuce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Potřeba rovnoměrného </a:t>
            </a:r>
            <a:r>
              <a:rPr lang="cs-CZ" dirty="0" smtClean="0"/>
              <a:t>sdílení přínosů </a:t>
            </a:r>
            <a:r>
              <a:rPr lang="cs-CZ" dirty="0" smtClean="0"/>
              <a:t>evropské (unijní) </a:t>
            </a:r>
            <a:r>
              <a:rPr lang="cs-CZ" dirty="0" smtClean="0"/>
              <a:t>integrace</a:t>
            </a:r>
            <a:endParaRPr lang="cs-CZ" dirty="0" smtClean="0"/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Solidarita</a:t>
            </a:r>
            <a:r>
              <a:rPr lang="cs-CZ" dirty="0" smtClean="0"/>
              <a:t>, spravedlnost…</a:t>
            </a:r>
            <a:endParaRPr lang="cs-CZ" dirty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</a:t>
            </a:r>
            <a:r>
              <a:rPr lang="cs-CZ" i="1" dirty="0" smtClean="0">
                <a:solidFill>
                  <a:srgbClr val="0000DC"/>
                </a:solidFill>
              </a:rPr>
              <a:t>ompenzace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„Vítězové“ integrace kompenzují </a:t>
            </a:r>
            <a:r>
              <a:rPr lang="cs-CZ" dirty="0" smtClean="0"/>
              <a:t>„poražené</a:t>
            </a:r>
            <a:r>
              <a:rPr lang="cs-CZ" dirty="0" smtClean="0"/>
              <a:t>“ (resp. bohaté státy ty chudé)</a:t>
            </a:r>
            <a:endParaRPr lang="cs-CZ" dirty="0" smtClean="0"/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Lze </a:t>
            </a:r>
            <a:r>
              <a:rPr lang="cs-CZ" dirty="0" smtClean="0"/>
              <a:t>ale také chápat jako obdobu „</a:t>
            </a:r>
            <a:r>
              <a:rPr lang="cs-CZ" dirty="0" smtClean="0"/>
              <a:t>úplatku</a:t>
            </a:r>
            <a:r>
              <a:rPr lang="cs-CZ" dirty="0" smtClean="0"/>
              <a:t>“ za podporu politických cílů…</a:t>
            </a:r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I</a:t>
            </a:r>
            <a:r>
              <a:rPr lang="cs-CZ" i="1" dirty="0" smtClean="0">
                <a:solidFill>
                  <a:srgbClr val="0000DC"/>
                </a:solidFill>
              </a:rPr>
              <a:t>ntegrace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Obecné z</a:t>
            </a:r>
            <a:r>
              <a:rPr lang="cs-CZ" dirty="0" smtClean="0"/>
              <a:t>vyšování </a:t>
            </a:r>
            <a:r>
              <a:rPr lang="cs-CZ" dirty="0" smtClean="0"/>
              <a:t>„integračního potenciálu“ </a:t>
            </a:r>
            <a:r>
              <a:rPr lang="cs-CZ" dirty="0" smtClean="0"/>
              <a:t>EU prostřednictvím kohezní politiky</a:t>
            </a:r>
            <a:endParaRPr lang="cs-CZ" dirty="0" smtClean="0"/>
          </a:p>
          <a:p>
            <a:pPr lvl="2"/>
            <a:r>
              <a:rPr lang="cs-CZ" dirty="0" smtClean="0"/>
              <a:t>- </a:t>
            </a:r>
            <a:r>
              <a:rPr lang="cs-CZ" dirty="0" smtClean="0"/>
              <a:t>Jenže má tato </a:t>
            </a:r>
            <a:r>
              <a:rPr lang="cs-CZ" dirty="0" err="1" smtClean="0"/>
              <a:t>poltiika</a:t>
            </a:r>
            <a:r>
              <a:rPr lang="cs-CZ" dirty="0" smtClean="0"/>
              <a:t> skutečně </a:t>
            </a:r>
            <a:r>
              <a:rPr lang="cs-CZ" dirty="0" smtClean="0"/>
              <a:t>integrační efekty?</a:t>
            </a:r>
            <a:endParaRPr lang="cs-CZ" i="1" dirty="0"/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637794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„</a:t>
            </a:r>
            <a:r>
              <a:rPr lang="cs-CZ" dirty="0" err="1" smtClean="0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</a:t>
            </a:r>
            <a:r>
              <a:rPr lang="cs-CZ" dirty="0" smtClean="0"/>
              <a:t>zv</a:t>
            </a:r>
            <a:r>
              <a:rPr lang="cs-CZ" dirty="0"/>
              <a:t>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</a:t>
            </a:r>
            <a:r>
              <a:rPr lang="cs-CZ" dirty="0" smtClean="0"/>
              <a:t>politik, zejm.:</a:t>
            </a:r>
            <a:endParaRPr lang="cs-CZ" i="1" dirty="0" smtClean="0"/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Gl</a:t>
            </a:r>
            <a:r>
              <a:rPr lang="cs-CZ" i="1" dirty="0" smtClean="0">
                <a:solidFill>
                  <a:srgbClr val="0000DC"/>
                </a:solidFill>
              </a:rPr>
              <a:t>obalizace </a:t>
            </a:r>
            <a:endParaRPr lang="cs-CZ" i="1" dirty="0" smtClean="0">
              <a:solidFill>
                <a:srgbClr val="0000DC"/>
              </a:solidFill>
            </a:endParaRP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Probíhající </a:t>
            </a:r>
            <a:r>
              <a:rPr lang="cs-CZ" i="1" dirty="0" smtClean="0">
                <a:solidFill>
                  <a:srgbClr val="0000DC"/>
                </a:solidFill>
              </a:rPr>
              <a:t>demografická změna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Ekonomický </a:t>
            </a:r>
            <a:r>
              <a:rPr lang="cs-CZ" i="1" dirty="0" smtClean="0">
                <a:solidFill>
                  <a:srgbClr val="0000DC"/>
                </a:solidFill>
              </a:rPr>
              <a:t>růst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Konkurenceschopnost</a:t>
            </a:r>
            <a:r>
              <a:rPr lang="cs-CZ" i="1" dirty="0">
                <a:solidFill>
                  <a:srgbClr val="0000DC"/>
                </a:solidFill>
              </a:rPr>
              <a:t>, </a:t>
            </a:r>
            <a:r>
              <a:rPr lang="cs-CZ" i="1" dirty="0" smtClean="0">
                <a:solidFill>
                  <a:srgbClr val="0000DC"/>
                </a:solidFill>
              </a:rPr>
              <a:t>inovace</a:t>
            </a:r>
            <a:r>
              <a:rPr lang="cs-CZ" i="1" dirty="0">
                <a:solidFill>
                  <a:srgbClr val="0000DC"/>
                </a:solidFill>
              </a:rPr>
              <a:t>, </a:t>
            </a:r>
            <a:r>
              <a:rPr lang="cs-CZ" i="1" dirty="0" smtClean="0">
                <a:solidFill>
                  <a:srgbClr val="0000DC"/>
                </a:solidFill>
              </a:rPr>
              <a:t>vzdělanostní ekonomika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Ochrana </a:t>
            </a:r>
            <a:r>
              <a:rPr lang="cs-CZ" i="1" dirty="0">
                <a:solidFill>
                  <a:srgbClr val="0000DC"/>
                </a:solidFill>
              </a:rPr>
              <a:t>životního </a:t>
            </a:r>
            <a:r>
              <a:rPr lang="cs-CZ" i="1" dirty="0" smtClean="0">
                <a:solidFill>
                  <a:srgbClr val="0000DC"/>
                </a:solidFill>
              </a:rPr>
              <a:t>prostředí (klimatická změna)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E</a:t>
            </a:r>
            <a:r>
              <a:rPr lang="cs-CZ" i="1" dirty="0" smtClean="0">
                <a:solidFill>
                  <a:srgbClr val="0000DC"/>
                </a:solidFill>
              </a:rPr>
              <a:t>nergetická </a:t>
            </a:r>
            <a:r>
              <a:rPr lang="cs-CZ" i="1" dirty="0" smtClean="0">
                <a:solidFill>
                  <a:srgbClr val="0000DC"/>
                </a:solidFill>
              </a:rPr>
              <a:t>závislost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Fi</a:t>
            </a:r>
            <a:r>
              <a:rPr lang="cs-CZ" i="1" dirty="0" smtClean="0">
                <a:solidFill>
                  <a:srgbClr val="0000DC"/>
                </a:solidFill>
              </a:rPr>
              <a:t>nanční </a:t>
            </a:r>
            <a:r>
              <a:rPr lang="cs-CZ" i="1" dirty="0" smtClean="0">
                <a:solidFill>
                  <a:srgbClr val="0000DC"/>
                </a:solidFill>
              </a:rPr>
              <a:t>krize </a:t>
            </a:r>
            <a:r>
              <a:rPr lang="cs-CZ" i="1" dirty="0">
                <a:solidFill>
                  <a:srgbClr val="0000DC"/>
                </a:solidFill>
              </a:rPr>
              <a:t>z </a:t>
            </a:r>
            <a:r>
              <a:rPr lang="cs-CZ" i="1" dirty="0" smtClean="0">
                <a:solidFill>
                  <a:srgbClr val="0000DC"/>
                </a:solidFill>
              </a:rPr>
              <a:t>roku 2008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Migrační </a:t>
            </a:r>
            <a:r>
              <a:rPr lang="cs-CZ" i="1" dirty="0" smtClean="0">
                <a:solidFill>
                  <a:srgbClr val="0000DC"/>
                </a:solidFill>
              </a:rPr>
              <a:t>krize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Rovnost </a:t>
            </a:r>
            <a:r>
              <a:rPr lang="cs-CZ" i="1" dirty="0">
                <a:solidFill>
                  <a:srgbClr val="0000DC"/>
                </a:solidFill>
              </a:rPr>
              <a:t>můžu a </a:t>
            </a:r>
            <a:r>
              <a:rPr lang="cs-CZ" i="1" dirty="0" smtClean="0">
                <a:solidFill>
                  <a:srgbClr val="0000DC"/>
                </a:solidFill>
              </a:rPr>
              <a:t>žen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b="1" i="1" dirty="0" smtClean="0">
                <a:solidFill>
                  <a:srgbClr val="0000DC"/>
                </a:solidFill>
              </a:rPr>
              <a:t>Aktuálně nepochybně také onemocnění </a:t>
            </a:r>
            <a:r>
              <a:rPr lang="cs-CZ" b="1" i="1" dirty="0" err="1" smtClean="0">
                <a:solidFill>
                  <a:srgbClr val="0000DC"/>
                </a:solidFill>
              </a:rPr>
              <a:t>Covid</a:t>
            </a:r>
            <a:r>
              <a:rPr lang="cs-CZ" b="1" i="1" dirty="0" smtClean="0">
                <a:solidFill>
                  <a:srgbClr val="0000DC"/>
                </a:solidFill>
              </a:rPr>
              <a:t>-19</a:t>
            </a:r>
            <a:endParaRPr lang="cs-CZ" b="1" i="1" dirty="0">
              <a:solidFill>
                <a:srgbClr val="0000DC"/>
              </a:solidFill>
            </a:endParaRP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 smtClean="0"/>
              <a:t>K</a:t>
            </a:r>
            <a:r>
              <a:rPr lang="cs-CZ" dirty="0" smtClean="0"/>
              <a:t>ohezní </a:t>
            </a:r>
            <a:r>
              <a:rPr lang="cs-CZ" dirty="0"/>
              <a:t>politika je </a:t>
            </a:r>
            <a:r>
              <a:rPr lang="cs-CZ" dirty="0" smtClean="0"/>
              <a:t>nyní součástí </a:t>
            </a:r>
            <a:r>
              <a:rPr lang="cs-CZ" dirty="0"/>
              <a:t>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3607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</a:t>
            </a:r>
            <a:r>
              <a:rPr lang="cs-CZ" dirty="0" smtClean="0"/>
              <a:t>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1" dirty="0"/>
              <a:t>Regionální a kohezní politika </a:t>
            </a:r>
            <a:r>
              <a:rPr lang="cs-CZ" b="1" i="1" dirty="0" smtClean="0"/>
              <a:t>EU. </a:t>
            </a:r>
            <a:r>
              <a:rPr lang="cs-CZ" b="1" i="1" dirty="0"/>
              <a:t>Východiska evropské </a:t>
            </a:r>
            <a:r>
              <a:rPr lang="cs-CZ" b="1" i="1" dirty="0" err="1"/>
              <a:t>nevrchnostenské</a:t>
            </a:r>
            <a:r>
              <a:rPr lang="cs-CZ" b="1" i="1" dirty="0"/>
              <a:t> správy</a:t>
            </a:r>
            <a:r>
              <a:rPr lang="cs-CZ" b="1" i="1" dirty="0" smtClean="0"/>
              <a:t>.</a:t>
            </a:r>
          </a:p>
          <a:p>
            <a:pPr algn="just">
              <a:lnSpc>
                <a:spcPct val="100000"/>
              </a:lnSpc>
            </a:pPr>
            <a:endParaRPr lang="cs-CZ" b="1" i="1" dirty="0" smtClean="0"/>
          </a:p>
          <a:p>
            <a:pPr lvl="1" algn="just"/>
            <a:r>
              <a:rPr lang="cs-CZ" i="1" dirty="0" err="1" smtClean="0">
                <a:solidFill>
                  <a:srgbClr val="0000DC"/>
                </a:solidFill>
              </a:rPr>
              <a:t>Nevrchnostenská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i="1" dirty="0" smtClean="0">
                <a:solidFill>
                  <a:srgbClr val="0000DC"/>
                </a:solidFill>
              </a:rPr>
              <a:t>správa – pojem a souvislosti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Základní </a:t>
            </a:r>
            <a:r>
              <a:rPr lang="cs-CZ" i="1" dirty="0" smtClean="0">
                <a:solidFill>
                  <a:srgbClr val="0000DC"/>
                </a:solidFill>
              </a:rPr>
              <a:t>charakteristika kohezní politiky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Stručný vývoj kohezní politiky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Obsah kohezní </a:t>
            </a:r>
            <a:r>
              <a:rPr lang="cs-CZ" i="1" dirty="0" smtClean="0">
                <a:solidFill>
                  <a:srgbClr val="0000DC"/>
                </a:solidFill>
              </a:rPr>
              <a:t>politiky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A některé další aspekty </a:t>
            </a:r>
            <a:endParaRPr lang="cs-CZ" i="1" dirty="0" smtClean="0">
              <a:solidFill>
                <a:srgbClr val="0000DC"/>
              </a:solidFill>
            </a:endParaRPr>
          </a:p>
          <a:p>
            <a:pPr algn="just">
              <a:lnSpc>
                <a:spcPct val="100000"/>
              </a:lnSpc>
            </a:pPr>
            <a:endParaRPr lang="cs-CZ" b="1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Nově „dvojí </a:t>
            </a:r>
            <a:r>
              <a:rPr lang="cs-CZ" dirty="0"/>
              <a:t>mise“ kohezní politiky </a:t>
            </a:r>
            <a:endParaRPr lang="cs-CZ" dirty="0" smtClean="0"/>
          </a:p>
          <a:p>
            <a:pPr lvl="1" algn="just"/>
            <a:r>
              <a:rPr lang="cs-CZ" dirty="0" smtClean="0"/>
              <a:t>jednak </a:t>
            </a:r>
            <a:r>
              <a:rPr lang="cs-CZ" dirty="0" smtClean="0"/>
              <a:t>stále (zejména) </a:t>
            </a:r>
            <a:r>
              <a:rPr lang="cs-CZ" b="1" dirty="0" smtClean="0"/>
              <a:t>soudržnost</a:t>
            </a:r>
            <a:endParaRPr lang="cs-CZ" b="1" dirty="0" smtClean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Ale</a:t>
            </a:r>
            <a:r>
              <a:rPr lang="cs-CZ" dirty="0" smtClean="0"/>
              <a:t> </a:t>
            </a:r>
            <a:r>
              <a:rPr lang="cs-CZ" dirty="0"/>
              <a:t>nově </a:t>
            </a:r>
            <a:r>
              <a:rPr lang="cs-CZ" dirty="0" smtClean="0"/>
              <a:t>také naplňování </a:t>
            </a:r>
            <a:r>
              <a:rPr lang="cs-CZ" b="1" dirty="0" smtClean="0"/>
              <a:t>unijních strategií</a:t>
            </a:r>
            <a:endParaRPr lang="cs-CZ" b="1" dirty="0" smtClean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V období</a:t>
            </a:r>
            <a:r>
              <a:rPr lang="cs-CZ" dirty="0" smtClean="0"/>
              <a:t> </a:t>
            </a:r>
            <a:r>
              <a:rPr lang="cs-CZ" dirty="0"/>
              <a:t>2007 – 2013 </a:t>
            </a:r>
            <a:r>
              <a:rPr lang="cs-CZ" b="1" dirty="0" smtClean="0">
                <a:solidFill>
                  <a:srgbClr val="0000DC"/>
                </a:solidFill>
              </a:rPr>
              <a:t>Lisabonská strategie </a:t>
            </a:r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V období </a:t>
            </a:r>
            <a:r>
              <a:rPr lang="cs-CZ" dirty="0"/>
              <a:t>2014 – </a:t>
            </a:r>
            <a:r>
              <a:rPr lang="cs-CZ" dirty="0" smtClean="0"/>
              <a:t>2020 strategie </a:t>
            </a:r>
            <a:r>
              <a:rPr lang="cs-CZ" b="1" dirty="0" smtClean="0">
                <a:solidFill>
                  <a:srgbClr val="0000DC"/>
                </a:solidFill>
              </a:rPr>
              <a:t>Evropa 2020 </a:t>
            </a:r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</a:t>
            </a:r>
            <a:r>
              <a:rPr lang="cs-CZ" i="1" dirty="0" smtClean="0">
                <a:solidFill>
                  <a:srgbClr val="0000DC"/>
                </a:solidFill>
              </a:rPr>
              <a:t>růst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Avšak příliš mnoho cílů kohezní politiky = </a:t>
            </a:r>
            <a:r>
              <a:rPr lang="cs-CZ" dirty="0" smtClean="0"/>
              <a:t>problém </a:t>
            </a:r>
            <a:r>
              <a:rPr lang="cs-CZ" dirty="0" smtClean="0"/>
              <a:t>„</a:t>
            </a:r>
            <a:r>
              <a:rPr lang="cs-CZ" dirty="0" err="1" smtClean="0"/>
              <a:t>zahlcenosti</a:t>
            </a:r>
            <a:r>
              <a:rPr lang="cs-CZ" dirty="0" smtClean="0"/>
              <a:t> </a:t>
            </a:r>
            <a:r>
              <a:rPr lang="cs-CZ" dirty="0" smtClean="0"/>
              <a:t>cíli“, což řešeno příklonem </a:t>
            </a:r>
            <a:r>
              <a:rPr lang="cs-CZ" dirty="0" smtClean="0"/>
              <a:t>k </a:t>
            </a:r>
            <a:r>
              <a:rPr lang="cs-CZ" i="1" dirty="0" smtClean="0">
                <a:solidFill>
                  <a:srgbClr val="0000DC"/>
                </a:solidFill>
              </a:rPr>
              <a:t>„flexibilitě“ </a:t>
            </a:r>
            <a:r>
              <a:rPr lang="cs-CZ" dirty="0" smtClean="0"/>
              <a:t>kohezní politiky</a:t>
            </a:r>
            <a:endParaRPr lang="cs-CZ" dirty="0" smtClean="0"/>
          </a:p>
          <a:p>
            <a:pPr lvl="1" algn="just"/>
            <a:r>
              <a:rPr lang="cs-CZ" dirty="0" smtClean="0"/>
              <a:t>S</a:t>
            </a:r>
            <a:r>
              <a:rPr lang="cs-CZ" dirty="0" smtClean="0"/>
              <a:t> </a:t>
            </a:r>
            <a:r>
              <a:rPr lang="cs-CZ" dirty="0"/>
              <a:t>tím ale </a:t>
            </a:r>
            <a:r>
              <a:rPr lang="cs-CZ" dirty="0" smtClean="0"/>
              <a:t>také kohezní politika méně jednoznačnou s čímž souvisejí </a:t>
            </a:r>
            <a:r>
              <a:rPr lang="cs-CZ" dirty="0" smtClean="0">
                <a:solidFill>
                  <a:srgbClr val="0000DC"/>
                </a:solidFill>
              </a:rPr>
              <a:t>otázky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00DC"/>
                </a:solidFill>
              </a:rPr>
              <a:t>účelu </a:t>
            </a:r>
            <a:r>
              <a:rPr lang="cs-CZ" dirty="0" smtClean="0">
                <a:solidFill>
                  <a:srgbClr val="0000DC"/>
                </a:solidFill>
              </a:rPr>
              <a:t>(obsahu) a efektivnosti kohezní politiky</a:t>
            </a:r>
            <a:endParaRPr lang="cs-CZ" dirty="0">
              <a:solidFill>
                <a:srgbClr val="0000DC"/>
              </a:solidFill>
            </a:endParaRP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06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Současný obsah kohezní politiky</a:t>
            </a:r>
          </a:p>
          <a:p>
            <a:pPr lvl="1" algn="just"/>
            <a:r>
              <a:rPr lang="cs-CZ" dirty="0" smtClean="0"/>
              <a:t>N</a:t>
            </a:r>
            <a:r>
              <a:rPr lang="cs-CZ" dirty="0" smtClean="0"/>
              <a:t>arůstající </a:t>
            </a:r>
            <a:r>
              <a:rPr lang="cs-CZ" dirty="0" smtClean="0">
                <a:solidFill>
                  <a:srgbClr val="0000DC"/>
                </a:solidFill>
              </a:rPr>
              <a:t>význam „nových výzev“</a:t>
            </a:r>
            <a:r>
              <a:rPr lang="cs-CZ" dirty="0" smtClean="0"/>
              <a:t>, c</a:t>
            </a:r>
            <a:r>
              <a:rPr lang="cs-CZ" dirty="0" smtClean="0"/>
              <a:t>esta </a:t>
            </a:r>
            <a:r>
              <a:rPr lang="cs-CZ" dirty="0"/>
              <a:t>zpět zřejmě není </a:t>
            </a:r>
            <a:r>
              <a:rPr lang="cs-CZ" dirty="0" smtClean="0"/>
              <a:t>         (</a:t>
            </a:r>
            <a:r>
              <a:rPr lang="cs-CZ" dirty="0"/>
              <a:t>na nové výzvy třeba </a:t>
            </a:r>
            <a:r>
              <a:rPr lang="cs-CZ" dirty="0" smtClean="0"/>
              <a:t>reagovat</a:t>
            </a:r>
            <a:r>
              <a:rPr lang="cs-CZ" dirty="0" smtClean="0"/>
              <a:t>, „politika pro chudé“ neudržitelná</a:t>
            </a:r>
            <a:r>
              <a:rPr lang="cs-CZ" dirty="0" smtClean="0"/>
              <a:t>)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Fakticky </a:t>
            </a:r>
            <a:r>
              <a:rPr lang="cs-CZ" b="1" dirty="0" smtClean="0">
                <a:solidFill>
                  <a:srgbClr val="0000DC"/>
                </a:solidFill>
              </a:rPr>
              <a:t>transformace</a:t>
            </a:r>
            <a:r>
              <a:rPr lang="cs-CZ" dirty="0" smtClean="0">
                <a:solidFill>
                  <a:srgbClr val="0000DC"/>
                </a:solidFill>
              </a:rPr>
              <a:t> kohezní </a:t>
            </a:r>
            <a:r>
              <a:rPr lang="cs-CZ" dirty="0" smtClean="0">
                <a:solidFill>
                  <a:srgbClr val="0000DC"/>
                </a:solidFill>
              </a:rPr>
              <a:t>politiky</a:t>
            </a:r>
            <a:r>
              <a:rPr lang="cs-CZ" dirty="0" smtClean="0"/>
              <a:t> </a:t>
            </a:r>
            <a:r>
              <a:rPr lang="cs-CZ" dirty="0" smtClean="0"/>
              <a:t>na </a:t>
            </a:r>
            <a:r>
              <a:rPr lang="cs-CZ" dirty="0"/>
              <a:t>hlavní </a:t>
            </a:r>
            <a:r>
              <a:rPr lang="cs-CZ" dirty="0" smtClean="0"/>
              <a:t>unijní investiční </a:t>
            </a:r>
            <a:r>
              <a:rPr lang="cs-CZ" dirty="0" smtClean="0"/>
              <a:t>politiku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T</a:t>
            </a:r>
            <a:r>
              <a:rPr lang="cs-CZ" dirty="0" smtClean="0"/>
              <a:t>ato </a:t>
            </a:r>
            <a:r>
              <a:rPr lang="cs-CZ" dirty="0" smtClean="0"/>
              <a:t>transformace ovšem </a:t>
            </a:r>
            <a:r>
              <a:rPr lang="cs-CZ" dirty="0" smtClean="0">
                <a:solidFill>
                  <a:srgbClr val="0000DC"/>
                </a:solidFill>
              </a:rPr>
              <a:t>právem </a:t>
            </a:r>
            <a:r>
              <a:rPr lang="cs-CZ" dirty="0">
                <a:solidFill>
                  <a:srgbClr val="0000DC"/>
                </a:solidFill>
              </a:rPr>
              <a:t>nepřiznaná </a:t>
            </a:r>
            <a:endParaRPr lang="cs-CZ" dirty="0" smtClean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(</a:t>
            </a:r>
            <a:r>
              <a:rPr lang="cs-CZ" dirty="0"/>
              <a:t>P</a:t>
            </a:r>
            <a:r>
              <a:rPr lang="cs-CZ" dirty="0" smtClean="0"/>
              <a:t>ouze </a:t>
            </a:r>
            <a:r>
              <a:rPr lang="cs-CZ" dirty="0"/>
              <a:t>skrze sekundární </a:t>
            </a:r>
            <a:r>
              <a:rPr lang="cs-CZ" dirty="0" smtClean="0"/>
              <a:t>právo, v primárním právu pořád </a:t>
            </a:r>
            <a:r>
              <a:rPr lang="cs-CZ" dirty="0" smtClean="0"/>
              <a:t>tentýž cíl jako před více než 30 lety = </a:t>
            </a:r>
            <a:r>
              <a:rPr lang="cs-CZ" i="1" dirty="0" smtClean="0"/>
              <a:t>posilování</a:t>
            </a:r>
            <a:r>
              <a:rPr lang="cs-CZ" dirty="0" smtClean="0"/>
              <a:t> </a:t>
            </a:r>
            <a:r>
              <a:rPr lang="cs-CZ" i="1" dirty="0" smtClean="0"/>
              <a:t>soudržnosti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2061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 smtClean="0"/>
              <a:t>Je pochopitelně </a:t>
            </a:r>
            <a:r>
              <a:rPr lang="cs-CZ" dirty="0" smtClean="0">
                <a:solidFill>
                  <a:srgbClr val="0000DC"/>
                </a:solidFill>
              </a:rPr>
              <a:t>stěžejní otázkou</a:t>
            </a:r>
            <a:r>
              <a:rPr lang="cs-CZ" dirty="0" smtClean="0"/>
              <a:t>, jelikož podpora poskytována       z finančního majetku EU = fakticky majetku členských států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Základní roviny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1) </a:t>
            </a:r>
            <a:r>
              <a:rPr lang="cs-CZ" b="1" dirty="0" smtClean="0">
                <a:solidFill>
                  <a:srgbClr val="0000DC"/>
                </a:solidFill>
              </a:rPr>
              <a:t>Efektivnost kohezní politiky jako </a:t>
            </a:r>
            <a:r>
              <a:rPr lang="cs-CZ" b="1" dirty="0" smtClean="0">
                <a:solidFill>
                  <a:srgbClr val="0000DC"/>
                </a:solidFill>
              </a:rPr>
              <a:t>celku </a:t>
            </a:r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Nepanuje </a:t>
            </a:r>
            <a:r>
              <a:rPr lang="cs-CZ" dirty="0" smtClean="0"/>
              <a:t>shoda…</a:t>
            </a:r>
          </a:p>
          <a:p>
            <a:pPr lvl="2" algn="just"/>
            <a:r>
              <a:rPr lang="cs-CZ" dirty="0" smtClean="0"/>
              <a:t>- </a:t>
            </a:r>
            <a:r>
              <a:rPr lang="cs-CZ" b="1" dirty="0" smtClean="0"/>
              <a:t>Irsko</a:t>
            </a:r>
            <a:r>
              <a:rPr lang="cs-CZ" dirty="0" smtClean="0"/>
              <a:t> (považováno za úspěch konvergence) </a:t>
            </a:r>
          </a:p>
          <a:p>
            <a:pPr lvl="2" algn="just"/>
            <a:r>
              <a:rPr lang="cs-CZ" dirty="0" smtClean="0"/>
              <a:t>- x </a:t>
            </a:r>
            <a:r>
              <a:rPr lang="cs-CZ" b="1" dirty="0"/>
              <a:t>Řecko, Itálie, </a:t>
            </a:r>
            <a:r>
              <a:rPr lang="cs-CZ" b="1" dirty="0" smtClean="0"/>
              <a:t>Španělsko</a:t>
            </a:r>
            <a:r>
              <a:rPr lang="cs-CZ" b="1" dirty="0"/>
              <a:t> </a:t>
            </a:r>
            <a:r>
              <a:rPr lang="cs-CZ" dirty="0" smtClean="0"/>
              <a:t>(„nekonečná“ </a:t>
            </a:r>
            <a:r>
              <a:rPr lang="cs-CZ" dirty="0" smtClean="0"/>
              <a:t>konvergence?)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Hodnocení komplikují </a:t>
            </a:r>
            <a:r>
              <a:rPr lang="cs-CZ" dirty="0" smtClean="0"/>
              <a:t>obsahové nejasnosti </a:t>
            </a:r>
            <a:r>
              <a:rPr lang="cs-CZ" dirty="0" smtClean="0"/>
              <a:t>= co má být vlastně dosaženo?</a:t>
            </a:r>
            <a:endParaRPr lang="cs-CZ" dirty="0"/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2) </a:t>
            </a:r>
            <a:r>
              <a:rPr lang="cs-CZ" b="1" dirty="0" smtClean="0">
                <a:solidFill>
                  <a:srgbClr val="0000DC"/>
                </a:solidFill>
              </a:rPr>
              <a:t>Efektivnost </a:t>
            </a:r>
            <a:r>
              <a:rPr lang="cs-CZ" b="1" dirty="0">
                <a:solidFill>
                  <a:srgbClr val="0000DC"/>
                </a:solidFill>
              </a:rPr>
              <a:t>využívání jejích </a:t>
            </a:r>
            <a:r>
              <a:rPr lang="cs-CZ" b="1" dirty="0" smtClean="0">
                <a:solidFill>
                  <a:srgbClr val="0000DC"/>
                </a:solidFill>
              </a:rPr>
              <a:t>nástrojů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Význam zejména vnitrostátního práva</a:t>
            </a:r>
            <a:r>
              <a:rPr lang="cs-CZ" dirty="0"/>
              <a:t>, resp. právní úpravy jednotlivých </a:t>
            </a:r>
            <a:r>
              <a:rPr lang="cs-CZ" dirty="0" smtClean="0"/>
              <a:t>aspektů (např</a:t>
            </a:r>
            <a:r>
              <a:rPr lang="cs-CZ" dirty="0"/>
              <a:t>. </a:t>
            </a:r>
            <a:r>
              <a:rPr lang="cs-CZ" dirty="0" smtClean="0"/>
              <a:t>poskytování dotací, </a:t>
            </a:r>
            <a:r>
              <a:rPr lang="cs-CZ" dirty="0" smtClean="0"/>
              <a:t>mechanismů </a:t>
            </a:r>
            <a:r>
              <a:rPr lang="cs-CZ" dirty="0" smtClean="0"/>
              <a:t>ochrany před zneužíváním </a:t>
            </a:r>
            <a:r>
              <a:rPr lang="cs-CZ" dirty="0" smtClean="0"/>
              <a:t>podpory apod.)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V domácím kontextu existence </a:t>
            </a:r>
            <a:r>
              <a:rPr lang="cs-CZ" dirty="0"/>
              <a:t>jistých </a:t>
            </a:r>
            <a:r>
              <a:rPr lang="cs-CZ" i="1" dirty="0">
                <a:solidFill>
                  <a:srgbClr val="0000DC"/>
                </a:solidFill>
              </a:rPr>
              <a:t>„systémových rizik</a:t>
            </a:r>
            <a:r>
              <a:rPr lang="cs-CZ" i="1" dirty="0" smtClean="0">
                <a:solidFill>
                  <a:srgbClr val="0000DC"/>
                </a:solidFill>
              </a:rPr>
              <a:t>“</a:t>
            </a:r>
            <a:r>
              <a:rPr lang="cs-CZ" dirty="0" smtClean="0"/>
              <a:t> (viz dále)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1339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rámec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Právní </a:t>
            </a:r>
            <a:r>
              <a:rPr lang="cs-CZ" dirty="0"/>
              <a:t>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</a:t>
            </a:r>
            <a:r>
              <a:rPr lang="cs-CZ" b="1" dirty="0" smtClean="0">
                <a:solidFill>
                  <a:srgbClr val="0000DC"/>
                </a:solidFill>
              </a:rPr>
              <a:t>nijní</a:t>
            </a:r>
            <a:endParaRPr lang="cs-CZ" b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Základní </a:t>
            </a:r>
            <a:r>
              <a:rPr lang="cs-CZ" dirty="0"/>
              <a:t>zásady (principy</a:t>
            </a:r>
            <a:r>
              <a:rPr lang="cs-CZ" dirty="0" smtClean="0"/>
              <a:t>) kohezní politiky</a:t>
            </a:r>
            <a:endParaRPr lang="cs-CZ" dirty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Jádro </a:t>
            </a:r>
            <a:r>
              <a:rPr lang="cs-CZ" dirty="0"/>
              <a:t>= </a:t>
            </a:r>
            <a:r>
              <a:rPr lang="cs-CZ" dirty="0" smtClean="0"/>
              <a:t>příprava, schvalování </a:t>
            </a:r>
            <a:r>
              <a:rPr lang="cs-CZ" dirty="0"/>
              <a:t>a provádění operačních programů</a:t>
            </a:r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Řada dalších aspektů, zejm</a:t>
            </a:r>
            <a:r>
              <a:rPr lang="cs-CZ" dirty="0"/>
              <a:t>. </a:t>
            </a:r>
            <a:r>
              <a:rPr lang="cs-CZ" dirty="0" smtClean="0"/>
              <a:t>požadavek udržitelnost</a:t>
            </a:r>
            <a:r>
              <a:rPr lang="cs-CZ" dirty="0"/>
              <a:t>, </a:t>
            </a:r>
            <a:r>
              <a:rPr lang="cs-CZ" dirty="0" smtClean="0"/>
              <a:t>podíl </a:t>
            </a:r>
            <a:r>
              <a:rPr lang="cs-CZ" dirty="0"/>
              <a:t>na </a:t>
            </a:r>
            <a:r>
              <a:rPr lang="cs-CZ" dirty="0" smtClean="0"/>
              <a:t>financování </a:t>
            </a:r>
            <a:r>
              <a:rPr lang="cs-CZ" dirty="0"/>
              <a:t>apod.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V</a:t>
            </a:r>
            <a:r>
              <a:rPr lang="cs-CZ" b="1" dirty="0" smtClean="0">
                <a:solidFill>
                  <a:srgbClr val="0000DC"/>
                </a:solidFill>
              </a:rPr>
              <a:t>nitrostátní </a:t>
            </a:r>
            <a:r>
              <a:rPr lang="cs-CZ" dirty="0" smtClean="0"/>
              <a:t>(viz dále)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rávo EU</a:t>
            </a:r>
            <a:endParaRPr lang="cs-CZ" dirty="0"/>
          </a:p>
          <a:p>
            <a:pPr lvl="1" algn="just"/>
            <a:r>
              <a:rPr lang="cs-CZ" dirty="0" smtClean="0"/>
              <a:t>Z</a:t>
            </a:r>
            <a:r>
              <a:rPr lang="cs-CZ" dirty="0" smtClean="0"/>
              <a:t>ákladní </a:t>
            </a:r>
            <a:r>
              <a:rPr lang="cs-CZ" dirty="0"/>
              <a:t>smlouvy – Smlouva o fungování </a:t>
            </a:r>
            <a:r>
              <a:rPr lang="cs-CZ" dirty="0" smtClean="0"/>
              <a:t>EU (viz dříve)</a:t>
            </a:r>
            <a:endParaRPr lang="cs-CZ" dirty="0"/>
          </a:p>
          <a:p>
            <a:pPr lvl="1" algn="just"/>
            <a:r>
              <a:rPr lang="cs-CZ" dirty="0"/>
              <a:t>S</a:t>
            </a:r>
            <a:r>
              <a:rPr lang="cs-CZ" dirty="0" smtClean="0"/>
              <a:t>ekundární </a:t>
            </a:r>
            <a:r>
              <a:rPr lang="cs-CZ" dirty="0"/>
              <a:t>právo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„Obecné nařízení“ </a:t>
            </a:r>
            <a:r>
              <a:rPr lang="cs-CZ" dirty="0" smtClean="0"/>
              <a:t>= obecná úprava základních otázek</a:t>
            </a:r>
            <a:endParaRPr lang="cs-CZ" dirty="0"/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</a:t>
            </a:r>
            <a:r>
              <a:rPr lang="cs-CZ" i="1" dirty="0" smtClean="0">
                <a:solidFill>
                  <a:srgbClr val="0000DC"/>
                </a:solidFill>
              </a:rPr>
              <a:t>„Zvláštní nařízení“ </a:t>
            </a:r>
            <a:r>
              <a:rPr lang="cs-CZ" dirty="0" smtClean="0"/>
              <a:t>= úprava specifik, několik předpisů</a:t>
            </a:r>
            <a:endParaRPr lang="cs-CZ" dirty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Jiné </a:t>
            </a:r>
            <a:r>
              <a:rPr lang="cs-CZ" dirty="0"/>
              <a:t>předpisy – </a:t>
            </a:r>
            <a:r>
              <a:rPr lang="cs-CZ" dirty="0" smtClean="0"/>
              <a:t>zejm. </a:t>
            </a:r>
            <a:r>
              <a:rPr lang="cs-CZ" i="1" dirty="0" smtClean="0">
                <a:solidFill>
                  <a:srgbClr val="0000DC"/>
                </a:solidFill>
              </a:rPr>
              <a:t>„finanční nařízení“ </a:t>
            </a:r>
            <a:r>
              <a:rPr lang="cs-CZ" dirty="0" smtClean="0"/>
              <a:t>upravující některé finanční aspekty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372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„Systémová rizika“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</a:t>
            </a:r>
            <a:r>
              <a:rPr lang="cs-CZ" dirty="0" smtClean="0"/>
              <a:t>nijní </a:t>
            </a:r>
            <a:r>
              <a:rPr lang="cs-CZ" dirty="0"/>
              <a:t>právní rámec</a:t>
            </a:r>
          </a:p>
          <a:p>
            <a:pPr lvl="1" algn="just"/>
            <a:r>
              <a:rPr lang="cs-CZ" dirty="0"/>
              <a:t>V</a:t>
            </a:r>
            <a:r>
              <a:rPr lang="cs-CZ" dirty="0" smtClean="0"/>
              <a:t>yžaduje </a:t>
            </a:r>
            <a:r>
              <a:rPr lang="cs-CZ" i="1" dirty="0">
                <a:solidFill>
                  <a:srgbClr val="0000DC"/>
                </a:solidFill>
              </a:rPr>
              <a:t>principy </a:t>
            </a:r>
            <a:r>
              <a:rPr lang="cs-CZ" i="1" dirty="0" smtClean="0">
                <a:solidFill>
                  <a:srgbClr val="0000DC"/>
                </a:solidFill>
              </a:rPr>
              <a:t>3E </a:t>
            </a:r>
            <a:r>
              <a:rPr lang="cs-CZ" i="1" dirty="0" smtClean="0"/>
              <a:t>(</a:t>
            </a:r>
            <a:r>
              <a:rPr lang="cs-CZ" i="1" dirty="0" err="1" smtClean="0"/>
              <a:t>economy</a:t>
            </a:r>
            <a:r>
              <a:rPr lang="cs-CZ" i="1" dirty="0" smtClean="0"/>
              <a:t>, </a:t>
            </a:r>
            <a:r>
              <a:rPr lang="cs-CZ" i="1" dirty="0" err="1" smtClean="0"/>
              <a:t>efficiency</a:t>
            </a:r>
            <a:r>
              <a:rPr lang="cs-CZ" i="1" dirty="0" smtClean="0"/>
              <a:t>, </a:t>
            </a:r>
            <a:r>
              <a:rPr lang="cs-CZ" i="1" dirty="0" err="1" smtClean="0"/>
              <a:t>effectiveness</a:t>
            </a:r>
            <a:r>
              <a:rPr lang="cs-CZ" i="1" dirty="0" smtClean="0"/>
              <a:t>)</a:t>
            </a:r>
            <a:endParaRPr lang="cs-CZ" i="1" dirty="0"/>
          </a:p>
          <a:p>
            <a:pPr lvl="1" algn="just"/>
            <a:r>
              <a:rPr lang="cs-CZ" dirty="0"/>
              <a:t>A</a:t>
            </a:r>
            <a:r>
              <a:rPr lang="cs-CZ" dirty="0" smtClean="0"/>
              <a:t>však </a:t>
            </a:r>
            <a:r>
              <a:rPr lang="cs-CZ" dirty="0"/>
              <a:t>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i="1" dirty="0" smtClean="0"/>
              <a:t>U</a:t>
            </a:r>
            <a:r>
              <a:rPr lang="cs-CZ" i="1" dirty="0" smtClean="0"/>
              <a:t>držitelnost</a:t>
            </a:r>
            <a:r>
              <a:rPr lang="cs-CZ" dirty="0" smtClean="0"/>
              <a:t> </a:t>
            </a:r>
            <a:r>
              <a:rPr lang="cs-CZ" dirty="0"/>
              <a:t>(obecně pouze 5 let</a:t>
            </a:r>
            <a:r>
              <a:rPr lang="cs-CZ" dirty="0" smtClean="0"/>
              <a:t>)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i="1" dirty="0" smtClean="0"/>
              <a:t>Míru </a:t>
            </a:r>
            <a:r>
              <a:rPr lang="cs-CZ" i="1" dirty="0"/>
              <a:t>spolufinancování </a:t>
            </a:r>
            <a:r>
              <a:rPr lang="cs-CZ" dirty="0" smtClean="0"/>
              <a:t>příjemcem </a:t>
            </a:r>
            <a:r>
              <a:rPr lang="cs-CZ" dirty="0"/>
              <a:t>podpory </a:t>
            </a:r>
            <a:r>
              <a:rPr lang="cs-CZ" dirty="0" smtClean="0"/>
              <a:t>(obecně až pouze 30 %, </a:t>
            </a:r>
            <a:r>
              <a:rPr lang="cs-CZ" dirty="0" smtClean="0"/>
              <a:t>             v </a:t>
            </a:r>
            <a:r>
              <a:rPr lang="cs-CZ" dirty="0" smtClean="0"/>
              <a:t>období 2013 – 2020 dokonce až pouze 15 %)</a:t>
            </a:r>
          </a:p>
          <a:p>
            <a:pPr lvl="1" algn="just"/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N</a:t>
            </a:r>
            <a:r>
              <a:rPr lang="cs-CZ" dirty="0" smtClean="0">
                <a:solidFill>
                  <a:srgbClr val="0000DC"/>
                </a:solidFill>
              </a:rPr>
              <a:t>ízká </a:t>
            </a:r>
            <a:r>
              <a:rPr lang="cs-CZ" dirty="0" smtClean="0">
                <a:solidFill>
                  <a:srgbClr val="0000DC"/>
                </a:solidFill>
              </a:rPr>
              <a:t>zainteresovanost </a:t>
            </a:r>
            <a:r>
              <a:rPr lang="cs-CZ" dirty="0" smtClean="0"/>
              <a:t>příjemce podpory (právní i ekonomická)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V</a:t>
            </a:r>
            <a:r>
              <a:rPr lang="cs-CZ" dirty="0" smtClean="0"/>
              <a:t> </a:t>
            </a:r>
            <a:r>
              <a:rPr lang="cs-CZ" dirty="0"/>
              <a:t>důsledku tak </a:t>
            </a:r>
            <a:r>
              <a:rPr lang="cs-CZ" b="1" dirty="0" smtClean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Což </a:t>
            </a:r>
            <a:r>
              <a:rPr lang="cs-CZ" dirty="0"/>
              <a:t>klade vysoké požadavky na kvalitu veřejné správy, resp. institucí</a:t>
            </a:r>
            <a:r>
              <a:rPr lang="cs-CZ" dirty="0" smtClean="0"/>
              <a:t>…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D</a:t>
            </a:r>
            <a:r>
              <a:rPr lang="cs-CZ" dirty="0" smtClean="0"/>
              <a:t>iskutabilní </a:t>
            </a:r>
            <a:r>
              <a:rPr lang="cs-CZ" dirty="0">
                <a:solidFill>
                  <a:srgbClr val="0000DC"/>
                </a:solidFill>
              </a:rPr>
              <a:t>podpora soukromého sektoru </a:t>
            </a:r>
            <a:r>
              <a:rPr lang="cs-CZ" dirty="0"/>
              <a:t>(</a:t>
            </a:r>
            <a:r>
              <a:rPr lang="cs-CZ" dirty="0" smtClean="0"/>
              <a:t>malé </a:t>
            </a:r>
            <a:r>
              <a:rPr lang="cs-CZ" dirty="0"/>
              <a:t>a střední </a:t>
            </a:r>
            <a:r>
              <a:rPr lang="cs-CZ" dirty="0" smtClean="0"/>
              <a:t>podniky</a:t>
            </a:r>
            <a:r>
              <a:rPr lang="cs-CZ" dirty="0" smtClean="0"/>
              <a:t>)</a:t>
            </a:r>
          </a:p>
          <a:p>
            <a:pPr lvl="2" algn="just"/>
            <a:r>
              <a:rPr lang="cs-CZ" dirty="0" smtClean="0"/>
              <a:t>Primární účely = </a:t>
            </a:r>
            <a:r>
              <a:rPr lang="cs-CZ" i="1" dirty="0" smtClean="0"/>
              <a:t>konkurenceschopnost a zaměstnanost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3760685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Vnitrostátní (česká</a:t>
            </a:r>
            <a:r>
              <a:rPr lang="cs-CZ" dirty="0"/>
              <a:t>) úroveň</a:t>
            </a:r>
          </a:p>
          <a:p>
            <a:pPr lvl="1" algn="just"/>
            <a:r>
              <a:rPr lang="cs-CZ" dirty="0"/>
              <a:t>O</a:t>
            </a:r>
            <a:r>
              <a:rPr lang="cs-CZ" dirty="0" smtClean="0"/>
              <a:t>becné </a:t>
            </a:r>
            <a:r>
              <a:rPr lang="cs-CZ" dirty="0"/>
              <a:t>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  <a:endParaRPr lang="cs-CZ" dirty="0" smtClean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Obzvlášť </a:t>
            </a:r>
            <a:r>
              <a:rPr lang="cs-CZ" dirty="0"/>
              <a:t>v kombinaci s </a:t>
            </a:r>
            <a:r>
              <a:rPr lang="cs-CZ" dirty="0" smtClean="0"/>
              <a:t>relativně vysokým objemem alokované podpory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N</a:t>
            </a:r>
            <a:r>
              <a:rPr lang="cs-CZ" dirty="0" smtClean="0">
                <a:solidFill>
                  <a:srgbClr val="0000DC"/>
                </a:solidFill>
              </a:rPr>
              <a:t>evyhovující </a:t>
            </a:r>
            <a:r>
              <a:rPr lang="cs-CZ" dirty="0">
                <a:solidFill>
                  <a:srgbClr val="0000DC"/>
                </a:solidFill>
              </a:rPr>
              <a:t>právní </a:t>
            </a:r>
            <a:r>
              <a:rPr lang="cs-CZ" dirty="0" smtClean="0">
                <a:solidFill>
                  <a:srgbClr val="0000DC"/>
                </a:solidFill>
              </a:rPr>
              <a:t>úprava </a:t>
            </a:r>
            <a:r>
              <a:rPr lang="cs-CZ" dirty="0" smtClean="0"/>
              <a:t>poskytování </a:t>
            </a:r>
            <a:r>
              <a:rPr lang="cs-CZ" dirty="0" smtClean="0"/>
              <a:t>dotací, zejm.: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Nejednotnost</a:t>
            </a:r>
            <a:r>
              <a:rPr lang="cs-CZ" dirty="0" smtClean="0"/>
              <a:t>, nepřehlednost, neúplnost (srov. zákon </a:t>
            </a:r>
            <a:r>
              <a:rPr lang="cs-CZ" dirty="0"/>
              <a:t>č. 218/2000 Sb</a:t>
            </a:r>
            <a:r>
              <a:rPr lang="cs-CZ" dirty="0" smtClean="0"/>
              <a:t>., </a:t>
            </a:r>
            <a:r>
              <a:rPr lang="cs-CZ" dirty="0"/>
              <a:t>rozpočtová </a:t>
            </a:r>
            <a:r>
              <a:rPr lang="cs-CZ" dirty="0" smtClean="0"/>
              <a:t>pravidla, </a:t>
            </a:r>
            <a:r>
              <a:rPr lang="cs-CZ" dirty="0"/>
              <a:t>a zákon </a:t>
            </a:r>
            <a:r>
              <a:rPr lang="cs-CZ" dirty="0" smtClean="0"/>
              <a:t>č</a:t>
            </a:r>
            <a:r>
              <a:rPr lang="cs-CZ" dirty="0"/>
              <a:t>. 250/2000 </a:t>
            </a:r>
            <a:r>
              <a:rPr lang="cs-CZ" dirty="0" smtClean="0"/>
              <a:t>Sb., o </a:t>
            </a:r>
            <a:r>
              <a:rPr lang="cs-CZ" dirty="0"/>
              <a:t>rozpočtových pravidlech územních </a:t>
            </a:r>
            <a:r>
              <a:rPr lang="cs-CZ" dirty="0" smtClean="0"/>
              <a:t>rozpočtů)</a:t>
            </a:r>
          </a:p>
          <a:p>
            <a:pPr lvl="2" algn="just"/>
            <a:r>
              <a:rPr lang="cs-CZ" dirty="0" smtClean="0"/>
              <a:t>- </a:t>
            </a:r>
            <a:r>
              <a:rPr lang="cs-CZ" dirty="0" smtClean="0"/>
              <a:t>Absence </a:t>
            </a:r>
            <a:r>
              <a:rPr lang="cs-CZ" dirty="0" smtClean="0"/>
              <a:t>kvalitativních požadavků na poskytování dotací </a:t>
            </a:r>
            <a:r>
              <a:rPr lang="cs-CZ" dirty="0" smtClean="0"/>
              <a:t>(viz </a:t>
            </a:r>
            <a:r>
              <a:rPr lang="cs-CZ" i="1" dirty="0" smtClean="0"/>
              <a:t>principy </a:t>
            </a:r>
            <a:r>
              <a:rPr lang="cs-CZ" i="1" dirty="0" smtClean="0"/>
              <a:t>3E</a:t>
            </a:r>
            <a:r>
              <a:rPr lang="cs-CZ" dirty="0" smtClean="0"/>
              <a:t>)</a:t>
            </a:r>
            <a:endParaRPr lang="cs-CZ" dirty="0"/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S</a:t>
            </a:r>
            <a:r>
              <a:rPr lang="cs-CZ" dirty="0" smtClean="0">
                <a:solidFill>
                  <a:srgbClr val="0000DC"/>
                </a:solidFill>
              </a:rPr>
              <a:t>elhání </a:t>
            </a:r>
            <a:r>
              <a:rPr lang="cs-CZ" dirty="0">
                <a:solidFill>
                  <a:srgbClr val="0000DC"/>
                </a:solidFill>
              </a:rPr>
              <a:t>při </a:t>
            </a:r>
            <a:r>
              <a:rPr lang="cs-CZ" dirty="0" smtClean="0">
                <a:solidFill>
                  <a:srgbClr val="0000DC"/>
                </a:solidFill>
              </a:rPr>
              <a:t>implementaci </a:t>
            </a:r>
            <a:endParaRPr lang="cs-CZ" dirty="0" smtClean="0"/>
          </a:p>
          <a:p>
            <a:pPr lvl="2" algn="just"/>
            <a:r>
              <a:rPr lang="cs-CZ" dirty="0" smtClean="0"/>
              <a:t>= </a:t>
            </a:r>
            <a:r>
              <a:rPr lang="cs-CZ" dirty="0" smtClean="0"/>
              <a:t>Zejm</a:t>
            </a:r>
            <a:r>
              <a:rPr lang="cs-CZ" dirty="0" smtClean="0"/>
              <a:t>. zneužívání podpory (ROP Severozápad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111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</a:t>
            </a:r>
            <a:r>
              <a:rPr lang="cs-CZ" dirty="0" smtClean="0"/>
              <a:t>2021-2027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Návrhy </a:t>
            </a:r>
            <a:r>
              <a:rPr lang="cs-CZ" dirty="0"/>
              <a:t>EK</a:t>
            </a:r>
          </a:p>
          <a:p>
            <a:pPr lvl="1" algn="just"/>
            <a:r>
              <a:rPr lang="cs-CZ" dirty="0"/>
              <a:t>P</a:t>
            </a:r>
            <a:r>
              <a:rPr lang="cs-CZ" dirty="0" smtClean="0"/>
              <a:t>oprvé </a:t>
            </a:r>
            <a:r>
              <a:rPr lang="cs-CZ" dirty="0">
                <a:solidFill>
                  <a:srgbClr val="0000DC"/>
                </a:solidFill>
              </a:rPr>
              <a:t>snížení objemu prostředků </a:t>
            </a:r>
            <a:r>
              <a:rPr lang="cs-CZ" dirty="0"/>
              <a:t>(o 10 %)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Z</a:t>
            </a:r>
            <a:r>
              <a:rPr lang="cs-CZ" dirty="0" smtClean="0">
                <a:solidFill>
                  <a:srgbClr val="0000DC"/>
                </a:solidFill>
              </a:rPr>
              <a:t>jednodušení </a:t>
            </a:r>
            <a:r>
              <a:rPr lang="cs-CZ" dirty="0">
                <a:solidFill>
                  <a:srgbClr val="0000DC"/>
                </a:solidFill>
              </a:rPr>
              <a:t>právního rámce </a:t>
            </a:r>
            <a:r>
              <a:rPr lang="cs-CZ" dirty="0"/>
              <a:t>a mechanismu kohezní </a:t>
            </a:r>
            <a:r>
              <a:rPr lang="cs-CZ" dirty="0" smtClean="0"/>
              <a:t>politiky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Z</a:t>
            </a:r>
            <a:r>
              <a:rPr lang="cs-CZ" dirty="0" smtClean="0">
                <a:solidFill>
                  <a:srgbClr val="0000DC"/>
                </a:solidFill>
              </a:rPr>
              <a:t>výšení </a:t>
            </a:r>
            <a:r>
              <a:rPr lang="cs-CZ" dirty="0" smtClean="0">
                <a:solidFill>
                  <a:srgbClr val="0000DC"/>
                </a:solidFill>
              </a:rPr>
              <a:t>„flexibility“ </a:t>
            </a:r>
            <a:r>
              <a:rPr lang="cs-CZ" dirty="0" smtClean="0"/>
              <a:t>kohezní politiky</a:t>
            </a: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D</a:t>
            </a:r>
            <a:r>
              <a:rPr lang="cs-CZ" dirty="0" smtClean="0">
                <a:solidFill>
                  <a:srgbClr val="0000DC"/>
                </a:solidFill>
              </a:rPr>
              <a:t>alší </a:t>
            </a:r>
            <a:r>
              <a:rPr lang="cs-CZ" dirty="0" smtClean="0">
                <a:solidFill>
                  <a:srgbClr val="0000DC"/>
                </a:solidFill>
              </a:rPr>
              <a:t>kritéria </a:t>
            </a:r>
            <a:r>
              <a:rPr lang="cs-CZ" dirty="0"/>
              <a:t>pro </a:t>
            </a:r>
            <a:r>
              <a:rPr lang="cs-CZ" dirty="0" smtClean="0"/>
              <a:t>poskytování podpory (zejm. na „nové výzvy“)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Z</a:t>
            </a:r>
            <a:r>
              <a:rPr lang="cs-CZ" dirty="0" smtClean="0">
                <a:solidFill>
                  <a:srgbClr val="0000DC"/>
                </a:solidFill>
              </a:rPr>
              <a:t>výšení </a:t>
            </a:r>
            <a:r>
              <a:rPr lang="cs-CZ" dirty="0" smtClean="0">
                <a:solidFill>
                  <a:srgbClr val="0000DC"/>
                </a:solidFill>
              </a:rPr>
              <a:t>spolufinancování </a:t>
            </a:r>
            <a:r>
              <a:rPr lang="cs-CZ" dirty="0" smtClean="0"/>
              <a:t>(zpět na nejméně 30 %)</a:t>
            </a:r>
            <a:endParaRPr lang="cs-CZ" dirty="0"/>
          </a:p>
          <a:p>
            <a:pPr lvl="1" algn="just"/>
            <a:r>
              <a:rPr lang="cs-CZ" dirty="0"/>
              <a:t>V</a:t>
            </a:r>
            <a:r>
              <a:rPr lang="cs-CZ" dirty="0" smtClean="0"/>
              <a:t>yšší </a:t>
            </a:r>
            <a:r>
              <a:rPr lang="cs-CZ" dirty="0">
                <a:solidFill>
                  <a:srgbClr val="0000DC"/>
                </a:solidFill>
              </a:rPr>
              <a:t>využívání finančních </a:t>
            </a:r>
            <a:r>
              <a:rPr lang="cs-CZ" dirty="0" smtClean="0">
                <a:solidFill>
                  <a:srgbClr val="0000DC"/>
                </a:solidFill>
              </a:rPr>
              <a:t>nástrojů</a:t>
            </a:r>
            <a:endParaRPr lang="cs-CZ" sz="2000" dirty="0" smtClean="0"/>
          </a:p>
          <a:p>
            <a:pPr algn="just"/>
            <a:r>
              <a:rPr lang="cs-CZ" dirty="0" smtClean="0"/>
              <a:t>Ale obtíže při schvalování rozpočtu EU</a:t>
            </a:r>
          </a:p>
          <a:p>
            <a:pPr lvl="1" algn="just"/>
            <a:r>
              <a:rPr lang="cs-CZ" dirty="0" smtClean="0"/>
              <a:t>Které se nepochybně v aktuální situaci ještě prohloubí…</a:t>
            </a:r>
          </a:p>
          <a:p>
            <a:pPr lvl="1" algn="just"/>
            <a:r>
              <a:rPr lang="cs-CZ" dirty="0" smtClean="0"/>
              <a:t>Na druhou stranu kohezní politika bude nepochybně </a:t>
            </a:r>
            <a:r>
              <a:rPr lang="cs-CZ" dirty="0" smtClean="0">
                <a:solidFill>
                  <a:srgbClr val="0000DC"/>
                </a:solidFill>
              </a:rPr>
              <a:t>hrát roli          v souvislosti s důsledky </a:t>
            </a:r>
            <a:r>
              <a:rPr lang="cs-CZ" dirty="0" err="1" smtClean="0">
                <a:solidFill>
                  <a:srgbClr val="0000DC"/>
                </a:solidFill>
              </a:rPr>
              <a:t>Covid</a:t>
            </a:r>
            <a:r>
              <a:rPr lang="cs-CZ" dirty="0" smtClean="0">
                <a:solidFill>
                  <a:srgbClr val="0000DC"/>
                </a:solidFill>
              </a:rPr>
              <a:t>-19</a:t>
            </a:r>
          </a:p>
          <a:p>
            <a:pPr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05729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(vybraná)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b="1" dirty="0" smtClean="0"/>
              <a:t>SVOBODA</a:t>
            </a:r>
            <a:r>
              <a:rPr lang="cs-CZ" sz="1800" b="1" dirty="0"/>
              <a:t>, Tomáš. </a:t>
            </a:r>
            <a:r>
              <a:rPr lang="cs-CZ" sz="1800" b="1" i="1" dirty="0"/>
              <a:t>Efektivnost využívání strukturálních fondů EU - vybrané právní aspekty</a:t>
            </a:r>
            <a:r>
              <a:rPr lang="cs-CZ" sz="1800" b="1" dirty="0"/>
              <a:t>. 1. vyd. Brno: Masarykova univerzita, </a:t>
            </a:r>
            <a:r>
              <a:rPr lang="cs-CZ" sz="1800" b="1" dirty="0" smtClean="0"/>
              <a:t>2016, </a:t>
            </a:r>
            <a:r>
              <a:rPr lang="cs-CZ" sz="1800" b="1" dirty="0"/>
              <a:t>149 </a:t>
            </a:r>
            <a:r>
              <a:rPr lang="cs-CZ" sz="1800" b="1" dirty="0" smtClean="0"/>
              <a:t>s. </a:t>
            </a:r>
            <a:r>
              <a:rPr lang="cs-CZ" sz="1800" b="1" dirty="0"/>
              <a:t>ISBN 978-80-210-8427-8</a:t>
            </a:r>
            <a:r>
              <a:rPr lang="cs-CZ" sz="1800" b="1" dirty="0" smtClean="0"/>
              <a:t>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</a:t>
            </a:r>
            <a:r>
              <a:rPr lang="cs-CZ" sz="1800" i="1" dirty="0" smtClean="0"/>
              <a:t>Union. </a:t>
            </a:r>
            <a:r>
              <a:rPr lang="cs-CZ" sz="1800" dirty="0" err="1" smtClean="0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</a:t>
            </a:r>
            <a:r>
              <a:rPr lang="cs-CZ" sz="1800" dirty="0" smtClean="0"/>
              <a:t>.</a:t>
            </a:r>
          </a:p>
          <a:p>
            <a:pPr lvl="1" algn="just"/>
            <a:r>
              <a:rPr lang="en-US" sz="1800" dirty="0" smtClean="0"/>
              <a:t>JONES</a:t>
            </a:r>
            <a:r>
              <a:rPr lang="en-US" sz="1800" dirty="0"/>
              <a:t>, J. Barry, KEATING, Michael (eds.). </a:t>
            </a:r>
            <a:r>
              <a:rPr lang="en-US" sz="1800" i="1" dirty="0" smtClean="0"/>
              <a:t>The</a:t>
            </a:r>
            <a:r>
              <a:rPr lang="cs-CZ" sz="1800" i="1" dirty="0" smtClean="0"/>
              <a:t> </a:t>
            </a:r>
            <a:r>
              <a:rPr lang="en-US" sz="1800" i="1" dirty="0" smtClean="0"/>
              <a:t>European </a:t>
            </a:r>
            <a:r>
              <a:rPr lang="en-US" sz="1800" i="1" dirty="0"/>
              <a:t>Union and the Regions. </a:t>
            </a:r>
            <a:r>
              <a:rPr lang="en-US" sz="1800" dirty="0"/>
              <a:t>Oxford: Clarendon Press, 1995, 306 </a:t>
            </a:r>
            <a:r>
              <a:rPr lang="en-US" sz="1800" dirty="0" smtClean="0"/>
              <a:t>s.</a:t>
            </a:r>
            <a:r>
              <a:rPr lang="cs-CZ" sz="1800" dirty="0" smtClean="0"/>
              <a:t> </a:t>
            </a:r>
            <a:r>
              <a:rPr lang="en-US" sz="1800" dirty="0" smtClean="0"/>
              <a:t>ISBN </a:t>
            </a:r>
            <a:r>
              <a:rPr lang="en-US" sz="1800" dirty="0"/>
              <a:t>0-19-827999-X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</a:t>
            </a:r>
            <a:r>
              <a:rPr lang="en-US" sz="1800" i="1" dirty="0" smtClean="0"/>
              <a:t>Structural</a:t>
            </a:r>
            <a:r>
              <a:rPr lang="cs-CZ" sz="1800" i="1" dirty="0" smtClean="0"/>
              <a:t> </a:t>
            </a:r>
            <a:r>
              <a:rPr lang="en-US" sz="1800" i="1" dirty="0" smtClean="0"/>
              <a:t>Policy</a:t>
            </a:r>
            <a:r>
              <a:rPr lang="en-US" sz="1800" i="1" dirty="0"/>
              <a:t>.</a:t>
            </a:r>
            <a:r>
              <a:rPr lang="en-US" sz="1800" dirty="0"/>
              <a:t> Swedish Institute for European Policy Studies, Report No. </a:t>
            </a:r>
            <a:r>
              <a:rPr lang="en-US" sz="1800" dirty="0" smtClean="0"/>
              <a:t>17,</a:t>
            </a:r>
            <a:r>
              <a:rPr lang="cs-CZ" sz="1800" dirty="0" smtClean="0"/>
              <a:t> </a:t>
            </a:r>
            <a:r>
              <a:rPr lang="en-US" sz="1800" dirty="0" smtClean="0"/>
              <a:t>2003</a:t>
            </a:r>
            <a:r>
              <a:rPr lang="en-US" sz="1800" dirty="0"/>
              <a:t>, 104 s. ISBN 91-85129-16-X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lvl="1" algn="just"/>
            <a:endParaRPr lang="cs-CZ" dirty="0"/>
          </a:p>
          <a:p>
            <a:pPr algn="just"/>
            <a:r>
              <a:rPr lang="cs-CZ" dirty="0" smtClean="0"/>
              <a:t>Děkuji za pozornost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</a:t>
            </a:r>
            <a:r>
              <a:rPr lang="cs-CZ" dirty="0" smtClean="0"/>
              <a:t>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Tzv. vrchnostenská </a:t>
            </a:r>
            <a:r>
              <a:rPr lang="cs-CZ" dirty="0"/>
              <a:t>správa </a:t>
            </a:r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dirty="0" smtClean="0">
                <a:solidFill>
                  <a:srgbClr val="0000DC"/>
                </a:solidFill>
              </a:rPr>
              <a:t>mocenské vystupování VS </a:t>
            </a:r>
            <a:r>
              <a:rPr lang="cs-CZ" dirty="0" smtClean="0"/>
              <a:t>(zejména rozhodování o veřejných subjektivních právech)</a:t>
            </a:r>
            <a:endParaRPr lang="cs-CZ" dirty="0"/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Tzv. </a:t>
            </a:r>
            <a:r>
              <a:rPr lang="cs-CZ" dirty="0" err="1" smtClean="0"/>
              <a:t>n</a:t>
            </a:r>
            <a:r>
              <a:rPr lang="cs-CZ" dirty="0" err="1" smtClean="0"/>
              <a:t>evrchnostenská</a:t>
            </a:r>
            <a:r>
              <a:rPr lang="cs-CZ" dirty="0" smtClean="0"/>
              <a:t> </a:t>
            </a:r>
            <a:r>
              <a:rPr lang="cs-CZ" dirty="0" smtClean="0"/>
              <a:t>správa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„</a:t>
            </a:r>
            <a:r>
              <a:rPr lang="cs-CZ" i="1" dirty="0">
                <a:solidFill>
                  <a:srgbClr val="0000DC"/>
                </a:solidFill>
              </a:rPr>
              <a:t>Správní úřady jsou povolány ke všem způsobům statní činnosti: </a:t>
            </a:r>
            <a:r>
              <a:rPr lang="cs-CZ" i="1" dirty="0" smtClean="0">
                <a:solidFill>
                  <a:srgbClr val="0000DC"/>
                </a:solidFill>
              </a:rPr>
              <a:t>vydávají abstraktní </a:t>
            </a:r>
            <a:r>
              <a:rPr lang="cs-CZ" i="1" dirty="0">
                <a:solidFill>
                  <a:srgbClr val="0000DC"/>
                </a:solidFill>
              </a:rPr>
              <a:t>nařízeni (sekundární zákonodárství), nalézají a tvoří </a:t>
            </a:r>
            <a:r>
              <a:rPr lang="cs-CZ" i="1" dirty="0" smtClean="0">
                <a:solidFill>
                  <a:srgbClr val="0000DC"/>
                </a:solidFill>
              </a:rPr>
              <a:t>právo (rozhodují </a:t>
            </a:r>
            <a:r>
              <a:rPr lang="cs-CZ" i="1" dirty="0" smtClean="0">
                <a:solidFill>
                  <a:srgbClr val="0000DC"/>
                </a:solidFill>
              </a:rPr>
              <a:t>správní </a:t>
            </a:r>
            <a:r>
              <a:rPr lang="cs-CZ" i="1" dirty="0">
                <a:solidFill>
                  <a:srgbClr val="0000DC"/>
                </a:solidFill>
              </a:rPr>
              <a:t>spory, </a:t>
            </a:r>
            <a:r>
              <a:rPr lang="cs-CZ" i="1" dirty="0" smtClean="0">
                <a:solidFill>
                  <a:srgbClr val="0000DC"/>
                </a:solidFill>
              </a:rPr>
              <a:t>vydávají </a:t>
            </a:r>
            <a:r>
              <a:rPr lang="cs-CZ" i="1" dirty="0">
                <a:solidFill>
                  <a:srgbClr val="0000DC"/>
                </a:solidFill>
              </a:rPr>
              <a:t>trestní nálezy, udílejí, obmezují a </a:t>
            </a:r>
            <a:r>
              <a:rPr lang="cs-CZ" i="1" dirty="0" smtClean="0">
                <a:solidFill>
                  <a:srgbClr val="0000DC"/>
                </a:solidFill>
              </a:rPr>
              <a:t>ruší práva</a:t>
            </a:r>
            <a:r>
              <a:rPr lang="cs-CZ" i="1" dirty="0">
                <a:solidFill>
                  <a:srgbClr val="0000DC"/>
                </a:solidFill>
              </a:rPr>
              <a:t>), </a:t>
            </a:r>
            <a:r>
              <a:rPr lang="cs-CZ" b="1" i="1" dirty="0">
                <a:solidFill>
                  <a:srgbClr val="0000DC"/>
                </a:solidFill>
              </a:rPr>
              <a:t>ale 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</a:t>
            </a:r>
            <a:r>
              <a:rPr lang="cs-CZ" b="1" i="1" dirty="0" smtClean="0">
                <a:solidFill>
                  <a:srgbClr val="0000DC"/>
                </a:solidFill>
              </a:rPr>
              <a:t>provozuji veřejné </a:t>
            </a:r>
            <a:r>
              <a:rPr lang="cs-CZ" b="1" i="1" dirty="0">
                <a:solidFill>
                  <a:srgbClr val="0000DC"/>
                </a:solidFill>
              </a:rPr>
              <a:t>nemocnice, školy, zřizují a udržují veřejné komunikace atd</a:t>
            </a:r>
            <a:r>
              <a:rPr lang="cs-CZ" i="1" dirty="0">
                <a:solidFill>
                  <a:srgbClr val="0000DC"/>
                </a:solidFill>
              </a:rPr>
              <a:t>.“</a:t>
            </a:r>
          </a:p>
          <a:p>
            <a:pPr lvl="1" algn="just"/>
            <a:r>
              <a:rPr lang="cs-CZ" dirty="0"/>
              <a:t>(</a:t>
            </a:r>
            <a:r>
              <a:rPr lang="cs-CZ" dirty="0" smtClean="0"/>
              <a:t>HOETZEL J., </a:t>
            </a:r>
            <a:r>
              <a:rPr lang="cs-CZ" dirty="0"/>
              <a:t>Československé správní právo, 1937</a:t>
            </a:r>
            <a:r>
              <a:rPr lang="cs-CZ" dirty="0" smtClean="0"/>
              <a:t>)</a:t>
            </a:r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313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</a:t>
            </a:r>
            <a:r>
              <a:rPr lang="cs-CZ" dirty="0" smtClean="0"/>
              <a:t>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Základní </a:t>
            </a:r>
            <a:r>
              <a:rPr lang="cs-CZ" dirty="0" smtClean="0"/>
              <a:t>dělení </a:t>
            </a:r>
            <a:r>
              <a:rPr lang="cs-CZ" dirty="0" err="1" smtClean="0"/>
              <a:t>nevrchnostenské</a:t>
            </a:r>
            <a:r>
              <a:rPr lang="cs-CZ" dirty="0" smtClean="0"/>
              <a:t> správy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F</a:t>
            </a:r>
            <a:r>
              <a:rPr lang="cs-CZ" i="1" dirty="0" smtClean="0">
                <a:solidFill>
                  <a:srgbClr val="0000DC"/>
                </a:solidFill>
              </a:rPr>
              <a:t>iskální</a:t>
            </a:r>
            <a:r>
              <a:rPr lang="cs-CZ" dirty="0" smtClean="0"/>
              <a:t> (= zjednodušeně problematika tzv. </a:t>
            </a:r>
            <a:r>
              <a:rPr lang="cs-CZ" dirty="0" smtClean="0"/>
              <a:t>veřejného majetku)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P</a:t>
            </a:r>
            <a:r>
              <a:rPr lang="cs-CZ" i="1" dirty="0" smtClean="0">
                <a:solidFill>
                  <a:srgbClr val="0000DC"/>
                </a:solidFill>
              </a:rPr>
              <a:t>ečovatelská</a:t>
            </a:r>
            <a:r>
              <a:rPr lang="cs-CZ" dirty="0" smtClean="0"/>
              <a:t> (= zjednodušeně poskytování určitých veřejných služeb – školství, zdravotnictví, infrastruktura apod.)</a:t>
            </a:r>
            <a:endParaRPr lang="cs-CZ" dirty="0" smtClean="0"/>
          </a:p>
          <a:p>
            <a:pPr lvl="1" algn="just"/>
            <a:endParaRPr lang="cs-CZ" dirty="0"/>
          </a:p>
          <a:p>
            <a:pPr algn="just"/>
            <a:r>
              <a:rPr lang="cs-CZ" dirty="0" smtClean="0"/>
              <a:t>V kontextu EU</a:t>
            </a:r>
          </a:p>
          <a:p>
            <a:pPr lvl="1" algn="just"/>
            <a:r>
              <a:rPr lang="cs-CZ" dirty="0" smtClean="0"/>
              <a:t>N</a:t>
            </a:r>
            <a:r>
              <a:rPr lang="cs-CZ" dirty="0" smtClean="0"/>
              <a:t>epatří </a:t>
            </a:r>
            <a:r>
              <a:rPr lang="cs-CZ" dirty="0" smtClean="0"/>
              <a:t>mezi okruh činností EU </a:t>
            </a:r>
            <a:r>
              <a:rPr lang="cs-CZ" i="1" dirty="0" smtClean="0"/>
              <a:t>(zásada </a:t>
            </a:r>
            <a:r>
              <a:rPr lang="cs-CZ" i="1" dirty="0"/>
              <a:t>svěření </a:t>
            </a:r>
            <a:r>
              <a:rPr lang="cs-CZ" i="1" dirty="0" smtClean="0"/>
              <a:t>pravomocí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dirty="0" smtClean="0"/>
              <a:t>Tedy každý členský stát zajišťuje sám</a:t>
            </a:r>
            <a:endParaRPr lang="cs-CZ" dirty="0" smtClean="0"/>
          </a:p>
          <a:p>
            <a:pPr lvl="1" algn="just"/>
            <a:r>
              <a:rPr lang="cs-CZ" dirty="0" smtClean="0"/>
              <a:t>P</a:t>
            </a:r>
            <a:r>
              <a:rPr lang="cs-CZ" dirty="0" smtClean="0"/>
              <a:t>řesto </a:t>
            </a:r>
            <a:r>
              <a:rPr lang="cs-CZ" dirty="0" smtClean="0">
                <a:solidFill>
                  <a:srgbClr val="0000DC"/>
                </a:solidFill>
              </a:rPr>
              <a:t>blízká souvislost s </a:t>
            </a:r>
            <a:r>
              <a:rPr lang="cs-CZ" b="1" dirty="0" smtClean="0">
                <a:solidFill>
                  <a:srgbClr val="0000DC"/>
                </a:solidFill>
              </a:rPr>
              <a:t>kohezní politikou </a:t>
            </a:r>
            <a:r>
              <a:rPr lang="cs-CZ" b="1" dirty="0" smtClean="0">
                <a:solidFill>
                  <a:srgbClr val="0000DC"/>
                </a:solidFill>
              </a:rPr>
              <a:t>EU</a:t>
            </a:r>
            <a:endParaRPr lang="cs-CZ" b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Ta totiž jednak </a:t>
            </a:r>
            <a:r>
              <a:rPr lang="cs-CZ" dirty="0" smtClean="0">
                <a:solidFill>
                  <a:srgbClr val="0000DC"/>
                </a:solidFill>
              </a:rPr>
              <a:t>zahrnuje značný finanční majetek EU </a:t>
            </a:r>
            <a:r>
              <a:rPr lang="cs-CZ" dirty="0" smtClean="0"/>
              <a:t>a jednak jej </a:t>
            </a:r>
            <a:r>
              <a:rPr lang="cs-CZ" dirty="0" smtClean="0">
                <a:solidFill>
                  <a:srgbClr val="0000DC"/>
                </a:solidFill>
              </a:rPr>
              <a:t>užívá za účelem dosažení určitých cílů </a:t>
            </a:r>
            <a:r>
              <a:rPr lang="cs-CZ" dirty="0" smtClean="0"/>
              <a:t>- a to nikoli („běžnými“) mocenskými prostředky</a:t>
            </a:r>
          </a:p>
        </p:txBody>
      </p:sp>
    </p:spTree>
    <p:extLst>
      <p:ext uri="{BB962C8B-B14F-4D97-AF65-F5344CB8AC3E}">
        <p14:creationId xmlns:p14="http://schemas.microsoft.com/office/powerpoint/2010/main" xmlns="" val="22019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</a:t>
            </a:r>
            <a:r>
              <a:rPr lang="cs-CZ" dirty="0" smtClean="0"/>
              <a:t>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</a:t>
            </a:r>
            <a:r>
              <a:rPr lang="cs-CZ" dirty="0"/>
              <a:t>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Kohezní </a:t>
            </a:r>
            <a:r>
              <a:rPr lang="cs-CZ" dirty="0"/>
              <a:t>politika EU = </a:t>
            </a:r>
            <a:r>
              <a:rPr lang="cs-CZ" dirty="0" smtClean="0"/>
              <a:t>„politika </a:t>
            </a:r>
            <a:r>
              <a:rPr lang="cs-CZ" dirty="0"/>
              <a:t>soudržnosti </a:t>
            </a:r>
            <a:r>
              <a:rPr lang="cs-CZ" dirty="0" smtClean="0"/>
              <a:t>EU“</a:t>
            </a:r>
            <a:endParaRPr lang="cs-CZ" dirty="0"/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 smtClean="0"/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Unie </a:t>
            </a:r>
            <a:r>
              <a:rPr lang="cs-CZ" sz="1600" i="1" dirty="0">
                <a:solidFill>
                  <a:srgbClr val="0000DC"/>
                </a:solidFill>
              </a:rPr>
              <a:t>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Unie </a:t>
            </a:r>
            <a:r>
              <a:rPr lang="cs-CZ" sz="1600" i="1" dirty="0">
                <a:solidFill>
                  <a:srgbClr val="0000DC"/>
                </a:solidFill>
              </a:rPr>
              <a:t>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V </a:t>
            </a:r>
            <a:r>
              <a:rPr lang="cs-CZ" sz="1600" i="1" dirty="0">
                <a:solidFill>
                  <a:srgbClr val="0000DC"/>
                </a:solidFill>
              </a:rPr>
              <a:t>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23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 smtClean="0"/>
              <a:t>Redistributivní</a:t>
            </a:r>
            <a:r>
              <a:rPr lang="cs-CZ" dirty="0" smtClean="0"/>
              <a:t> povaha</a:t>
            </a:r>
            <a:endParaRPr lang="cs-CZ" dirty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N</a:t>
            </a:r>
            <a:r>
              <a:rPr lang="cs-CZ" dirty="0" smtClean="0">
                <a:solidFill>
                  <a:srgbClr val="0000DC"/>
                </a:solidFill>
              </a:rPr>
              <a:t>ikoli </a:t>
            </a:r>
            <a:r>
              <a:rPr lang="cs-CZ" dirty="0" smtClean="0">
                <a:solidFill>
                  <a:srgbClr val="0000DC"/>
                </a:solidFill>
              </a:rPr>
              <a:t>regulativní </a:t>
            </a:r>
            <a:r>
              <a:rPr lang="cs-CZ" dirty="0" smtClean="0"/>
              <a:t>politika (obdobně </a:t>
            </a:r>
            <a:r>
              <a:rPr lang="cs-CZ" dirty="0" smtClean="0"/>
              <a:t>společná zemědělská politika EU - „CAP</a:t>
            </a:r>
            <a:r>
              <a:rPr lang="cs-CZ" dirty="0" smtClean="0"/>
              <a:t>“)</a:t>
            </a:r>
          </a:p>
          <a:p>
            <a:pPr lvl="1" algn="just"/>
            <a:r>
              <a:rPr lang="cs-CZ" dirty="0" smtClean="0"/>
              <a:t>Využívá</a:t>
            </a:r>
            <a:r>
              <a:rPr lang="cs-CZ" dirty="0" smtClean="0">
                <a:solidFill>
                  <a:srgbClr val="0000DC"/>
                </a:solidFill>
              </a:rPr>
              <a:t> finanční </a:t>
            </a:r>
            <a:r>
              <a:rPr lang="cs-CZ" dirty="0" smtClean="0">
                <a:solidFill>
                  <a:srgbClr val="0000DC"/>
                </a:solidFill>
              </a:rPr>
              <a:t>intervence </a:t>
            </a:r>
            <a:r>
              <a:rPr lang="cs-CZ" dirty="0" smtClean="0"/>
              <a:t>(</a:t>
            </a:r>
            <a:r>
              <a:rPr lang="cs-CZ" i="1" dirty="0" smtClean="0"/>
              <a:t>de facto </a:t>
            </a:r>
            <a:r>
              <a:rPr lang="cs-CZ" dirty="0" smtClean="0"/>
              <a:t>investiční politika)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b="1" dirty="0" smtClean="0"/>
              <a:t>S</a:t>
            </a:r>
            <a:r>
              <a:rPr lang="cs-CZ" b="1" dirty="0" smtClean="0"/>
              <a:t>pecifické </a:t>
            </a:r>
            <a:r>
              <a:rPr lang="cs-CZ" b="1" dirty="0" smtClean="0"/>
              <a:t>nástroje</a:t>
            </a:r>
          </a:p>
          <a:p>
            <a:pPr lvl="1" algn="just"/>
            <a:r>
              <a:rPr lang="cs-CZ" i="1" dirty="0"/>
              <a:t>P</a:t>
            </a:r>
            <a:r>
              <a:rPr lang="cs-CZ" i="1" dirty="0" smtClean="0"/>
              <a:t>rimární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/>
              <a:t>= tzv. </a:t>
            </a:r>
            <a:r>
              <a:rPr lang="cs-CZ" dirty="0">
                <a:solidFill>
                  <a:srgbClr val="0000DC"/>
                </a:solidFill>
              </a:rPr>
              <a:t>strukturální </a:t>
            </a:r>
            <a:r>
              <a:rPr lang="cs-CZ" dirty="0" smtClean="0">
                <a:solidFill>
                  <a:srgbClr val="0000DC"/>
                </a:solidFill>
              </a:rPr>
              <a:t>fondy </a:t>
            </a:r>
            <a:r>
              <a:rPr lang="cs-CZ" dirty="0" smtClean="0"/>
              <a:t>(</a:t>
            </a:r>
            <a:r>
              <a:rPr lang="fr-FR" dirty="0" smtClean="0"/>
              <a:t>EFRR</a:t>
            </a:r>
            <a:r>
              <a:rPr lang="fr-FR" dirty="0"/>
              <a:t>, ESF a Fond </a:t>
            </a:r>
            <a:r>
              <a:rPr lang="fr-FR" dirty="0" err="1" smtClean="0"/>
              <a:t>soudržnosti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r>
              <a:rPr lang="cs-CZ" i="1" dirty="0"/>
              <a:t>S</a:t>
            </a:r>
            <a:r>
              <a:rPr lang="cs-CZ" i="1" dirty="0" smtClean="0"/>
              <a:t>ekundární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r>
              <a:rPr lang="cs-CZ" dirty="0" smtClean="0">
                <a:solidFill>
                  <a:srgbClr val="0000DC"/>
                </a:solidFill>
              </a:rPr>
              <a:t>granty</a:t>
            </a:r>
            <a:r>
              <a:rPr lang="cs-CZ" dirty="0" smtClean="0"/>
              <a:t> (nenávratné), </a:t>
            </a:r>
            <a:r>
              <a:rPr lang="cs-CZ" dirty="0">
                <a:solidFill>
                  <a:srgbClr val="0000DC"/>
                </a:solidFill>
              </a:rPr>
              <a:t>finanční </a:t>
            </a:r>
            <a:r>
              <a:rPr lang="cs-CZ" dirty="0" smtClean="0">
                <a:solidFill>
                  <a:srgbClr val="0000DC"/>
                </a:solidFill>
              </a:rPr>
              <a:t>nástroje </a:t>
            </a:r>
            <a:r>
              <a:rPr lang="cs-CZ" dirty="0" smtClean="0"/>
              <a:t>(návratné)</a:t>
            </a:r>
            <a:endParaRPr lang="cs-CZ" dirty="0"/>
          </a:p>
          <a:p>
            <a:pPr algn="just">
              <a:lnSpc>
                <a:spcPct val="100000"/>
              </a:lnSpc>
            </a:pPr>
            <a:endParaRPr lang="cs-CZ" sz="2000" b="1" dirty="0" smtClean="0"/>
          </a:p>
          <a:p>
            <a:pPr lvl="1" algn="just"/>
            <a:r>
              <a:rPr lang="cs-CZ" b="1" dirty="0" smtClean="0"/>
              <a:t>R</a:t>
            </a:r>
            <a:r>
              <a:rPr lang="cs-CZ" b="1" dirty="0" smtClean="0"/>
              <a:t>ozpočet </a:t>
            </a:r>
            <a:r>
              <a:rPr lang="cs-CZ" dirty="0" smtClean="0"/>
              <a:t>– součástí </a:t>
            </a:r>
            <a:r>
              <a:rPr lang="cs-CZ" dirty="0" smtClean="0"/>
              <a:t>7letých </a:t>
            </a:r>
            <a:r>
              <a:rPr lang="cs-CZ" dirty="0" smtClean="0">
                <a:solidFill>
                  <a:srgbClr val="0000DC"/>
                </a:solidFill>
              </a:rPr>
              <a:t>finančních rámců EU </a:t>
            </a:r>
            <a:r>
              <a:rPr lang="cs-CZ" i="1" dirty="0" smtClean="0"/>
              <a:t>(„EU rozpočet“)</a:t>
            </a:r>
            <a:endParaRPr lang="cs-CZ" i="1" dirty="0"/>
          </a:p>
          <a:p>
            <a:pPr lvl="1" algn="just"/>
            <a:r>
              <a:rPr lang="cs-CZ" dirty="0"/>
              <a:t>EU rozpočet 2014–2020 = €1,082.5 mld. (1.02 % EU-28 HNP)</a:t>
            </a:r>
          </a:p>
          <a:p>
            <a:pPr lvl="1" algn="just"/>
            <a:r>
              <a:rPr lang="cs-CZ" dirty="0"/>
              <a:t>R</a:t>
            </a:r>
            <a:r>
              <a:rPr lang="cs-CZ" dirty="0" smtClean="0"/>
              <a:t>ozpočet </a:t>
            </a:r>
            <a:r>
              <a:rPr lang="cs-CZ" dirty="0"/>
              <a:t>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</a:t>
            </a:r>
            <a:r>
              <a:rPr lang="cs-CZ" b="1" dirty="0" smtClean="0">
                <a:solidFill>
                  <a:srgbClr val="0000DC"/>
                </a:solidFill>
              </a:rPr>
              <a:t>.</a:t>
            </a:r>
            <a:endParaRPr lang="cs-CZ" b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(</a:t>
            </a:r>
            <a:r>
              <a:rPr lang="cs-CZ" dirty="0"/>
              <a:t>zbytek „CAP</a:t>
            </a:r>
            <a:r>
              <a:rPr lang="cs-CZ" dirty="0" smtClean="0"/>
              <a:t>“ a „provoz“ institucí 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Rozdělení rolí</a:t>
            </a:r>
            <a:endParaRPr lang="cs-CZ" dirty="0"/>
          </a:p>
          <a:p>
            <a:pPr lvl="1" algn="just"/>
            <a:r>
              <a:rPr lang="cs-CZ" b="1" dirty="0" smtClean="0"/>
              <a:t>U</a:t>
            </a:r>
            <a:r>
              <a:rPr lang="cs-CZ" b="1" dirty="0" smtClean="0"/>
              <a:t>tvářejí </a:t>
            </a:r>
            <a:r>
              <a:rPr lang="cs-CZ" dirty="0" smtClean="0"/>
              <a:t>– </a:t>
            </a:r>
            <a:r>
              <a:rPr lang="cs-CZ" b="1" dirty="0" smtClean="0">
                <a:solidFill>
                  <a:srgbClr val="0000DC"/>
                </a:solidFill>
              </a:rPr>
              <a:t>členské </a:t>
            </a:r>
            <a:r>
              <a:rPr lang="cs-CZ" b="1" dirty="0">
                <a:solidFill>
                  <a:srgbClr val="0000DC"/>
                </a:solidFill>
              </a:rPr>
              <a:t>státy </a:t>
            </a:r>
            <a:r>
              <a:rPr lang="cs-CZ" dirty="0" smtClean="0"/>
              <a:t>(</a:t>
            </a:r>
            <a:r>
              <a:rPr lang="cs-CZ" dirty="0" err="1" smtClean="0"/>
              <a:t>Evr</a:t>
            </a:r>
            <a:r>
              <a:rPr lang="cs-CZ" dirty="0" smtClean="0"/>
              <a:t>. rada, </a:t>
            </a:r>
            <a:r>
              <a:rPr lang="cs-CZ" dirty="0" err="1" smtClean="0"/>
              <a:t>Rada</a:t>
            </a:r>
            <a:r>
              <a:rPr lang="cs-CZ" dirty="0" smtClean="0"/>
              <a:t> EU, </a:t>
            </a:r>
            <a:r>
              <a:rPr lang="cs-CZ" dirty="0" err="1" smtClean="0"/>
              <a:t>Evr</a:t>
            </a:r>
            <a:r>
              <a:rPr lang="cs-CZ" dirty="0" smtClean="0"/>
              <a:t>. Parlament)</a:t>
            </a:r>
            <a:endParaRPr lang="cs-CZ" dirty="0" smtClean="0"/>
          </a:p>
          <a:p>
            <a:pPr lvl="1" algn="just"/>
            <a:r>
              <a:rPr lang="cs-CZ" dirty="0" smtClean="0"/>
              <a:t>U</a:t>
            </a:r>
            <a:r>
              <a:rPr lang="cs-CZ" dirty="0" smtClean="0"/>
              <a:t>nijní </a:t>
            </a:r>
            <a:r>
              <a:rPr lang="cs-CZ" dirty="0" smtClean="0"/>
              <a:t>právní rámec kohezní politiky + vnitrostátní realizace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R</a:t>
            </a:r>
            <a:r>
              <a:rPr lang="cs-CZ" b="1" dirty="0" smtClean="0"/>
              <a:t>ealizují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b="1" dirty="0" err="1" smtClean="0">
                <a:solidFill>
                  <a:srgbClr val="0000DC"/>
                </a:solidFill>
              </a:rPr>
              <a:t>Evr</a:t>
            </a:r>
            <a:r>
              <a:rPr lang="cs-CZ" b="1" dirty="0" smtClean="0">
                <a:solidFill>
                  <a:srgbClr val="0000DC"/>
                </a:solidFill>
              </a:rPr>
              <a:t>. k</a:t>
            </a:r>
            <a:r>
              <a:rPr lang="cs-CZ" b="1" dirty="0" smtClean="0">
                <a:solidFill>
                  <a:srgbClr val="0000DC"/>
                </a:solidFill>
              </a:rPr>
              <a:t>omise </a:t>
            </a:r>
            <a:r>
              <a:rPr lang="cs-CZ" b="1" dirty="0">
                <a:solidFill>
                  <a:srgbClr val="0000DC"/>
                </a:solidFill>
              </a:rPr>
              <a:t>a</a:t>
            </a:r>
            <a:r>
              <a:rPr lang="cs-CZ" dirty="0"/>
              <a:t> (</a:t>
            </a:r>
            <a:r>
              <a:rPr lang="cs-CZ" dirty="0" smtClean="0"/>
              <a:t>především opět) </a:t>
            </a:r>
            <a:r>
              <a:rPr lang="cs-CZ" b="1" dirty="0">
                <a:solidFill>
                  <a:srgbClr val="0000DC"/>
                </a:solidFill>
              </a:rPr>
              <a:t>členské </a:t>
            </a:r>
            <a:r>
              <a:rPr lang="cs-CZ" b="1" dirty="0" smtClean="0">
                <a:solidFill>
                  <a:srgbClr val="0000DC"/>
                </a:solidFill>
              </a:rPr>
              <a:t>státy</a:t>
            </a:r>
            <a:endParaRPr lang="cs-CZ" b="1" dirty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Komise zejména „schvaluje“ operační </a:t>
            </a:r>
            <a:r>
              <a:rPr lang="cs-CZ" dirty="0" smtClean="0"/>
              <a:t>programy a kontroluje</a:t>
            </a:r>
            <a:endParaRPr lang="cs-CZ" dirty="0" smtClean="0"/>
          </a:p>
          <a:p>
            <a:pPr lvl="1" algn="just"/>
            <a:r>
              <a:rPr lang="cs-CZ" dirty="0" smtClean="0"/>
              <a:t>Č</a:t>
            </a:r>
            <a:r>
              <a:rPr lang="cs-CZ" dirty="0" smtClean="0"/>
              <a:t>lenské </a:t>
            </a:r>
            <a:r>
              <a:rPr lang="cs-CZ" dirty="0" smtClean="0"/>
              <a:t>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D</a:t>
            </a:r>
            <a:r>
              <a:rPr lang="cs-CZ" dirty="0" smtClean="0"/>
              <a:t>alší relevantní aktéři </a:t>
            </a:r>
            <a:r>
              <a:rPr lang="cs-CZ" dirty="0"/>
              <a:t>(výbor regionů, místní </a:t>
            </a:r>
            <a:r>
              <a:rPr lang="cs-CZ" dirty="0" smtClean="0"/>
              <a:t>aktéři apod.)</a:t>
            </a:r>
            <a:endParaRPr lang="cs-CZ" dirty="0" smtClean="0"/>
          </a:p>
          <a:p>
            <a:pPr lvl="1" algn="just"/>
            <a:r>
              <a:rPr lang="cs-CZ" dirty="0" smtClean="0"/>
              <a:t>U</a:t>
            </a:r>
            <a:r>
              <a:rPr lang="cs-CZ" dirty="0" smtClean="0"/>
              <a:t>platnění </a:t>
            </a:r>
            <a:r>
              <a:rPr lang="cs-CZ" dirty="0" smtClean="0"/>
              <a:t>tzv. </a:t>
            </a:r>
            <a:r>
              <a:rPr lang="cs-CZ" i="1" dirty="0" smtClean="0">
                <a:solidFill>
                  <a:srgbClr val="0000DC"/>
                </a:solidFill>
              </a:rPr>
              <a:t>principu partnerství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O</a:t>
            </a:r>
            <a:r>
              <a:rPr lang="cs-CZ" dirty="0" smtClean="0"/>
              <a:t>becně </a:t>
            </a:r>
            <a:r>
              <a:rPr lang="cs-CZ" dirty="0"/>
              <a:t>lze říci, že kohezní politika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0000DC"/>
                </a:solidFill>
              </a:rPr>
              <a:t>výsledek </a:t>
            </a:r>
            <a:r>
              <a:rPr lang="cs-CZ" b="1" dirty="0">
                <a:solidFill>
                  <a:srgbClr val="0000DC"/>
                </a:solidFill>
              </a:rPr>
              <a:t>politických </a:t>
            </a:r>
            <a:r>
              <a:rPr lang="cs-CZ" b="1" dirty="0" smtClean="0">
                <a:solidFill>
                  <a:srgbClr val="0000DC"/>
                </a:solidFill>
              </a:rPr>
              <a:t>kompromisů</a:t>
            </a:r>
            <a:r>
              <a:rPr lang="cs-CZ" dirty="0" smtClean="0">
                <a:solidFill>
                  <a:srgbClr val="0000DC"/>
                </a:solidFill>
              </a:rPr>
              <a:t>… </a:t>
            </a:r>
            <a:r>
              <a:rPr lang="cs-CZ" i="1" dirty="0" smtClean="0">
                <a:solidFill>
                  <a:srgbClr val="0000DC"/>
                </a:solidFill>
              </a:rPr>
              <a:t>zejména napětí „plátci“ </a:t>
            </a:r>
            <a:r>
              <a:rPr lang="cs-CZ" i="1" dirty="0">
                <a:solidFill>
                  <a:srgbClr val="0000DC"/>
                </a:solidFill>
              </a:rPr>
              <a:t>v. </a:t>
            </a:r>
            <a:r>
              <a:rPr lang="cs-CZ" i="1" dirty="0" smtClean="0">
                <a:solidFill>
                  <a:srgbClr val="0000DC"/>
                </a:solidFill>
              </a:rPr>
              <a:t>„příjemci“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830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Vztah k regionální politice EU</a:t>
            </a:r>
          </a:p>
          <a:p>
            <a:pPr lvl="1" algn="just"/>
            <a:r>
              <a:rPr lang="cs-CZ" b="1" i="1" dirty="0" smtClean="0">
                <a:solidFill>
                  <a:srgbClr val="0000DC"/>
                </a:solidFill>
              </a:rPr>
              <a:t>R</a:t>
            </a:r>
            <a:r>
              <a:rPr lang="cs-CZ" b="1" i="1" dirty="0" smtClean="0">
                <a:solidFill>
                  <a:srgbClr val="0000DC"/>
                </a:solidFill>
              </a:rPr>
              <a:t>egionální </a:t>
            </a:r>
            <a:r>
              <a:rPr lang="cs-CZ" b="1" i="1" dirty="0" smtClean="0">
                <a:solidFill>
                  <a:srgbClr val="0000DC"/>
                </a:solidFill>
              </a:rPr>
              <a:t>politika </a:t>
            </a:r>
            <a:r>
              <a:rPr lang="cs-CZ" dirty="0" smtClean="0"/>
              <a:t>= </a:t>
            </a:r>
            <a:r>
              <a:rPr lang="cs-CZ" dirty="0"/>
              <a:t>institucionální reakce na nerovnoměrný vývoj na regionální úrovni (ať již hospodářský, společenský či jiný</a:t>
            </a:r>
            <a:r>
              <a:rPr lang="cs-CZ" dirty="0" smtClean="0"/>
              <a:t>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1/ </a:t>
            </a:r>
            <a:r>
              <a:rPr lang="cs-CZ" dirty="0" smtClean="0">
                <a:solidFill>
                  <a:srgbClr val="0000DC"/>
                </a:solidFill>
              </a:rPr>
              <a:t>kohezní politika EU vychází z regionální politiky EU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2/ </a:t>
            </a:r>
            <a:r>
              <a:rPr lang="cs-CZ" dirty="0" smtClean="0">
                <a:solidFill>
                  <a:srgbClr val="0000DC"/>
                </a:solidFill>
              </a:rPr>
              <a:t>kohezní politika plní (také) funkce regionální politiky EU                      </a:t>
            </a:r>
            <a:r>
              <a:rPr lang="cs-CZ" dirty="0" smtClean="0"/>
              <a:t>(ovšem nikoli </a:t>
            </a:r>
            <a:r>
              <a:rPr lang="cs-CZ" dirty="0" smtClean="0"/>
              <a:t>výhradně, viz dále)</a:t>
            </a:r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Z</a:t>
            </a:r>
            <a:r>
              <a:rPr lang="cs-CZ" dirty="0" smtClean="0"/>
              <a:t> </a:t>
            </a:r>
            <a:r>
              <a:rPr lang="cs-CZ" dirty="0" smtClean="0"/>
              <a:t>tohoto důvodu také </a:t>
            </a:r>
            <a:r>
              <a:rPr lang="cs-CZ" dirty="0" smtClean="0"/>
              <a:t>často označení </a:t>
            </a:r>
            <a:r>
              <a:rPr lang="cs-CZ" i="1" dirty="0" smtClean="0"/>
              <a:t>„Regionální politika EU“</a:t>
            </a:r>
          </a:p>
          <a:p>
            <a:pPr lvl="1" algn="just"/>
            <a:r>
              <a:rPr lang="cs-CZ" dirty="0" smtClean="0"/>
              <a:t>P</a:t>
            </a:r>
            <a:r>
              <a:rPr lang="cs-CZ" dirty="0" smtClean="0"/>
              <a:t>řípadně někdy také jako </a:t>
            </a:r>
            <a:r>
              <a:rPr lang="cs-CZ" i="1" dirty="0"/>
              <a:t>„Strukturální politika EU</a:t>
            </a:r>
            <a:r>
              <a:rPr lang="cs-CZ" i="1" dirty="0" smtClean="0"/>
              <a:t>“                          </a:t>
            </a:r>
            <a:r>
              <a:rPr lang="cs-CZ" dirty="0" smtClean="0"/>
              <a:t>= politika směřující k </a:t>
            </a:r>
            <a:r>
              <a:rPr lang="cs-CZ" dirty="0"/>
              <a:t>dosažení určité </a:t>
            </a:r>
            <a:r>
              <a:rPr lang="cs-CZ" dirty="0" smtClean="0"/>
              <a:t>„strukturální změny“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426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Regionální a kohezní politika Evropské unie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Stěžejní </a:t>
            </a:r>
            <a:r>
              <a:rPr lang="cs-CZ" dirty="0"/>
              <a:t>otázka = regionální </a:t>
            </a:r>
            <a:r>
              <a:rPr lang="cs-CZ" dirty="0" smtClean="0"/>
              <a:t>rozdíly uvnitř EU</a:t>
            </a:r>
            <a:endParaRPr lang="cs-CZ" dirty="0"/>
          </a:p>
          <a:p>
            <a:pPr lvl="1" algn="just"/>
            <a:r>
              <a:rPr lang="cs-CZ" dirty="0" smtClean="0"/>
              <a:t>P</a:t>
            </a:r>
            <a:r>
              <a:rPr lang="cs-CZ" dirty="0" smtClean="0"/>
              <a:t>ůvodně </a:t>
            </a:r>
            <a:r>
              <a:rPr lang="cs-CZ" dirty="0" smtClean="0"/>
              <a:t>neřešeny, protože: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1/ nevýznamné</a:t>
            </a:r>
            <a:r>
              <a:rPr lang="cs-CZ" dirty="0" smtClean="0"/>
              <a:t> </a:t>
            </a:r>
            <a:r>
              <a:rPr lang="cs-CZ" dirty="0" smtClean="0"/>
              <a:t>(původní státy rozvinuté, až </a:t>
            </a:r>
            <a:r>
              <a:rPr lang="cs-CZ" dirty="0" smtClean="0"/>
              <a:t>na </a:t>
            </a:r>
            <a:r>
              <a:rPr lang="cs-CZ" i="1" dirty="0" err="1" smtClean="0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2/ očekávání </a:t>
            </a:r>
            <a:r>
              <a:rPr lang="cs-CZ" i="1" dirty="0">
                <a:solidFill>
                  <a:srgbClr val="0000DC"/>
                </a:solidFill>
              </a:rPr>
              <a:t>efektů </a:t>
            </a:r>
            <a:r>
              <a:rPr lang="cs-CZ" i="1" dirty="0" smtClean="0">
                <a:solidFill>
                  <a:srgbClr val="0000DC"/>
                </a:solidFill>
              </a:rPr>
              <a:t>ekonomické liberalizace </a:t>
            </a:r>
            <a:r>
              <a:rPr lang="cs-CZ" dirty="0" smtClean="0"/>
              <a:t>(neoliberální přístup)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3/ </a:t>
            </a:r>
            <a:r>
              <a:rPr lang="cs-CZ" i="1" dirty="0" smtClean="0">
                <a:solidFill>
                  <a:srgbClr val="0000DC"/>
                </a:solidFill>
              </a:rPr>
              <a:t>zprvu </a:t>
            </a:r>
            <a:r>
              <a:rPr lang="cs-CZ" i="1" dirty="0">
                <a:solidFill>
                  <a:srgbClr val="0000DC"/>
                </a:solidFill>
              </a:rPr>
              <a:t>jiné </a:t>
            </a:r>
            <a:r>
              <a:rPr lang="cs-CZ" i="1" dirty="0" smtClean="0">
                <a:solidFill>
                  <a:srgbClr val="0000DC"/>
                </a:solidFill>
              </a:rPr>
              <a:t>priority </a:t>
            </a:r>
            <a:r>
              <a:rPr lang="cs-CZ" i="1" dirty="0" smtClean="0"/>
              <a:t>(budování „základů“ EU, resp. dříve ES)</a:t>
            </a:r>
            <a:endParaRPr lang="cs-CZ" i="1" dirty="0" smtClean="0"/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Později růst významu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P</a:t>
            </a:r>
            <a:r>
              <a:rPr lang="cs-CZ" i="1" dirty="0" smtClean="0">
                <a:solidFill>
                  <a:srgbClr val="0000DC"/>
                </a:solidFill>
              </a:rPr>
              <a:t>rohlubování </a:t>
            </a:r>
            <a:r>
              <a:rPr lang="cs-CZ" i="1" dirty="0" smtClean="0">
                <a:solidFill>
                  <a:srgbClr val="0000DC"/>
                </a:solidFill>
              </a:rPr>
              <a:t>ekonomické integrace </a:t>
            </a:r>
            <a:r>
              <a:rPr lang="cs-CZ" dirty="0" smtClean="0"/>
              <a:t>(celní unie -&gt; společný trh </a:t>
            </a:r>
            <a:r>
              <a:rPr lang="cs-CZ" dirty="0" smtClean="0"/>
              <a:t>       -&gt; </a:t>
            </a:r>
            <a:r>
              <a:rPr lang="cs-CZ" dirty="0" smtClean="0"/>
              <a:t>měnová unie</a:t>
            </a:r>
            <a:r>
              <a:rPr lang="cs-CZ" dirty="0" smtClean="0"/>
              <a:t>) a jejích důsledků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</a:t>
            </a:r>
            <a:r>
              <a:rPr lang="cs-CZ" i="1" dirty="0" smtClean="0">
                <a:solidFill>
                  <a:srgbClr val="0000DC"/>
                </a:solidFill>
              </a:rPr>
              <a:t>ozšiřování </a:t>
            </a:r>
            <a:r>
              <a:rPr lang="cs-CZ" i="1" dirty="0" smtClean="0">
                <a:solidFill>
                  <a:srgbClr val="0000DC"/>
                </a:solidFill>
              </a:rPr>
              <a:t>EU</a:t>
            </a:r>
            <a:r>
              <a:rPr lang="cs-CZ" dirty="0" smtClean="0"/>
              <a:t> (1973, 1981, 1986, 1995, 2004, 2007, 2013)</a:t>
            </a:r>
          </a:p>
          <a:p>
            <a:pPr lvl="1" algn="just"/>
            <a:r>
              <a:rPr lang="cs-CZ" dirty="0" smtClean="0"/>
              <a:t>P</a:t>
            </a:r>
            <a:r>
              <a:rPr lang="cs-CZ" dirty="0" smtClean="0"/>
              <a:t>řípadně </a:t>
            </a:r>
            <a:r>
              <a:rPr lang="cs-CZ" dirty="0" smtClean="0"/>
              <a:t>také rostoucí </a:t>
            </a:r>
            <a:r>
              <a:rPr lang="cs-CZ" i="1" dirty="0" smtClean="0">
                <a:solidFill>
                  <a:srgbClr val="0000DC"/>
                </a:solidFill>
              </a:rPr>
              <a:t>skepse k samovolnému vyrovnání </a:t>
            </a:r>
            <a:r>
              <a:rPr lang="cs-CZ" i="1" dirty="0" smtClean="0">
                <a:solidFill>
                  <a:srgbClr val="0000DC"/>
                </a:solidFill>
              </a:rPr>
              <a:t>regionálních rozdílů</a:t>
            </a:r>
            <a:r>
              <a:rPr lang="cs-CZ" dirty="0" smtClean="0"/>
              <a:t> (resp. opouštění neoliberálního přístupu, místo toho </a:t>
            </a:r>
            <a:r>
              <a:rPr lang="cs-CZ" dirty="0" smtClean="0"/>
              <a:t>nové </a:t>
            </a:r>
            <a:r>
              <a:rPr lang="cs-CZ" dirty="0" smtClean="0"/>
              <a:t>přístupy, např. </a:t>
            </a:r>
            <a:r>
              <a:rPr lang="cs-CZ" dirty="0" smtClean="0"/>
              <a:t>zkoumání </a:t>
            </a:r>
            <a:r>
              <a:rPr lang="cs-CZ" i="1" dirty="0" smtClean="0"/>
              <a:t>aglomeračních sil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06552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915</TotalTime>
  <Words>2406</Words>
  <Application>Microsoft Office PowerPoint</Application>
  <PresentationFormat>Vlastní</PresentationFormat>
  <Paragraphs>336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Prezentace_MU_CZ</vt:lpstr>
      <vt:lpstr>MV858K Evropské správní právo  </vt:lpstr>
      <vt:lpstr>Program přednášky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Efektivnost kohezní politiky</vt:lpstr>
      <vt:lpstr>Právní rámec kohezní politiky</vt:lpstr>
      <vt:lpstr>„Systémová rizika“</vt:lpstr>
      <vt:lpstr>„Systémová rizika“</vt:lpstr>
      <vt:lpstr>Období 2021-2027</vt:lpstr>
      <vt:lpstr>Literatura (vybraná)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Admin</cp:lastModifiedBy>
  <cp:revision>75</cp:revision>
  <cp:lastPrinted>1601-01-01T00:00:00Z</cp:lastPrinted>
  <dcterms:created xsi:type="dcterms:W3CDTF">2019-02-27T15:02:38Z</dcterms:created>
  <dcterms:modified xsi:type="dcterms:W3CDTF">2020-05-11T16:26:28Z</dcterms:modified>
</cp:coreProperties>
</file>