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2" r:id="rId16"/>
    <p:sldId id="273" r:id="rId17"/>
    <p:sldId id="274" r:id="rId18"/>
    <p:sldId id="275" r:id="rId19"/>
    <p:sldId id="276" r:id="rId20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128" autoAdjust="0"/>
  </p:normalViewPr>
  <p:slideViewPr>
    <p:cSldViewPr snapToGrid="0">
      <p:cViewPr varScale="1">
        <p:scale>
          <a:sx n="110" d="100"/>
          <a:sy n="110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D2FBA4-231E-45EE-9C64-B10776C835F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DCEA4B9-D1B5-43F6-AA45-22795FC61488}">
      <dgm:prSet phldrT="[Text]"/>
      <dgm:spPr/>
      <dgm:t>
        <a:bodyPr/>
        <a:lstStyle/>
        <a:p>
          <a:r>
            <a:rPr lang="cs-CZ" dirty="0" smtClean="0"/>
            <a:t>Zákonné zastoupení</a:t>
          </a:r>
          <a:endParaRPr lang="cs-CZ" dirty="0"/>
        </a:p>
      </dgm:t>
    </dgm:pt>
    <dgm:pt modelId="{BC30F2A2-5265-4F1E-AFD1-C33ACF1A88EF}" type="parTrans" cxnId="{AE3FAB76-2D11-4EEC-BDFE-79365FFF1AF7}">
      <dgm:prSet/>
      <dgm:spPr/>
      <dgm:t>
        <a:bodyPr/>
        <a:lstStyle/>
        <a:p>
          <a:endParaRPr lang="cs-CZ"/>
        </a:p>
      </dgm:t>
    </dgm:pt>
    <dgm:pt modelId="{88FB4078-18CE-4838-98F3-A70EC3D0ED21}" type="sibTrans" cxnId="{AE3FAB76-2D11-4EEC-BDFE-79365FFF1AF7}">
      <dgm:prSet/>
      <dgm:spPr/>
      <dgm:t>
        <a:bodyPr/>
        <a:lstStyle/>
        <a:p>
          <a:endParaRPr lang="cs-CZ"/>
        </a:p>
      </dgm:t>
    </dgm:pt>
    <dgm:pt modelId="{DDB7E397-5C46-45C6-BBEA-35AF70EC2116}">
      <dgm:prSet phldrT="[Text]"/>
      <dgm:spPr/>
      <dgm:t>
        <a:bodyPr/>
        <a:lstStyle/>
        <a:p>
          <a:r>
            <a:rPr lang="cs-CZ" dirty="0" smtClean="0"/>
            <a:t>Smluvní zastoupení</a:t>
          </a:r>
          <a:endParaRPr lang="cs-CZ" dirty="0"/>
        </a:p>
      </dgm:t>
    </dgm:pt>
    <dgm:pt modelId="{A985F0D4-4675-4F67-9A0B-FBB6EA92E05A}" type="parTrans" cxnId="{8C7E5F5C-E284-49CC-A2B8-D134DB6A0747}">
      <dgm:prSet/>
      <dgm:spPr/>
      <dgm:t>
        <a:bodyPr/>
        <a:lstStyle/>
        <a:p>
          <a:endParaRPr lang="cs-CZ"/>
        </a:p>
      </dgm:t>
    </dgm:pt>
    <dgm:pt modelId="{B11BDF30-6563-47D4-907F-0074683FBB24}" type="sibTrans" cxnId="{8C7E5F5C-E284-49CC-A2B8-D134DB6A0747}">
      <dgm:prSet/>
      <dgm:spPr/>
      <dgm:t>
        <a:bodyPr/>
        <a:lstStyle/>
        <a:p>
          <a:endParaRPr lang="cs-CZ"/>
        </a:p>
      </dgm:t>
    </dgm:pt>
    <dgm:pt modelId="{167BA428-EC66-45C4-A74D-FBD87E86C16B}">
      <dgm:prSet phldrT="[Text]"/>
      <dgm:spPr/>
      <dgm:t>
        <a:bodyPr/>
        <a:lstStyle/>
        <a:p>
          <a:r>
            <a:rPr lang="cs-CZ" dirty="0" smtClean="0"/>
            <a:t>opatrovnictví</a:t>
          </a:r>
          <a:endParaRPr lang="cs-CZ" dirty="0"/>
        </a:p>
      </dgm:t>
    </dgm:pt>
    <dgm:pt modelId="{96C315F4-57BD-4658-8C13-3E8B64E3F41C}" type="parTrans" cxnId="{489EA65F-CAAB-449D-B61F-D03D7412E135}">
      <dgm:prSet/>
      <dgm:spPr/>
      <dgm:t>
        <a:bodyPr/>
        <a:lstStyle/>
        <a:p>
          <a:endParaRPr lang="cs-CZ"/>
        </a:p>
      </dgm:t>
    </dgm:pt>
    <dgm:pt modelId="{F7CBD654-09C7-456C-8E07-395252D2FDB7}" type="sibTrans" cxnId="{489EA65F-CAAB-449D-B61F-D03D7412E135}">
      <dgm:prSet/>
      <dgm:spPr/>
      <dgm:t>
        <a:bodyPr/>
        <a:lstStyle/>
        <a:p>
          <a:endParaRPr lang="cs-CZ"/>
        </a:p>
      </dgm:t>
    </dgm:pt>
    <dgm:pt modelId="{11FBF9D6-6017-4B64-BDE8-677C6AEC02EE}" type="pres">
      <dgm:prSet presAssocID="{FDD2FBA4-231E-45EE-9C64-B10776C835FD}" presName="linear" presStyleCnt="0">
        <dgm:presLayoutVars>
          <dgm:dir/>
          <dgm:animLvl val="lvl"/>
          <dgm:resizeHandles val="exact"/>
        </dgm:presLayoutVars>
      </dgm:prSet>
      <dgm:spPr/>
    </dgm:pt>
    <dgm:pt modelId="{4FB7925C-2289-4F4D-AE81-3D6622E05C04}" type="pres">
      <dgm:prSet presAssocID="{3DCEA4B9-D1B5-43F6-AA45-22795FC61488}" presName="parentLin" presStyleCnt="0"/>
      <dgm:spPr/>
    </dgm:pt>
    <dgm:pt modelId="{72A55A1A-9323-4792-8668-E5FD054C5C98}" type="pres">
      <dgm:prSet presAssocID="{3DCEA4B9-D1B5-43F6-AA45-22795FC61488}" presName="parentLeftMargin" presStyleLbl="node1" presStyleIdx="0" presStyleCnt="3"/>
      <dgm:spPr/>
    </dgm:pt>
    <dgm:pt modelId="{EFDFFCA0-8A70-4845-A5DB-F38A63E8F119}" type="pres">
      <dgm:prSet presAssocID="{3DCEA4B9-D1B5-43F6-AA45-22795FC6148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9B2751A-CF19-446B-B3BE-28A337EE21E5}" type="pres">
      <dgm:prSet presAssocID="{3DCEA4B9-D1B5-43F6-AA45-22795FC61488}" presName="negativeSpace" presStyleCnt="0"/>
      <dgm:spPr/>
    </dgm:pt>
    <dgm:pt modelId="{711BB200-48C0-4DF0-B8EB-53E34A0F771C}" type="pres">
      <dgm:prSet presAssocID="{3DCEA4B9-D1B5-43F6-AA45-22795FC61488}" presName="childText" presStyleLbl="conFgAcc1" presStyleIdx="0" presStyleCnt="3">
        <dgm:presLayoutVars>
          <dgm:bulletEnabled val="1"/>
        </dgm:presLayoutVars>
      </dgm:prSet>
      <dgm:spPr/>
    </dgm:pt>
    <dgm:pt modelId="{39E48753-7B50-47E5-B81B-9FF3501DE6F9}" type="pres">
      <dgm:prSet presAssocID="{88FB4078-18CE-4838-98F3-A70EC3D0ED21}" presName="spaceBetweenRectangles" presStyleCnt="0"/>
      <dgm:spPr/>
    </dgm:pt>
    <dgm:pt modelId="{5D97334E-BC7E-40B2-A25A-C2A35E4B4A3F}" type="pres">
      <dgm:prSet presAssocID="{DDB7E397-5C46-45C6-BBEA-35AF70EC2116}" presName="parentLin" presStyleCnt="0"/>
      <dgm:spPr/>
    </dgm:pt>
    <dgm:pt modelId="{5E52957B-7687-4736-97D2-EC0DA26A1164}" type="pres">
      <dgm:prSet presAssocID="{DDB7E397-5C46-45C6-BBEA-35AF70EC2116}" presName="parentLeftMargin" presStyleLbl="node1" presStyleIdx="0" presStyleCnt="3"/>
      <dgm:spPr/>
    </dgm:pt>
    <dgm:pt modelId="{85E57DC3-762B-4315-B823-8FE0A800F68D}" type="pres">
      <dgm:prSet presAssocID="{DDB7E397-5C46-45C6-BBEA-35AF70EC211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2072DD7-CCCE-49A7-94AA-5E158064AE72}" type="pres">
      <dgm:prSet presAssocID="{DDB7E397-5C46-45C6-BBEA-35AF70EC2116}" presName="negativeSpace" presStyleCnt="0"/>
      <dgm:spPr/>
    </dgm:pt>
    <dgm:pt modelId="{C32531A4-AC3D-4E09-815B-A5F38DE07DB2}" type="pres">
      <dgm:prSet presAssocID="{DDB7E397-5C46-45C6-BBEA-35AF70EC2116}" presName="childText" presStyleLbl="conFgAcc1" presStyleIdx="1" presStyleCnt="3">
        <dgm:presLayoutVars>
          <dgm:bulletEnabled val="1"/>
        </dgm:presLayoutVars>
      </dgm:prSet>
      <dgm:spPr/>
    </dgm:pt>
    <dgm:pt modelId="{ABA08212-5181-4298-9633-C2DCF3C25493}" type="pres">
      <dgm:prSet presAssocID="{B11BDF30-6563-47D4-907F-0074683FBB24}" presName="spaceBetweenRectangles" presStyleCnt="0"/>
      <dgm:spPr/>
    </dgm:pt>
    <dgm:pt modelId="{21771C7A-1ABB-4567-A470-5236D7B6942F}" type="pres">
      <dgm:prSet presAssocID="{167BA428-EC66-45C4-A74D-FBD87E86C16B}" presName="parentLin" presStyleCnt="0"/>
      <dgm:spPr/>
    </dgm:pt>
    <dgm:pt modelId="{AD6A1F56-A92F-4D6F-ACA5-728A98BFC1D9}" type="pres">
      <dgm:prSet presAssocID="{167BA428-EC66-45C4-A74D-FBD87E86C16B}" presName="parentLeftMargin" presStyleLbl="node1" presStyleIdx="1" presStyleCnt="3"/>
      <dgm:spPr/>
    </dgm:pt>
    <dgm:pt modelId="{8E92B872-245A-4A4D-89E8-AC88A8797E78}" type="pres">
      <dgm:prSet presAssocID="{167BA428-EC66-45C4-A74D-FBD87E86C16B}" presName="parentText" presStyleLbl="node1" presStyleIdx="2" presStyleCnt="3" custLinFactNeighborX="-1656" custLinFactNeighborY="-5364">
        <dgm:presLayoutVars>
          <dgm:chMax val="0"/>
          <dgm:bulletEnabled val="1"/>
        </dgm:presLayoutVars>
      </dgm:prSet>
      <dgm:spPr/>
    </dgm:pt>
    <dgm:pt modelId="{C95EFDA2-A022-49A9-81D2-295FFE1FB704}" type="pres">
      <dgm:prSet presAssocID="{167BA428-EC66-45C4-A74D-FBD87E86C16B}" presName="negativeSpace" presStyleCnt="0"/>
      <dgm:spPr/>
    </dgm:pt>
    <dgm:pt modelId="{0B195DA5-9024-46E7-B3C1-A93C4D52C881}" type="pres">
      <dgm:prSet presAssocID="{167BA428-EC66-45C4-A74D-FBD87E86C16B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C1437D5-F537-47C6-A5D4-9A4805EB6B0C}" type="presOf" srcId="{3DCEA4B9-D1B5-43F6-AA45-22795FC61488}" destId="{72A55A1A-9323-4792-8668-E5FD054C5C98}" srcOrd="0" destOrd="0" presId="urn:microsoft.com/office/officeart/2005/8/layout/list1"/>
    <dgm:cxn modelId="{AE3FAB76-2D11-4EEC-BDFE-79365FFF1AF7}" srcId="{FDD2FBA4-231E-45EE-9C64-B10776C835FD}" destId="{3DCEA4B9-D1B5-43F6-AA45-22795FC61488}" srcOrd="0" destOrd="0" parTransId="{BC30F2A2-5265-4F1E-AFD1-C33ACF1A88EF}" sibTransId="{88FB4078-18CE-4838-98F3-A70EC3D0ED21}"/>
    <dgm:cxn modelId="{8C7E5F5C-E284-49CC-A2B8-D134DB6A0747}" srcId="{FDD2FBA4-231E-45EE-9C64-B10776C835FD}" destId="{DDB7E397-5C46-45C6-BBEA-35AF70EC2116}" srcOrd="1" destOrd="0" parTransId="{A985F0D4-4675-4F67-9A0B-FBB6EA92E05A}" sibTransId="{B11BDF30-6563-47D4-907F-0074683FBB24}"/>
    <dgm:cxn modelId="{DB4D8537-6B9D-47B5-B9A1-03CB43F88A98}" type="presOf" srcId="{167BA428-EC66-45C4-A74D-FBD87E86C16B}" destId="{8E92B872-245A-4A4D-89E8-AC88A8797E78}" srcOrd="1" destOrd="0" presId="urn:microsoft.com/office/officeart/2005/8/layout/list1"/>
    <dgm:cxn modelId="{4F26C09C-96FD-4060-A798-03CBA9A59DF7}" type="presOf" srcId="{DDB7E397-5C46-45C6-BBEA-35AF70EC2116}" destId="{5E52957B-7687-4736-97D2-EC0DA26A1164}" srcOrd="0" destOrd="0" presId="urn:microsoft.com/office/officeart/2005/8/layout/list1"/>
    <dgm:cxn modelId="{00900943-03D9-4D86-96A6-C05FBEE21C35}" type="presOf" srcId="{FDD2FBA4-231E-45EE-9C64-B10776C835FD}" destId="{11FBF9D6-6017-4B64-BDE8-677C6AEC02EE}" srcOrd="0" destOrd="0" presId="urn:microsoft.com/office/officeart/2005/8/layout/list1"/>
    <dgm:cxn modelId="{7FCC2278-1540-4CD1-861C-672A53D95D4C}" type="presOf" srcId="{3DCEA4B9-D1B5-43F6-AA45-22795FC61488}" destId="{EFDFFCA0-8A70-4845-A5DB-F38A63E8F119}" srcOrd="1" destOrd="0" presId="urn:microsoft.com/office/officeart/2005/8/layout/list1"/>
    <dgm:cxn modelId="{82444952-ECD4-47F6-9B57-A57B3C2AD1B8}" type="presOf" srcId="{167BA428-EC66-45C4-A74D-FBD87E86C16B}" destId="{AD6A1F56-A92F-4D6F-ACA5-728A98BFC1D9}" srcOrd="0" destOrd="0" presId="urn:microsoft.com/office/officeart/2005/8/layout/list1"/>
    <dgm:cxn modelId="{0E0EE7A3-8FCE-4881-8F17-17260F92497A}" type="presOf" srcId="{DDB7E397-5C46-45C6-BBEA-35AF70EC2116}" destId="{85E57DC3-762B-4315-B823-8FE0A800F68D}" srcOrd="1" destOrd="0" presId="urn:microsoft.com/office/officeart/2005/8/layout/list1"/>
    <dgm:cxn modelId="{489EA65F-CAAB-449D-B61F-D03D7412E135}" srcId="{FDD2FBA4-231E-45EE-9C64-B10776C835FD}" destId="{167BA428-EC66-45C4-A74D-FBD87E86C16B}" srcOrd="2" destOrd="0" parTransId="{96C315F4-57BD-4658-8C13-3E8B64E3F41C}" sibTransId="{F7CBD654-09C7-456C-8E07-395252D2FDB7}"/>
    <dgm:cxn modelId="{F253F218-9901-412C-AAFF-90D649195194}" type="presParOf" srcId="{11FBF9D6-6017-4B64-BDE8-677C6AEC02EE}" destId="{4FB7925C-2289-4F4D-AE81-3D6622E05C04}" srcOrd="0" destOrd="0" presId="urn:microsoft.com/office/officeart/2005/8/layout/list1"/>
    <dgm:cxn modelId="{7B0D3DF3-2844-48B3-B12B-62513430E27D}" type="presParOf" srcId="{4FB7925C-2289-4F4D-AE81-3D6622E05C04}" destId="{72A55A1A-9323-4792-8668-E5FD054C5C98}" srcOrd="0" destOrd="0" presId="urn:microsoft.com/office/officeart/2005/8/layout/list1"/>
    <dgm:cxn modelId="{DB27F69D-4144-4B08-9D8B-E787FDFFBE47}" type="presParOf" srcId="{4FB7925C-2289-4F4D-AE81-3D6622E05C04}" destId="{EFDFFCA0-8A70-4845-A5DB-F38A63E8F119}" srcOrd="1" destOrd="0" presId="urn:microsoft.com/office/officeart/2005/8/layout/list1"/>
    <dgm:cxn modelId="{97584EF8-03F5-45CE-BEFC-A4A668E5B7E1}" type="presParOf" srcId="{11FBF9D6-6017-4B64-BDE8-677C6AEC02EE}" destId="{79B2751A-CF19-446B-B3BE-28A337EE21E5}" srcOrd="1" destOrd="0" presId="urn:microsoft.com/office/officeart/2005/8/layout/list1"/>
    <dgm:cxn modelId="{90DB50A3-7C7D-4814-9A31-B9CB7A02BB88}" type="presParOf" srcId="{11FBF9D6-6017-4B64-BDE8-677C6AEC02EE}" destId="{711BB200-48C0-4DF0-B8EB-53E34A0F771C}" srcOrd="2" destOrd="0" presId="urn:microsoft.com/office/officeart/2005/8/layout/list1"/>
    <dgm:cxn modelId="{781D8ECF-2400-49C5-A7CB-9E9DB10B943B}" type="presParOf" srcId="{11FBF9D6-6017-4B64-BDE8-677C6AEC02EE}" destId="{39E48753-7B50-47E5-B81B-9FF3501DE6F9}" srcOrd="3" destOrd="0" presId="urn:microsoft.com/office/officeart/2005/8/layout/list1"/>
    <dgm:cxn modelId="{6BB55901-654B-4AED-A723-315A58D59A00}" type="presParOf" srcId="{11FBF9D6-6017-4B64-BDE8-677C6AEC02EE}" destId="{5D97334E-BC7E-40B2-A25A-C2A35E4B4A3F}" srcOrd="4" destOrd="0" presId="urn:microsoft.com/office/officeart/2005/8/layout/list1"/>
    <dgm:cxn modelId="{A900D481-A8AC-4249-A86C-D99869D896DE}" type="presParOf" srcId="{5D97334E-BC7E-40B2-A25A-C2A35E4B4A3F}" destId="{5E52957B-7687-4736-97D2-EC0DA26A1164}" srcOrd="0" destOrd="0" presId="urn:microsoft.com/office/officeart/2005/8/layout/list1"/>
    <dgm:cxn modelId="{4DF0B37F-DD7E-411D-A71B-260E1AFFBDB9}" type="presParOf" srcId="{5D97334E-BC7E-40B2-A25A-C2A35E4B4A3F}" destId="{85E57DC3-762B-4315-B823-8FE0A800F68D}" srcOrd="1" destOrd="0" presId="urn:microsoft.com/office/officeart/2005/8/layout/list1"/>
    <dgm:cxn modelId="{3CABD6FC-0BC5-48F1-ACB7-F776B1988DB6}" type="presParOf" srcId="{11FBF9D6-6017-4B64-BDE8-677C6AEC02EE}" destId="{42072DD7-CCCE-49A7-94AA-5E158064AE72}" srcOrd="5" destOrd="0" presId="urn:microsoft.com/office/officeart/2005/8/layout/list1"/>
    <dgm:cxn modelId="{3DDE40E7-69D1-4519-ABF0-F5F020AD8FEF}" type="presParOf" srcId="{11FBF9D6-6017-4B64-BDE8-677C6AEC02EE}" destId="{C32531A4-AC3D-4E09-815B-A5F38DE07DB2}" srcOrd="6" destOrd="0" presId="urn:microsoft.com/office/officeart/2005/8/layout/list1"/>
    <dgm:cxn modelId="{7DAD237C-3509-4140-AA35-2ED8E1B8D257}" type="presParOf" srcId="{11FBF9D6-6017-4B64-BDE8-677C6AEC02EE}" destId="{ABA08212-5181-4298-9633-C2DCF3C25493}" srcOrd="7" destOrd="0" presId="urn:microsoft.com/office/officeart/2005/8/layout/list1"/>
    <dgm:cxn modelId="{FD9C8194-178C-4E07-A68B-F8FF4CBD44E6}" type="presParOf" srcId="{11FBF9D6-6017-4B64-BDE8-677C6AEC02EE}" destId="{21771C7A-1ABB-4567-A470-5236D7B6942F}" srcOrd="8" destOrd="0" presId="urn:microsoft.com/office/officeart/2005/8/layout/list1"/>
    <dgm:cxn modelId="{BD7CBDE9-004C-4883-AD37-5700D434B4FE}" type="presParOf" srcId="{21771C7A-1ABB-4567-A470-5236D7B6942F}" destId="{AD6A1F56-A92F-4D6F-ACA5-728A98BFC1D9}" srcOrd="0" destOrd="0" presId="urn:microsoft.com/office/officeart/2005/8/layout/list1"/>
    <dgm:cxn modelId="{D2B52AAE-15D1-41B8-9C68-C7EC0FFDA724}" type="presParOf" srcId="{21771C7A-1ABB-4567-A470-5236D7B6942F}" destId="{8E92B872-245A-4A4D-89E8-AC88A8797E78}" srcOrd="1" destOrd="0" presId="urn:microsoft.com/office/officeart/2005/8/layout/list1"/>
    <dgm:cxn modelId="{8390B8FF-A538-4780-B681-97F5A45F8C5D}" type="presParOf" srcId="{11FBF9D6-6017-4B64-BDE8-677C6AEC02EE}" destId="{C95EFDA2-A022-49A9-81D2-295FFE1FB704}" srcOrd="9" destOrd="0" presId="urn:microsoft.com/office/officeart/2005/8/layout/list1"/>
    <dgm:cxn modelId="{E263C8CE-85E7-4724-9607-0936ACF3EA45}" type="presParOf" srcId="{11FBF9D6-6017-4B64-BDE8-677C6AEC02EE}" destId="{0B195DA5-9024-46E7-B3C1-A93C4D52C88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1BB200-48C0-4DF0-B8EB-53E34A0F771C}">
      <dsp:nvSpPr>
        <dsp:cNvPr id="0" name=""/>
        <dsp:cNvSpPr/>
      </dsp:nvSpPr>
      <dsp:spPr>
        <a:xfrm>
          <a:off x="0" y="506528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DFFCA0-8A70-4845-A5DB-F38A63E8F119}">
      <dsp:nvSpPr>
        <dsp:cNvPr id="0" name=""/>
        <dsp:cNvSpPr/>
      </dsp:nvSpPr>
      <dsp:spPr>
        <a:xfrm>
          <a:off x="525780" y="19448"/>
          <a:ext cx="736092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smtClean="0"/>
            <a:t>Zákonné zastoupení</a:t>
          </a:r>
          <a:endParaRPr lang="cs-CZ" sz="3300" kern="1200" dirty="0"/>
        </a:p>
      </dsp:txBody>
      <dsp:txXfrm>
        <a:off x="573335" y="67003"/>
        <a:ext cx="7265810" cy="879050"/>
      </dsp:txXfrm>
    </dsp:sp>
    <dsp:sp modelId="{C32531A4-AC3D-4E09-815B-A5F38DE07DB2}">
      <dsp:nvSpPr>
        <dsp:cNvPr id="0" name=""/>
        <dsp:cNvSpPr/>
      </dsp:nvSpPr>
      <dsp:spPr>
        <a:xfrm>
          <a:off x="0" y="2003409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E57DC3-762B-4315-B823-8FE0A800F68D}">
      <dsp:nvSpPr>
        <dsp:cNvPr id="0" name=""/>
        <dsp:cNvSpPr/>
      </dsp:nvSpPr>
      <dsp:spPr>
        <a:xfrm>
          <a:off x="525780" y="1516329"/>
          <a:ext cx="736092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smtClean="0"/>
            <a:t>Smluvní zastoupení</a:t>
          </a:r>
          <a:endParaRPr lang="cs-CZ" sz="3300" kern="1200" dirty="0"/>
        </a:p>
      </dsp:txBody>
      <dsp:txXfrm>
        <a:off x="573335" y="1563884"/>
        <a:ext cx="7265810" cy="879050"/>
      </dsp:txXfrm>
    </dsp:sp>
    <dsp:sp modelId="{0B195DA5-9024-46E7-B3C1-A93C4D52C881}">
      <dsp:nvSpPr>
        <dsp:cNvPr id="0" name=""/>
        <dsp:cNvSpPr/>
      </dsp:nvSpPr>
      <dsp:spPr>
        <a:xfrm>
          <a:off x="0" y="3500289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92B872-245A-4A4D-89E8-AC88A8797E78}">
      <dsp:nvSpPr>
        <dsp:cNvPr id="0" name=""/>
        <dsp:cNvSpPr/>
      </dsp:nvSpPr>
      <dsp:spPr>
        <a:xfrm>
          <a:off x="517073" y="2960955"/>
          <a:ext cx="736092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smtClean="0"/>
            <a:t>opatrovnictví</a:t>
          </a:r>
          <a:endParaRPr lang="cs-CZ" sz="3300" kern="1200" dirty="0"/>
        </a:p>
      </dsp:txBody>
      <dsp:txXfrm>
        <a:off x="564628" y="3008510"/>
        <a:ext cx="7265810" cy="879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CA92A9-F1B6-44F5-BF92-3B474D63B277}" type="datetimeFigureOut">
              <a:rPr lang="cs-CZ" smtClean="0"/>
              <a:t>04.03.2020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D5421A-F7ED-4154-9523-EF00845B0F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6338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06DC-DE02-4228-8251-966C53E8B7FA}" type="datetimeFigureOut">
              <a:rPr lang="cs-CZ" smtClean="0"/>
              <a:t>04.03.2020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111A-FBA8-4F5A-8C22-AA0D13BBAA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6770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06DC-DE02-4228-8251-966C53E8B7FA}" type="datetimeFigureOut">
              <a:rPr lang="cs-CZ" smtClean="0"/>
              <a:t>04.03.2020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111A-FBA8-4F5A-8C22-AA0D13BBAA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7191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06DC-DE02-4228-8251-966C53E8B7FA}" type="datetimeFigureOut">
              <a:rPr lang="cs-CZ" smtClean="0"/>
              <a:t>04.03.2020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111A-FBA8-4F5A-8C22-AA0D13BBAA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9762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06DC-DE02-4228-8251-966C53E8B7FA}" type="datetimeFigureOut">
              <a:rPr lang="cs-CZ" smtClean="0"/>
              <a:t>04.03.2020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111A-FBA8-4F5A-8C22-AA0D13BBAA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358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06DC-DE02-4228-8251-966C53E8B7FA}" type="datetimeFigureOut">
              <a:rPr lang="cs-CZ" smtClean="0"/>
              <a:t>04.03.2020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111A-FBA8-4F5A-8C22-AA0D13BBAA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139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06DC-DE02-4228-8251-966C53E8B7FA}" type="datetimeFigureOut">
              <a:rPr lang="cs-CZ" smtClean="0"/>
              <a:t>04.03.2020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111A-FBA8-4F5A-8C22-AA0D13BBAA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186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06DC-DE02-4228-8251-966C53E8B7FA}" type="datetimeFigureOut">
              <a:rPr lang="cs-CZ" smtClean="0"/>
              <a:t>04.03.2020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111A-FBA8-4F5A-8C22-AA0D13BBAA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993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06DC-DE02-4228-8251-966C53E8B7FA}" type="datetimeFigureOut">
              <a:rPr lang="cs-CZ" smtClean="0"/>
              <a:t>04.03.2020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111A-FBA8-4F5A-8C22-AA0D13BBAA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998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06DC-DE02-4228-8251-966C53E8B7FA}" type="datetimeFigureOut">
              <a:rPr lang="cs-CZ" smtClean="0"/>
              <a:t>04.03.2020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111A-FBA8-4F5A-8C22-AA0D13BBAA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7554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06DC-DE02-4228-8251-966C53E8B7FA}" type="datetimeFigureOut">
              <a:rPr lang="cs-CZ" smtClean="0"/>
              <a:t>04.03.2020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111A-FBA8-4F5A-8C22-AA0D13BBAA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7477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06DC-DE02-4228-8251-966C53E8B7FA}" type="datetimeFigureOut">
              <a:rPr lang="cs-CZ" smtClean="0"/>
              <a:t>04.03.2020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111A-FBA8-4F5A-8C22-AA0D13BBAA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3054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706DC-DE02-4228-8251-966C53E8B7FA}" type="datetimeFigureOut">
              <a:rPr lang="cs-CZ" smtClean="0"/>
              <a:t>04.03.2020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3111A-FBA8-4F5A-8C22-AA0D13BBAA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1422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ZASTUPOVÁNÍ </a:t>
            </a:r>
            <a:endParaRPr lang="cs-CZ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Ak.rok</a:t>
            </a:r>
            <a:r>
              <a:rPr lang="cs-CZ" dirty="0" smtClean="0"/>
              <a:t> 2019/2020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0128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Zákonné zastoupení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/>
              <a:t>Případy zastoupení : </a:t>
            </a:r>
            <a:endParaRPr lang="cs-CZ" sz="3200" dirty="0"/>
          </a:p>
          <a:p>
            <a:r>
              <a:rPr lang="cs-CZ" sz="3200" dirty="0" smtClean="0"/>
              <a:t>zastoupení </a:t>
            </a:r>
            <a:r>
              <a:rPr lang="cs-CZ" sz="3200" b="1" dirty="0"/>
              <a:t>nezletilých osob</a:t>
            </a:r>
            <a:endParaRPr lang="cs-CZ" sz="3200" dirty="0"/>
          </a:p>
          <a:p>
            <a:r>
              <a:rPr lang="cs-CZ" sz="3200" dirty="0" smtClean="0"/>
              <a:t>zastoupení </a:t>
            </a:r>
            <a:r>
              <a:rPr lang="cs-CZ" sz="3200" dirty="0"/>
              <a:t>osob, které nemohou samostatně právně jednat z </a:t>
            </a:r>
            <a:r>
              <a:rPr lang="cs-CZ" sz="3200" b="1" dirty="0"/>
              <a:t>důvodu duševní poruchy</a:t>
            </a:r>
            <a:endParaRPr lang="cs-CZ" sz="3200" dirty="0"/>
          </a:p>
          <a:p>
            <a:r>
              <a:rPr lang="cs-CZ" sz="3200" b="1" dirty="0" smtClean="0"/>
              <a:t>zastoupení </a:t>
            </a:r>
            <a:r>
              <a:rPr lang="cs-CZ" sz="3200" b="1" dirty="0"/>
              <a:t>PO </a:t>
            </a:r>
            <a:r>
              <a:rPr lang="cs-CZ" sz="3200" dirty="0"/>
              <a:t>zaměstnanci nebo jinými osobami pověřenými činností při provozu obchodního závodu (viz zastoupení podnikatele)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664707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Opatrovník</a:t>
            </a:r>
            <a:endParaRPr lang="cs-CZ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b="1" dirty="0"/>
              <a:t>Soud</a:t>
            </a:r>
            <a:r>
              <a:rPr lang="cs-CZ" dirty="0"/>
              <a:t> ustanoví opatrovníka </a:t>
            </a:r>
          </a:p>
          <a:p>
            <a:r>
              <a:rPr lang="cs-CZ" dirty="0" smtClean="0"/>
              <a:t>osobě</a:t>
            </a:r>
            <a:r>
              <a:rPr lang="cs-CZ" dirty="0"/>
              <a:t>, jejíž svéprávnost je omezena</a:t>
            </a:r>
          </a:p>
          <a:p>
            <a:r>
              <a:rPr lang="cs-CZ" dirty="0" smtClean="0"/>
              <a:t>člověku </a:t>
            </a:r>
            <a:r>
              <a:rPr lang="cs-CZ" dirty="0"/>
              <a:t>neznámému či neznámého pobytu</a:t>
            </a:r>
          </a:p>
          <a:p>
            <a:pPr marL="0" indent="0">
              <a:buNone/>
            </a:pPr>
            <a:r>
              <a:rPr lang="cs-CZ" b="1" dirty="0" smtClean="0"/>
              <a:t>Opatrovníkem</a:t>
            </a:r>
            <a:r>
              <a:rPr lang="cs-CZ" dirty="0" smtClean="0"/>
              <a:t> </a:t>
            </a:r>
            <a:r>
              <a:rPr lang="cs-CZ" dirty="0"/>
              <a:t>bude </a:t>
            </a:r>
          </a:p>
          <a:p>
            <a:r>
              <a:rPr lang="cs-CZ" dirty="0" smtClean="0"/>
              <a:t>osoba</a:t>
            </a:r>
            <a:r>
              <a:rPr lang="cs-CZ" dirty="0"/>
              <a:t>, kterou navrhne </a:t>
            </a:r>
            <a:r>
              <a:rPr lang="cs-CZ" dirty="0" smtClean="0"/>
              <a:t>opatrovance</a:t>
            </a:r>
            <a:endParaRPr lang="cs-CZ" dirty="0"/>
          </a:p>
          <a:p>
            <a:r>
              <a:rPr lang="cs-CZ" dirty="0" smtClean="0"/>
              <a:t>příbuzný </a:t>
            </a:r>
            <a:endParaRPr lang="cs-CZ" dirty="0"/>
          </a:p>
          <a:p>
            <a:r>
              <a:rPr lang="cs-CZ" dirty="0" smtClean="0"/>
              <a:t>osoba </a:t>
            </a:r>
            <a:r>
              <a:rPr lang="cs-CZ" dirty="0" err="1"/>
              <a:t>opatrovanci</a:t>
            </a:r>
            <a:r>
              <a:rPr lang="cs-CZ" dirty="0"/>
              <a:t> blízká, která osvědčí o opatrovance dlouhodobý a vážný zájem </a:t>
            </a:r>
          </a:p>
          <a:p>
            <a:r>
              <a:rPr lang="cs-CZ" dirty="0" smtClean="0"/>
              <a:t>veřejný </a:t>
            </a:r>
            <a:r>
              <a:rPr lang="cs-CZ" dirty="0"/>
              <a:t>opatrovník podle jiného zákona </a:t>
            </a:r>
          </a:p>
          <a:p>
            <a:pPr marL="0" indent="0">
              <a:buNone/>
            </a:pPr>
            <a:r>
              <a:rPr lang="cs-CZ" dirty="0" smtClean="0"/>
              <a:t>Možnost </a:t>
            </a:r>
            <a:r>
              <a:rPr lang="cs-CZ" dirty="0"/>
              <a:t>ustavení opatrovnické rady (dohled nad opatrovníkem)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8506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Opatrovník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cs-CZ" b="1" dirty="0">
                <a:solidFill>
                  <a:schemeClr val="accent2">
                    <a:lumMod val="75000"/>
                  </a:schemeClr>
                </a:solidFill>
              </a:rPr>
            </a:br>
            <a:endParaRPr lang="cs-CZ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Kolizní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opatrovník </a:t>
            </a:r>
            <a:r>
              <a:rPr lang="cs-CZ" dirty="0"/>
              <a:t>→ v případě konfliktu</a:t>
            </a:r>
          </a:p>
          <a:p>
            <a:r>
              <a:rPr lang="cs-CZ" dirty="0" smtClean="0"/>
              <a:t>konflikt </a:t>
            </a:r>
            <a:r>
              <a:rPr lang="cs-CZ" dirty="0"/>
              <a:t>mezi </a:t>
            </a:r>
            <a:r>
              <a:rPr lang="cs-CZ" b="1" dirty="0"/>
              <a:t>zastoupeným</a:t>
            </a:r>
            <a:r>
              <a:rPr lang="cs-CZ" dirty="0"/>
              <a:t>a </a:t>
            </a:r>
            <a:r>
              <a:rPr lang="cs-CZ" b="1" dirty="0"/>
              <a:t>zákonným zástupcem/opatrovníkem</a:t>
            </a:r>
            <a:endParaRPr lang="cs-CZ" dirty="0"/>
          </a:p>
          <a:p>
            <a:r>
              <a:rPr lang="cs-CZ" dirty="0" smtClean="0"/>
              <a:t>konflikt </a:t>
            </a:r>
            <a:r>
              <a:rPr lang="cs-CZ" dirty="0"/>
              <a:t>mezi </a:t>
            </a:r>
            <a:r>
              <a:rPr lang="cs-CZ" b="1" dirty="0"/>
              <a:t>zastoupenými navzájem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•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Opatrovnictví PO</a:t>
            </a:r>
          </a:p>
          <a:p>
            <a:r>
              <a:rPr lang="cs-CZ" dirty="0" smtClean="0"/>
              <a:t>správa </a:t>
            </a:r>
            <a:r>
              <a:rPr lang="cs-CZ" dirty="0"/>
              <a:t>záležitostí PO nebo hájení zájmů PO</a:t>
            </a:r>
          </a:p>
          <a:p>
            <a:r>
              <a:rPr lang="cs-CZ" dirty="0" smtClean="0"/>
              <a:t>jen </a:t>
            </a:r>
            <a:r>
              <a:rPr lang="cs-CZ" dirty="0"/>
              <a:t>osoba způsobilá být členem statutárního orgánu (analogicky se budou aplikovat předmětná pravidla pro statutární orgány PO)</a:t>
            </a:r>
          </a:p>
          <a:p>
            <a:r>
              <a:rPr lang="cs-CZ" dirty="0" smtClean="0"/>
              <a:t>možnost </a:t>
            </a:r>
            <a:r>
              <a:rPr lang="cs-CZ" dirty="0"/>
              <a:t>jmenovat osobu opatrovníka dle zakladatelského právního jednání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9236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Zastoupení podnikatele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Podnikatelem</a:t>
            </a:r>
            <a:r>
              <a:rPr lang="cs-CZ" dirty="0" smtClean="0"/>
              <a:t> </a:t>
            </a:r>
            <a:r>
              <a:rPr lang="cs-CZ" dirty="0"/>
              <a:t>je </a:t>
            </a:r>
          </a:p>
          <a:p>
            <a:r>
              <a:rPr lang="cs-CZ" dirty="0" smtClean="0"/>
              <a:t>ten</a:t>
            </a:r>
            <a:r>
              <a:rPr lang="cs-CZ" dirty="0"/>
              <a:t>, kdo podniká</a:t>
            </a:r>
          </a:p>
          <a:p>
            <a:r>
              <a:rPr lang="cs-CZ" dirty="0" smtClean="0"/>
              <a:t>osoba </a:t>
            </a:r>
            <a:r>
              <a:rPr lang="cs-CZ" dirty="0"/>
              <a:t>zapsaná v obchodním rejstříku</a:t>
            </a:r>
          </a:p>
          <a:p>
            <a:r>
              <a:rPr lang="cs-CZ" dirty="0" smtClean="0"/>
              <a:t>podnikatel </a:t>
            </a:r>
            <a:r>
              <a:rPr lang="cs-CZ" dirty="0"/>
              <a:t>ve vztahu ke spotřebiteli</a:t>
            </a:r>
          </a:p>
          <a:p>
            <a:r>
              <a:rPr lang="pl-PL" dirty="0" smtClean="0"/>
              <a:t>ten</a:t>
            </a:r>
            <a:r>
              <a:rPr lang="pl-PL" dirty="0"/>
              <a:t>, kdo je držitelem podnikatelského oprávnění</a:t>
            </a:r>
          </a:p>
          <a:p>
            <a:pPr marL="0" indent="0">
              <a:buNone/>
            </a:pPr>
            <a:r>
              <a:rPr lang="cs-CZ" dirty="0"/>
              <a:t>•Jednání podnikatele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člověka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dirty="0" smtClean="0"/>
              <a:t>   přímé(jedná </a:t>
            </a:r>
            <a:r>
              <a:rPr lang="cs-CZ" dirty="0"/>
              <a:t>osobně) X nepřímé(jedná v zastoupení)</a:t>
            </a:r>
          </a:p>
          <a:p>
            <a:pPr marL="0" indent="0">
              <a:buNone/>
            </a:pPr>
            <a:r>
              <a:rPr lang="cs-CZ" dirty="0"/>
              <a:t>•Jednání podnikatele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PO</a:t>
            </a:r>
          </a:p>
          <a:p>
            <a:r>
              <a:rPr lang="cs-CZ" dirty="0" smtClean="0"/>
              <a:t>vždy </a:t>
            </a:r>
            <a:r>
              <a:rPr lang="cs-CZ" dirty="0"/>
              <a:t>nepřímé(teorie fikce)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7992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Zákonné zastoupení podnikatele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Výlučně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přímé zastoupení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dirty="0"/>
              <a:t>•Podnikatel může být zastoupen </a:t>
            </a:r>
          </a:p>
          <a:p>
            <a:r>
              <a:rPr lang="cs-CZ" dirty="0" smtClean="0"/>
              <a:t>Členem </a:t>
            </a:r>
            <a:r>
              <a:rPr lang="cs-CZ" dirty="0"/>
              <a:t>statutárního orgánu(jen PO)</a:t>
            </a:r>
          </a:p>
          <a:p>
            <a:r>
              <a:rPr lang="cs-CZ" dirty="0" smtClean="0"/>
              <a:t>tzv</a:t>
            </a:r>
            <a:r>
              <a:rPr lang="cs-CZ" dirty="0"/>
              <a:t>. generální </a:t>
            </a:r>
            <a:r>
              <a:rPr lang="cs-CZ" dirty="0" err="1" smtClean="0"/>
              <a:t>zástupčí</a:t>
            </a:r>
            <a:r>
              <a:rPr lang="cs-CZ" dirty="0" smtClean="0"/>
              <a:t> oprávnění</a:t>
            </a:r>
            <a:endParaRPr lang="cs-CZ" dirty="0"/>
          </a:p>
          <a:p>
            <a:r>
              <a:rPr lang="cs-CZ" dirty="0" smtClean="0"/>
              <a:t>Vedoucím </a:t>
            </a:r>
            <a:r>
              <a:rPr lang="cs-CZ" dirty="0"/>
              <a:t>odštěpného závodu</a:t>
            </a:r>
          </a:p>
          <a:p>
            <a:r>
              <a:rPr lang="cs-CZ" dirty="0" smtClean="0"/>
              <a:t>Oprávnění </a:t>
            </a:r>
            <a:r>
              <a:rPr lang="cs-CZ" dirty="0"/>
              <a:t>zastupovat podnikatele ve všech záležitostech týkajících se odštěpného závodu</a:t>
            </a:r>
          </a:p>
          <a:p>
            <a:r>
              <a:rPr lang="cs-CZ" dirty="0" smtClean="0"/>
              <a:t>Osobou </a:t>
            </a:r>
            <a:r>
              <a:rPr lang="cs-CZ" dirty="0"/>
              <a:t>pověřenou určitou činností při provozu obchodního závodu</a:t>
            </a:r>
          </a:p>
          <a:p>
            <a:r>
              <a:rPr lang="cs-CZ" dirty="0" smtClean="0"/>
              <a:t>Nevyžaduje </a:t>
            </a:r>
            <a:r>
              <a:rPr lang="cs-CZ" dirty="0"/>
              <a:t>se, aby byl zaměstnancem nebo členem podnikatele</a:t>
            </a:r>
          </a:p>
          <a:p>
            <a:r>
              <a:rPr lang="cs-CZ" dirty="0" smtClean="0"/>
              <a:t>Pověření </a:t>
            </a:r>
            <a:r>
              <a:rPr lang="cs-CZ" dirty="0"/>
              <a:t>může být formální i zcela neformální</a:t>
            </a:r>
          </a:p>
        </p:txBody>
      </p:sp>
    </p:spTree>
    <p:extLst>
      <p:ext uri="{BB962C8B-B14F-4D97-AF65-F5344CB8AC3E}">
        <p14:creationId xmlns:p14="http://schemas.microsoft.com/office/powerpoint/2010/main" val="40509948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634" y="121285"/>
            <a:ext cx="11646751" cy="736600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92296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Prokura</a:t>
            </a:r>
            <a:endParaRPr lang="cs-CZ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Zvláštní smluvní zmocnění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pro případ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podnikání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b="1" dirty="0" smtClean="0"/>
              <a:t>Písemná forma </a:t>
            </a:r>
            <a:r>
              <a:rPr lang="cs-CZ" dirty="0" smtClean="0"/>
              <a:t>a </a:t>
            </a:r>
            <a:r>
              <a:rPr lang="cs-CZ" dirty="0"/>
              <a:t>explicitní vyjádření, že jde o prokuru</a:t>
            </a:r>
          </a:p>
          <a:p>
            <a:pPr marL="0" indent="0">
              <a:buNone/>
            </a:pPr>
            <a:r>
              <a:rPr lang="cs-CZ" dirty="0" smtClean="0"/>
              <a:t>Pouze </a:t>
            </a:r>
            <a:r>
              <a:rPr lang="cs-CZ" dirty="0"/>
              <a:t>podnikatel zapsaný do OR → zapisuje se do OR (deklaratorní účinek)</a:t>
            </a:r>
          </a:p>
          <a:p>
            <a:pPr marL="0" indent="0">
              <a:buNone/>
            </a:pPr>
            <a:r>
              <a:rPr lang="cs-CZ" dirty="0" smtClean="0"/>
              <a:t>Téměř neomezené </a:t>
            </a:r>
            <a:r>
              <a:rPr lang="cs-CZ" dirty="0" err="1" smtClean="0"/>
              <a:t>zástupčí</a:t>
            </a:r>
            <a:r>
              <a:rPr lang="cs-CZ" dirty="0" smtClean="0"/>
              <a:t> </a:t>
            </a:r>
            <a:r>
              <a:rPr lang="cs-CZ" dirty="0"/>
              <a:t>oprávnění</a:t>
            </a:r>
          </a:p>
          <a:p>
            <a:pPr marL="0" indent="0">
              <a:buNone/>
            </a:pPr>
            <a:r>
              <a:rPr lang="cs-CZ" dirty="0"/>
              <a:t>–</a:t>
            </a:r>
            <a:r>
              <a:rPr lang="cs-CZ" i="1" dirty="0"/>
              <a:t>„</a:t>
            </a:r>
            <a:r>
              <a:rPr lang="cs-CZ" i="1" dirty="0" smtClean="0"/>
              <a:t>k právním </a:t>
            </a:r>
            <a:r>
              <a:rPr lang="cs-CZ" i="1" dirty="0"/>
              <a:t>jednáním, ke kterým dochází při provozu obchodního závodu, popřípadě pobočky, </a:t>
            </a:r>
            <a:r>
              <a:rPr lang="cs-CZ" b="1" i="1" dirty="0" smtClean="0"/>
              <a:t>a to i k těm</a:t>
            </a:r>
            <a:r>
              <a:rPr lang="cs-CZ" b="1" i="1" dirty="0"/>
              <a:t>, pro která se jinak vyžaduje zvláštní plná moc</a:t>
            </a:r>
            <a:r>
              <a:rPr lang="cs-CZ" i="1" dirty="0"/>
              <a:t>.“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–neomezena předmětem podnikání</a:t>
            </a:r>
          </a:p>
          <a:p>
            <a:pPr marL="0" indent="0">
              <a:buNone/>
            </a:pPr>
            <a:r>
              <a:rPr lang="cs-CZ" dirty="0"/>
              <a:t>–souvislost s provozem obchodního závodu = podnikáním obecně</a:t>
            </a:r>
          </a:p>
          <a:p>
            <a:pPr marL="0" indent="0">
              <a:buNone/>
            </a:pPr>
            <a:r>
              <a:rPr lang="cs-CZ" dirty="0"/>
              <a:t>–zákaz </a:t>
            </a:r>
            <a:r>
              <a:rPr lang="cs-CZ" dirty="0" smtClean="0"/>
              <a:t>zcizovat nebo </a:t>
            </a:r>
            <a:r>
              <a:rPr lang="cs-CZ" dirty="0"/>
              <a:t>zatěžovat nemovitosti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78687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Prokura</a:t>
            </a:r>
            <a:endParaRPr lang="cs-CZ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Pojmové </a:t>
            </a:r>
            <a:r>
              <a:rPr lang="cs-CZ" dirty="0"/>
              <a:t>omezení prokury</a:t>
            </a:r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ne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ve věcech</a:t>
            </a:r>
            <a:r>
              <a:rPr lang="cs-CZ" dirty="0"/>
              <a:t> náležejících výlučně do působnosti podnikatele nebo jeho statutára(svolání VH)</a:t>
            </a:r>
          </a:p>
          <a:p>
            <a:r>
              <a:rPr lang="cs-CZ" dirty="0" smtClean="0"/>
              <a:t>ne </a:t>
            </a:r>
            <a:r>
              <a:rPr lang="cs-CZ" dirty="0"/>
              <a:t>jednání, která nejsou ve vztahu k provozu závodu (nákup chaty za podnikatele pro soukromé účely)</a:t>
            </a:r>
          </a:p>
          <a:p>
            <a:r>
              <a:rPr lang="cs-CZ" dirty="0" smtClean="0"/>
              <a:t>ne </a:t>
            </a:r>
            <a:r>
              <a:rPr lang="cs-CZ" dirty="0"/>
              <a:t>jednání, která se dotýkají samotné podstaty závodu(nemůže nakládat se závodem samotným -prodat, zatížit, popř. uskutečnit přeměnu podnikatele)</a:t>
            </a:r>
          </a:p>
          <a:p>
            <a:pPr marL="0" indent="0">
              <a:buNone/>
            </a:pPr>
            <a:r>
              <a:rPr lang="cs-CZ" dirty="0"/>
              <a:t>•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Rozšířená prokura</a:t>
            </a:r>
          </a:p>
          <a:p>
            <a:r>
              <a:rPr lang="cs-CZ" dirty="0"/>
              <a:t>–možnost zatížit nebo zcizit nemovitost</a:t>
            </a:r>
          </a:p>
          <a:p>
            <a:r>
              <a:rPr lang="cs-CZ" dirty="0"/>
              <a:t>–musí být explicitně uvedeno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64351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Prokura</a:t>
            </a:r>
            <a:endParaRPr lang="cs-CZ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•</a:t>
            </a:r>
            <a:r>
              <a:rPr lang="cs-CZ" dirty="0"/>
              <a:t>Povinnost vykonávat funkci s </a:t>
            </a:r>
            <a:r>
              <a:rPr lang="cs-CZ" b="1" dirty="0"/>
              <a:t>péčí řádného hospodáře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•Podpis prokuristy</a:t>
            </a:r>
          </a:p>
          <a:p>
            <a:pPr marL="0" indent="0">
              <a:buNone/>
            </a:pPr>
            <a:r>
              <a:rPr lang="cs-CZ" dirty="0" smtClean="0"/>
              <a:t>  –</a:t>
            </a:r>
            <a:r>
              <a:rPr lang="cs-CZ" dirty="0"/>
              <a:t>obchodní firma podnikatele</a:t>
            </a:r>
          </a:p>
          <a:p>
            <a:pPr marL="0" indent="0">
              <a:buNone/>
            </a:pPr>
            <a:r>
              <a:rPr lang="pl-PL" dirty="0" smtClean="0"/>
              <a:t>  –</a:t>
            </a:r>
            <a:r>
              <a:rPr lang="pl-PL" dirty="0"/>
              <a:t>údaj označující prokuru (p.p., per prokura)</a:t>
            </a:r>
          </a:p>
          <a:p>
            <a:pPr marL="0" indent="0">
              <a:buNone/>
            </a:pPr>
            <a:r>
              <a:rPr lang="cs-CZ" dirty="0" smtClean="0"/>
              <a:t>  –</a:t>
            </a:r>
            <a:r>
              <a:rPr lang="cs-CZ" dirty="0"/>
              <a:t>pouze pořádková povinnost X neplatnost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81672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Prokura zaniká</a:t>
            </a:r>
            <a:endParaRPr lang="cs-CZ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Prokura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zaniká : </a:t>
            </a:r>
            <a:endParaRPr lang="cs-CZ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dirty="0" smtClean="0"/>
              <a:t>odvoláním </a:t>
            </a:r>
            <a:r>
              <a:rPr lang="cs-CZ" dirty="0"/>
              <a:t>podnikatele</a:t>
            </a:r>
          </a:p>
          <a:p>
            <a:r>
              <a:rPr lang="cs-CZ" dirty="0" smtClean="0"/>
              <a:t>výpovědí </a:t>
            </a:r>
            <a:r>
              <a:rPr lang="cs-CZ" dirty="0"/>
              <a:t>prokuristy</a:t>
            </a:r>
          </a:p>
          <a:p>
            <a:r>
              <a:rPr lang="cs-CZ" dirty="0" smtClean="0"/>
              <a:t>smrtí </a:t>
            </a:r>
            <a:r>
              <a:rPr lang="cs-CZ" dirty="0"/>
              <a:t>prokuristy</a:t>
            </a:r>
          </a:p>
          <a:p>
            <a:r>
              <a:rPr lang="pl-PL" dirty="0" smtClean="0"/>
              <a:t>smrtí </a:t>
            </a:r>
            <a:r>
              <a:rPr lang="pl-PL" dirty="0"/>
              <a:t>podnikatele, jen bylo-li to ujednáno</a:t>
            </a:r>
          </a:p>
          <a:p>
            <a:r>
              <a:rPr lang="cs-CZ" dirty="0" smtClean="0"/>
              <a:t>převodem </a:t>
            </a:r>
            <a:r>
              <a:rPr lang="cs-CZ" dirty="0"/>
              <a:t>či pachtem závodu</a:t>
            </a:r>
          </a:p>
          <a:p>
            <a:r>
              <a:rPr lang="cs-CZ" dirty="0" smtClean="0"/>
              <a:t>soudním </a:t>
            </a:r>
            <a:r>
              <a:rPr lang="cs-CZ" dirty="0"/>
              <a:t>rozhodnutím o vyloučení prokuristy z </a:t>
            </a:r>
            <a:r>
              <a:rPr lang="cs-CZ" dirty="0" err="1"/>
              <a:t>fce</a:t>
            </a:r>
            <a:r>
              <a:rPr lang="cs-CZ" dirty="0"/>
              <a:t>.</a:t>
            </a:r>
          </a:p>
          <a:p>
            <a:r>
              <a:rPr lang="pl-PL" dirty="0" smtClean="0"/>
              <a:t>prohlášením </a:t>
            </a:r>
            <a:r>
              <a:rPr lang="pl-PL" dirty="0"/>
              <a:t>konkursu na majetek podnikatele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2669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Koncepce právního zastoupení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Část první, hlava III (§436 –488)NOZ</a:t>
            </a:r>
            <a:endParaRPr lang="cs-CZ" sz="3200" dirty="0"/>
          </a:p>
          <a:p>
            <a:pPr marL="0" indent="0">
              <a:buNone/>
            </a:pPr>
            <a:r>
              <a:rPr lang="cs-CZ" dirty="0"/>
              <a:t>•Komplexní obecná úprava</a:t>
            </a:r>
          </a:p>
          <a:p>
            <a:pPr marL="0" indent="0">
              <a:buNone/>
            </a:pPr>
            <a:r>
              <a:rPr lang="cs-CZ" dirty="0"/>
              <a:t>•Účelem je </a:t>
            </a:r>
          </a:p>
          <a:p>
            <a:pPr marL="0" indent="0">
              <a:buNone/>
            </a:pPr>
            <a:r>
              <a:rPr lang="cs-CZ" dirty="0"/>
              <a:t>–usnadňovat plně </a:t>
            </a:r>
            <a:r>
              <a:rPr lang="cs-CZ" dirty="0" smtClean="0"/>
              <a:t>svéprávným osobám </a:t>
            </a:r>
            <a:r>
              <a:rPr lang="cs-CZ" dirty="0"/>
              <a:t>právní styk (tj. právní jednání)</a:t>
            </a:r>
          </a:p>
          <a:p>
            <a:pPr marL="0" indent="0">
              <a:buNone/>
            </a:pPr>
            <a:r>
              <a:rPr lang="cs-CZ" dirty="0"/>
              <a:t>–umožnit osobám nikoliv plně </a:t>
            </a:r>
            <a:r>
              <a:rPr lang="cs-CZ" dirty="0" smtClean="0"/>
              <a:t>svéprávným účastnit </a:t>
            </a:r>
            <a:r>
              <a:rPr lang="cs-CZ" dirty="0"/>
              <a:t>se právního styku (FO omezené ve svéprávnosti a PO)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0905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Koncepce právního zastoupení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3200" b="1" dirty="0" smtClean="0"/>
              <a:t>Zástupcem </a:t>
            </a:r>
            <a:r>
              <a:rPr lang="pl-PL" sz="3200" b="1" dirty="0"/>
              <a:t>je ten, kdo právně jedná za jinou osobu</a:t>
            </a:r>
          </a:p>
          <a:p>
            <a:r>
              <a:rPr lang="cs-CZ" dirty="0" smtClean="0"/>
              <a:t>Zástupce </a:t>
            </a:r>
            <a:r>
              <a:rPr lang="cs-CZ" dirty="0"/>
              <a:t>vždy jedná</a:t>
            </a:r>
          </a:p>
          <a:p>
            <a:pPr marL="0" indent="0">
              <a:buNone/>
            </a:pPr>
            <a:r>
              <a:rPr lang="cs-CZ" dirty="0" smtClean="0"/>
              <a:t>– za </a:t>
            </a:r>
            <a:r>
              <a:rPr lang="cs-CZ" dirty="0"/>
              <a:t>jinou osobu</a:t>
            </a:r>
          </a:p>
          <a:p>
            <a:pPr marL="0" indent="0">
              <a:buNone/>
            </a:pPr>
            <a:r>
              <a:rPr lang="cs-CZ" dirty="0" smtClean="0"/>
              <a:t>– jejím </a:t>
            </a:r>
            <a:r>
              <a:rPr lang="cs-CZ" dirty="0"/>
              <a:t>jménem </a:t>
            </a:r>
          </a:p>
          <a:p>
            <a:pPr marL="0" indent="0">
              <a:buNone/>
            </a:pPr>
            <a:r>
              <a:rPr lang="cs-CZ" dirty="0" smtClean="0"/>
              <a:t>– na </a:t>
            </a:r>
            <a:r>
              <a:rPr lang="cs-CZ" dirty="0"/>
              <a:t>její účet</a:t>
            </a:r>
          </a:p>
          <a:p>
            <a:pPr marL="0" indent="0">
              <a:buNone/>
            </a:pPr>
            <a:r>
              <a:rPr lang="cs-CZ" dirty="0" smtClean="0"/>
              <a:t>– vždy </a:t>
            </a:r>
            <a:r>
              <a:rPr lang="cs-CZ" b="1" dirty="0"/>
              <a:t>ale projevuje svou vlastní vůli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6419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Koncepce právního zastoupení -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obecně</a:t>
            </a:r>
            <a:endParaRPr lang="cs-CZ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/>
          </a:p>
          <a:p>
            <a:r>
              <a:rPr lang="cs-CZ" b="1" dirty="0"/>
              <a:t>Přičitatelnost dobré </a:t>
            </a:r>
            <a:r>
              <a:rPr lang="cs-CZ" b="1" dirty="0" smtClean="0"/>
              <a:t>víry </a:t>
            </a:r>
            <a:r>
              <a:rPr lang="cs-CZ" dirty="0" smtClean="0"/>
              <a:t>zástupce </a:t>
            </a:r>
            <a:r>
              <a:rPr lang="cs-CZ" dirty="0"/>
              <a:t>zastoupenému</a:t>
            </a:r>
          </a:p>
          <a:p>
            <a:r>
              <a:rPr lang="cs-CZ" dirty="0" smtClean="0"/>
              <a:t>Střet </a:t>
            </a:r>
            <a:r>
              <a:rPr lang="cs-CZ" dirty="0"/>
              <a:t>zájmů dle §437 -konflikt zájmů </a:t>
            </a:r>
            <a:r>
              <a:rPr lang="cs-CZ" b="1" dirty="0"/>
              <a:t>není relevantní</a:t>
            </a:r>
            <a:r>
              <a:rPr lang="cs-CZ" dirty="0"/>
              <a:t>, jestliže zastoupený o konfliktu zájmů věděl nebo musel vědět </a:t>
            </a:r>
          </a:p>
          <a:p>
            <a:r>
              <a:rPr lang="cs-CZ" dirty="0" smtClean="0"/>
              <a:t>Zástupce </a:t>
            </a:r>
            <a:r>
              <a:rPr lang="cs-CZ" dirty="0"/>
              <a:t>jedná </a:t>
            </a:r>
            <a:r>
              <a:rPr lang="cs-CZ" b="1" dirty="0"/>
              <a:t>osobně</a:t>
            </a:r>
            <a:r>
              <a:rPr lang="cs-CZ" dirty="0"/>
              <a:t>–možnost substituce </a:t>
            </a:r>
            <a:r>
              <a:rPr lang="cs-CZ" dirty="0" smtClean="0"/>
              <a:t>(§ 438</a:t>
            </a:r>
            <a:r>
              <a:rPr lang="cs-CZ" dirty="0"/>
              <a:t>)</a:t>
            </a:r>
          </a:p>
          <a:p>
            <a:r>
              <a:rPr lang="pl-PL" dirty="0" smtClean="0"/>
              <a:t>Pluralita </a:t>
            </a:r>
            <a:r>
              <a:rPr lang="pl-PL" dirty="0"/>
              <a:t>zmocněnců –</a:t>
            </a:r>
            <a:r>
              <a:rPr lang="pl-PL" i="1" dirty="0"/>
              <a:t>„má se za to, že každý z nich může jednat samostatně“ </a:t>
            </a:r>
            <a:r>
              <a:rPr lang="pl-PL" dirty="0" smtClean="0"/>
              <a:t>(§ 439</a:t>
            </a:r>
            <a:r>
              <a:rPr lang="pl-PL" dirty="0"/>
              <a:t>)</a:t>
            </a:r>
          </a:p>
          <a:p>
            <a:r>
              <a:rPr lang="cs-CZ" dirty="0" smtClean="0"/>
              <a:t>Překročení </a:t>
            </a:r>
            <a:r>
              <a:rPr lang="cs-CZ" dirty="0" err="1"/>
              <a:t>zástupčího</a:t>
            </a:r>
            <a:r>
              <a:rPr lang="cs-CZ" dirty="0"/>
              <a:t> oprávnění –exces (§440)</a:t>
            </a:r>
          </a:p>
          <a:p>
            <a:r>
              <a:rPr lang="cs-CZ" dirty="0" smtClean="0"/>
              <a:t>zapotřebí </a:t>
            </a:r>
            <a:r>
              <a:rPr lang="cs-CZ" dirty="0"/>
              <a:t>bezodkladného schválení zastoupeným, jinak je zástupce vázán osobně</a:t>
            </a:r>
          </a:p>
          <a:p>
            <a:r>
              <a:rPr lang="cs-CZ" dirty="0" smtClean="0"/>
              <a:t>obecná </a:t>
            </a:r>
            <a:r>
              <a:rPr lang="cs-CZ" dirty="0"/>
              <a:t>úprava, zvl. úprava v §446 -smluvní zastoupení a §431 -podnikatel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8280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Druhy právního zastoupení</a:t>
            </a:r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744918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Pravoúhlá spojnice 4"/>
          <p:cNvCxnSpPr/>
          <p:nvPr/>
        </p:nvCxnSpPr>
        <p:spPr>
          <a:xfrm>
            <a:off x="748937" y="2386149"/>
            <a:ext cx="2577737" cy="731520"/>
          </a:xfrm>
          <a:prstGeom prst="bentConnector3">
            <a:avLst>
              <a:gd name="adj1" fmla="val 2703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098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Smluvní zastoupení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Vzniká dobrovolně </a:t>
            </a:r>
            <a:r>
              <a:rPr lang="cs-CZ" b="1" dirty="0"/>
              <a:t>na základě smlouvy o zmocnění</a:t>
            </a:r>
          </a:p>
          <a:p>
            <a:r>
              <a:rPr lang="cs-CZ" dirty="0" smtClean="0"/>
              <a:t>dle </a:t>
            </a:r>
            <a:r>
              <a:rPr lang="cs-CZ" dirty="0"/>
              <a:t>SOZ zastoupení na základě plné moci –pojmově nesprávné (důvod právního vzniku)</a:t>
            </a:r>
          </a:p>
          <a:p>
            <a:r>
              <a:rPr lang="cs-CZ" dirty="0" smtClean="0"/>
              <a:t>plná </a:t>
            </a:r>
            <a:r>
              <a:rPr lang="cs-CZ" dirty="0"/>
              <a:t>moc = průkaz o </a:t>
            </a:r>
            <a:r>
              <a:rPr lang="cs-CZ" b="1" dirty="0" smtClean="0"/>
              <a:t>existenci </a:t>
            </a:r>
            <a:r>
              <a:rPr lang="cs-CZ" dirty="0" smtClean="0"/>
              <a:t>zastoupení </a:t>
            </a:r>
            <a:r>
              <a:rPr lang="cs-CZ" dirty="0"/>
              <a:t>pro třetí osoby </a:t>
            </a:r>
          </a:p>
          <a:p>
            <a:pPr marL="0" indent="0">
              <a:buNone/>
            </a:pPr>
            <a:r>
              <a:rPr lang="cs-CZ" dirty="0"/>
              <a:t>•Možnost sjednat neodvolatelnost plné moci X zvlášť závažný důvod</a:t>
            </a:r>
          </a:p>
          <a:p>
            <a:pPr marL="0" indent="0">
              <a:buNone/>
            </a:pPr>
            <a:r>
              <a:rPr lang="cs-CZ" dirty="0"/>
              <a:t>•Plná moc musí být udělena v takové formě, kterou zákon vyžaduje pro předmětné právní jednání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0595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Smluvní zastoupení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Vyvolání domněnky zmocnění osoby k právnímu jednání dle §444</a:t>
            </a:r>
          </a:p>
          <a:p>
            <a:r>
              <a:rPr lang="cs-CZ" dirty="0" smtClean="0"/>
              <a:t>nelze </a:t>
            </a:r>
            <a:r>
              <a:rPr lang="cs-CZ" dirty="0"/>
              <a:t>se dovolat nedostatku zmocnění, byla-li 3. osoba v dobré </a:t>
            </a:r>
            <a:r>
              <a:rPr lang="cs-CZ" dirty="0" smtClean="0"/>
              <a:t>víře a </a:t>
            </a:r>
            <a:r>
              <a:rPr lang="cs-CZ" dirty="0"/>
              <a:t>mohla rozumně předpokládat, že zmocnění bylo uděleno</a:t>
            </a:r>
          </a:p>
          <a:p>
            <a:r>
              <a:rPr lang="cs-CZ" dirty="0" smtClean="0"/>
              <a:t>Překročení </a:t>
            </a:r>
            <a:r>
              <a:rPr lang="cs-CZ" dirty="0"/>
              <a:t>dle §446 (</a:t>
            </a:r>
            <a:r>
              <a:rPr lang="cs-CZ" i="1" dirty="0"/>
              <a:t>exces</a:t>
            </a:r>
            <a:r>
              <a:rPr lang="cs-CZ" dirty="0"/>
              <a:t>–</a:t>
            </a:r>
            <a:r>
              <a:rPr lang="cs-CZ" dirty="0" err="1"/>
              <a:t>spec</a:t>
            </a:r>
            <a:r>
              <a:rPr lang="cs-CZ" dirty="0"/>
              <a:t>. K §440)</a:t>
            </a:r>
          </a:p>
          <a:p>
            <a:r>
              <a:rPr lang="cs-CZ" dirty="0" smtClean="0"/>
              <a:t>zmocnitel </a:t>
            </a:r>
            <a:r>
              <a:rPr lang="cs-CZ" dirty="0"/>
              <a:t>není jednáním vázán, jestliže bez zbytečného </a:t>
            </a:r>
            <a:r>
              <a:rPr lang="cs-CZ" dirty="0" smtClean="0"/>
              <a:t>odkladu oznámí</a:t>
            </a:r>
            <a:r>
              <a:rPr lang="cs-CZ" dirty="0"/>
              <a:t>, že s tímto jednáním nesouhlasí</a:t>
            </a:r>
            <a:r>
              <a:rPr lang="cs-CZ" i="1" dirty="0"/>
              <a:t>(</a:t>
            </a:r>
            <a:r>
              <a:rPr lang="cs-CZ" i="1" dirty="0" err="1"/>
              <a:t>vigilantibus</a:t>
            </a:r>
            <a:r>
              <a:rPr lang="cs-CZ" i="1" dirty="0"/>
              <a:t> </a:t>
            </a:r>
            <a:r>
              <a:rPr lang="cs-CZ" i="1" dirty="0" err="1"/>
              <a:t>iura</a:t>
            </a:r>
            <a:r>
              <a:rPr lang="cs-CZ" i="1" dirty="0"/>
              <a:t>)</a:t>
            </a:r>
            <a:endParaRPr lang="cs-CZ" dirty="0"/>
          </a:p>
          <a:p>
            <a:r>
              <a:rPr lang="cs-CZ" dirty="0" smtClean="0"/>
              <a:t>zmocnitel </a:t>
            </a:r>
            <a:r>
              <a:rPr lang="cs-CZ" dirty="0"/>
              <a:t>také není vázán, pokud 3. osoba překročení oprávnění měla a mohla poznat</a:t>
            </a:r>
          </a:p>
        </p:txBody>
      </p:sp>
    </p:spTree>
    <p:extLst>
      <p:ext uri="{BB962C8B-B14F-4D97-AF65-F5344CB8AC3E}">
        <p14:creationId xmlns:p14="http://schemas.microsoft.com/office/powerpoint/2010/main" val="819035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Smluvní zastoupení</a:t>
            </a:r>
            <a:r>
              <a:rPr lang="cs-CZ" dirty="0"/>
              <a:t> </a:t>
            </a:r>
            <a:r>
              <a:rPr lang="cs-CZ" dirty="0" smtClean="0"/>
              <a:t> -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zánik § 448 NOZ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vykonáním </a:t>
            </a:r>
            <a:r>
              <a:rPr lang="cs-CZ" dirty="0"/>
              <a:t>právního jednání</a:t>
            </a:r>
          </a:p>
          <a:p>
            <a:r>
              <a:rPr lang="cs-CZ" dirty="0" smtClean="0"/>
              <a:t>odvoláním </a:t>
            </a:r>
            <a:r>
              <a:rPr lang="cs-CZ" dirty="0"/>
              <a:t>zmocnitelem</a:t>
            </a:r>
          </a:p>
          <a:p>
            <a:r>
              <a:rPr lang="cs-CZ" dirty="0" smtClean="0"/>
              <a:t>vypovězením </a:t>
            </a:r>
            <a:r>
              <a:rPr lang="cs-CZ" dirty="0"/>
              <a:t>zmocněncem </a:t>
            </a:r>
          </a:p>
          <a:p>
            <a:r>
              <a:rPr lang="cs-CZ" dirty="0" smtClean="0"/>
              <a:t>smrtí </a:t>
            </a:r>
            <a:r>
              <a:rPr lang="cs-CZ" dirty="0"/>
              <a:t>FO nebo zánikem PO</a:t>
            </a:r>
          </a:p>
          <a:p>
            <a:r>
              <a:rPr lang="cs-CZ" dirty="0" smtClean="0"/>
              <a:t>uplynutím </a:t>
            </a:r>
            <a:r>
              <a:rPr lang="cs-CZ" dirty="0"/>
              <a:t>doby</a:t>
            </a:r>
          </a:p>
          <a:p>
            <a:pPr marL="0" indent="0">
              <a:buNone/>
            </a:pPr>
            <a:r>
              <a:rPr lang="cs-CZ" dirty="0"/>
              <a:t>•</a:t>
            </a:r>
            <a:r>
              <a:rPr lang="cs-CZ" b="1" dirty="0"/>
              <a:t>Neodkladná právní jednání (§449)</a:t>
            </a:r>
          </a:p>
          <a:p>
            <a:r>
              <a:rPr lang="cs-CZ" dirty="0" smtClean="0"/>
              <a:t>jednání </a:t>
            </a:r>
            <a:r>
              <a:rPr lang="cs-CZ" dirty="0"/>
              <a:t>učiněná zmocněncem poté, co zastoupení zaniklo smrtí FO nebo výpovědí zmocněnce</a:t>
            </a:r>
          </a:p>
          <a:p>
            <a:r>
              <a:rPr lang="cs-CZ" dirty="0" smtClean="0"/>
              <a:t>povinnost </a:t>
            </a:r>
            <a:r>
              <a:rPr lang="cs-CZ" dirty="0"/>
              <a:t>učinit vše, co nesnese odkladu</a:t>
            </a:r>
          </a:p>
        </p:txBody>
      </p:sp>
    </p:spTree>
    <p:extLst>
      <p:ext uri="{BB962C8B-B14F-4D97-AF65-F5344CB8AC3E}">
        <p14:creationId xmlns:p14="http://schemas.microsoft.com/office/powerpoint/2010/main" val="1226896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Zákonné zastoupení a opatrovnictví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Rozdílnost</a:t>
            </a:r>
            <a:r>
              <a:rPr lang="cs-CZ" dirty="0" smtClean="0"/>
              <a:t> </a:t>
            </a:r>
            <a:r>
              <a:rPr lang="cs-CZ" dirty="0"/>
              <a:t>spočívá </a:t>
            </a:r>
            <a:r>
              <a:rPr lang="cs-CZ" dirty="0" smtClean="0"/>
              <a:t>v právním důvodu vzniku </a:t>
            </a:r>
            <a:endParaRPr lang="cs-CZ" dirty="0"/>
          </a:p>
          <a:p>
            <a:r>
              <a:rPr lang="cs-CZ" dirty="0" smtClean="0"/>
              <a:t>zákonné </a:t>
            </a:r>
            <a:r>
              <a:rPr lang="cs-CZ" dirty="0"/>
              <a:t>zastoupení vzniká </a:t>
            </a:r>
            <a:r>
              <a:rPr lang="cs-CZ" i="1" dirty="0"/>
              <a:t>ex lege</a:t>
            </a:r>
            <a:endParaRPr lang="cs-CZ" dirty="0"/>
          </a:p>
          <a:p>
            <a:r>
              <a:rPr lang="cs-CZ" dirty="0" smtClean="0"/>
              <a:t>opatrovnictví </a:t>
            </a:r>
            <a:r>
              <a:rPr lang="cs-CZ" dirty="0"/>
              <a:t>vzniká na základě </a:t>
            </a:r>
            <a:r>
              <a:rPr lang="cs-CZ" i="1" dirty="0"/>
              <a:t>rozhodnutí soudu</a:t>
            </a:r>
          </a:p>
          <a:p>
            <a:pPr marL="0" indent="0">
              <a:buNone/>
            </a:pPr>
            <a:r>
              <a:rPr lang="cs-CZ" dirty="0"/>
              <a:t>•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Společné znaky</a:t>
            </a:r>
          </a:p>
          <a:p>
            <a:r>
              <a:rPr lang="cs-CZ" dirty="0" smtClean="0"/>
              <a:t>zastoupení </a:t>
            </a:r>
            <a:r>
              <a:rPr lang="cs-CZ" dirty="0"/>
              <a:t>nesvéprávné osoby, ochrana zájmů zastoupeného a naplňování jeho práv</a:t>
            </a:r>
          </a:p>
          <a:p>
            <a:pPr marL="0" indent="0">
              <a:buNone/>
            </a:pPr>
            <a:r>
              <a:rPr lang="cs-CZ" dirty="0"/>
              <a:t>•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Nemožnost právně jednat v záležitostech </a:t>
            </a:r>
          </a:p>
          <a:p>
            <a:r>
              <a:rPr lang="cs-CZ" dirty="0" smtClean="0"/>
              <a:t>vzniku </a:t>
            </a:r>
            <a:r>
              <a:rPr lang="cs-CZ" dirty="0"/>
              <a:t>a zániku manželství</a:t>
            </a:r>
          </a:p>
          <a:p>
            <a:r>
              <a:rPr lang="cs-CZ" dirty="0" smtClean="0"/>
              <a:t>výkonu </a:t>
            </a:r>
            <a:r>
              <a:rPr lang="cs-CZ" dirty="0"/>
              <a:t>rodičovských práv a povinností</a:t>
            </a:r>
          </a:p>
          <a:p>
            <a:r>
              <a:rPr lang="cs-CZ" dirty="0" smtClean="0"/>
              <a:t>pořízení </a:t>
            </a:r>
            <a:r>
              <a:rPr lang="cs-CZ" dirty="0"/>
              <a:t>pro případ smrti a prohlášení o vydědění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03461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902</Words>
  <Application>Microsoft Office PowerPoint</Application>
  <PresentationFormat>Širokoúhlá obrazovka</PresentationFormat>
  <Paragraphs>140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Motiv Office</vt:lpstr>
      <vt:lpstr>ZASTUPOVÁNÍ </vt:lpstr>
      <vt:lpstr>Koncepce právního zastoupení</vt:lpstr>
      <vt:lpstr>Koncepce právního zastoupení</vt:lpstr>
      <vt:lpstr>Koncepce právního zastoupení -obecně</vt:lpstr>
      <vt:lpstr>Druhy právního zastoupení</vt:lpstr>
      <vt:lpstr>Smluvní zastoupení</vt:lpstr>
      <vt:lpstr>Smluvní zastoupení </vt:lpstr>
      <vt:lpstr>Smluvní zastoupení  - zánik § 448 NOZ</vt:lpstr>
      <vt:lpstr>Zákonné zastoupení a opatrovnictví</vt:lpstr>
      <vt:lpstr>Zákonné zastoupení</vt:lpstr>
      <vt:lpstr>Opatrovník</vt:lpstr>
      <vt:lpstr> Opatrovník </vt:lpstr>
      <vt:lpstr>Zastoupení podnikatele</vt:lpstr>
      <vt:lpstr>Zákonné zastoupení podnikatele</vt:lpstr>
      <vt:lpstr>Prezentace aplikace PowerPoint</vt:lpstr>
      <vt:lpstr>Prokura</vt:lpstr>
      <vt:lpstr>Prokura</vt:lpstr>
      <vt:lpstr>Prokura</vt:lpstr>
      <vt:lpstr>Prokura zaniká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ZASTUPOVÁNÍ </dc:title>
  <dc:creator>Windows User</dc:creator>
  <cp:lastModifiedBy>Windows User</cp:lastModifiedBy>
  <cp:revision>5</cp:revision>
  <cp:lastPrinted>2020-03-04T14:20:48Z</cp:lastPrinted>
  <dcterms:created xsi:type="dcterms:W3CDTF">2020-03-04T13:37:10Z</dcterms:created>
  <dcterms:modified xsi:type="dcterms:W3CDTF">2020-03-04T14:22:44Z</dcterms:modified>
</cp:coreProperties>
</file>