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14" r:id="rId4"/>
    <p:sldId id="315" r:id="rId5"/>
    <p:sldId id="324" r:id="rId6"/>
    <p:sldId id="321" r:id="rId7"/>
    <p:sldId id="326" r:id="rId8"/>
    <p:sldId id="327" r:id="rId9"/>
    <p:sldId id="328" r:id="rId10"/>
    <p:sldId id="323" r:id="rId11"/>
    <p:sldId id="329" r:id="rId12"/>
    <p:sldId id="330" r:id="rId13"/>
    <p:sldId id="325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- 2020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9700-odbor-verejnych-zakaze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54126"/>
            <a:ext cx="7920000" cy="252000"/>
          </a:xfrm>
        </p:spPr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zadávání na MUNI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</a:t>
            </a:r>
            <a:r>
              <a:rPr lang="en-US" dirty="0" smtClean="0"/>
              <a:t>Meet the buyer</a:t>
            </a:r>
            <a:r>
              <a:rPr lang="cs-CZ" dirty="0" smtClean="0"/>
              <a:t> a PTK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záměrů zadavatele dodavatelům</a:t>
            </a:r>
          </a:p>
          <a:p>
            <a:r>
              <a:rPr lang="cs-CZ" dirty="0" smtClean="0"/>
              <a:t>Představení zadávacích podmínek</a:t>
            </a:r>
          </a:p>
          <a:p>
            <a:pPr lvl="1"/>
            <a:r>
              <a:rPr lang="cs-CZ" dirty="0" smtClean="0"/>
              <a:t>Formuláře zadávací dokumentace</a:t>
            </a:r>
          </a:p>
          <a:p>
            <a:pPr lvl="1"/>
            <a:r>
              <a:rPr lang="cs-CZ" dirty="0" smtClean="0"/>
              <a:t>Praktická doporučení  </a:t>
            </a:r>
          </a:p>
          <a:p>
            <a:pPr lvl="1"/>
            <a:r>
              <a:rPr lang="cs-CZ" dirty="0" smtClean="0"/>
              <a:t>Odpovědné zadávání</a:t>
            </a:r>
          </a:p>
          <a:p>
            <a:pPr marL="324000" lvl="1" indent="0">
              <a:buNone/>
            </a:pPr>
            <a:endParaRPr lang="cs-CZ" dirty="0" smtClean="0"/>
          </a:p>
          <a:p>
            <a:r>
              <a:rPr lang="cs-CZ" dirty="0" smtClean="0"/>
              <a:t>Zpětná vazba od dodavatelů</a:t>
            </a:r>
          </a:p>
          <a:p>
            <a:r>
              <a:rPr lang="cs-CZ" dirty="0" smtClean="0"/>
              <a:t>Transparentnost, předvídatelnost, spolupráce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599509"/>
            <a:ext cx="3997235" cy="22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4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legální zaměstnávání osob. Zhotovitel je dále povinen pracovníkům provádějícím práce na Díle zajistit férové a důstojné pracovní podmínky. Férovými a důstojnými pracovními podmínkami se rozumí takové pracovní podmínky, které splňují minimální standardy stanovené pracovněprávními a mzdovými předpisy. Zhotovitel je povinen zajistit splnění požadavků tohoto ustanovení Smlouvy i u svých subdodavatelů.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řádné a včasné plnění finančních závazků svým subdodavatelům, kdy za řádné a včasné plnění se považuje plné uhrazení subdodavatelem vystavených faktur za plnění poskytnutá Zhotoviteli k provedení Díla, a to vždy nejpozději do 10 dnů od obdržení platby ze strany Objednatele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totožnou povinnost do dalších úrovní dodavatelského řetězce a zavázat své subdodavatele k plnění a šíření této povinnosti též do nižších úrovní dodavatelského řetězce. Objednatel je oprávněn požadovat předložení smlouvy uzavřené mezi Zhotovitelem a 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64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Nový rektor</a:t>
            </a:r>
          </a:p>
          <a:p>
            <a:r>
              <a:rPr lang="cs-CZ" dirty="0"/>
              <a:t>U</a:t>
            </a:r>
            <a:r>
              <a:rPr lang="cs-CZ" dirty="0" smtClean="0"/>
              <a:t>niverzitní strategie na roky 2021 – 2025</a:t>
            </a:r>
          </a:p>
          <a:p>
            <a:r>
              <a:rPr lang="cs-CZ" dirty="0" smtClean="0"/>
              <a:t>Udržitelnost nejen v zadávání</a:t>
            </a:r>
          </a:p>
          <a:p>
            <a:r>
              <a:rPr lang="cs-CZ" dirty="0" smtClean="0"/>
              <a:t>Spolupráce s Projektem, zadavateli, dodavateli, kontrolními orgány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Kontakt: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 – odbor veřejných zakázek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: 725 829 347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accent1"/>
                </a:solidFill>
                <a:hlinkClick r:id="rId2"/>
              </a:rPr>
              <a:t>www.muni.cz/o-univerzite/fakulty-a-pracoviste/rektorat/999700-odbor-verejnych-zakazek</a:t>
            </a:r>
            <a:r>
              <a:rPr lang="cs-CZ" dirty="0" smtClean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24 hospodářských středisek</a:t>
            </a:r>
          </a:p>
          <a:p>
            <a:r>
              <a:rPr lang="cs-CZ" dirty="0" smtClean="0"/>
              <a:t>32 500 studentů</a:t>
            </a:r>
          </a:p>
          <a:p>
            <a:r>
              <a:rPr lang="cs-CZ" dirty="0" smtClean="0"/>
              <a:t>5 350 zaměstnanců</a:t>
            </a:r>
          </a:p>
          <a:p>
            <a:r>
              <a:rPr lang="cs-CZ" dirty="0" smtClean="0"/>
              <a:t>123 vlastních objektů</a:t>
            </a:r>
          </a:p>
          <a:p>
            <a:r>
              <a:rPr lang="cs-CZ" dirty="0" smtClean="0"/>
              <a:t>16,7 mld. Kč hodnota obhospodařovaného majetku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MUNI je veřejný zadavatel </a:t>
            </a:r>
          </a:p>
          <a:p>
            <a:r>
              <a:rPr lang="cs-CZ" dirty="0"/>
              <a:t>Z</a:t>
            </a:r>
            <a:r>
              <a:rPr lang="cs-CZ" dirty="0" smtClean="0"/>
              <a:t>adáváme elektronicky od roku 2009</a:t>
            </a:r>
          </a:p>
          <a:p>
            <a:r>
              <a:rPr lang="cs-CZ" dirty="0" smtClean="0"/>
              <a:t>E-ZAK: </a:t>
            </a:r>
            <a:r>
              <a:rPr lang="cs-CZ" dirty="0">
                <a:hlinkClick r:id="rId2"/>
              </a:rPr>
              <a:t>https://zakazky.muni.cz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4610 VZ</a:t>
            </a:r>
          </a:p>
          <a:p>
            <a:pPr lvl="1"/>
            <a:r>
              <a:rPr lang="cs-CZ" dirty="0" smtClean="0"/>
              <a:t>12 mld. Kč</a:t>
            </a:r>
          </a:p>
          <a:p>
            <a:r>
              <a:rPr lang="cs-CZ" dirty="0" smtClean="0"/>
              <a:t>E-ZAK 2018 (VZ nad 400 tis. Kč)</a:t>
            </a:r>
          </a:p>
          <a:p>
            <a:pPr lvl="1"/>
            <a:r>
              <a:rPr lang="cs-CZ" dirty="0" smtClean="0"/>
              <a:t>390 VZ</a:t>
            </a:r>
          </a:p>
          <a:p>
            <a:pPr lvl="1"/>
            <a:r>
              <a:rPr lang="cs-CZ" dirty="0" smtClean="0"/>
              <a:t>1,5 mld.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SOVZ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Prostředí zadávání v ČR</a:t>
            </a:r>
          </a:p>
          <a:p>
            <a:r>
              <a:rPr lang="cs-CZ" dirty="0" smtClean="0"/>
              <a:t>Spory (nejen) s poskytovateli dotací</a:t>
            </a:r>
          </a:p>
          <a:p>
            <a:r>
              <a:rPr lang="cs-CZ" dirty="0" smtClean="0"/>
              <a:t>Setkání ze zahraničními zadavateli – kulturní šok</a:t>
            </a:r>
          </a:p>
          <a:p>
            <a:r>
              <a:rPr lang="cs-CZ" dirty="0" smtClean="0"/>
              <a:t>Setkání s kolegy z Nové ekonomiky o.p.s. – příležitost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SOVZ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„Podpora </a:t>
            </a:r>
            <a:r>
              <a:rPr lang="cs-CZ" dirty="0"/>
              <a:t>implementace a rozvoje sociálně odpovědného veřejného </a:t>
            </a:r>
            <a:r>
              <a:rPr lang="cs-CZ" dirty="0" smtClean="0"/>
              <a:t>zadávání“ -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://sovz.cz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MUNI se Projektu účastní od roku 2016</a:t>
            </a:r>
          </a:p>
          <a:p>
            <a:r>
              <a:rPr lang="cs-CZ" dirty="0" smtClean="0"/>
              <a:t>Priority MUNI:</a:t>
            </a:r>
          </a:p>
          <a:p>
            <a:pPr lvl="1"/>
            <a:r>
              <a:rPr lang="cs-CZ" dirty="0" smtClean="0"/>
              <a:t>Kvalitativní hodnotící kritéria</a:t>
            </a:r>
          </a:p>
          <a:p>
            <a:pPr lvl="1"/>
            <a:r>
              <a:rPr lang="cs-CZ" dirty="0" smtClean="0"/>
              <a:t>Komunikace, snižování administrativní zátěže</a:t>
            </a:r>
          </a:p>
          <a:p>
            <a:pPr lvl="1"/>
            <a:r>
              <a:rPr lang="cs-CZ" dirty="0" smtClean="0"/>
              <a:t>Ekologicky šetrná řešení</a:t>
            </a:r>
          </a:p>
          <a:p>
            <a:pPr lvl="1"/>
            <a:r>
              <a:rPr lang="cs-CZ" dirty="0" smtClean="0"/>
              <a:t>Důstojné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3016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HK: </a:t>
            </a:r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97312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37616412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1059</TotalTime>
  <Words>873</Words>
  <Application>Microsoft Office PowerPoint</Application>
  <PresentationFormat>Širokoúhlá obrazovka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Odpovědné zadávání na MUNI</vt:lpstr>
      <vt:lpstr>MUNI</vt:lpstr>
      <vt:lpstr>MUNI</vt:lpstr>
      <vt:lpstr>MUNI</vt:lpstr>
      <vt:lpstr>Proč SOVZ</vt:lpstr>
      <vt:lpstr>Priority SOVZ MUNI</vt:lpstr>
      <vt:lpstr>Mikiny z organické bavlny</vt:lpstr>
      <vt:lpstr>Tisk časopisu</vt:lpstr>
      <vt:lpstr>Tisk časopisu</vt:lpstr>
      <vt:lpstr>Komunikace - Meet the buyer a PTK</vt:lpstr>
      <vt:lpstr>Důstojné pracovní podmínky</vt:lpstr>
      <vt:lpstr>Důstojné pracovní podmínky</vt:lpstr>
      <vt:lpstr>Kam směřujeme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108</cp:revision>
  <cp:lastPrinted>1601-01-01T00:00:00Z</cp:lastPrinted>
  <dcterms:created xsi:type="dcterms:W3CDTF">2018-11-16T12:27:03Z</dcterms:created>
  <dcterms:modified xsi:type="dcterms:W3CDTF">2020-04-03T07:54:15Z</dcterms:modified>
</cp:coreProperties>
</file>