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316" r:id="rId8"/>
    <p:sldId id="315" r:id="rId9"/>
    <p:sldId id="317" r:id="rId10"/>
    <p:sldId id="333" r:id="rId11"/>
    <p:sldId id="319" r:id="rId12"/>
    <p:sldId id="320" r:id="rId13"/>
    <p:sldId id="318" r:id="rId14"/>
    <p:sldId id="321" r:id="rId15"/>
    <p:sldId id="323" r:id="rId16"/>
    <p:sldId id="332" r:id="rId17"/>
    <p:sldId id="322" r:id="rId18"/>
    <p:sldId id="324" r:id="rId19"/>
    <p:sldId id="325" r:id="rId20"/>
    <p:sldId id="326" r:id="rId21"/>
    <p:sldId id="327" r:id="rId22"/>
    <p:sldId id="328" r:id="rId23"/>
    <p:sldId id="329" r:id="rId24"/>
    <p:sldId id="331" r:id="rId25"/>
    <p:sldId id="334" r:id="rId26"/>
    <p:sldId id="335" r:id="rId27"/>
    <p:sldId id="336" r:id="rId28"/>
    <p:sldId id="337" r:id="rId29"/>
    <p:sldId id="338" r:id="rId30"/>
    <p:sldId id="341" r:id="rId31"/>
    <p:sldId id="339" r:id="rId32"/>
    <p:sldId id="340" r:id="rId33"/>
    <p:sldId id="342" r:id="rId34"/>
    <p:sldId id="343" r:id="rId35"/>
    <p:sldId id="344" r:id="rId36"/>
    <p:sldId id="345" r:id="rId37"/>
    <p:sldId id="305" r:id="rId38"/>
    <p:sldId id="306" r:id="rId39"/>
    <p:sldId id="267" r:id="rId40"/>
    <p:sldId id="265" r:id="rId41"/>
    <p:sldId id="308" r:id="rId42"/>
    <p:sldId id="307" r:id="rId43"/>
    <p:sldId id="310" r:id="rId44"/>
    <p:sldId id="268" r:id="rId45"/>
    <p:sldId id="269" r:id="rId46"/>
    <p:sldId id="271" r:id="rId47"/>
    <p:sldId id="272" r:id="rId48"/>
    <p:sldId id="273" r:id="rId49"/>
    <p:sldId id="275" r:id="rId50"/>
    <p:sldId id="346" r:id="rId51"/>
    <p:sldId id="347" r:id="rId52"/>
    <p:sldId id="348" r:id="rId53"/>
    <p:sldId id="349" r:id="rId54"/>
    <p:sldId id="350" r:id="rId55"/>
    <p:sldId id="351" r:id="rId56"/>
    <p:sldId id="352" r:id="rId57"/>
    <p:sldId id="353" r:id="rId58"/>
    <p:sldId id="354" r:id="rId59"/>
    <p:sldId id="356" r:id="rId60"/>
    <p:sldId id="355" r:id="rId61"/>
    <p:sldId id="357" r:id="rId62"/>
    <p:sldId id="358" r:id="rId63"/>
    <p:sldId id="359" r:id="rId64"/>
    <p:sldId id="360" r:id="rId65"/>
    <p:sldId id="361" r:id="rId6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9100DC"/>
    <a:srgbClr val="00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54" autoAdjust="0"/>
  </p:normalViewPr>
  <p:slideViewPr>
    <p:cSldViewPr snapToGrid="0">
      <p:cViewPr varScale="1">
        <p:scale>
          <a:sx n="69" d="100"/>
          <a:sy n="69" d="100"/>
        </p:scale>
        <p:origin x="524" y="4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5FA9D-DBA8-4A37-871C-B58DBF76BD0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BD257B34-AFC6-49DA-A2CC-13A492276265}">
      <dgm:prSet phldrT="[Text]" custT="1"/>
      <dgm:spPr/>
      <dgm:t>
        <a:bodyPr/>
        <a:lstStyle/>
        <a:p>
          <a:r>
            <a:rPr lang="cs-CZ" sz="2400" dirty="0" err="1" smtClean="0"/>
            <a:t>Administrative</a:t>
          </a:r>
          <a:r>
            <a:rPr lang="cs-CZ" sz="2400" dirty="0" smtClean="0"/>
            <a:t> </a:t>
          </a:r>
          <a:r>
            <a:rPr lang="cs-CZ" sz="2400" dirty="0" err="1" smtClean="0"/>
            <a:t>Law</a:t>
          </a:r>
          <a:endParaRPr lang="cs-CZ" sz="2400" dirty="0"/>
        </a:p>
      </dgm:t>
    </dgm:pt>
    <dgm:pt modelId="{F65303C0-16D8-4584-A6B2-2B17C64DA9C6}" type="parTrans" cxnId="{DB856ADB-8C4D-40D6-B4F7-8FE4A44C079A}">
      <dgm:prSet/>
      <dgm:spPr/>
      <dgm:t>
        <a:bodyPr/>
        <a:lstStyle/>
        <a:p>
          <a:endParaRPr lang="cs-CZ"/>
        </a:p>
      </dgm:t>
    </dgm:pt>
    <dgm:pt modelId="{33100A8A-5A0F-4DC8-A27A-39E55645B8D6}" type="sibTrans" cxnId="{DB856ADB-8C4D-40D6-B4F7-8FE4A44C079A}">
      <dgm:prSet/>
      <dgm:spPr/>
      <dgm:t>
        <a:bodyPr/>
        <a:lstStyle/>
        <a:p>
          <a:endParaRPr lang="cs-CZ"/>
        </a:p>
      </dgm:t>
    </dgm:pt>
    <dgm:pt modelId="{669DA475-6A3E-4BAF-A96D-9A8493D84842}">
      <dgm:prSet phldrT="[Text]" custT="1"/>
      <dgm:spPr/>
      <dgm:t>
        <a:bodyPr/>
        <a:lstStyle/>
        <a:p>
          <a:r>
            <a:rPr lang="cs-CZ" sz="2400" dirty="0" smtClean="0"/>
            <a:t>General part</a:t>
          </a:r>
          <a:endParaRPr lang="cs-CZ" sz="2400" dirty="0"/>
        </a:p>
      </dgm:t>
    </dgm:pt>
    <dgm:pt modelId="{A8A537E4-5BDA-4E1F-998F-347813524532}" type="parTrans" cxnId="{CAA1DF6F-B444-42E5-993C-523C94CB8936}">
      <dgm:prSet/>
      <dgm:spPr/>
      <dgm:t>
        <a:bodyPr/>
        <a:lstStyle/>
        <a:p>
          <a:endParaRPr lang="cs-CZ"/>
        </a:p>
      </dgm:t>
    </dgm:pt>
    <dgm:pt modelId="{8893D231-E34F-4B04-B099-54DEA1325D06}" type="sibTrans" cxnId="{CAA1DF6F-B444-42E5-993C-523C94CB8936}">
      <dgm:prSet/>
      <dgm:spPr/>
      <dgm:t>
        <a:bodyPr/>
        <a:lstStyle/>
        <a:p>
          <a:endParaRPr lang="cs-CZ"/>
        </a:p>
      </dgm:t>
    </dgm:pt>
    <dgm:pt modelId="{0727E797-A8A1-4EE6-93E5-8CFFF502902A}">
      <dgm:prSet phldrT="[Text]" custT="1"/>
      <dgm:spPr/>
      <dgm:t>
        <a:bodyPr/>
        <a:lstStyle/>
        <a:p>
          <a:r>
            <a:rPr lang="cs-CZ" sz="1600" b="1" dirty="0" err="1" smtClean="0"/>
            <a:t>What</a:t>
          </a:r>
          <a:r>
            <a:rPr lang="cs-CZ" sz="1600" b="1" dirty="0" smtClean="0"/>
            <a:t> </a:t>
          </a:r>
          <a:r>
            <a:rPr lang="cs-CZ" sz="1600" b="1" dirty="0" err="1" smtClean="0"/>
            <a:t>is</a:t>
          </a:r>
          <a:r>
            <a:rPr lang="cs-CZ" sz="1600" b="1" dirty="0" smtClean="0"/>
            <a:t> </a:t>
          </a:r>
          <a:r>
            <a:rPr lang="cs-CZ" sz="1600" b="1" dirty="0" err="1" smtClean="0"/>
            <a:t>common</a:t>
          </a:r>
          <a:r>
            <a:rPr lang="cs-CZ" sz="1600" b="1" dirty="0" smtClean="0"/>
            <a:t>: </a:t>
          </a:r>
          <a:r>
            <a:rPr lang="cs-CZ" sz="1600" dirty="0" err="1" smtClean="0"/>
            <a:t>general</a:t>
          </a:r>
          <a:r>
            <a:rPr lang="cs-CZ" sz="1600" dirty="0" smtClean="0"/>
            <a:t> </a:t>
          </a:r>
          <a:r>
            <a:rPr lang="cs-CZ" sz="1600" dirty="0" err="1" smtClean="0"/>
            <a:t>rules</a:t>
          </a:r>
          <a:r>
            <a:rPr lang="cs-CZ" sz="1600" dirty="0" smtClean="0"/>
            <a:t>, </a:t>
          </a:r>
          <a:r>
            <a:rPr lang="cs-CZ" sz="1600" dirty="0" err="1" smtClean="0"/>
            <a:t>institutes</a:t>
          </a:r>
          <a:r>
            <a:rPr lang="cs-CZ" sz="1600" dirty="0" smtClean="0"/>
            <a:t>, </a:t>
          </a:r>
          <a:r>
            <a:rPr lang="cs-CZ" sz="1600" dirty="0" err="1" smtClean="0"/>
            <a:t>organization</a:t>
          </a:r>
          <a:r>
            <a:rPr lang="cs-CZ" sz="1600" dirty="0" smtClean="0"/>
            <a:t>, </a:t>
          </a:r>
          <a:r>
            <a:rPr lang="cs-CZ" sz="1600" dirty="0" err="1" smtClean="0"/>
            <a:t>sources</a:t>
          </a:r>
          <a:r>
            <a:rPr lang="cs-CZ" sz="1600" dirty="0" smtClean="0"/>
            <a:t> </a:t>
          </a:r>
          <a:r>
            <a:rPr lang="cs-CZ" sz="1600" dirty="0" err="1" smtClean="0"/>
            <a:t>of</a:t>
          </a:r>
          <a:r>
            <a:rPr lang="cs-CZ" sz="1600" dirty="0" smtClean="0"/>
            <a:t> </a:t>
          </a:r>
          <a:r>
            <a:rPr lang="cs-CZ" sz="1600" dirty="0" err="1" smtClean="0"/>
            <a:t>legal</a:t>
          </a:r>
          <a:r>
            <a:rPr lang="cs-CZ" sz="1600" dirty="0" smtClean="0"/>
            <a:t> </a:t>
          </a:r>
          <a:r>
            <a:rPr lang="cs-CZ" sz="1600" dirty="0" err="1" smtClean="0"/>
            <a:t>regulation</a:t>
          </a:r>
          <a:r>
            <a:rPr lang="cs-CZ" sz="1600" dirty="0" smtClean="0"/>
            <a:t>, </a:t>
          </a:r>
          <a:r>
            <a:rPr lang="cs-CZ" sz="1600" dirty="0" err="1" smtClean="0"/>
            <a:t>forms</a:t>
          </a:r>
          <a:r>
            <a:rPr lang="cs-CZ" sz="1600" dirty="0" smtClean="0"/>
            <a:t> </a:t>
          </a:r>
          <a:r>
            <a:rPr lang="cs-CZ" sz="1600" dirty="0" err="1" smtClean="0"/>
            <a:t>of</a:t>
          </a:r>
          <a:r>
            <a:rPr lang="cs-CZ" sz="1600" dirty="0" smtClean="0"/>
            <a:t> </a:t>
          </a:r>
          <a:r>
            <a:rPr lang="cs-CZ" sz="1600" dirty="0" err="1" smtClean="0"/>
            <a:t>activity</a:t>
          </a:r>
          <a:r>
            <a:rPr lang="cs-CZ" sz="1600" dirty="0" smtClean="0"/>
            <a:t>, </a:t>
          </a:r>
          <a:r>
            <a:rPr lang="cs-CZ" sz="1600" dirty="0" err="1" smtClean="0"/>
            <a:t>liability</a:t>
          </a:r>
          <a:r>
            <a:rPr lang="cs-CZ" sz="1600" dirty="0" smtClean="0"/>
            <a:t>, </a:t>
          </a:r>
          <a:r>
            <a:rPr lang="cs-CZ" sz="1600" dirty="0" err="1" smtClean="0"/>
            <a:t>control</a:t>
          </a:r>
          <a:r>
            <a:rPr lang="cs-CZ" sz="1600" dirty="0" smtClean="0"/>
            <a:t> </a:t>
          </a:r>
          <a:r>
            <a:rPr lang="cs-CZ" sz="1600" dirty="0" err="1" smtClean="0"/>
            <a:t>of</a:t>
          </a:r>
          <a:r>
            <a:rPr lang="cs-CZ" sz="1600" dirty="0" smtClean="0"/>
            <a:t> public </a:t>
          </a:r>
          <a:r>
            <a:rPr lang="cs-CZ" sz="1600" dirty="0" err="1" smtClean="0"/>
            <a:t>administration</a:t>
          </a:r>
          <a:r>
            <a:rPr lang="cs-CZ" sz="1600" dirty="0" smtClean="0"/>
            <a:t>, </a:t>
          </a:r>
          <a:r>
            <a:rPr lang="cs-CZ" sz="1600" dirty="0" err="1" smtClean="0"/>
            <a:t>etc</a:t>
          </a:r>
          <a:r>
            <a:rPr lang="cs-CZ" sz="1600" dirty="0" smtClean="0"/>
            <a:t>., </a:t>
          </a:r>
          <a:r>
            <a:rPr lang="cs-CZ" sz="1600" dirty="0" err="1" smtClean="0"/>
            <a:t>also</a:t>
          </a:r>
          <a:r>
            <a:rPr lang="cs-CZ" sz="1600" dirty="0" smtClean="0"/>
            <a:t> </a:t>
          </a:r>
          <a:r>
            <a:rPr lang="cs-CZ" sz="1600" dirty="0" err="1" smtClean="0"/>
            <a:t>different</a:t>
          </a:r>
          <a:r>
            <a:rPr lang="cs-CZ" sz="1600" dirty="0" smtClean="0"/>
            <a:t> </a:t>
          </a:r>
          <a:r>
            <a:rPr lang="cs-CZ" sz="1600" b="1" dirty="0" err="1" smtClean="0">
              <a:solidFill>
                <a:srgbClr val="FF0000"/>
              </a:solidFill>
            </a:rPr>
            <a:t>procedural</a:t>
          </a:r>
          <a:r>
            <a:rPr lang="cs-CZ" sz="1600" b="1" dirty="0" smtClean="0">
              <a:solidFill>
                <a:srgbClr val="FF0000"/>
              </a:solidFill>
            </a:rPr>
            <a:t> </a:t>
          </a:r>
          <a:r>
            <a:rPr lang="cs-CZ" sz="1600" b="1" dirty="0" err="1" smtClean="0">
              <a:solidFill>
                <a:srgbClr val="FF0000"/>
              </a:solidFill>
            </a:rPr>
            <a:t>aspects</a:t>
          </a:r>
          <a:r>
            <a:rPr lang="cs-CZ" sz="1600" b="1" dirty="0" smtClean="0">
              <a:solidFill>
                <a:srgbClr val="FF0000"/>
              </a:solidFill>
            </a:rPr>
            <a:t> </a:t>
          </a:r>
          <a:r>
            <a:rPr lang="cs-CZ" sz="1600" b="1" dirty="0" err="1" smtClean="0"/>
            <a:t>of</a:t>
          </a:r>
          <a:r>
            <a:rPr lang="cs-CZ" sz="1600" b="1" dirty="0" smtClean="0"/>
            <a:t> </a:t>
          </a:r>
          <a:r>
            <a:rPr lang="cs-CZ" sz="1600" b="1" dirty="0" err="1" smtClean="0"/>
            <a:t>conducting</a:t>
          </a:r>
          <a:r>
            <a:rPr lang="cs-CZ" sz="1600" b="1" dirty="0" smtClean="0"/>
            <a:t> public </a:t>
          </a:r>
          <a:r>
            <a:rPr lang="cs-CZ" sz="1600" b="1" dirty="0" err="1" smtClean="0"/>
            <a:t>administration</a:t>
          </a:r>
          <a:endParaRPr lang="cs-CZ" sz="1600" b="1" dirty="0"/>
        </a:p>
      </dgm:t>
    </dgm:pt>
    <dgm:pt modelId="{12E5E82A-85FB-4EE1-917E-1E5CF29E0E7D}" type="parTrans" cxnId="{F2E9ABA0-36A8-4931-862F-9E051E545814}">
      <dgm:prSet/>
      <dgm:spPr/>
      <dgm:t>
        <a:bodyPr/>
        <a:lstStyle/>
        <a:p>
          <a:endParaRPr lang="cs-CZ"/>
        </a:p>
      </dgm:t>
    </dgm:pt>
    <dgm:pt modelId="{E1AF5641-C8B6-49DD-BC26-920568D1D7B6}" type="sibTrans" cxnId="{F2E9ABA0-36A8-4931-862F-9E051E545814}">
      <dgm:prSet/>
      <dgm:spPr/>
      <dgm:t>
        <a:bodyPr/>
        <a:lstStyle/>
        <a:p>
          <a:endParaRPr lang="cs-CZ"/>
        </a:p>
      </dgm:t>
    </dgm:pt>
    <dgm:pt modelId="{1EB0F0C3-7160-45E8-B607-EE95AF99F741}">
      <dgm:prSet phldrT="[Text]" custT="1"/>
      <dgm:spPr/>
      <dgm:t>
        <a:bodyPr/>
        <a:lstStyle/>
        <a:p>
          <a:r>
            <a:rPr lang="cs-CZ" sz="2400" dirty="0" err="1" smtClean="0"/>
            <a:t>Special</a:t>
          </a:r>
          <a:r>
            <a:rPr lang="cs-CZ" sz="2400" dirty="0" smtClean="0"/>
            <a:t> part</a:t>
          </a:r>
          <a:endParaRPr lang="cs-CZ" sz="2400" dirty="0"/>
        </a:p>
      </dgm:t>
    </dgm:pt>
    <dgm:pt modelId="{559F4FF4-3B1E-495F-AB53-D0896D4D4189}" type="parTrans" cxnId="{F4A6525D-5330-4E02-9311-08A93F9D4759}">
      <dgm:prSet/>
      <dgm:spPr/>
      <dgm:t>
        <a:bodyPr/>
        <a:lstStyle/>
        <a:p>
          <a:endParaRPr lang="cs-CZ"/>
        </a:p>
      </dgm:t>
    </dgm:pt>
    <dgm:pt modelId="{5906BEEE-BC53-4F2F-9526-85CF6BD269D5}" type="sibTrans" cxnId="{F4A6525D-5330-4E02-9311-08A93F9D4759}">
      <dgm:prSet/>
      <dgm:spPr/>
      <dgm:t>
        <a:bodyPr/>
        <a:lstStyle/>
        <a:p>
          <a:endParaRPr lang="cs-CZ"/>
        </a:p>
      </dgm:t>
    </dgm:pt>
    <dgm:pt modelId="{561433E5-CA20-4CA2-9E43-93751CA85942}">
      <dgm:prSet phldrT="[Text]" custT="1"/>
      <dgm:spPr/>
      <dgm:t>
        <a:bodyPr/>
        <a:lstStyle/>
        <a:p>
          <a:r>
            <a:rPr lang="cs-CZ" sz="1600" dirty="0" err="1" smtClean="0"/>
            <a:t>Legal</a:t>
          </a:r>
          <a:r>
            <a:rPr lang="cs-CZ" sz="1600" dirty="0" smtClean="0"/>
            <a:t> </a:t>
          </a:r>
          <a:r>
            <a:rPr lang="cs-CZ" sz="1600" dirty="0" err="1" smtClean="0"/>
            <a:t>regulation</a:t>
          </a:r>
          <a:r>
            <a:rPr lang="cs-CZ" sz="1600" dirty="0" smtClean="0"/>
            <a:t> </a:t>
          </a:r>
          <a:r>
            <a:rPr lang="cs-CZ" sz="1600" dirty="0" err="1" smtClean="0"/>
            <a:t>of</a:t>
          </a:r>
          <a:r>
            <a:rPr lang="cs-CZ" sz="1600" dirty="0" smtClean="0"/>
            <a:t> </a:t>
          </a:r>
          <a:r>
            <a:rPr lang="cs-CZ" sz="1600" dirty="0" err="1" smtClean="0"/>
            <a:t>different</a:t>
          </a:r>
          <a:r>
            <a:rPr lang="cs-CZ" sz="1600" dirty="0" smtClean="0"/>
            <a:t> „</a:t>
          </a:r>
          <a:r>
            <a:rPr lang="cs-CZ" sz="1600" dirty="0" err="1" smtClean="0"/>
            <a:t>branches</a:t>
          </a:r>
          <a:r>
            <a:rPr lang="cs-CZ" sz="1600" dirty="0" smtClean="0"/>
            <a:t>“ </a:t>
          </a:r>
          <a:r>
            <a:rPr lang="cs-CZ" sz="1600" dirty="0" err="1" smtClean="0"/>
            <a:t>of</a:t>
          </a:r>
          <a:r>
            <a:rPr lang="cs-CZ" sz="1600" dirty="0" smtClean="0"/>
            <a:t> public </a:t>
          </a:r>
          <a:r>
            <a:rPr lang="cs-CZ" sz="1600" dirty="0" err="1" smtClean="0"/>
            <a:t>administration</a:t>
          </a:r>
          <a:r>
            <a:rPr lang="cs-CZ" sz="1600" dirty="0" smtClean="0"/>
            <a:t> and </a:t>
          </a:r>
          <a:r>
            <a:rPr lang="cs-CZ" sz="1600" dirty="0" err="1" smtClean="0"/>
            <a:t>administrative</a:t>
          </a:r>
          <a:r>
            <a:rPr lang="cs-CZ" sz="1600" dirty="0" smtClean="0"/>
            <a:t> </a:t>
          </a:r>
          <a:r>
            <a:rPr lang="cs-CZ" sz="1600" dirty="0" err="1" smtClean="0"/>
            <a:t>law</a:t>
          </a:r>
          <a:r>
            <a:rPr lang="cs-CZ" sz="1600" dirty="0" smtClean="0"/>
            <a:t> – „</a:t>
          </a:r>
          <a:r>
            <a:rPr lang="cs-CZ" sz="1600" dirty="0" err="1" smtClean="0"/>
            <a:t>building</a:t>
          </a:r>
          <a:r>
            <a:rPr lang="cs-CZ" sz="1600" dirty="0" smtClean="0"/>
            <a:t> </a:t>
          </a:r>
          <a:r>
            <a:rPr lang="cs-CZ" sz="1600" dirty="0" err="1" smtClean="0"/>
            <a:t>law</a:t>
          </a:r>
          <a:r>
            <a:rPr lang="cs-CZ" sz="1600" dirty="0" smtClean="0"/>
            <a:t>“, „</a:t>
          </a:r>
          <a:r>
            <a:rPr lang="cs-CZ" sz="1600" dirty="0" err="1" smtClean="0"/>
            <a:t>health</a:t>
          </a:r>
          <a:r>
            <a:rPr lang="cs-CZ" sz="1600" dirty="0" smtClean="0"/>
            <a:t> care </a:t>
          </a:r>
          <a:r>
            <a:rPr lang="cs-CZ" sz="1600" dirty="0" err="1" smtClean="0"/>
            <a:t>law</a:t>
          </a:r>
          <a:r>
            <a:rPr lang="cs-CZ" sz="1600" dirty="0" smtClean="0"/>
            <a:t>“, „</a:t>
          </a:r>
          <a:r>
            <a:rPr lang="cs-CZ" sz="1600" dirty="0" err="1" smtClean="0"/>
            <a:t>school</a:t>
          </a:r>
          <a:r>
            <a:rPr lang="cs-CZ" sz="1600" dirty="0" smtClean="0"/>
            <a:t> </a:t>
          </a:r>
          <a:r>
            <a:rPr lang="cs-CZ" sz="1600" dirty="0" err="1" smtClean="0"/>
            <a:t>law</a:t>
          </a:r>
          <a:r>
            <a:rPr lang="cs-CZ" sz="1600" dirty="0" smtClean="0"/>
            <a:t>“, „</a:t>
          </a:r>
          <a:r>
            <a:rPr lang="cs-CZ" sz="1600" dirty="0" err="1" smtClean="0"/>
            <a:t>cultural</a:t>
          </a:r>
          <a:r>
            <a:rPr lang="cs-CZ" sz="1600" dirty="0" smtClean="0"/>
            <a:t> </a:t>
          </a:r>
          <a:r>
            <a:rPr lang="cs-CZ" sz="1600" dirty="0" err="1" smtClean="0"/>
            <a:t>law</a:t>
          </a:r>
          <a:r>
            <a:rPr lang="cs-CZ" sz="1600" dirty="0" smtClean="0"/>
            <a:t>“, „police </a:t>
          </a:r>
          <a:r>
            <a:rPr lang="cs-CZ" sz="1600" dirty="0" err="1" smtClean="0"/>
            <a:t>law</a:t>
          </a:r>
          <a:r>
            <a:rPr lang="cs-CZ" sz="1600" dirty="0" smtClean="0"/>
            <a:t>“, „</a:t>
          </a:r>
          <a:r>
            <a:rPr lang="cs-CZ" sz="1600" dirty="0" err="1" smtClean="0"/>
            <a:t>refugee</a:t>
          </a:r>
          <a:r>
            <a:rPr lang="cs-CZ" sz="1600" dirty="0" smtClean="0"/>
            <a:t> </a:t>
          </a:r>
          <a:r>
            <a:rPr lang="cs-CZ" sz="1600" dirty="0" err="1" smtClean="0"/>
            <a:t>law</a:t>
          </a:r>
          <a:r>
            <a:rPr lang="cs-CZ" sz="1600" dirty="0" smtClean="0"/>
            <a:t>“, „ius gentium“, </a:t>
          </a:r>
          <a:r>
            <a:rPr lang="cs-CZ" sz="1600" dirty="0" err="1" smtClean="0"/>
            <a:t>law</a:t>
          </a:r>
          <a:r>
            <a:rPr lang="cs-CZ" sz="1600" dirty="0" smtClean="0"/>
            <a:t> </a:t>
          </a:r>
          <a:r>
            <a:rPr lang="cs-CZ" sz="1600" dirty="0" err="1" smtClean="0"/>
            <a:t>of</a:t>
          </a:r>
          <a:r>
            <a:rPr lang="cs-CZ" sz="1600" dirty="0" smtClean="0"/>
            <a:t> </a:t>
          </a:r>
          <a:r>
            <a:rPr lang="cs-CZ" sz="1600" dirty="0" err="1" smtClean="0"/>
            <a:t>electronic</a:t>
          </a:r>
          <a:r>
            <a:rPr lang="cs-CZ" sz="1600" dirty="0" smtClean="0"/>
            <a:t> </a:t>
          </a:r>
          <a:r>
            <a:rPr lang="cs-CZ" sz="1600" dirty="0" err="1" smtClean="0"/>
            <a:t>communication</a:t>
          </a:r>
          <a:r>
            <a:rPr lang="cs-CZ" sz="1600" dirty="0" smtClean="0"/>
            <a:t>, </a:t>
          </a:r>
          <a:r>
            <a:rPr lang="cs-CZ" sz="1600" dirty="0" err="1" smtClean="0"/>
            <a:t>expropriation</a:t>
          </a:r>
          <a:r>
            <a:rPr lang="cs-CZ" sz="1600" dirty="0" smtClean="0"/>
            <a:t>, </a:t>
          </a:r>
          <a:r>
            <a:rPr lang="cs-CZ" sz="1600" dirty="0" err="1" smtClean="0"/>
            <a:t>etc</a:t>
          </a:r>
          <a:r>
            <a:rPr lang="cs-CZ" sz="1600" dirty="0" smtClean="0"/>
            <a:t> (</a:t>
          </a:r>
          <a:r>
            <a:rPr lang="cs-CZ" sz="1600" dirty="0" err="1" smtClean="0"/>
            <a:t>about</a:t>
          </a:r>
          <a:r>
            <a:rPr lang="cs-CZ" sz="1600" dirty="0" smtClean="0"/>
            <a:t> </a:t>
          </a:r>
          <a:r>
            <a:rPr lang="cs-CZ" sz="1600" dirty="0" err="1" smtClean="0"/>
            <a:t>houndreds</a:t>
          </a:r>
          <a:r>
            <a:rPr lang="cs-CZ" sz="1600" dirty="0" smtClean="0"/>
            <a:t> </a:t>
          </a:r>
          <a:r>
            <a:rPr lang="cs-CZ" sz="1600" dirty="0" err="1" smtClean="0"/>
            <a:t>of</a:t>
          </a:r>
          <a:r>
            <a:rPr lang="cs-CZ" sz="1600" dirty="0" smtClean="0"/>
            <a:t> </a:t>
          </a:r>
          <a:r>
            <a:rPr lang="cs-CZ" sz="1600" dirty="0" err="1" smtClean="0"/>
            <a:t>laws</a:t>
          </a:r>
          <a:r>
            <a:rPr lang="cs-CZ" sz="1600" dirty="0" smtClean="0"/>
            <a:t> and </a:t>
          </a:r>
          <a:r>
            <a:rPr lang="cs-CZ" sz="1600" dirty="0" err="1" smtClean="0"/>
            <a:t>other</a:t>
          </a:r>
          <a:r>
            <a:rPr lang="cs-CZ" sz="1600" dirty="0" smtClean="0"/>
            <a:t> </a:t>
          </a:r>
          <a:r>
            <a:rPr lang="cs-CZ" sz="1600" dirty="0" err="1" smtClean="0"/>
            <a:t>norms</a:t>
          </a:r>
          <a:r>
            <a:rPr lang="cs-CZ" sz="1600" dirty="0" smtClean="0"/>
            <a:t>, </a:t>
          </a:r>
          <a:r>
            <a:rPr lang="cs-CZ" sz="1600" dirty="0" err="1" smtClean="0"/>
            <a:t>also</a:t>
          </a:r>
          <a:r>
            <a:rPr lang="cs-CZ" sz="1600" dirty="0" smtClean="0"/>
            <a:t> </a:t>
          </a:r>
          <a:r>
            <a:rPr lang="cs-CZ" sz="1600" dirty="0" err="1" smtClean="0"/>
            <a:t>law</a:t>
          </a:r>
          <a:r>
            <a:rPr lang="cs-CZ" sz="1600" dirty="0" smtClean="0"/>
            <a:t> </a:t>
          </a:r>
          <a:r>
            <a:rPr lang="cs-CZ" sz="1600" dirty="0" err="1" smtClean="0"/>
            <a:t>of</a:t>
          </a:r>
          <a:r>
            <a:rPr lang="cs-CZ" sz="1600" dirty="0" smtClean="0"/>
            <a:t> </a:t>
          </a:r>
          <a:r>
            <a:rPr lang="cs-CZ" sz="1600" dirty="0" err="1" smtClean="0"/>
            <a:t>the</a:t>
          </a:r>
          <a:r>
            <a:rPr lang="cs-CZ" sz="1600" dirty="0" smtClean="0"/>
            <a:t> EU) </a:t>
          </a:r>
          <a:endParaRPr lang="cs-CZ" sz="1600" dirty="0"/>
        </a:p>
      </dgm:t>
    </dgm:pt>
    <dgm:pt modelId="{2736EE9B-CEF3-49FF-9B80-9FA48D7CB29E}" type="parTrans" cxnId="{B16CDA61-32F1-436E-986D-0F497DCF7061}">
      <dgm:prSet/>
      <dgm:spPr/>
      <dgm:t>
        <a:bodyPr/>
        <a:lstStyle/>
        <a:p>
          <a:endParaRPr lang="cs-CZ"/>
        </a:p>
      </dgm:t>
    </dgm:pt>
    <dgm:pt modelId="{92866807-0DC7-406D-A418-D59848FBE813}" type="sibTrans" cxnId="{B16CDA61-32F1-436E-986D-0F497DCF7061}">
      <dgm:prSet/>
      <dgm:spPr/>
      <dgm:t>
        <a:bodyPr/>
        <a:lstStyle/>
        <a:p>
          <a:endParaRPr lang="cs-CZ"/>
        </a:p>
      </dgm:t>
    </dgm:pt>
    <dgm:pt modelId="{850FDC3D-F343-4E23-B7D9-17056CEAE790}" type="pres">
      <dgm:prSet presAssocID="{60A5FA9D-DBA8-4A37-871C-B58DBF76BD08}" presName="diagram" presStyleCnt="0">
        <dgm:presLayoutVars>
          <dgm:chPref val="1"/>
          <dgm:dir/>
          <dgm:animOne val="branch"/>
          <dgm:animLvl val="lvl"/>
          <dgm:resizeHandles val="exact"/>
        </dgm:presLayoutVars>
      </dgm:prSet>
      <dgm:spPr/>
      <dgm:t>
        <a:bodyPr/>
        <a:lstStyle/>
        <a:p>
          <a:endParaRPr lang="cs-CZ"/>
        </a:p>
      </dgm:t>
    </dgm:pt>
    <dgm:pt modelId="{8816C1EF-58AF-482E-AA9B-EFD0B37306C8}" type="pres">
      <dgm:prSet presAssocID="{BD257B34-AFC6-49DA-A2CC-13A492276265}" presName="root1" presStyleCnt="0"/>
      <dgm:spPr/>
    </dgm:pt>
    <dgm:pt modelId="{1C3B0728-9677-45B1-892F-C015B5A6691F}" type="pres">
      <dgm:prSet presAssocID="{BD257B34-AFC6-49DA-A2CC-13A492276265}" presName="LevelOneTextNode" presStyleLbl="node0" presStyleIdx="0" presStyleCnt="1">
        <dgm:presLayoutVars>
          <dgm:chPref val="3"/>
        </dgm:presLayoutVars>
      </dgm:prSet>
      <dgm:spPr/>
      <dgm:t>
        <a:bodyPr/>
        <a:lstStyle/>
        <a:p>
          <a:endParaRPr lang="cs-CZ"/>
        </a:p>
      </dgm:t>
    </dgm:pt>
    <dgm:pt modelId="{63CA058E-967F-4D88-9ED0-BAD8D46FAD80}" type="pres">
      <dgm:prSet presAssocID="{BD257B34-AFC6-49DA-A2CC-13A492276265}" presName="level2hierChild" presStyleCnt="0"/>
      <dgm:spPr/>
    </dgm:pt>
    <dgm:pt modelId="{B219823F-2E93-4B1E-909F-943EB5626074}" type="pres">
      <dgm:prSet presAssocID="{A8A537E4-5BDA-4E1F-998F-347813524532}" presName="conn2-1" presStyleLbl="parChTrans1D2" presStyleIdx="0" presStyleCnt="2"/>
      <dgm:spPr/>
      <dgm:t>
        <a:bodyPr/>
        <a:lstStyle/>
        <a:p>
          <a:endParaRPr lang="cs-CZ"/>
        </a:p>
      </dgm:t>
    </dgm:pt>
    <dgm:pt modelId="{2CDFC16A-F687-4A0D-8A72-05C36825BF81}" type="pres">
      <dgm:prSet presAssocID="{A8A537E4-5BDA-4E1F-998F-347813524532}" presName="connTx" presStyleLbl="parChTrans1D2" presStyleIdx="0" presStyleCnt="2"/>
      <dgm:spPr/>
      <dgm:t>
        <a:bodyPr/>
        <a:lstStyle/>
        <a:p>
          <a:endParaRPr lang="cs-CZ"/>
        </a:p>
      </dgm:t>
    </dgm:pt>
    <dgm:pt modelId="{BB7FAF1A-E211-4A1F-BD02-8487E09F1889}" type="pres">
      <dgm:prSet presAssocID="{669DA475-6A3E-4BAF-A96D-9A8493D84842}" presName="root2" presStyleCnt="0"/>
      <dgm:spPr/>
    </dgm:pt>
    <dgm:pt modelId="{2C9398DE-E90B-4966-8291-0EB76D39E238}" type="pres">
      <dgm:prSet presAssocID="{669DA475-6A3E-4BAF-A96D-9A8493D84842}" presName="LevelTwoTextNode" presStyleLbl="node2" presStyleIdx="0" presStyleCnt="2">
        <dgm:presLayoutVars>
          <dgm:chPref val="3"/>
        </dgm:presLayoutVars>
      </dgm:prSet>
      <dgm:spPr/>
      <dgm:t>
        <a:bodyPr/>
        <a:lstStyle/>
        <a:p>
          <a:endParaRPr lang="cs-CZ"/>
        </a:p>
      </dgm:t>
    </dgm:pt>
    <dgm:pt modelId="{9EAEFD81-6060-43CB-8134-6A6049039B8A}" type="pres">
      <dgm:prSet presAssocID="{669DA475-6A3E-4BAF-A96D-9A8493D84842}" presName="level3hierChild" presStyleCnt="0"/>
      <dgm:spPr/>
    </dgm:pt>
    <dgm:pt modelId="{D102984E-F4B2-496D-9C55-4CCAE16CA83F}" type="pres">
      <dgm:prSet presAssocID="{12E5E82A-85FB-4EE1-917E-1E5CF29E0E7D}" presName="conn2-1" presStyleLbl="parChTrans1D3" presStyleIdx="0" presStyleCnt="2"/>
      <dgm:spPr/>
      <dgm:t>
        <a:bodyPr/>
        <a:lstStyle/>
        <a:p>
          <a:endParaRPr lang="cs-CZ"/>
        </a:p>
      </dgm:t>
    </dgm:pt>
    <dgm:pt modelId="{58C6856E-239D-434D-99D2-735423F5C417}" type="pres">
      <dgm:prSet presAssocID="{12E5E82A-85FB-4EE1-917E-1E5CF29E0E7D}" presName="connTx" presStyleLbl="parChTrans1D3" presStyleIdx="0" presStyleCnt="2"/>
      <dgm:spPr/>
      <dgm:t>
        <a:bodyPr/>
        <a:lstStyle/>
        <a:p>
          <a:endParaRPr lang="cs-CZ"/>
        </a:p>
      </dgm:t>
    </dgm:pt>
    <dgm:pt modelId="{AE06E795-D260-483A-9D06-CB116F5E10ED}" type="pres">
      <dgm:prSet presAssocID="{0727E797-A8A1-4EE6-93E5-8CFFF502902A}" presName="root2" presStyleCnt="0"/>
      <dgm:spPr/>
    </dgm:pt>
    <dgm:pt modelId="{7D1D0EBF-6113-43DD-A273-77E59EE3CCEC}" type="pres">
      <dgm:prSet presAssocID="{0727E797-A8A1-4EE6-93E5-8CFFF502902A}" presName="LevelTwoTextNode" presStyleLbl="node3" presStyleIdx="0" presStyleCnt="2" custScaleX="236959" custScaleY="155808" custLinFactNeighborX="-10498" custLinFactNeighborY="-27645">
        <dgm:presLayoutVars>
          <dgm:chPref val="3"/>
        </dgm:presLayoutVars>
      </dgm:prSet>
      <dgm:spPr/>
      <dgm:t>
        <a:bodyPr/>
        <a:lstStyle/>
        <a:p>
          <a:endParaRPr lang="cs-CZ"/>
        </a:p>
      </dgm:t>
    </dgm:pt>
    <dgm:pt modelId="{2D023CFD-ED8B-4939-B7FE-5CA09038BCE3}" type="pres">
      <dgm:prSet presAssocID="{0727E797-A8A1-4EE6-93E5-8CFFF502902A}" presName="level3hierChild" presStyleCnt="0"/>
      <dgm:spPr/>
    </dgm:pt>
    <dgm:pt modelId="{EA7A4862-ED29-4F41-9C44-17D901796754}" type="pres">
      <dgm:prSet presAssocID="{559F4FF4-3B1E-495F-AB53-D0896D4D4189}" presName="conn2-1" presStyleLbl="parChTrans1D2" presStyleIdx="1" presStyleCnt="2"/>
      <dgm:spPr/>
      <dgm:t>
        <a:bodyPr/>
        <a:lstStyle/>
        <a:p>
          <a:endParaRPr lang="cs-CZ"/>
        </a:p>
      </dgm:t>
    </dgm:pt>
    <dgm:pt modelId="{2ED18627-E14E-4FE6-9BC8-D2708CB4FCD2}" type="pres">
      <dgm:prSet presAssocID="{559F4FF4-3B1E-495F-AB53-D0896D4D4189}" presName="connTx" presStyleLbl="parChTrans1D2" presStyleIdx="1" presStyleCnt="2"/>
      <dgm:spPr/>
      <dgm:t>
        <a:bodyPr/>
        <a:lstStyle/>
        <a:p>
          <a:endParaRPr lang="cs-CZ"/>
        </a:p>
      </dgm:t>
    </dgm:pt>
    <dgm:pt modelId="{A795DAD1-C940-47A6-8DA8-E7DD9C769C1B}" type="pres">
      <dgm:prSet presAssocID="{1EB0F0C3-7160-45E8-B607-EE95AF99F741}" presName="root2" presStyleCnt="0"/>
      <dgm:spPr/>
    </dgm:pt>
    <dgm:pt modelId="{2247B4CE-DEC2-4171-8081-1D4677D67DA4}" type="pres">
      <dgm:prSet presAssocID="{1EB0F0C3-7160-45E8-B607-EE95AF99F741}" presName="LevelTwoTextNode" presStyleLbl="node2" presStyleIdx="1" presStyleCnt="2">
        <dgm:presLayoutVars>
          <dgm:chPref val="3"/>
        </dgm:presLayoutVars>
      </dgm:prSet>
      <dgm:spPr/>
      <dgm:t>
        <a:bodyPr/>
        <a:lstStyle/>
        <a:p>
          <a:endParaRPr lang="cs-CZ"/>
        </a:p>
      </dgm:t>
    </dgm:pt>
    <dgm:pt modelId="{11265002-019F-4FF5-B75C-D32A6ECA5C8D}" type="pres">
      <dgm:prSet presAssocID="{1EB0F0C3-7160-45E8-B607-EE95AF99F741}" presName="level3hierChild" presStyleCnt="0"/>
      <dgm:spPr/>
    </dgm:pt>
    <dgm:pt modelId="{556329A5-F029-443E-8773-BD97CC4CE7A7}" type="pres">
      <dgm:prSet presAssocID="{2736EE9B-CEF3-49FF-9B80-9FA48D7CB29E}" presName="conn2-1" presStyleLbl="parChTrans1D3" presStyleIdx="1" presStyleCnt="2"/>
      <dgm:spPr/>
      <dgm:t>
        <a:bodyPr/>
        <a:lstStyle/>
        <a:p>
          <a:endParaRPr lang="cs-CZ"/>
        </a:p>
      </dgm:t>
    </dgm:pt>
    <dgm:pt modelId="{FB2672EB-7618-49AE-A418-55D399A469CF}" type="pres">
      <dgm:prSet presAssocID="{2736EE9B-CEF3-49FF-9B80-9FA48D7CB29E}" presName="connTx" presStyleLbl="parChTrans1D3" presStyleIdx="1" presStyleCnt="2"/>
      <dgm:spPr/>
      <dgm:t>
        <a:bodyPr/>
        <a:lstStyle/>
        <a:p>
          <a:endParaRPr lang="cs-CZ"/>
        </a:p>
      </dgm:t>
    </dgm:pt>
    <dgm:pt modelId="{347FC671-E7A0-44E7-810E-63F05768C6E0}" type="pres">
      <dgm:prSet presAssocID="{561433E5-CA20-4CA2-9E43-93751CA85942}" presName="root2" presStyleCnt="0"/>
      <dgm:spPr/>
    </dgm:pt>
    <dgm:pt modelId="{454718C4-1FE6-44B1-863D-1E0545BA6AF5}" type="pres">
      <dgm:prSet presAssocID="{561433E5-CA20-4CA2-9E43-93751CA85942}" presName="LevelTwoTextNode" presStyleLbl="node3" presStyleIdx="1" presStyleCnt="2" custScaleX="241874" custScaleY="125133" custLinFactNeighborX="-9648" custLinFactNeighborY="8136">
        <dgm:presLayoutVars>
          <dgm:chPref val="3"/>
        </dgm:presLayoutVars>
      </dgm:prSet>
      <dgm:spPr/>
      <dgm:t>
        <a:bodyPr/>
        <a:lstStyle/>
        <a:p>
          <a:endParaRPr lang="cs-CZ"/>
        </a:p>
      </dgm:t>
    </dgm:pt>
    <dgm:pt modelId="{33C92607-E7E6-47D3-9E47-33E2D9007045}" type="pres">
      <dgm:prSet presAssocID="{561433E5-CA20-4CA2-9E43-93751CA85942}" presName="level3hierChild" presStyleCnt="0"/>
      <dgm:spPr/>
    </dgm:pt>
  </dgm:ptLst>
  <dgm:cxnLst>
    <dgm:cxn modelId="{67F49C22-3FF5-4A38-9284-FF929833EE3C}" type="presOf" srcId="{559F4FF4-3B1E-495F-AB53-D0896D4D4189}" destId="{2ED18627-E14E-4FE6-9BC8-D2708CB4FCD2}" srcOrd="1" destOrd="0" presId="urn:microsoft.com/office/officeart/2005/8/layout/hierarchy2"/>
    <dgm:cxn modelId="{769C6DC6-CA5B-4A0F-92FB-4C49320790BD}" type="presOf" srcId="{559F4FF4-3B1E-495F-AB53-D0896D4D4189}" destId="{EA7A4862-ED29-4F41-9C44-17D901796754}" srcOrd="0" destOrd="0" presId="urn:microsoft.com/office/officeart/2005/8/layout/hierarchy2"/>
    <dgm:cxn modelId="{3422A48D-FD47-45DE-A6F5-A5A0477A81FE}" type="presOf" srcId="{669DA475-6A3E-4BAF-A96D-9A8493D84842}" destId="{2C9398DE-E90B-4966-8291-0EB76D39E238}" srcOrd="0" destOrd="0" presId="urn:microsoft.com/office/officeart/2005/8/layout/hierarchy2"/>
    <dgm:cxn modelId="{8BEB2E66-C0FE-4A79-905B-8E33803C7AC0}" type="presOf" srcId="{2736EE9B-CEF3-49FF-9B80-9FA48D7CB29E}" destId="{556329A5-F029-443E-8773-BD97CC4CE7A7}" srcOrd="0" destOrd="0" presId="urn:microsoft.com/office/officeart/2005/8/layout/hierarchy2"/>
    <dgm:cxn modelId="{B16CDA61-32F1-436E-986D-0F497DCF7061}" srcId="{1EB0F0C3-7160-45E8-B607-EE95AF99F741}" destId="{561433E5-CA20-4CA2-9E43-93751CA85942}" srcOrd="0" destOrd="0" parTransId="{2736EE9B-CEF3-49FF-9B80-9FA48D7CB29E}" sibTransId="{92866807-0DC7-406D-A418-D59848FBE813}"/>
    <dgm:cxn modelId="{A4E0389B-2D92-480C-8735-5260D5CF593A}" type="presOf" srcId="{BD257B34-AFC6-49DA-A2CC-13A492276265}" destId="{1C3B0728-9677-45B1-892F-C015B5A6691F}" srcOrd="0" destOrd="0" presId="urn:microsoft.com/office/officeart/2005/8/layout/hierarchy2"/>
    <dgm:cxn modelId="{8398FC63-EF03-4241-9089-C6EF11154520}" type="presOf" srcId="{2736EE9B-CEF3-49FF-9B80-9FA48D7CB29E}" destId="{FB2672EB-7618-49AE-A418-55D399A469CF}" srcOrd="1" destOrd="0" presId="urn:microsoft.com/office/officeart/2005/8/layout/hierarchy2"/>
    <dgm:cxn modelId="{AFBE9C16-B997-4758-8772-11EB1D916258}" type="presOf" srcId="{12E5E82A-85FB-4EE1-917E-1E5CF29E0E7D}" destId="{58C6856E-239D-434D-99D2-735423F5C417}" srcOrd="1" destOrd="0" presId="urn:microsoft.com/office/officeart/2005/8/layout/hierarchy2"/>
    <dgm:cxn modelId="{F4A6525D-5330-4E02-9311-08A93F9D4759}" srcId="{BD257B34-AFC6-49DA-A2CC-13A492276265}" destId="{1EB0F0C3-7160-45E8-B607-EE95AF99F741}" srcOrd="1" destOrd="0" parTransId="{559F4FF4-3B1E-495F-AB53-D0896D4D4189}" sibTransId="{5906BEEE-BC53-4F2F-9526-85CF6BD269D5}"/>
    <dgm:cxn modelId="{F2E9ABA0-36A8-4931-862F-9E051E545814}" srcId="{669DA475-6A3E-4BAF-A96D-9A8493D84842}" destId="{0727E797-A8A1-4EE6-93E5-8CFFF502902A}" srcOrd="0" destOrd="0" parTransId="{12E5E82A-85FB-4EE1-917E-1E5CF29E0E7D}" sibTransId="{E1AF5641-C8B6-49DD-BC26-920568D1D7B6}"/>
    <dgm:cxn modelId="{B3B6E1B8-786F-438B-ACFB-D97AA40CD0CC}" type="presOf" srcId="{0727E797-A8A1-4EE6-93E5-8CFFF502902A}" destId="{7D1D0EBF-6113-43DD-A273-77E59EE3CCEC}" srcOrd="0" destOrd="0" presId="urn:microsoft.com/office/officeart/2005/8/layout/hierarchy2"/>
    <dgm:cxn modelId="{880864FA-E3F9-436D-92AD-EA89121C32E0}" type="presOf" srcId="{561433E5-CA20-4CA2-9E43-93751CA85942}" destId="{454718C4-1FE6-44B1-863D-1E0545BA6AF5}" srcOrd="0" destOrd="0" presId="urn:microsoft.com/office/officeart/2005/8/layout/hierarchy2"/>
    <dgm:cxn modelId="{CAA1DF6F-B444-42E5-993C-523C94CB8936}" srcId="{BD257B34-AFC6-49DA-A2CC-13A492276265}" destId="{669DA475-6A3E-4BAF-A96D-9A8493D84842}" srcOrd="0" destOrd="0" parTransId="{A8A537E4-5BDA-4E1F-998F-347813524532}" sibTransId="{8893D231-E34F-4B04-B099-54DEA1325D06}"/>
    <dgm:cxn modelId="{B62B6FCA-A4C8-4077-91D3-A916589DCE3B}" type="presOf" srcId="{1EB0F0C3-7160-45E8-B607-EE95AF99F741}" destId="{2247B4CE-DEC2-4171-8081-1D4677D67DA4}" srcOrd="0" destOrd="0" presId="urn:microsoft.com/office/officeart/2005/8/layout/hierarchy2"/>
    <dgm:cxn modelId="{A3AE2167-354A-42EB-80B5-CCF6C1842FBE}" type="presOf" srcId="{A8A537E4-5BDA-4E1F-998F-347813524532}" destId="{B219823F-2E93-4B1E-909F-943EB5626074}" srcOrd="0" destOrd="0" presId="urn:microsoft.com/office/officeart/2005/8/layout/hierarchy2"/>
    <dgm:cxn modelId="{DB856ADB-8C4D-40D6-B4F7-8FE4A44C079A}" srcId="{60A5FA9D-DBA8-4A37-871C-B58DBF76BD08}" destId="{BD257B34-AFC6-49DA-A2CC-13A492276265}" srcOrd="0" destOrd="0" parTransId="{F65303C0-16D8-4584-A6B2-2B17C64DA9C6}" sibTransId="{33100A8A-5A0F-4DC8-A27A-39E55645B8D6}"/>
    <dgm:cxn modelId="{73C32071-973D-49DF-9A35-4842E28C9793}" type="presOf" srcId="{A8A537E4-5BDA-4E1F-998F-347813524532}" destId="{2CDFC16A-F687-4A0D-8A72-05C36825BF81}" srcOrd="1" destOrd="0" presId="urn:microsoft.com/office/officeart/2005/8/layout/hierarchy2"/>
    <dgm:cxn modelId="{5F20CB83-5638-4CFB-9CF0-564C9B419FB8}" type="presOf" srcId="{12E5E82A-85FB-4EE1-917E-1E5CF29E0E7D}" destId="{D102984E-F4B2-496D-9C55-4CCAE16CA83F}" srcOrd="0" destOrd="0" presId="urn:microsoft.com/office/officeart/2005/8/layout/hierarchy2"/>
    <dgm:cxn modelId="{5B6F17C7-26C4-4084-AB1C-2844E0497C42}" type="presOf" srcId="{60A5FA9D-DBA8-4A37-871C-B58DBF76BD08}" destId="{850FDC3D-F343-4E23-B7D9-17056CEAE790}" srcOrd="0" destOrd="0" presId="urn:microsoft.com/office/officeart/2005/8/layout/hierarchy2"/>
    <dgm:cxn modelId="{6ECB0DF3-9C66-4D15-8F5B-9FA78C4DB37D}" type="presParOf" srcId="{850FDC3D-F343-4E23-B7D9-17056CEAE790}" destId="{8816C1EF-58AF-482E-AA9B-EFD0B37306C8}" srcOrd="0" destOrd="0" presId="urn:microsoft.com/office/officeart/2005/8/layout/hierarchy2"/>
    <dgm:cxn modelId="{250C39FB-3719-4942-A4C9-E3390BD15048}" type="presParOf" srcId="{8816C1EF-58AF-482E-AA9B-EFD0B37306C8}" destId="{1C3B0728-9677-45B1-892F-C015B5A6691F}" srcOrd="0" destOrd="0" presId="urn:microsoft.com/office/officeart/2005/8/layout/hierarchy2"/>
    <dgm:cxn modelId="{1C534855-2B35-4ED6-9A38-EFBB64D691B2}" type="presParOf" srcId="{8816C1EF-58AF-482E-AA9B-EFD0B37306C8}" destId="{63CA058E-967F-4D88-9ED0-BAD8D46FAD80}" srcOrd="1" destOrd="0" presId="urn:microsoft.com/office/officeart/2005/8/layout/hierarchy2"/>
    <dgm:cxn modelId="{546E76B4-6B3C-41B9-96FE-FFB22ED5C5B0}" type="presParOf" srcId="{63CA058E-967F-4D88-9ED0-BAD8D46FAD80}" destId="{B219823F-2E93-4B1E-909F-943EB5626074}" srcOrd="0" destOrd="0" presId="urn:microsoft.com/office/officeart/2005/8/layout/hierarchy2"/>
    <dgm:cxn modelId="{66DA1B31-825C-4C79-A38F-F0D0A99E7C1D}" type="presParOf" srcId="{B219823F-2E93-4B1E-909F-943EB5626074}" destId="{2CDFC16A-F687-4A0D-8A72-05C36825BF81}" srcOrd="0" destOrd="0" presId="urn:microsoft.com/office/officeart/2005/8/layout/hierarchy2"/>
    <dgm:cxn modelId="{30C54505-595C-4A20-B472-EEB38F74626B}" type="presParOf" srcId="{63CA058E-967F-4D88-9ED0-BAD8D46FAD80}" destId="{BB7FAF1A-E211-4A1F-BD02-8487E09F1889}" srcOrd="1" destOrd="0" presId="urn:microsoft.com/office/officeart/2005/8/layout/hierarchy2"/>
    <dgm:cxn modelId="{1E466CB7-F3E8-4542-942E-4606701378F0}" type="presParOf" srcId="{BB7FAF1A-E211-4A1F-BD02-8487E09F1889}" destId="{2C9398DE-E90B-4966-8291-0EB76D39E238}" srcOrd="0" destOrd="0" presId="urn:microsoft.com/office/officeart/2005/8/layout/hierarchy2"/>
    <dgm:cxn modelId="{16434029-E9E4-4E0A-8765-32242DD07790}" type="presParOf" srcId="{BB7FAF1A-E211-4A1F-BD02-8487E09F1889}" destId="{9EAEFD81-6060-43CB-8134-6A6049039B8A}" srcOrd="1" destOrd="0" presId="urn:microsoft.com/office/officeart/2005/8/layout/hierarchy2"/>
    <dgm:cxn modelId="{09CC6C78-DF61-49C2-9E1C-79A8B207425D}" type="presParOf" srcId="{9EAEFD81-6060-43CB-8134-6A6049039B8A}" destId="{D102984E-F4B2-496D-9C55-4CCAE16CA83F}" srcOrd="0" destOrd="0" presId="urn:microsoft.com/office/officeart/2005/8/layout/hierarchy2"/>
    <dgm:cxn modelId="{BDDD645B-69FA-4C6E-89CB-621797156D5F}" type="presParOf" srcId="{D102984E-F4B2-496D-9C55-4CCAE16CA83F}" destId="{58C6856E-239D-434D-99D2-735423F5C417}" srcOrd="0" destOrd="0" presId="urn:microsoft.com/office/officeart/2005/8/layout/hierarchy2"/>
    <dgm:cxn modelId="{85D62A40-CA71-446C-AE82-D218C6A30AD4}" type="presParOf" srcId="{9EAEFD81-6060-43CB-8134-6A6049039B8A}" destId="{AE06E795-D260-483A-9D06-CB116F5E10ED}" srcOrd="1" destOrd="0" presId="urn:microsoft.com/office/officeart/2005/8/layout/hierarchy2"/>
    <dgm:cxn modelId="{2F717901-F704-426C-B78D-70ADB5E8E1F8}" type="presParOf" srcId="{AE06E795-D260-483A-9D06-CB116F5E10ED}" destId="{7D1D0EBF-6113-43DD-A273-77E59EE3CCEC}" srcOrd="0" destOrd="0" presId="urn:microsoft.com/office/officeart/2005/8/layout/hierarchy2"/>
    <dgm:cxn modelId="{0682922C-1CAA-4ED6-BF70-AC152ED48CD5}" type="presParOf" srcId="{AE06E795-D260-483A-9D06-CB116F5E10ED}" destId="{2D023CFD-ED8B-4939-B7FE-5CA09038BCE3}" srcOrd="1" destOrd="0" presId="urn:microsoft.com/office/officeart/2005/8/layout/hierarchy2"/>
    <dgm:cxn modelId="{9277B33D-E923-42CA-91A5-5688F687A9D1}" type="presParOf" srcId="{63CA058E-967F-4D88-9ED0-BAD8D46FAD80}" destId="{EA7A4862-ED29-4F41-9C44-17D901796754}" srcOrd="2" destOrd="0" presId="urn:microsoft.com/office/officeart/2005/8/layout/hierarchy2"/>
    <dgm:cxn modelId="{0412C162-D427-4218-99BE-14E8C382F389}" type="presParOf" srcId="{EA7A4862-ED29-4F41-9C44-17D901796754}" destId="{2ED18627-E14E-4FE6-9BC8-D2708CB4FCD2}" srcOrd="0" destOrd="0" presId="urn:microsoft.com/office/officeart/2005/8/layout/hierarchy2"/>
    <dgm:cxn modelId="{50D75DC9-FF3A-428E-8D39-94643C1CEE3D}" type="presParOf" srcId="{63CA058E-967F-4D88-9ED0-BAD8D46FAD80}" destId="{A795DAD1-C940-47A6-8DA8-E7DD9C769C1B}" srcOrd="3" destOrd="0" presId="urn:microsoft.com/office/officeart/2005/8/layout/hierarchy2"/>
    <dgm:cxn modelId="{4715CA71-D18D-437D-BD88-FCA21B10CE68}" type="presParOf" srcId="{A795DAD1-C940-47A6-8DA8-E7DD9C769C1B}" destId="{2247B4CE-DEC2-4171-8081-1D4677D67DA4}" srcOrd="0" destOrd="0" presId="urn:microsoft.com/office/officeart/2005/8/layout/hierarchy2"/>
    <dgm:cxn modelId="{AB1E1648-BCA3-4CB4-B065-C224962CF8DF}" type="presParOf" srcId="{A795DAD1-C940-47A6-8DA8-E7DD9C769C1B}" destId="{11265002-019F-4FF5-B75C-D32A6ECA5C8D}" srcOrd="1" destOrd="0" presId="urn:microsoft.com/office/officeart/2005/8/layout/hierarchy2"/>
    <dgm:cxn modelId="{2AA3E844-A85C-4BAD-B9FA-1F76ADF6A606}" type="presParOf" srcId="{11265002-019F-4FF5-B75C-D32A6ECA5C8D}" destId="{556329A5-F029-443E-8773-BD97CC4CE7A7}" srcOrd="0" destOrd="0" presId="urn:microsoft.com/office/officeart/2005/8/layout/hierarchy2"/>
    <dgm:cxn modelId="{6DAD2919-383A-4AA3-8F6E-42D47215BD22}" type="presParOf" srcId="{556329A5-F029-443E-8773-BD97CC4CE7A7}" destId="{FB2672EB-7618-49AE-A418-55D399A469CF}" srcOrd="0" destOrd="0" presId="urn:microsoft.com/office/officeart/2005/8/layout/hierarchy2"/>
    <dgm:cxn modelId="{34389008-CE7E-475C-944F-1CC582F56329}" type="presParOf" srcId="{11265002-019F-4FF5-B75C-D32A6ECA5C8D}" destId="{347FC671-E7A0-44E7-810E-63F05768C6E0}" srcOrd="1" destOrd="0" presId="urn:microsoft.com/office/officeart/2005/8/layout/hierarchy2"/>
    <dgm:cxn modelId="{A97DD6C0-3611-4CCB-B98E-00AA1069B06F}" type="presParOf" srcId="{347FC671-E7A0-44E7-810E-63F05768C6E0}" destId="{454718C4-1FE6-44B1-863D-1E0545BA6AF5}" srcOrd="0" destOrd="0" presId="urn:microsoft.com/office/officeart/2005/8/layout/hierarchy2"/>
    <dgm:cxn modelId="{EE860BAD-FFB2-4E89-BAE8-B7D4295F97E4}" type="presParOf" srcId="{347FC671-E7A0-44E7-810E-63F05768C6E0}" destId="{33C92607-E7E6-47D3-9E47-33E2D900704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50BD7-949A-4DDB-9E35-1BFCEE037AC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B7D27C2F-6AA1-4C37-8C99-69F3E0C5255B}">
      <dgm:prSet phldrT="[Text]" custT="1"/>
      <dgm:spPr/>
      <dgm:t>
        <a:bodyPr/>
        <a:lstStyle/>
        <a:p>
          <a:r>
            <a:rPr lang="cs-CZ" sz="1400" b="1" dirty="0" err="1" smtClean="0"/>
            <a:t>Administrative</a:t>
          </a:r>
          <a:r>
            <a:rPr lang="cs-CZ" sz="1400" b="1" dirty="0" smtClean="0"/>
            <a:t> </a:t>
          </a:r>
          <a:r>
            <a:rPr lang="cs-CZ" sz="1400" b="1" dirty="0" err="1" smtClean="0"/>
            <a:t>Law</a:t>
          </a:r>
          <a:endParaRPr lang="cs-CZ" sz="1400" b="1" dirty="0"/>
        </a:p>
      </dgm:t>
    </dgm:pt>
    <dgm:pt modelId="{36358969-04C6-4707-A8E8-711D33996E18}" type="parTrans" cxnId="{6699E6D5-F2DA-49BE-8B8B-2579E16D6C6B}">
      <dgm:prSet/>
      <dgm:spPr/>
      <dgm:t>
        <a:bodyPr/>
        <a:lstStyle/>
        <a:p>
          <a:endParaRPr lang="cs-CZ"/>
        </a:p>
      </dgm:t>
    </dgm:pt>
    <dgm:pt modelId="{B79B02D0-FA3B-4E58-98B0-F73EA12DFDEF}" type="sibTrans" cxnId="{6699E6D5-F2DA-49BE-8B8B-2579E16D6C6B}">
      <dgm:prSet/>
      <dgm:spPr/>
      <dgm:t>
        <a:bodyPr/>
        <a:lstStyle/>
        <a:p>
          <a:endParaRPr lang="cs-CZ"/>
        </a:p>
      </dgm:t>
    </dgm:pt>
    <dgm:pt modelId="{DD53DA3A-461E-4D8C-A724-32BF21F61667}" type="asst">
      <dgm:prSet phldrT="[Text]" custT="1"/>
      <dgm:spPr/>
      <dgm:t>
        <a:bodyPr/>
        <a:lstStyle/>
        <a:p>
          <a:r>
            <a:rPr lang="cs-CZ" sz="1400" b="1" dirty="0" err="1" smtClean="0"/>
            <a:t>Organizational</a:t>
          </a:r>
          <a:r>
            <a:rPr lang="cs-CZ" sz="1400" dirty="0" smtClean="0"/>
            <a:t> </a:t>
          </a:r>
          <a:r>
            <a:rPr lang="cs-CZ" sz="1400" dirty="0" err="1" smtClean="0"/>
            <a:t>Administrative</a:t>
          </a:r>
          <a:r>
            <a:rPr lang="cs-CZ" sz="1400" dirty="0" smtClean="0"/>
            <a:t> </a:t>
          </a:r>
          <a:r>
            <a:rPr lang="cs-CZ" sz="1400" dirty="0" err="1" smtClean="0"/>
            <a:t>Law</a:t>
          </a:r>
          <a:endParaRPr lang="cs-CZ" sz="1400" dirty="0"/>
        </a:p>
      </dgm:t>
    </dgm:pt>
    <dgm:pt modelId="{411B910F-4DC1-4308-83C3-B5F3403070EA}" type="parTrans" cxnId="{DB367BB4-570B-44E6-A006-10C2757B480B}">
      <dgm:prSet custT="1"/>
      <dgm:spPr/>
      <dgm:t>
        <a:bodyPr/>
        <a:lstStyle/>
        <a:p>
          <a:endParaRPr lang="cs-CZ" sz="1400"/>
        </a:p>
      </dgm:t>
    </dgm:pt>
    <dgm:pt modelId="{0851D1DB-EBA8-4C8E-8F12-7420668C5CF4}" type="sibTrans" cxnId="{DB367BB4-570B-44E6-A006-10C2757B480B}">
      <dgm:prSet/>
      <dgm:spPr/>
      <dgm:t>
        <a:bodyPr/>
        <a:lstStyle/>
        <a:p>
          <a:endParaRPr lang="cs-CZ"/>
        </a:p>
      </dgm:t>
    </dgm:pt>
    <dgm:pt modelId="{61622F02-2421-48DB-83CB-22FDCB1E98CC}">
      <dgm:prSet phldrT="[Text]" custT="1"/>
      <dgm:spPr/>
      <dgm:t>
        <a:bodyPr/>
        <a:lstStyle/>
        <a:p>
          <a:r>
            <a:rPr lang="cs-CZ" sz="1400" b="1" dirty="0" err="1" smtClean="0">
              <a:solidFill>
                <a:srgbClr val="FF0000"/>
              </a:solidFill>
            </a:rPr>
            <a:t>Procedural</a:t>
          </a:r>
          <a:r>
            <a:rPr lang="cs-CZ" sz="1400" b="1" dirty="0" smtClean="0">
              <a:solidFill>
                <a:srgbClr val="FF0000"/>
              </a:solidFill>
            </a:rPr>
            <a:t> </a:t>
          </a:r>
          <a:r>
            <a:rPr lang="cs-CZ" sz="1400" dirty="0" err="1" smtClean="0">
              <a:solidFill>
                <a:srgbClr val="FF0000"/>
              </a:solidFill>
            </a:rPr>
            <a:t>Administrative</a:t>
          </a:r>
          <a:r>
            <a:rPr lang="cs-CZ" sz="1400" dirty="0" smtClean="0">
              <a:solidFill>
                <a:srgbClr val="FF0000"/>
              </a:solidFill>
            </a:rPr>
            <a:t> </a:t>
          </a:r>
          <a:r>
            <a:rPr lang="cs-CZ" sz="1400" dirty="0" err="1" smtClean="0">
              <a:solidFill>
                <a:srgbClr val="FF0000"/>
              </a:solidFill>
            </a:rPr>
            <a:t>Law</a:t>
          </a:r>
          <a:endParaRPr lang="cs-CZ" sz="1400" dirty="0">
            <a:solidFill>
              <a:srgbClr val="FF0000"/>
            </a:solidFill>
          </a:endParaRPr>
        </a:p>
      </dgm:t>
    </dgm:pt>
    <dgm:pt modelId="{7B27271B-9D8B-4692-A82E-B01A05291B09}" type="parTrans" cxnId="{E7C9E0FC-3B9A-45F2-AA9E-7535D64D3AF2}">
      <dgm:prSet custT="1"/>
      <dgm:spPr/>
      <dgm:t>
        <a:bodyPr/>
        <a:lstStyle/>
        <a:p>
          <a:endParaRPr lang="cs-CZ" sz="1400"/>
        </a:p>
      </dgm:t>
    </dgm:pt>
    <dgm:pt modelId="{13E21E1E-99AB-414E-B6DE-7C13788EE01A}" type="sibTrans" cxnId="{E7C9E0FC-3B9A-45F2-AA9E-7535D64D3AF2}">
      <dgm:prSet/>
      <dgm:spPr/>
      <dgm:t>
        <a:bodyPr/>
        <a:lstStyle/>
        <a:p>
          <a:endParaRPr lang="cs-CZ"/>
        </a:p>
      </dgm:t>
    </dgm:pt>
    <dgm:pt modelId="{947ABD91-C220-4061-85DB-3B5ABC942358}">
      <dgm:prSet phldrT="[Text]" custT="1"/>
      <dgm:spPr/>
      <dgm:t>
        <a:bodyPr/>
        <a:lstStyle/>
        <a:p>
          <a:r>
            <a:rPr lang="cs-CZ" sz="1400" b="1" dirty="0" err="1" smtClean="0"/>
            <a:t>Substantive</a:t>
          </a:r>
          <a:r>
            <a:rPr lang="cs-CZ" sz="1400" b="1" dirty="0" smtClean="0"/>
            <a:t> </a:t>
          </a:r>
          <a:r>
            <a:rPr lang="cs-CZ" sz="1400" dirty="0" err="1" smtClean="0"/>
            <a:t>Administrative</a:t>
          </a:r>
          <a:r>
            <a:rPr lang="cs-CZ" sz="1400" dirty="0" smtClean="0"/>
            <a:t> </a:t>
          </a:r>
          <a:r>
            <a:rPr lang="cs-CZ" sz="1400" dirty="0" err="1" smtClean="0"/>
            <a:t>Law</a:t>
          </a:r>
          <a:endParaRPr lang="cs-CZ" sz="1400" dirty="0"/>
        </a:p>
      </dgm:t>
    </dgm:pt>
    <dgm:pt modelId="{8B0D01FD-2D0D-4DF2-A130-CD80A2132C95}" type="parTrans" cxnId="{4BECC3B3-C15F-4EAE-ABF9-8BCF31E9971C}">
      <dgm:prSet custT="1"/>
      <dgm:spPr/>
      <dgm:t>
        <a:bodyPr/>
        <a:lstStyle/>
        <a:p>
          <a:endParaRPr lang="cs-CZ" sz="1400"/>
        </a:p>
      </dgm:t>
    </dgm:pt>
    <dgm:pt modelId="{7EE6B246-BF7B-4AB8-84D3-13FF5B27107E}" type="sibTrans" cxnId="{4BECC3B3-C15F-4EAE-ABF9-8BCF31E9971C}">
      <dgm:prSet/>
      <dgm:spPr/>
      <dgm:t>
        <a:bodyPr/>
        <a:lstStyle/>
        <a:p>
          <a:endParaRPr lang="cs-CZ"/>
        </a:p>
      </dgm:t>
    </dgm:pt>
    <dgm:pt modelId="{88BDB1F9-2F84-40B1-BE48-8338AA032954}">
      <dgm:prSet phldrT="[Text]" custT="1"/>
      <dgm:spPr/>
      <dgm:t>
        <a:bodyPr/>
        <a:lstStyle/>
        <a:p>
          <a:r>
            <a:rPr lang="cs-CZ" sz="1400" dirty="0" err="1" smtClean="0"/>
            <a:t>Administrative</a:t>
          </a:r>
          <a:r>
            <a:rPr lang="cs-CZ" sz="1400" dirty="0" smtClean="0"/>
            <a:t> </a:t>
          </a:r>
          <a:r>
            <a:rPr lang="cs-CZ" sz="1400" b="1" dirty="0" err="1" smtClean="0"/>
            <a:t>Punishment</a:t>
          </a:r>
          <a:r>
            <a:rPr lang="cs-CZ" sz="1400" b="1" dirty="0" smtClean="0"/>
            <a:t> </a:t>
          </a:r>
          <a:r>
            <a:rPr lang="cs-CZ" sz="1400" b="1" dirty="0" err="1" smtClean="0"/>
            <a:t>Law</a:t>
          </a:r>
          <a:r>
            <a:rPr lang="cs-CZ" sz="1400" dirty="0" smtClean="0"/>
            <a:t>/</a:t>
          </a:r>
          <a:r>
            <a:rPr lang="cs-CZ" sz="1400" dirty="0" err="1" smtClean="0"/>
            <a:t>Criminal</a:t>
          </a:r>
          <a:r>
            <a:rPr lang="cs-CZ" sz="1400" dirty="0" smtClean="0"/>
            <a:t> </a:t>
          </a:r>
          <a:r>
            <a:rPr lang="cs-CZ" sz="1400" dirty="0" err="1" smtClean="0"/>
            <a:t>Administrative</a:t>
          </a:r>
          <a:r>
            <a:rPr lang="cs-CZ" sz="1400" dirty="0" smtClean="0"/>
            <a:t> </a:t>
          </a:r>
          <a:r>
            <a:rPr lang="cs-CZ" sz="1400" dirty="0" err="1" smtClean="0"/>
            <a:t>Law</a:t>
          </a:r>
          <a:endParaRPr lang="cs-CZ" sz="1400" dirty="0"/>
        </a:p>
      </dgm:t>
    </dgm:pt>
    <dgm:pt modelId="{E5B02EC2-A3FE-4E3A-8D3B-1D26AE39A3B5}" type="parTrans" cxnId="{95B03CC4-7498-49F6-9049-F196163CC3FC}">
      <dgm:prSet custT="1"/>
      <dgm:spPr/>
      <dgm:t>
        <a:bodyPr/>
        <a:lstStyle/>
        <a:p>
          <a:endParaRPr lang="cs-CZ" sz="1400"/>
        </a:p>
      </dgm:t>
    </dgm:pt>
    <dgm:pt modelId="{A626C031-B4A4-426E-B036-CDF9EF15EF8A}" type="sibTrans" cxnId="{95B03CC4-7498-49F6-9049-F196163CC3FC}">
      <dgm:prSet/>
      <dgm:spPr/>
      <dgm:t>
        <a:bodyPr/>
        <a:lstStyle/>
        <a:p>
          <a:endParaRPr lang="cs-CZ"/>
        </a:p>
      </dgm:t>
    </dgm:pt>
    <dgm:pt modelId="{12C5D7B7-58A5-49BA-B18F-F529FA796823}">
      <dgm:prSet custT="1"/>
      <dgm:spPr/>
      <dgm:t>
        <a:bodyPr/>
        <a:lstStyle/>
        <a:p>
          <a:r>
            <a:rPr lang="cs-CZ" sz="1400" b="1" dirty="0" smtClean="0"/>
            <a:t>„</a:t>
          </a:r>
          <a:r>
            <a:rPr lang="cs-CZ" sz="1400" b="1" dirty="0" err="1" smtClean="0"/>
            <a:t>Who</a:t>
          </a:r>
          <a:r>
            <a:rPr lang="cs-CZ" sz="1400" b="1" dirty="0" smtClean="0"/>
            <a:t>“ </a:t>
          </a:r>
          <a:r>
            <a:rPr lang="cs-CZ" sz="1400" dirty="0" smtClean="0"/>
            <a:t>– </a:t>
          </a:r>
          <a:r>
            <a:rPr lang="cs-CZ" sz="1400" dirty="0" err="1" smtClean="0"/>
            <a:t>legal</a:t>
          </a:r>
          <a:r>
            <a:rPr lang="cs-CZ" sz="1400" dirty="0" smtClean="0"/>
            <a:t> </a:t>
          </a:r>
          <a:r>
            <a:rPr lang="cs-CZ" sz="1400" dirty="0" err="1" smtClean="0"/>
            <a:t>regulation</a:t>
          </a:r>
          <a:r>
            <a:rPr lang="cs-CZ" sz="1400" dirty="0" smtClean="0"/>
            <a:t> </a:t>
          </a:r>
          <a:r>
            <a:rPr lang="cs-CZ" sz="1400" dirty="0" err="1" smtClean="0"/>
            <a:t>of</a:t>
          </a:r>
          <a:r>
            <a:rPr lang="cs-CZ" sz="1400" dirty="0" smtClean="0"/>
            <a:t> </a:t>
          </a:r>
          <a:r>
            <a:rPr lang="cs-CZ" sz="1400" dirty="0" err="1" smtClean="0"/>
            <a:t>organization</a:t>
          </a:r>
          <a:r>
            <a:rPr lang="cs-CZ" sz="1400" dirty="0" smtClean="0"/>
            <a:t> </a:t>
          </a:r>
          <a:r>
            <a:rPr lang="cs-CZ" sz="1400" dirty="0" err="1" smtClean="0"/>
            <a:t>of</a:t>
          </a:r>
          <a:r>
            <a:rPr lang="cs-CZ" sz="1400" dirty="0" smtClean="0"/>
            <a:t> public </a:t>
          </a:r>
          <a:r>
            <a:rPr lang="cs-CZ" sz="1400" dirty="0" err="1" smtClean="0"/>
            <a:t>administration</a:t>
          </a:r>
          <a:r>
            <a:rPr lang="cs-CZ" sz="1400" dirty="0" smtClean="0"/>
            <a:t> – </a:t>
          </a:r>
          <a:r>
            <a:rPr lang="cs-CZ" sz="1400" dirty="0" err="1" smtClean="0"/>
            <a:t>state</a:t>
          </a:r>
          <a:r>
            <a:rPr lang="cs-CZ" sz="1400" dirty="0" smtClean="0"/>
            <a:t> </a:t>
          </a:r>
          <a:r>
            <a:rPr lang="cs-CZ" sz="1400" dirty="0" err="1" smtClean="0"/>
            <a:t>administration</a:t>
          </a:r>
          <a:r>
            <a:rPr lang="cs-CZ" sz="1400" dirty="0" smtClean="0"/>
            <a:t> (</a:t>
          </a:r>
          <a:r>
            <a:rPr lang="cs-CZ" sz="1400" dirty="0" err="1" smtClean="0"/>
            <a:t>central</a:t>
          </a:r>
          <a:r>
            <a:rPr lang="cs-CZ" sz="1400" dirty="0" smtClean="0"/>
            <a:t>, </a:t>
          </a:r>
          <a:r>
            <a:rPr lang="cs-CZ" sz="1400" dirty="0" err="1" smtClean="0"/>
            <a:t>regional</a:t>
          </a:r>
          <a:r>
            <a:rPr lang="cs-CZ" sz="1400" dirty="0" smtClean="0"/>
            <a:t>, </a:t>
          </a:r>
          <a:r>
            <a:rPr lang="cs-CZ" sz="1400" dirty="0" err="1" smtClean="0"/>
            <a:t>local</a:t>
          </a:r>
          <a:r>
            <a:rPr lang="cs-CZ" sz="1400" dirty="0" smtClean="0"/>
            <a:t>), </a:t>
          </a:r>
          <a:r>
            <a:rPr lang="cs-CZ" sz="1400" dirty="0" err="1" smtClean="0"/>
            <a:t>self</a:t>
          </a:r>
          <a:r>
            <a:rPr lang="cs-CZ" sz="1400" dirty="0" smtClean="0"/>
            <a:t> </a:t>
          </a:r>
          <a:r>
            <a:rPr lang="cs-CZ" sz="1400" dirty="0" err="1" smtClean="0"/>
            <a:t>government</a:t>
          </a:r>
          <a:r>
            <a:rPr lang="cs-CZ" sz="1400" dirty="0" smtClean="0"/>
            <a:t>, …</a:t>
          </a:r>
          <a:endParaRPr lang="cs-CZ" sz="1400" dirty="0"/>
        </a:p>
      </dgm:t>
    </dgm:pt>
    <dgm:pt modelId="{1C166B77-24A9-440B-87E3-CA48ACCD1CE0}" type="parTrans" cxnId="{CF7D8E1E-27E8-40D3-8C04-E12726EF7642}">
      <dgm:prSet custT="1"/>
      <dgm:spPr/>
      <dgm:t>
        <a:bodyPr/>
        <a:lstStyle/>
        <a:p>
          <a:endParaRPr lang="cs-CZ" sz="1400"/>
        </a:p>
      </dgm:t>
    </dgm:pt>
    <dgm:pt modelId="{ED6C5FC7-1BE5-4B7A-8BC9-0239AD7D1B49}" type="sibTrans" cxnId="{CF7D8E1E-27E8-40D3-8C04-E12726EF7642}">
      <dgm:prSet/>
      <dgm:spPr/>
      <dgm:t>
        <a:bodyPr/>
        <a:lstStyle/>
        <a:p>
          <a:endParaRPr lang="cs-CZ"/>
        </a:p>
      </dgm:t>
    </dgm:pt>
    <dgm:pt modelId="{3830B3EE-56C4-445C-BCC9-1195E0FB3FCA}">
      <dgm:prSet custT="1"/>
      <dgm:spPr/>
      <dgm:t>
        <a:bodyPr/>
        <a:lstStyle/>
        <a:p>
          <a:r>
            <a:rPr lang="cs-CZ" sz="1400" dirty="0" smtClean="0">
              <a:solidFill>
                <a:srgbClr val="FF0000"/>
              </a:solidFill>
            </a:rPr>
            <a:t>„</a:t>
          </a:r>
          <a:r>
            <a:rPr lang="cs-CZ" sz="1400" b="1" dirty="0" err="1" smtClean="0">
              <a:solidFill>
                <a:srgbClr val="FF0000"/>
              </a:solidFill>
            </a:rPr>
            <a:t>How</a:t>
          </a:r>
          <a:r>
            <a:rPr lang="cs-CZ" sz="1400" b="1" dirty="0" smtClean="0">
              <a:solidFill>
                <a:srgbClr val="FF0000"/>
              </a:solidFill>
            </a:rPr>
            <a:t>“ </a:t>
          </a:r>
          <a:r>
            <a:rPr lang="cs-CZ" sz="1400" dirty="0" smtClean="0"/>
            <a:t>– </a:t>
          </a:r>
          <a:r>
            <a:rPr lang="cs-CZ" sz="1400" dirty="0" err="1" smtClean="0">
              <a:solidFill>
                <a:srgbClr val="FF0000"/>
              </a:solidFill>
            </a:rPr>
            <a:t>different</a:t>
          </a:r>
          <a:r>
            <a:rPr lang="cs-CZ" sz="1400" dirty="0" smtClean="0">
              <a:solidFill>
                <a:srgbClr val="FF0000"/>
              </a:solidFill>
            </a:rPr>
            <a:t> </a:t>
          </a:r>
          <a:r>
            <a:rPr lang="cs-CZ" sz="1400" dirty="0" err="1" smtClean="0">
              <a:solidFill>
                <a:srgbClr val="FF0000"/>
              </a:solidFill>
            </a:rPr>
            <a:t>procedural</a:t>
          </a:r>
          <a:r>
            <a:rPr lang="cs-CZ" sz="1400" dirty="0" smtClean="0">
              <a:solidFill>
                <a:srgbClr val="FF0000"/>
              </a:solidFill>
            </a:rPr>
            <a:t> </a:t>
          </a:r>
          <a:r>
            <a:rPr lang="cs-CZ" sz="1400" dirty="0" err="1" smtClean="0">
              <a:solidFill>
                <a:srgbClr val="FF0000"/>
              </a:solidFill>
            </a:rPr>
            <a:t>aspects</a:t>
          </a:r>
          <a:r>
            <a:rPr lang="cs-CZ" sz="1400" dirty="0" smtClean="0">
              <a:solidFill>
                <a:srgbClr val="FF0000"/>
              </a:solidFill>
            </a:rPr>
            <a:t> </a:t>
          </a:r>
          <a:r>
            <a:rPr lang="cs-CZ" sz="1400" dirty="0" err="1" smtClean="0">
              <a:solidFill>
                <a:srgbClr val="FF0000"/>
              </a:solidFill>
            </a:rPr>
            <a:t>of</a:t>
          </a:r>
          <a:r>
            <a:rPr lang="cs-CZ" sz="1400" dirty="0" smtClean="0">
              <a:solidFill>
                <a:srgbClr val="FF0000"/>
              </a:solidFill>
            </a:rPr>
            <a:t> </a:t>
          </a:r>
          <a:r>
            <a:rPr lang="cs-CZ" sz="1400" dirty="0" err="1" smtClean="0">
              <a:solidFill>
                <a:srgbClr val="FF0000"/>
              </a:solidFill>
            </a:rPr>
            <a:t>administrative</a:t>
          </a:r>
          <a:r>
            <a:rPr lang="cs-CZ" sz="1400" dirty="0" smtClean="0">
              <a:solidFill>
                <a:srgbClr val="FF0000"/>
              </a:solidFill>
            </a:rPr>
            <a:t> </a:t>
          </a:r>
          <a:r>
            <a:rPr lang="cs-CZ" sz="1400" dirty="0" err="1" smtClean="0">
              <a:solidFill>
                <a:srgbClr val="FF0000"/>
              </a:solidFill>
            </a:rPr>
            <a:t>law</a:t>
          </a:r>
          <a:r>
            <a:rPr lang="cs-CZ" sz="1400" dirty="0" smtClean="0">
              <a:solidFill>
                <a:srgbClr val="FF0000"/>
              </a:solidFill>
            </a:rPr>
            <a:t>, </a:t>
          </a:r>
          <a:r>
            <a:rPr lang="cs-CZ" sz="1400" dirty="0" err="1" smtClean="0">
              <a:solidFill>
                <a:srgbClr val="FF0000"/>
              </a:solidFill>
            </a:rPr>
            <a:t>procedural</a:t>
          </a:r>
          <a:r>
            <a:rPr lang="cs-CZ" sz="1400" dirty="0" smtClean="0">
              <a:solidFill>
                <a:srgbClr val="FF0000"/>
              </a:solidFill>
            </a:rPr>
            <a:t> </a:t>
          </a:r>
          <a:r>
            <a:rPr lang="cs-CZ" sz="1400" dirty="0" err="1" smtClean="0">
              <a:solidFill>
                <a:srgbClr val="FF0000"/>
              </a:solidFill>
            </a:rPr>
            <a:t>forms</a:t>
          </a:r>
          <a:r>
            <a:rPr lang="cs-CZ" sz="1400" dirty="0" smtClean="0">
              <a:solidFill>
                <a:srgbClr val="FF0000"/>
              </a:solidFill>
            </a:rPr>
            <a:t> </a:t>
          </a:r>
          <a:r>
            <a:rPr lang="cs-CZ" sz="1400" dirty="0" err="1" smtClean="0">
              <a:solidFill>
                <a:srgbClr val="FF0000"/>
              </a:solidFill>
            </a:rPr>
            <a:t>of</a:t>
          </a:r>
          <a:r>
            <a:rPr lang="cs-CZ" sz="1400" dirty="0" smtClean="0">
              <a:solidFill>
                <a:srgbClr val="FF0000"/>
              </a:solidFill>
            </a:rPr>
            <a:t> </a:t>
          </a:r>
          <a:r>
            <a:rPr lang="cs-CZ" sz="1400" dirty="0" err="1" smtClean="0">
              <a:solidFill>
                <a:srgbClr val="FF0000"/>
              </a:solidFill>
            </a:rPr>
            <a:t>activity</a:t>
          </a:r>
          <a:r>
            <a:rPr lang="cs-CZ" sz="1400" dirty="0" smtClean="0">
              <a:solidFill>
                <a:srgbClr val="FF0000"/>
              </a:solidFill>
            </a:rPr>
            <a:t>, </a:t>
          </a:r>
          <a:r>
            <a:rPr lang="cs-CZ" sz="1400" dirty="0" err="1" smtClean="0"/>
            <a:t>also</a:t>
          </a:r>
          <a:r>
            <a:rPr lang="cs-CZ" sz="1400" dirty="0" smtClean="0"/>
            <a:t> (</a:t>
          </a:r>
          <a:r>
            <a:rPr lang="cs-CZ" sz="1400" dirty="0" err="1" smtClean="0"/>
            <a:t>subsequent</a:t>
          </a:r>
          <a:r>
            <a:rPr lang="cs-CZ" sz="1400" dirty="0" smtClean="0"/>
            <a:t>) </a:t>
          </a:r>
          <a:r>
            <a:rPr lang="cs-CZ" sz="1400" dirty="0" err="1" smtClean="0"/>
            <a:t>judicial</a:t>
          </a:r>
          <a:r>
            <a:rPr lang="cs-CZ" sz="1400" dirty="0" smtClean="0"/>
            <a:t> </a:t>
          </a:r>
          <a:r>
            <a:rPr lang="cs-CZ" sz="1400" dirty="0" err="1" smtClean="0"/>
            <a:t>control</a:t>
          </a:r>
          <a:r>
            <a:rPr lang="cs-CZ" sz="1400" dirty="0" smtClean="0"/>
            <a:t> – </a:t>
          </a:r>
          <a:r>
            <a:rPr lang="cs-CZ" sz="1400" dirty="0" err="1" smtClean="0"/>
            <a:t>administrative</a:t>
          </a:r>
          <a:r>
            <a:rPr lang="cs-CZ" sz="1400" dirty="0" smtClean="0"/>
            <a:t> justice</a:t>
          </a:r>
          <a:endParaRPr lang="cs-CZ" sz="1400" dirty="0"/>
        </a:p>
      </dgm:t>
    </dgm:pt>
    <dgm:pt modelId="{F0992ADA-3F0B-4E5C-9777-5956E3AD6106}" type="parTrans" cxnId="{1A763BA4-B96E-45AE-9AAB-AB8BD87A41C8}">
      <dgm:prSet custT="1"/>
      <dgm:spPr/>
      <dgm:t>
        <a:bodyPr/>
        <a:lstStyle/>
        <a:p>
          <a:endParaRPr lang="cs-CZ" sz="1400"/>
        </a:p>
      </dgm:t>
    </dgm:pt>
    <dgm:pt modelId="{AC4562EC-3D76-441B-AFA2-699E1C3AAFAE}" type="sibTrans" cxnId="{1A763BA4-B96E-45AE-9AAB-AB8BD87A41C8}">
      <dgm:prSet/>
      <dgm:spPr/>
      <dgm:t>
        <a:bodyPr/>
        <a:lstStyle/>
        <a:p>
          <a:endParaRPr lang="cs-CZ"/>
        </a:p>
      </dgm:t>
    </dgm:pt>
    <dgm:pt modelId="{36F51FFD-0095-4C38-90E2-FA264D3C61BD}">
      <dgm:prSet custT="1"/>
      <dgm:spPr/>
      <dgm:t>
        <a:bodyPr/>
        <a:lstStyle/>
        <a:p>
          <a:r>
            <a:rPr lang="cs-CZ" sz="1400" b="1" dirty="0" smtClean="0"/>
            <a:t>„</a:t>
          </a:r>
          <a:r>
            <a:rPr lang="cs-CZ" sz="1400" b="1" dirty="0" err="1" smtClean="0"/>
            <a:t>What</a:t>
          </a:r>
          <a:r>
            <a:rPr lang="cs-CZ" sz="1400" b="1" dirty="0" smtClean="0"/>
            <a:t>“ </a:t>
          </a:r>
          <a:r>
            <a:rPr lang="cs-CZ" sz="1400" dirty="0" smtClean="0"/>
            <a:t>– </a:t>
          </a:r>
          <a:r>
            <a:rPr lang="cs-CZ" sz="1400" dirty="0" err="1" smtClean="0"/>
            <a:t>rights</a:t>
          </a:r>
          <a:r>
            <a:rPr lang="cs-CZ" sz="1400" dirty="0" smtClean="0"/>
            <a:t> and </a:t>
          </a:r>
          <a:r>
            <a:rPr lang="cs-CZ" sz="1400" dirty="0" err="1" smtClean="0"/>
            <a:t>duties</a:t>
          </a:r>
          <a:r>
            <a:rPr lang="cs-CZ" sz="1400" dirty="0" smtClean="0"/>
            <a:t> </a:t>
          </a:r>
          <a:r>
            <a:rPr lang="cs-CZ" sz="1400" dirty="0" err="1" smtClean="0"/>
            <a:t>at</a:t>
          </a:r>
          <a:r>
            <a:rPr lang="cs-CZ" sz="1400" dirty="0" smtClean="0"/>
            <a:t> </a:t>
          </a:r>
          <a:r>
            <a:rPr lang="cs-CZ" sz="1400" dirty="0" err="1" smtClean="0"/>
            <a:t>different</a:t>
          </a:r>
          <a:r>
            <a:rPr lang="cs-CZ" sz="1400" dirty="0" smtClean="0"/>
            <a:t> </a:t>
          </a:r>
          <a:r>
            <a:rPr lang="cs-CZ" sz="1400" dirty="0" err="1" smtClean="0"/>
            <a:t>branches</a:t>
          </a:r>
          <a:r>
            <a:rPr lang="cs-CZ" sz="1400" dirty="0" smtClean="0"/>
            <a:t> </a:t>
          </a:r>
          <a:r>
            <a:rPr lang="cs-CZ" sz="1400" dirty="0" err="1" smtClean="0"/>
            <a:t>of</a:t>
          </a:r>
          <a:r>
            <a:rPr lang="cs-CZ" sz="1400" dirty="0" smtClean="0"/>
            <a:t> public </a:t>
          </a:r>
          <a:r>
            <a:rPr lang="cs-CZ" sz="1400" dirty="0" err="1" smtClean="0"/>
            <a:t>administration</a:t>
          </a:r>
          <a:endParaRPr lang="cs-CZ" sz="1400" dirty="0"/>
        </a:p>
      </dgm:t>
    </dgm:pt>
    <dgm:pt modelId="{015EEC93-EC82-4CCD-AB3C-C6188C3283AA}" type="parTrans" cxnId="{77D102D0-AB50-4538-A70A-3D2DBA73F16E}">
      <dgm:prSet custT="1"/>
      <dgm:spPr/>
      <dgm:t>
        <a:bodyPr/>
        <a:lstStyle/>
        <a:p>
          <a:endParaRPr lang="cs-CZ" sz="1400"/>
        </a:p>
      </dgm:t>
    </dgm:pt>
    <dgm:pt modelId="{576F31E1-A8A2-49D2-BB9C-A8C25FCB0126}" type="sibTrans" cxnId="{77D102D0-AB50-4538-A70A-3D2DBA73F16E}">
      <dgm:prSet/>
      <dgm:spPr/>
      <dgm:t>
        <a:bodyPr/>
        <a:lstStyle/>
        <a:p>
          <a:endParaRPr lang="cs-CZ"/>
        </a:p>
      </dgm:t>
    </dgm:pt>
    <dgm:pt modelId="{A9537898-7ED9-4B9D-B9C1-C7395803E10C}">
      <dgm:prSet custT="1"/>
      <dgm:spPr/>
      <dgm:t>
        <a:bodyPr/>
        <a:lstStyle/>
        <a:p>
          <a:r>
            <a:rPr lang="cs-CZ" sz="1400" b="1" dirty="0" smtClean="0"/>
            <a:t>„</a:t>
          </a:r>
          <a:r>
            <a:rPr lang="cs-CZ" sz="1400" b="1" dirty="0" err="1" smtClean="0"/>
            <a:t>What</a:t>
          </a:r>
          <a:r>
            <a:rPr lang="cs-CZ" sz="1400" b="1" dirty="0" smtClean="0"/>
            <a:t> </a:t>
          </a:r>
          <a:r>
            <a:rPr lang="cs-CZ" sz="1400" b="1" dirty="0" err="1" smtClean="0"/>
            <a:t>will</a:t>
          </a:r>
          <a:r>
            <a:rPr lang="cs-CZ" sz="1400" b="1" dirty="0" smtClean="0"/>
            <a:t> </a:t>
          </a:r>
          <a:r>
            <a:rPr lang="cs-CZ" sz="1400" b="1" dirty="0" err="1" smtClean="0"/>
            <a:t>happen</a:t>
          </a:r>
          <a:r>
            <a:rPr lang="cs-CZ" sz="1400" b="1" dirty="0" smtClean="0"/>
            <a:t> </a:t>
          </a:r>
          <a:r>
            <a:rPr lang="cs-CZ" sz="1400" b="1" dirty="0" err="1" smtClean="0"/>
            <a:t>if</a:t>
          </a:r>
          <a:r>
            <a:rPr lang="cs-CZ" sz="1400" b="1" dirty="0" smtClean="0"/>
            <a:t> </a:t>
          </a:r>
          <a:r>
            <a:rPr lang="cs-CZ" sz="1400" b="1" dirty="0" err="1" smtClean="0"/>
            <a:t>the</a:t>
          </a:r>
          <a:r>
            <a:rPr lang="cs-CZ" sz="1400" b="1" dirty="0" smtClean="0"/>
            <a:t> </a:t>
          </a:r>
          <a:r>
            <a:rPr lang="cs-CZ" sz="1400" b="1" dirty="0" err="1" smtClean="0"/>
            <a:t>regulation</a:t>
          </a:r>
          <a:r>
            <a:rPr lang="cs-CZ" sz="1400" b="1" dirty="0" smtClean="0"/>
            <a:t> </a:t>
          </a:r>
          <a:r>
            <a:rPr lang="cs-CZ" sz="1400" b="1" dirty="0" err="1" smtClean="0"/>
            <a:t>is</a:t>
          </a:r>
          <a:r>
            <a:rPr lang="cs-CZ" sz="1400" b="1" dirty="0" smtClean="0"/>
            <a:t> </a:t>
          </a:r>
          <a:r>
            <a:rPr lang="cs-CZ" sz="1400" b="1" dirty="0" err="1" smtClean="0"/>
            <a:t>violated</a:t>
          </a:r>
          <a:r>
            <a:rPr lang="cs-CZ" sz="1400" dirty="0" smtClean="0"/>
            <a:t>“; </a:t>
          </a:r>
          <a:r>
            <a:rPr lang="cs-CZ" sz="1400" dirty="0" err="1" smtClean="0"/>
            <a:t>it</a:t>
          </a:r>
          <a:r>
            <a:rPr lang="cs-CZ" sz="1400" dirty="0" smtClean="0"/>
            <a:t> </a:t>
          </a:r>
          <a:r>
            <a:rPr lang="cs-CZ" sz="1400" dirty="0" err="1" smtClean="0"/>
            <a:t>contains</a:t>
          </a:r>
          <a:r>
            <a:rPr lang="cs-CZ" sz="1400" dirty="0" smtClean="0"/>
            <a:t> </a:t>
          </a:r>
          <a:r>
            <a:rPr lang="cs-CZ" sz="1400" dirty="0" err="1" smtClean="0"/>
            <a:t>all</a:t>
          </a:r>
          <a:r>
            <a:rPr lang="cs-CZ" sz="1400" dirty="0" smtClean="0"/>
            <a:t> </a:t>
          </a:r>
          <a:r>
            <a:rPr lang="cs-CZ" sz="1400" dirty="0" err="1" smtClean="0"/>
            <a:t>features</a:t>
          </a:r>
          <a:r>
            <a:rPr lang="cs-CZ" sz="1400" dirty="0" smtClean="0"/>
            <a:t> </a:t>
          </a:r>
          <a:r>
            <a:rPr lang="cs-CZ" sz="1400" dirty="0" err="1" smtClean="0"/>
            <a:t>of</a:t>
          </a:r>
          <a:r>
            <a:rPr lang="cs-CZ" sz="1400" dirty="0" smtClean="0"/>
            <a:t> </a:t>
          </a:r>
          <a:r>
            <a:rPr lang="cs-CZ" sz="1400" dirty="0" err="1" smtClean="0"/>
            <a:t>organization</a:t>
          </a:r>
          <a:r>
            <a:rPr lang="cs-CZ" sz="1400" dirty="0" smtClean="0"/>
            <a:t>, </a:t>
          </a:r>
          <a:r>
            <a:rPr lang="cs-CZ" sz="1400" dirty="0" err="1" smtClean="0"/>
            <a:t>procedural</a:t>
          </a:r>
          <a:r>
            <a:rPr lang="cs-CZ" sz="1400" dirty="0" smtClean="0"/>
            <a:t> and </a:t>
          </a:r>
          <a:r>
            <a:rPr lang="cs-CZ" sz="1400" dirty="0" err="1" smtClean="0"/>
            <a:t>substantive</a:t>
          </a:r>
          <a:r>
            <a:rPr lang="cs-CZ" sz="1400" dirty="0" smtClean="0"/>
            <a:t> </a:t>
          </a:r>
          <a:r>
            <a:rPr lang="cs-CZ" sz="1400" dirty="0" err="1" smtClean="0"/>
            <a:t>administrative</a:t>
          </a:r>
          <a:r>
            <a:rPr lang="cs-CZ" sz="1400" dirty="0" smtClean="0"/>
            <a:t> </a:t>
          </a:r>
          <a:r>
            <a:rPr lang="cs-CZ" sz="1400" dirty="0" err="1" smtClean="0"/>
            <a:t>law</a:t>
          </a:r>
          <a:endParaRPr lang="cs-CZ" sz="1400" dirty="0"/>
        </a:p>
      </dgm:t>
    </dgm:pt>
    <dgm:pt modelId="{10DF945D-D982-44BC-A9F3-39F90D8C9B69}" type="parTrans" cxnId="{70C766A8-58AA-40D0-AF91-9B10CE3013BB}">
      <dgm:prSet custT="1"/>
      <dgm:spPr/>
      <dgm:t>
        <a:bodyPr/>
        <a:lstStyle/>
        <a:p>
          <a:endParaRPr lang="cs-CZ" sz="1400"/>
        </a:p>
      </dgm:t>
    </dgm:pt>
    <dgm:pt modelId="{3028F140-2077-442E-A50D-8D66F45B0BB5}" type="sibTrans" cxnId="{70C766A8-58AA-40D0-AF91-9B10CE3013BB}">
      <dgm:prSet/>
      <dgm:spPr/>
      <dgm:t>
        <a:bodyPr/>
        <a:lstStyle/>
        <a:p>
          <a:endParaRPr lang="cs-CZ"/>
        </a:p>
      </dgm:t>
    </dgm:pt>
    <dgm:pt modelId="{91E45ABC-7F73-4C2E-8DCE-29822641B26F}" type="pres">
      <dgm:prSet presAssocID="{49250BD7-949A-4DDB-9E35-1BFCEE037ACF}" presName="Name0" presStyleCnt="0">
        <dgm:presLayoutVars>
          <dgm:chPref val="1"/>
          <dgm:dir/>
          <dgm:animOne val="branch"/>
          <dgm:animLvl val="lvl"/>
          <dgm:resizeHandles val="exact"/>
        </dgm:presLayoutVars>
      </dgm:prSet>
      <dgm:spPr/>
      <dgm:t>
        <a:bodyPr/>
        <a:lstStyle/>
        <a:p>
          <a:endParaRPr lang="cs-CZ"/>
        </a:p>
      </dgm:t>
    </dgm:pt>
    <dgm:pt modelId="{EB1EBED3-26EF-47D8-B411-8D9638EB1BEF}" type="pres">
      <dgm:prSet presAssocID="{B7D27C2F-6AA1-4C37-8C99-69F3E0C5255B}" presName="root1" presStyleCnt="0"/>
      <dgm:spPr/>
    </dgm:pt>
    <dgm:pt modelId="{C30D6976-3D7E-410B-8DFC-45FD02616467}" type="pres">
      <dgm:prSet presAssocID="{B7D27C2F-6AA1-4C37-8C99-69F3E0C5255B}" presName="LevelOneTextNode" presStyleLbl="node0" presStyleIdx="0" presStyleCnt="1" custAng="5400000" custScaleX="155490" custScaleY="41639" custLinFactNeighborX="-48762" custLinFactNeighborY="625">
        <dgm:presLayoutVars>
          <dgm:chPref val="3"/>
        </dgm:presLayoutVars>
      </dgm:prSet>
      <dgm:spPr/>
      <dgm:t>
        <a:bodyPr/>
        <a:lstStyle/>
        <a:p>
          <a:endParaRPr lang="cs-CZ"/>
        </a:p>
      </dgm:t>
    </dgm:pt>
    <dgm:pt modelId="{DD1648C5-BE03-4A96-823A-A93AFBD19BC7}" type="pres">
      <dgm:prSet presAssocID="{B7D27C2F-6AA1-4C37-8C99-69F3E0C5255B}" presName="level2hierChild" presStyleCnt="0"/>
      <dgm:spPr/>
    </dgm:pt>
    <dgm:pt modelId="{C40F87CA-CF33-40DA-B13C-9135F97ABA7C}" type="pres">
      <dgm:prSet presAssocID="{411B910F-4DC1-4308-83C3-B5F3403070EA}" presName="conn2-1" presStyleLbl="parChTrans1D2" presStyleIdx="0" presStyleCnt="4" custScaleX="2000000" custScaleY="886388"/>
      <dgm:spPr/>
      <dgm:t>
        <a:bodyPr/>
        <a:lstStyle/>
        <a:p>
          <a:endParaRPr lang="cs-CZ"/>
        </a:p>
      </dgm:t>
    </dgm:pt>
    <dgm:pt modelId="{5D93FEEA-F257-4050-AE05-FB31B7E29BE6}" type="pres">
      <dgm:prSet presAssocID="{411B910F-4DC1-4308-83C3-B5F3403070EA}" presName="connTx" presStyleLbl="parChTrans1D2" presStyleIdx="0" presStyleCnt="4"/>
      <dgm:spPr/>
      <dgm:t>
        <a:bodyPr/>
        <a:lstStyle/>
        <a:p>
          <a:endParaRPr lang="cs-CZ"/>
        </a:p>
      </dgm:t>
    </dgm:pt>
    <dgm:pt modelId="{16C78DC7-31CD-493B-99D2-6C53C105498D}" type="pres">
      <dgm:prSet presAssocID="{DD53DA3A-461E-4D8C-A724-32BF21F61667}" presName="root2" presStyleCnt="0"/>
      <dgm:spPr/>
    </dgm:pt>
    <dgm:pt modelId="{4235D83C-8DCD-4F88-A679-29200987DAC8}" type="pres">
      <dgm:prSet presAssocID="{DD53DA3A-461E-4D8C-A724-32BF21F61667}" presName="LevelTwoTextNode" presStyleLbl="asst1" presStyleIdx="0" presStyleCnt="1" custScaleX="124493" custScaleY="100665">
        <dgm:presLayoutVars>
          <dgm:chPref val="3"/>
        </dgm:presLayoutVars>
      </dgm:prSet>
      <dgm:spPr/>
      <dgm:t>
        <a:bodyPr/>
        <a:lstStyle/>
        <a:p>
          <a:endParaRPr lang="cs-CZ"/>
        </a:p>
      </dgm:t>
    </dgm:pt>
    <dgm:pt modelId="{2ADDC187-FF38-48AD-A03E-7550BFB65380}" type="pres">
      <dgm:prSet presAssocID="{DD53DA3A-461E-4D8C-A724-32BF21F61667}" presName="level3hierChild" presStyleCnt="0"/>
      <dgm:spPr/>
    </dgm:pt>
    <dgm:pt modelId="{003C64AF-39EB-4B4A-803D-44651332DE0E}" type="pres">
      <dgm:prSet presAssocID="{1C166B77-24A9-440B-87E3-CA48ACCD1CE0}" presName="conn2-1" presStyleLbl="parChTrans1D3" presStyleIdx="0" presStyleCnt="4" custScaleX="2000000" custScaleY="51238"/>
      <dgm:spPr/>
      <dgm:t>
        <a:bodyPr/>
        <a:lstStyle/>
        <a:p>
          <a:endParaRPr lang="cs-CZ"/>
        </a:p>
      </dgm:t>
    </dgm:pt>
    <dgm:pt modelId="{E44A6490-381E-41CC-AB1A-D2C953DAB2E2}" type="pres">
      <dgm:prSet presAssocID="{1C166B77-24A9-440B-87E3-CA48ACCD1CE0}" presName="connTx" presStyleLbl="parChTrans1D3" presStyleIdx="0" presStyleCnt="4"/>
      <dgm:spPr/>
      <dgm:t>
        <a:bodyPr/>
        <a:lstStyle/>
        <a:p>
          <a:endParaRPr lang="cs-CZ"/>
        </a:p>
      </dgm:t>
    </dgm:pt>
    <dgm:pt modelId="{572194F3-2E2B-4A2E-A860-42E141011BCD}" type="pres">
      <dgm:prSet presAssocID="{12C5D7B7-58A5-49BA-B18F-F529FA796823}" presName="root2" presStyleCnt="0"/>
      <dgm:spPr/>
    </dgm:pt>
    <dgm:pt modelId="{1BB25BC0-0C22-434C-A68A-41D57F3F0322}" type="pres">
      <dgm:prSet presAssocID="{12C5D7B7-58A5-49BA-B18F-F529FA796823}" presName="LevelTwoTextNode" presStyleLbl="node3" presStyleIdx="0" presStyleCnt="4" custScaleX="149931" custScaleY="100665">
        <dgm:presLayoutVars>
          <dgm:chPref val="3"/>
        </dgm:presLayoutVars>
      </dgm:prSet>
      <dgm:spPr/>
      <dgm:t>
        <a:bodyPr/>
        <a:lstStyle/>
        <a:p>
          <a:endParaRPr lang="cs-CZ"/>
        </a:p>
      </dgm:t>
    </dgm:pt>
    <dgm:pt modelId="{A3F4EB4E-9766-401D-A70A-C3280A7BD823}" type="pres">
      <dgm:prSet presAssocID="{12C5D7B7-58A5-49BA-B18F-F529FA796823}" presName="level3hierChild" presStyleCnt="0"/>
      <dgm:spPr/>
    </dgm:pt>
    <dgm:pt modelId="{08EF205C-D2A7-44C3-BAE8-DFCC2A9C3801}" type="pres">
      <dgm:prSet presAssocID="{7B27271B-9D8B-4692-A82E-B01A05291B09}" presName="conn2-1" presStyleLbl="parChTrans1D2" presStyleIdx="1" presStyleCnt="4" custScaleX="2000000" custScaleY="305651"/>
      <dgm:spPr/>
      <dgm:t>
        <a:bodyPr/>
        <a:lstStyle/>
        <a:p>
          <a:endParaRPr lang="cs-CZ"/>
        </a:p>
      </dgm:t>
    </dgm:pt>
    <dgm:pt modelId="{6F58F294-10EE-4267-A99B-8EB64BAC742C}" type="pres">
      <dgm:prSet presAssocID="{7B27271B-9D8B-4692-A82E-B01A05291B09}" presName="connTx" presStyleLbl="parChTrans1D2" presStyleIdx="1" presStyleCnt="4"/>
      <dgm:spPr/>
      <dgm:t>
        <a:bodyPr/>
        <a:lstStyle/>
        <a:p>
          <a:endParaRPr lang="cs-CZ"/>
        </a:p>
      </dgm:t>
    </dgm:pt>
    <dgm:pt modelId="{C77D744D-C6F6-4C10-8293-0ABE40E08627}" type="pres">
      <dgm:prSet presAssocID="{61622F02-2421-48DB-83CB-22FDCB1E98CC}" presName="root2" presStyleCnt="0"/>
      <dgm:spPr/>
    </dgm:pt>
    <dgm:pt modelId="{0B5B6432-D3F9-4BAC-95EE-BA07C5FB5C34}" type="pres">
      <dgm:prSet presAssocID="{61622F02-2421-48DB-83CB-22FDCB1E98CC}" presName="LevelTwoTextNode" presStyleLbl="node2" presStyleIdx="0" presStyleCnt="3" custScaleX="124493" custScaleY="100665" custLinFactNeighborX="-330" custLinFactNeighborY="3812">
        <dgm:presLayoutVars>
          <dgm:chPref val="3"/>
        </dgm:presLayoutVars>
      </dgm:prSet>
      <dgm:spPr/>
      <dgm:t>
        <a:bodyPr/>
        <a:lstStyle/>
        <a:p>
          <a:endParaRPr lang="cs-CZ"/>
        </a:p>
      </dgm:t>
    </dgm:pt>
    <dgm:pt modelId="{14EE1884-FDE0-46F1-8D9F-D979F723789E}" type="pres">
      <dgm:prSet presAssocID="{61622F02-2421-48DB-83CB-22FDCB1E98CC}" presName="level3hierChild" presStyleCnt="0"/>
      <dgm:spPr/>
    </dgm:pt>
    <dgm:pt modelId="{F7C42689-23ED-4771-B1B1-5A2C7247B964}" type="pres">
      <dgm:prSet presAssocID="{F0992ADA-3F0B-4E5C-9777-5956E3AD6106}" presName="conn2-1" presStyleLbl="parChTrans1D3" presStyleIdx="1" presStyleCnt="4" custScaleX="2000000" custScaleY="51238"/>
      <dgm:spPr/>
      <dgm:t>
        <a:bodyPr/>
        <a:lstStyle/>
        <a:p>
          <a:endParaRPr lang="cs-CZ"/>
        </a:p>
      </dgm:t>
    </dgm:pt>
    <dgm:pt modelId="{96976374-B826-496A-94B6-21C6162559A2}" type="pres">
      <dgm:prSet presAssocID="{F0992ADA-3F0B-4E5C-9777-5956E3AD6106}" presName="connTx" presStyleLbl="parChTrans1D3" presStyleIdx="1" presStyleCnt="4"/>
      <dgm:spPr/>
      <dgm:t>
        <a:bodyPr/>
        <a:lstStyle/>
        <a:p>
          <a:endParaRPr lang="cs-CZ"/>
        </a:p>
      </dgm:t>
    </dgm:pt>
    <dgm:pt modelId="{EE2506BE-6ECF-412D-8DD9-23328223357F}" type="pres">
      <dgm:prSet presAssocID="{3830B3EE-56C4-445C-BCC9-1195E0FB3FCA}" presName="root2" presStyleCnt="0"/>
      <dgm:spPr/>
    </dgm:pt>
    <dgm:pt modelId="{8B97EB10-20AE-405D-9F98-7C6D9E977207}" type="pres">
      <dgm:prSet presAssocID="{3830B3EE-56C4-445C-BCC9-1195E0FB3FCA}" presName="LevelTwoTextNode" presStyleLbl="node3" presStyleIdx="1" presStyleCnt="4" custScaleX="148338" custScaleY="100665">
        <dgm:presLayoutVars>
          <dgm:chPref val="3"/>
        </dgm:presLayoutVars>
      </dgm:prSet>
      <dgm:spPr/>
      <dgm:t>
        <a:bodyPr/>
        <a:lstStyle/>
        <a:p>
          <a:endParaRPr lang="cs-CZ"/>
        </a:p>
      </dgm:t>
    </dgm:pt>
    <dgm:pt modelId="{3612D7D2-E0AD-4057-B401-423D376359B4}" type="pres">
      <dgm:prSet presAssocID="{3830B3EE-56C4-445C-BCC9-1195E0FB3FCA}" presName="level3hierChild" presStyleCnt="0"/>
      <dgm:spPr/>
    </dgm:pt>
    <dgm:pt modelId="{555428B8-4C24-4000-B0D5-B97536025C48}" type="pres">
      <dgm:prSet presAssocID="{8B0D01FD-2D0D-4DF2-A130-CD80A2132C95}" presName="conn2-1" presStyleLbl="parChTrans1D2" presStyleIdx="2" presStyleCnt="4" custScaleX="2000000" custScaleY="275085"/>
      <dgm:spPr/>
      <dgm:t>
        <a:bodyPr/>
        <a:lstStyle/>
        <a:p>
          <a:endParaRPr lang="cs-CZ"/>
        </a:p>
      </dgm:t>
    </dgm:pt>
    <dgm:pt modelId="{7A72A503-705A-4539-B76D-4C819730B74F}" type="pres">
      <dgm:prSet presAssocID="{8B0D01FD-2D0D-4DF2-A130-CD80A2132C95}" presName="connTx" presStyleLbl="parChTrans1D2" presStyleIdx="2" presStyleCnt="4"/>
      <dgm:spPr/>
      <dgm:t>
        <a:bodyPr/>
        <a:lstStyle/>
        <a:p>
          <a:endParaRPr lang="cs-CZ"/>
        </a:p>
      </dgm:t>
    </dgm:pt>
    <dgm:pt modelId="{6173A9B0-6750-4E73-B2B4-92942F071194}" type="pres">
      <dgm:prSet presAssocID="{947ABD91-C220-4061-85DB-3B5ABC942358}" presName="root2" presStyleCnt="0"/>
      <dgm:spPr/>
    </dgm:pt>
    <dgm:pt modelId="{4E33D529-8265-402C-9F46-56D6CB446404}" type="pres">
      <dgm:prSet presAssocID="{947ABD91-C220-4061-85DB-3B5ABC942358}" presName="LevelTwoTextNode" presStyleLbl="node2" presStyleIdx="1" presStyleCnt="3" custScaleX="124493" custScaleY="100665">
        <dgm:presLayoutVars>
          <dgm:chPref val="3"/>
        </dgm:presLayoutVars>
      </dgm:prSet>
      <dgm:spPr/>
      <dgm:t>
        <a:bodyPr/>
        <a:lstStyle/>
        <a:p>
          <a:endParaRPr lang="cs-CZ"/>
        </a:p>
      </dgm:t>
    </dgm:pt>
    <dgm:pt modelId="{4474214E-4C9A-4A55-BDA6-EDFDD2C88B71}" type="pres">
      <dgm:prSet presAssocID="{947ABD91-C220-4061-85DB-3B5ABC942358}" presName="level3hierChild" presStyleCnt="0"/>
      <dgm:spPr/>
    </dgm:pt>
    <dgm:pt modelId="{BD108735-1E1D-44A4-893F-99DD2E8C28DB}" type="pres">
      <dgm:prSet presAssocID="{015EEC93-EC82-4CCD-AB3C-C6188C3283AA}" presName="conn2-1" presStyleLbl="parChTrans1D3" presStyleIdx="2" presStyleCnt="4" custScaleX="2000000" custScaleY="51238"/>
      <dgm:spPr/>
      <dgm:t>
        <a:bodyPr/>
        <a:lstStyle/>
        <a:p>
          <a:endParaRPr lang="cs-CZ"/>
        </a:p>
      </dgm:t>
    </dgm:pt>
    <dgm:pt modelId="{E6C6FFD0-BE7E-4118-9412-C17C9959B9BC}" type="pres">
      <dgm:prSet presAssocID="{015EEC93-EC82-4CCD-AB3C-C6188C3283AA}" presName="connTx" presStyleLbl="parChTrans1D3" presStyleIdx="2" presStyleCnt="4"/>
      <dgm:spPr/>
      <dgm:t>
        <a:bodyPr/>
        <a:lstStyle/>
        <a:p>
          <a:endParaRPr lang="cs-CZ"/>
        </a:p>
      </dgm:t>
    </dgm:pt>
    <dgm:pt modelId="{6C4DCCB2-ECD7-477B-857E-0157392438AA}" type="pres">
      <dgm:prSet presAssocID="{36F51FFD-0095-4C38-90E2-FA264D3C61BD}" presName="root2" presStyleCnt="0"/>
      <dgm:spPr/>
    </dgm:pt>
    <dgm:pt modelId="{D8C0C767-BCCB-495E-A0DC-98E2CCC66960}" type="pres">
      <dgm:prSet presAssocID="{36F51FFD-0095-4C38-90E2-FA264D3C61BD}" presName="LevelTwoTextNode" presStyleLbl="node3" presStyleIdx="2" presStyleCnt="4" custScaleX="147679" custScaleY="100665">
        <dgm:presLayoutVars>
          <dgm:chPref val="3"/>
        </dgm:presLayoutVars>
      </dgm:prSet>
      <dgm:spPr/>
      <dgm:t>
        <a:bodyPr/>
        <a:lstStyle/>
        <a:p>
          <a:endParaRPr lang="cs-CZ"/>
        </a:p>
      </dgm:t>
    </dgm:pt>
    <dgm:pt modelId="{D09ACBC7-3701-4A89-8176-5803237C2EBF}" type="pres">
      <dgm:prSet presAssocID="{36F51FFD-0095-4C38-90E2-FA264D3C61BD}" presName="level3hierChild" presStyleCnt="0"/>
      <dgm:spPr/>
    </dgm:pt>
    <dgm:pt modelId="{C0C09DAB-DBD4-4999-A77B-C702487DDDBC}" type="pres">
      <dgm:prSet presAssocID="{E5B02EC2-A3FE-4E3A-8D3B-1D26AE39A3B5}" presName="conn2-1" presStyleLbl="parChTrans1D2" presStyleIdx="3" presStyleCnt="4" custScaleX="2000000" custScaleY="855822"/>
      <dgm:spPr/>
      <dgm:t>
        <a:bodyPr/>
        <a:lstStyle/>
        <a:p>
          <a:endParaRPr lang="cs-CZ"/>
        </a:p>
      </dgm:t>
    </dgm:pt>
    <dgm:pt modelId="{2435F454-AF54-4047-B1AC-0A6F2839A016}" type="pres">
      <dgm:prSet presAssocID="{E5B02EC2-A3FE-4E3A-8D3B-1D26AE39A3B5}" presName="connTx" presStyleLbl="parChTrans1D2" presStyleIdx="3" presStyleCnt="4"/>
      <dgm:spPr/>
      <dgm:t>
        <a:bodyPr/>
        <a:lstStyle/>
        <a:p>
          <a:endParaRPr lang="cs-CZ"/>
        </a:p>
      </dgm:t>
    </dgm:pt>
    <dgm:pt modelId="{FDD13289-49B5-4972-AE92-F2ED7149A97C}" type="pres">
      <dgm:prSet presAssocID="{88BDB1F9-2F84-40B1-BE48-8338AA032954}" presName="root2" presStyleCnt="0"/>
      <dgm:spPr/>
    </dgm:pt>
    <dgm:pt modelId="{18D6D8DD-C212-4EFE-B450-97E4BC7F9786}" type="pres">
      <dgm:prSet presAssocID="{88BDB1F9-2F84-40B1-BE48-8338AA032954}" presName="LevelTwoTextNode" presStyleLbl="node2" presStyleIdx="2" presStyleCnt="3" custScaleX="124493" custScaleY="100665">
        <dgm:presLayoutVars>
          <dgm:chPref val="3"/>
        </dgm:presLayoutVars>
      </dgm:prSet>
      <dgm:spPr/>
      <dgm:t>
        <a:bodyPr/>
        <a:lstStyle/>
        <a:p>
          <a:endParaRPr lang="cs-CZ"/>
        </a:p>
      </dgm:t>
    </dgm:pt>
    <dgm:pt modelId="{1DFF7365-3B82-402E-9D45-E230FD316847}" type="pres">
      <dgm:prSet presAssocID="{88BDB1F9-2F84-40B1-BE48-8338AA032954}" presName="level3hierChild" presStyleCnt="0"/>
      <dgm:spPr/>
    </dgm:pt>
    <dgm:pt modelId="{1485496B-7AF5-403B-B5F4-260C35040065}" type="pres">
      <dgm:prSet presAssocID="{10DF945D-D982-44BC-A9F3-39F90D8C9B69}" presName="conn2-1" presStyleLbl="parChTrans1D3" presStyleIdx="3" presStyleCnt="4" custScaleX="2000000" custScaleY="51238"/>
      <dgm:spPr/>
      <dgm:t>
        <a:bodyPr/>
        <a:lstStyle/>
        <a:p>
          <a:endParaRPr lang="cs-CZ"/>
        </a:p>
      </dgm:t>
    </dgm:pt>
    <dgm:pt modelId="{9122B591-FD20-4DD1-97AE-62E14C3DB25F}" type="pres">
      <dgm:prSet presAssocID="{10DF945D-D982-44BC-A9F3-39F90D8C9B69}" presName="connTx" presStyleLbl="parChTrans1D3" presStyleIdx="3" presStyleCnt="4"/>
      <dgm:spPr/>
      <dgm:t>
        <a:bodyPr/>
        <a:lstStyle/>
        <a:p>
          <a:endParaRPr lang="cs-CZ"/>
        </a:p>
      </dgm:t>
    </dgm:pt>
    <dgm:pt modelId="{0E579AAF-B064-482A-8002-15B5D73F8FC1}" type="pres">
      <dgm:prSet presAssocID="{A9537898-7ED9-4B9D-B9C1-C7395803E10C}" presName="root2" presStyleCnt="0"/>
      <dgm:spPr/>
    </dgm:pt>
    <dgm:pt modelId="{C180100B-7740-412C-883C-3BF9D616AB89}" type="pres">
      <dgm:prSet presAssocID="{A9537898-7ED9-4B9D-B9C1-C7395803E10C}" presName="LevelTwoTextNode" presStyleLbl="node3" presStyleIdx="3" presStyleCnt="4" custScaleX="145975" custScaleY="100665">
        <dgm:presLayoutVars>
          <dgm:chPref val="3"/>
        </dgm:presLayoutVars>
      </dgm:prSet>
      <dgm:spPr/>
      <dgm:t>
        <a:bodyPr/>
        <a:lstStyle/>
        <a:p>
          <a:endParaRPr lang="cs-CZ"/>
        </a:p>
      </dgm:t>
    </dgm:pt>
    <dgm:pt modelId="{B7212A15-B3C1-4FBD-9F54-5A890638DCFD}" type="pres">
      <dgm:prSet presAssocID="{A9537898-7ED9-4B9D-B9C1-C7395803E10C}" presName="level3hierChild" presStyleCnt="0"/>
      <dgm:spPr/>
    </dgm:pt>
  </dgm:ptLst>
  <dgm:cxnLst>
    <dgm:cxn modelId="{4FFD978B-5E85-48CE-BEC0-0F37E195C9FA}" type="presOf" srcId="{947ABD91-C220-4061-85DB-3B5ABC942358}" destId="{4E33D529-8265-402C-9F46-56D6CB446404}" srcOrd="0" destOrd="0" presId="urn:microsoft.com/office/officeart/2008/layout/HorizontalMultiLevelHierarchy"/>
    <dgm:cxn modelId="{FCF2F2C1-0B30-4217-B0FB-9CF2DA4076FB}" type="presOf" srcId="{1C166B77-24A9-440B-87E3-CA48ACCD1CE0}" destId="{E44A6490-381E-41CC-AB1A-D2C953DAB2E2}" srcOrd="1" destOrd="0" presId="urn:microsoft.com/office/officeart/2008/layout/HorizontalMultiLevelHierarchy"/>
    <dgm:cxn modelId="{03D92340-3A99-484B-A192-EC89CC63616B}" type="presOf" srcId="{10DF945D-D982-44BC-A9F3-39F90D8C9B69}" destId="{9122B591-FD20-4DD1-97AE-62E14C3DB25F}" srcOrd="1" destOrd="0" presId="urn:microsoft.com/office/officeart/2008/layout/HorizontalMultiLevelHierarchy"/>
    <dgm:cxn modelId="{3E19B3E5-23C9-4B7E-94AA-125EC84B3A46}" type="presOf" srcId="{88BDB1F9-2F84-40B1-BE48-8338AA032954}" destId="{18D6D8DD-C212-4EFE-B450-97E4BC7F9786}" srcOrd="0" destOrd="0" presId="urn:microsoft.com/office/officeart/2008/layout/HorizontalMultiLevelHierarchy"/>
    <dgm:cxn modelId="{00A59096-97C2-4C8A-9952-27E4C7A2415E}" type="presOf" srcId="{1C166B77-24A9-440B-87E3-CA48ACCD1CE0}" destId="{003C64AF-39EB-4B4A-803D-44651332DE0E}" srcOrd="0" destOrd="0" presId="urn:microsoft.com/office/officeart/2008/layout/HorizontalMultiLevelHierarchy"/>
    <dgm:cxn modelId="{8EF37A53-885B-470F-8541-66F2D4A8E2ED}" type="presOf" srcId="{015EEC93-EC82-4CCD-AB3C-C6188C3283AA}" destId="{E6C6FFD0-BE7E-4118-9412-C17C9959B9BC}" srcOrd="1" destOrd="0" presId="urn:microsoft.com/office/officeart/2008/layout/HorizontalMultiLevelHierarchy"/>
    <dgm:cxn modelId="{95B03CC4-7498-49F6-9049-F196163CC3FC}" srcId="{B7D27C2F-6AA1-4C37-8C99-69F3E0C5255B}" destId="{88BDB1F9-2F84-40B1-BE48-8338AA032954}" srcOrd="3" destOrd="0" parTransId="{E5B02EC2-A3FE-4E3A-8D3B-1D26AE39A3B5}" sibTransId="{A626C031-B4A4-426E-B036-CDF9EF15EF8A}"/>
    <dgm:cxn modelId="{77D102D0-AB50-4538-A70A-3D2DBA73F16E}" srcId="{947ABD91-C220-4061-85DB-3B5ABC942358}" destId="{36F51FFD-0095-4C38-90E2-FA264D3C61BD}" srcOrd="0" destOrd="0" parTransId="{015EEC93-EC82-4CCD-AB3C-C6188C3283AA}" sibTransId="{576F31E1-A8A2-49D2-BB9C-A8C25FCB0126}"/>
    <dgm:cxn modelId="{C74C53CA-38D4-425C-85F0-2C33700A987B}" type="presOf" srcId="{8B0D01FD-2D0D-4DF2-A130-CD80A2132C95}" destId="{555428B8-4C24-4000-B0D5-B97536025C48}" srcOrd="0" destOrd="0" presId="urn:microsoft.com/office/officeart/2008/layout/HorizontalMultiLevelHierarchy"/>
    <dgm:cxn modelId="{DB367BB4-570B-44E6-A006-10C2757B480B}" srcId="{B7D27C2F-6AA1-4C37-8C99-69F3E0C5255B}" destId="{DD53DA3A-461E-4D8C-A724-32BF21F61667}" srcOrd="0" destOrd="0" parTransId="{411B910F-4DC1-4308-83C3-B5F3403070EA}" sibTransId="{0851D1DB-EBA8-4C8E-8F12-7420668C5CF4}"/>
    <dgm:cxn modelId="{7F854951-C634-4DE3-A5A6-8DF80F70F5DF}" type="presOf" srcId="{49250BD7-949A-4DDB-9E35-1BFCEE037ACF}" destId="{91E45ABC-7F73-4C2E-8DCE-29822641B26F}" srcOrd="0" destOrd="0" presId="urn:microsoft.com/office/officeart/2008/layout/HorizontalMultiLevelHierarchy"/>
    <dgm:cxn modelId="{70C766A8-58AA-40D0-AF91-9B10CE3013BB}" srcId="{88BDB1F9-2F84-40B1-BE48-8338AA032954}" destId="{A9537898-7ED9-4B9D-B9C1-C7395803E10C}" srcOrd="0" destOrd="0" parTransId="{10DF945D-D982-44BC-A9F3-39F90D8C9B69}" sibTransId="{3028F140-2077-442E-A50D-8D66F45B0BB5}"/>
    <dgm:cxn modelId="{C98F7E59-A4E2-406D-92DC-722C38E69BE1}" type="presOf" srcId="{3830B3EE-56C4-445C-BCC9-1195E0FB3FCA}" destId="{8B97EB10-20AE-405D-9F98-7C6D9E977207}" srcOrd="0" destOrd="0" presId="urn:microsoft.com/office/officeart/2008/layout/HorizontalMultiLevelHierarchy"/>
    <dgm:cxn modelId="{99D54D5A-147E-457D-B78B-5C0FBB6F52A3}" type="presOf" srcId="{411B910F-4DC1-4308-83C3-B5F3403070EA}" destId="{C40F87CA-CF33-40DA-B13C-9135F97ABA7C}" srcOrd="0" destOrd="0" presId="urn:microsoft.com/office/officeart/2008/layout/HorizontalMultiLevelHierarchy"/>
    <dgm:cxn modelId="{B6270DAC-E42D-4243-9A64-8E2F3D3738D2}" type="presOf" srcId="{61622F02-2421-48DB-83CB-22FDCB1E98CC}" destId="{0B5B6432-D3F9-4BAC-95EE-BA07C5FB5C34}" srcOrd="0" destOrd="0" presId="urn:microsoft.com/office/officeart/2008/layout/HorizontalMultiLevelHierarchy"/>
    <dgm:cxn modelId="{6545EBEE-8034-4C0E-B5B9-3A5F8A47F79F}" type="presOf" srcId="{DD53DA3A-461E-4D8C-A724-32BF21F61667}" destId="{4235D83C-8DCD-4F88-A679-29200987DAC8}" srcOrd="0" destOrd="0" presId="urn:microsoft.com/office/officeart/2008/layout/HorizontalMultiLevelHierarchy"/>
    <dgm:cxn modelId="{4F2C5522-A601-4DAF-8F36-38EB6067D22F}" type="presOf" srcId="{F0992ADA-3F0B-4E5C-9777-5956E3AD6106}" destId="{F7C42689-23ED-4771-B1B1-5A2C7247B964}" srcOrd="0" destOrd="0" presId="urn:microsoft.com/office/officeart/2008/layout/HorizontalMultiLevelHierarchy"/>
    <dgm:cxn modelId="{05851EE0-0B39-4028-A260-2D706C57D225}" type="presOf" srcId="{F0992ADA-3F0B-4E5C-9777-5956E3AD6106}" destId="{96976374-B826-496A-94B6-21C6162559A2}" srcOrd="1" destOrd="0" presId="urn:microsoft.com/office/officeart/2008/layout/HorizontalMultiLevelHierarchy"/>
    <dgm:cxn modelId="{6699E6D5-F2DA-49BE-8B8B-2579E16D6C6B}" srcId="{49250BD7-949A-4DDB-9E35-1BFCEE037ACF}" destId="{B7D27C2F-6AA1-4C37-8C99-69F3E0C5255B}" srcOrd="0" destOrd="0" parTransId="{36358969-04C6-4707-A8E8-711D33996E18}" sibTransId="{B79B02D0-FA3B-4E58-98B0-F73EA12DFDEF}"/>
    <dgm:cxn modelId="{1A763BA4-B96E-45AE-9AAB-AB8BD87A41C8}" srcId="{61622F02-2421-48DB-83CB-22FDCB1E98CC}" destId="{3830B3EE-56C4-445C-BCC9-1195E0FB3FCA}" srcOrd="0" destOrd="0" parTransId="{F0992ADA-3F0B-4E5C-9777-5956E3AD6106}" sibTransId="{AC4562EC-3D76-441B-AFA2-699E1C3AAFAE}"/>
    <dgm:cxn modelId="{4BECC3B3-C15F-4EAE-ABF9-8BCF31E9971C}" srcId="{B7D27C2F-6AA1-4C37-8C99-69F3E0C5255B}" destId="{947ABD91-C220-4061-85DB-3B5ABC942358}" srcOrd="2" destOrd="0" parTransId="{8B0D01FD-2D0D-4DF2-A130-CD80A2132C95}" sibTransId="{7EE6B246-BF7B-4AB8-84D3-13FF5B27107E}"/>
    <dgm:cxn modelId="{FAD4197A-AAC3-4F1A-8A8E-1C76B5110681}" type="presOf" srcId="{10DF945D-D982-44BC-A9F3-39F90D8C9B69}" destId="{1485496B-7AF5-403B-B5F4-260C35040065}" srcOrd="0" destOrd="0" presId="urn:microsoft.com/office/officeart/2008/layout/HorizontalMultiLevelHierarchy"/>
    <dgm:cxn modelId="{A781437E-6C04-4D75-A37A-36DE379C6261}" type="presOf" srcId="{E5B02EC2-A3FE-4E3A-8D3B-1D26AE39A3B5}" destId="{C0C09DAB-DBD4-4999-A77B-C702487DDDBC}" srcOrd="0" destOrd="0" presId="urn:microsoft.com/office/officeart/2008/layout/HorizontalMultiLevelHierarchy"/>
    <dgm:cxn modelId="{BCB38527-F43E-4F02-8DAE-549066FEDC9A}" type="presOf" srcId="{015EEC93-EC82-4CCD-AB3C-C6188C3283AA}" destId="{BD108735-1E1D-44A4-893F-99DD2E8C28DB}" srcOrd="0" destOrd="0" presId="urn:microsoft.com/office/officeart/2008/layout/HorizontalMultiLevelHierarchy"/>
    <dgm:cxn modelId="{CF7D8E1E-27E8-40D3-8C04-E12726EF7642}" srcId="{DD53DA3A-461E-4D8C-A724-32BF21F61667}" destId="{12C5D7B7-58A5-49BA-B18F-F529FA796823}" srcOrd="0" destOrd="0" parTransId="{1C166B77-24A9-440B-87E3-CA48ACCD1CE0}" sibTransId="{ED6C5FC7-1BE5-4B7A-8BC9-0239AD7D1B49}"/>
    <dgm:cxn modelId="{70D1199D-61DC-4217-AFB6-F2A8A2BDF447}" type="presOf" srcId="{411B910F-4DC1-4308-83C3-B5F3403070EA}" destId="{5D93FEEA-F257-4050-AE05-FB31B7E29BE6}" srcOrd="1" destOrd="0" presId="urn:microsoft.com/office/officeart/2008/layout/HorizontalMultiLevelHierarchy"/>
    <dgm:cxn modelId="{974BC5DA-705A-48FD-AB66-7F9BAA4FEB53}" type="presOf" srcId="{B7D27C2F-6AA1-4C37-8C99-69F3E0C5255B}" destId="{C30D6976-3D7E-410B-8DFC-45FD02616467}" srcOrd="0" destOrd="0" presId="urn:microsoft.com/office/officeart/2008/layout/HorizontalMultiLevelHierarchy"/>
    <dgm:cxn modelId="{9A89E7FB-5AD6-4407-A3CB-80FAE8690EBF}" type="presOf" srcId="{36F51FFD-0095-4C38-90E2-FA264D3C61BD}" destId="{D8C0C767-BCCB-495E-A0DC-98E2CCC66960}" srcOrd="0" destOrd="0" presId="urn:microsoft.com/office/officeart/2008/layout/HorizontalMultiLevelHierarchy"/>
    <dgm:cxn modelId="{1F9D4127-DE65-4D32-AC3A-79E110F7D71C}" type="presOf" srcId="{8B0D01FD-2D0D-4DF2-A130-CD80A2132C95}" destId="{7A72A503-705A-4539-B76D-4C819730B74F}" srcOrd="1" destOrd="0" presId="urn:microsoft.com/office/officeart/2008/layout/HorizontalMultiLevelHierarchy"/>
    <dgm:cxn modelId="{C046A6C1-2B5C-4E26-BDBE-39F900D10FE4}" type="presOf" srcId="{12C5D7B7-58A5-49BA-B18F-F529FA796823}" destId="{1BB25BC0-0C22-434C-A68A-41D57F3F0322}" srcOrd="0" destOrd="0" presId="urn:microsoft.com/office/officeart/2008/layout/HorizontalMultiLevelHierarchy"/>
    <dgm:cxn modelId="{E7C9E0FC-3B9A-45F2-AA9E-7535D64D3AF2}" srcId="{B7D27C2F-6AA1-4C37-8C99-69F3E0C5255B}" destId="{61622F02-2421-48DB-83CB-22FDCB1E98CC}" srcOrd="1" destOrd="0" parTransId="{7B27271B-9D8B-4692-A82E-B01A05291B09}" sibTransId="{13E21E1E-99AB-414E-B6DE-7C13788EE01A}"/>
    <dgm:cxn modelId="{8FA4DCE1-1B85-43AD-90EE-1B344B82F50A}" type="presOf" srcId="{E5B02EC2-A3FE-4E3A-8D3B-1D26AE39A3B5}" destId="{2435F454-AF54-4047-B1AC-0A6F2839A016}" srcOrd="1" destOrd="0" presId="urn:microsoft.com/office/officeart/2008/layout/HorizontalMultiLevelHierarchy"/>
    <dgm:cxn modelId="{153FC1D3-816F-4F84-A136-F4463A50EC3A}" type="presOf" srcId="{7B27271B-9D8B-4692-A82E-B01A05291B09}" destId="{08EF205C-D2A7-44C3-BAE8-DFCC2A9C3801}" srcOrd="0" destOrd="0" presId="urn:microsoft.com/office/officeart/2008/layout/HorizontalMultiLevelHierarchy"/>
    <dgm:cxn modelId="{92E6FC1C-A625-40DB-88D3-41A0EBFE7607}" type="presOf" srcId="{7B27271B-9D8B-4692-A82E-B01A05291B09}" destId="{6F58F294-10EE-4267-A99B-8EB64BAC742C}" srcOrd="1" destOrd="0" presId="urn:microsoft.com/office/officeart/2008/layout/HorizontalMultiLevelHierarchy"/>
    <dgm:cxn modelId="{A10874FD-BFB9-453D-8207-4C23E895D2A8}" type="presOf" srcId="{A9537898-7ED9-4B9D-B9C1-C7395803E10C}" destId="{C180100B-7740-412C-883C-3BF9D616AB89}" srcOrd="0" destOrd="0" presId="urn:microsoft.com/office/officeart/2008/layout/HorizontalMultiLevelHierarchy"/>
    <dgm:cxn modelId="{B0D37534-9B35-4803-9712-AFF61AAD8335}" type="presParOf" srcId="{91E45ABC-7F73-4C2E-8DCE-29822641B26F}" destId="{EB1EBED3-26EF-47D8-B411-8D9638EB1BEF}" srcOrd="0" destOrd="0" presId="urn:microsoft.com/office/officeart/2008/layout/HorizontalMultiLevelHierarchy"/>
    <dgm:cxn modelId="{19E91320-A20A-4777-A951-B2B170A9EAFD}" type="presParOf" srcId="{EB1EBED3-26EF-47D8-B411-8D9638EB1BEF}" destId="{C30D6976-3D7E-410B-8DFC-45FD02616467}" srcOrd="0" destOrd="0" presId="urn:microsoft.com/office/officeart/2008/layout/HorizontalMultiLevelHierarchy"/>
    <dgm:cxn modelId="{9E83D8C0-B415-485A-894F-60184A26DAE0}" type="presParOf" srcId="{EB1EBED3-26EF-47D8-B411-8D9638EB1BEF}" destId="{DD1648C5-BE03-4A96-823A-A93AFBD19BC7}" srcOrd="1" destOrd="0" presId="urn:microsoft.com/office/officeart/2008/layout/HorizontalMultiLevelHierarchy"/>
    <dgm:cxn modelId="{C2508A73-CFE3-4460-A911-3CB039A11D73}" type="presParOf" srcId="{DD1648C5-BE03-4A96-823A-A93AFBD19BC7}" destId="{C40F87CA-CF33-40DA-B13C-9135F97ABA7C}" srcOrd="0" destOrd="0" presId="urn:microsoft.com/office/officeart/2008/layout/HorizontalMultiLevelHierarchy"/>
    <dgm:cxn modelId="{FDBB1283-80D9-4E92-BF93-816CE2F6BF73}" type="presParOf" srcId="{C40F87CA-CF33-40DA-B13C-9135F97ABA7C}" destId="{5D93FEEA-F257-4050-AE05-FB31B7E29BE6}" srcOrd="0" destOrd="0" presId="urn:microsoft.com/office/officeart/2008/layout/HorizontalMultiLevelHierarchy"/>
    <dgm:cxn modelId="{B1022C4E-EA4F-43E2-9CC6-AE70BED3483B}" type="presParOf" srcId="{DD1648C5-BE03-4A96-823A-A93AFBD19BC7}" destId="{16C78DC7-31CD-493B-99D2-6C53C105498D}" srcOrd="1" destOrd="0" presId="urn:microsoft.com/office/officeart/2008/layout/HorizontalMultiLevelHierarchy"/>
    <dgm:cxn modelId="{890E663D-CAA6-487B-897B-46D390C1CBA9}" type="presParOf" srcId="{16C78DC7-31CD-493B-99D2-6C53C105498D}" destId="{4235D83C-8DCD-4F88-A679-29200987DAC8}" srcOrd="0" destOrd="0" presId="urn:microsoft.com/office/officeart/2008/layout/HorizontalMultiLevelHierarchy"/>
    <dgm:cxn modelId="{29F4CDC0-9974-470C-B649-041A1619AEE7}" type="presParOf" srcId="{16C78DC7-31CD-493B-99D2-6C53C105498D}" destId="{2ADDC187-FF38-48AD-A03E-7550BFB65380}" srcOrd="1" destOrd="0" presId="urn:microsoft.com/office/officeart/2008/layout/HorizontalMultiLevelHierarchy"/>
    <dgm:cxn modelId="{DD67F82F-3004-4F49-A6DC-81D2F330A86B}" type="presParOf" srcId="{2ADDC187-FF38-48AD-A03E-7550BFB65380}" destId="{003C64AF-39EB-4B4A-803D-44651332DE0E}" srcOrd="0" destOrd="0" presId="urn:microsoft.com/office/officeart/2008/layout/HorizontalMultiLevelHierarchy"/>
    <dgm:cxn modelId="{7A976561-4051-47D3-8310-6E2BF60AB5A5}" type="presParOf" srcId="{003C64AF-39EB-4B4A-803D-44651332DE0E}" destId="{E44A6490-381E-41CC-AB1A-D2C953DAB2E2}" srcOrd="0" destOrd="0" presId="urn:microsoft.com/office/officeart/2008/layout/HorizontalMultiLevelHierarchy"/>
    <dgm:cxn modelId="{04FE77DF-17C7-45D5-A100-284B1ECB1C4C}" type="presParOf" srcId="{2ADDC187-FF38-48AD-A03E-7550BFB65380}" destId="{572194F3-2E2B-4A2E-A860-42E141011BCD}" srcOrd="1" destOrd="0" presId="urn:microsoft.com/office/officeart/2008/layout/HorizontalMultiLevelHierarchy"/>
    <dgm:cxn modelId="{B0B66E5A-1319-471C-A462-7E5CF7DCAD6F}" type="presParOf" srcId="{572194F3-2E2B-4A2E-A860-42E141011BCD}" destId="{1BB25BC0-0C22-434C-A68A-41D57F3F0322}" srcOrd="0" destOrd="0" presId="urn:microsoft.com/office/officeart/2008/layout/HorizontalMultiLevelHierarchy"/>
    <dgm:cxn modelId="{934C8616-F9FB-47B4-95A9-408D4B6D034E}" type="presParOf" srcId="{572194F3-2E2B-4A2E-A860-42E141011BCD}" destId="{A3F4EB4E-9766-401D-A70A-C3280A7BD823}" srcOrd="1" destOrd="0" presId="urn:microsoft.com/office/officeart/2008/layout/HorizontalMultiLevelHierarchy"/>
    <dgm:cxn modelId="{29C54BD4-8912-4E58-A4B1-9F2DFDB487FB}" type="presParOf" srcId="{DD1648C5-BE03-4A96-823A-A93AFBD19BC7}" destId="{08EF205C-D2A7-44C3-BAE8-DFCC2A9C3801}" srcOrd="2" destOrd="0" presId="urn:microsoft.com/office/officeart/2008/layout/HorizontalMultiLevelHierarchy"/>
    <dgm:cxn modelId="{9CAE06A0-63F1-4B93-B67B-F76F07D747B6}" type="presParOf" srcId="{08EF205C-D2A7-44C3-BAE8-DFCC2A9C3801}" destId="{6F58F294-10EE-4267-A99B-8EB64BAC742C}" srcOrd="0" destOrd="0" presId="urn:microsoft.com/office/officeart/2008/layout/HorizontalMultiLevelHierarchy"/>
    <dgm:cxn modelId="{A9EEA524-B54A-4BBA-BB92-6113FCABF7F4}" type="presParOf" srcId="{DD1648C5-BE03-4A96-823A-A93AFBD19BC7}" destId="{C77D744D-C6F6-4C10-8293-0ABE40E08627}" srcOrd="3" destOrd="0" presId="urn:microsoft.com/office/officeart/2008/layout/HorizontalMultiLevelHierarchy"/>
    <dgm:cxn modelId="{F203A497-634F-457D-9625-E0F3BBF0D240}" type="presParOf" srcId="{C77D744D-C6F6-4C10-8293-0ABE40E08627}" destId="{0B5B6432-D3F9-4BAC-95EE-BA07C5FB5C34}" srcOrd="0" destOrd="0" presId="urn:microsoft.com/office/officeart/2008/layout/HorizontalMultiLevelHierarchy"/>
    <dgm:cxn modelId="{BF672B6C-4AA9-4580-88AE-EAB8C8861CD5}" type="presParOf" srcId="{C77D744D-C6F6-4C10-8293-0ABE40E08627}" destId="{14EE1884-FDE0-46F1-8D9F-D979F723789E}" srcOrd="1" destOrd="0" presId="urn:microsoft.com/office/officeart/2008/layout/HorizontalMultiLevelHierarchy"/>
    <dgm:cxn modelId="{D37459EF-0B1F-4324-B681-BAF0A590DB68}" type="presParOf" srcId="{14EE1884-FDE0-46F1-8D9F-D979F723789E}" destId="{F7C42689-23ED-4771-B1B1-5A2C7247B964}" srcOrd="0" destOrd="0" presId="urn:microsoft.com/office/officeart/2008/layout/HorizontalMultiLevelHierarchy"/>
    <dgm:cxn modelId="{EEBE7118-BF40-48B6-8F91-F56CFE9BF0F2}" type="presParOf" srcId="{F7C42689-23ED-4771-B1B1-5A2C7247B964}" destId="{96976374-B826-496A-94B6-21C6162559A2}" srcOrd="0" destOrd="0" presId="urn:microsoft.com/office/officeart/2008/layout/HorizontalMultiLevelHierarchy"/>
    <dgm:cxn modelId="{35A357C8-165B-4B76-9B9D-50ABE1BAF4B9}" type="presParOf" srcId="{14EE1884-FDE0-46F1-8D9F-D979F723789E}" destId="{EE2506BE-6ECF-412D-8DD9-23328223357F}" srcOrd="1" destOrd="0" presId="urn:microsoft.com/office/officeart/2008/layout/HorizontalMultiLevelHierarchy"/>
    <dgm:cxn modelId="{3067E9BB-4252-4443-A9FC-31C203945F7B}" type="presParOf" srcId="{EE2506BE-6ECF-412D-8DD9-23328223357F}" destId="{8B97EB10-20AE-405D-9F98-7C6D9E977207}" srcOrd="0" destOrd="0" presId="urn:microsoft.com/office/officeart/2008/layout/HorizontalMultiLevelHierarchy"/>
    <dgm:cxn modelId="{3D6D7ADB-A7BF-4D48-878D-81ABADE7DCDF}" type="presParOf" srcId="{EE2506BE-6ECF-412D-8DD9-23328223357F}" destId="{3612D7D2-E0AD-4057-B401-423D376359B4}" srcOrd="1" destOrd="0" presId="urn:microsoft.com/office/officeart/2008/layout/HorizontalMultiLevelHierarchy"/>
    <dgm:cxn modelId="{30B777BE-BB7C-4934-B2AE-13BA7CE3381F}" type="presParOf" srcId="{DD1648C5-BE03-4A96-823A-A93AFBD19BC7}" destId="{555428B8-4C24-4000-B0D5-B97536025C48}" srcOrd="4" destOrd="0" presId="urn:microsoft.com/office/officeart/2008/layout/HorizontalMultiLevelHierarchy"/>
    <dgm:cxn modelId="{0B082340-E8F3-4717-A60D-4EBDF02267F6}" type="presParOf" srcId="{555428B8-4C24-4000-B0D5-B97536025C48}" destId="{7A72A503-705A-4539-B76D-4C819730B74F}" srcOrd="0" destOrd="0" presId="urn:microsoft.com/office/officeart/2008/layout/HorizontalMultiLevelHierarchy"/>
    <dgm:cxn modelId="{EEDA0555-A1BD-4507-88B9-0B5224C901C8}" type="presParOf" srcId="{DD1648C5-BE03-4A96-823A-A93AFBD19BC7}" destId="{6173A9B0-6750-4E73-B2B4-92942F071194}" srcOrd="5" destOrd="0" presId="urn:microsoft.com/office/officeart/2008/layout/HorizontalMultiLevelHierarchy"/>
    <dgm:cxn modelId="{B7D7A45B-F65E-4755-A0E0-F461CDBFDC74}" type="presParOf" srcId="{6173A9B0-6750-4E73-B2B4-92942F071194}" destId="{4E33D529-8265-402C-9F46-56D6CB446404}" srcOrd="0" destOrd="0" presId="urn:microsoft.com/office/officeart/2008/layout/HorizontalMultiLevelHierarchy"/>
    <dgm:cxn modelId="{B3E94EFD-D970-4037-9CF1-D1CB2FE69B72}" type="presParOf" srcId="{6173A9B0-6750-4E73-B2B4-92942F071194}" destId="{4474214E-4C9A-4A55-BDA6-EDFDD2C88B71}" srcOrd="1" destOrd="0" presId="urn:microsoft.com/office/officeart/2008/layout/HorizontalMultiLevelHierarchy"/>
    <dgm:cxn modelId="{82EC1815-ED83-4DE1-AA79-2AC0B7B78F65}" type="presParOf" srcId="{4474214E-4C9A-4A55-BDA6-EDFDD2C88B71}" destId="{BD108735-1E1D-44A4-893F-99DD2E8C28DB}" srcOrd="0" destOrd="0" presId="urn:microsoft.com/office/officeart/2008/layout/HorizontalMultiLevelHierarchy"/>
    <dgm:cxn modelId="{E9042594-6E9A-4FCC-8DB8-137E070E0B0A}" type="presParOf" srcId="{BD108735-1E1D-44A4-893F-99DD2E8C28DB}" destId="{E6C6FFD0-BE7E-4118-9412-C17C9959B9BC}" srcOrd="0" destOrd="0" presId="urn:microsoft.com/office/officeart/2008/layout/HorizontalMultiLevelHierarchy"/>
    <dgm:cxn modelId="{2EBF2B8E-2EAE-4A0D-8CC0-59D7FA1B9A8C}" type="presParOf" srcId="{4474214E-4C9A-4A55-BDA6-EDFDD2C88B71}" destId="{6C4DCCB2-ECD7-477B-857E-0157392438AA}" srcOrd="1" destOrd="0" presId="urn:microsoft.com/office/officeart/2008/layout/HorizontalMultiLevelHierarchy"/>
    <dgm:cxn modelId="{935DF986-4879-41DB-8B67-A232710A4DF6}" type="presParOf" srcId="{6C4DCCB2-ECD7-477B-857E-0157392438AA}" destId="{D8C0C767-BCCB-495E-A0DC-98E2CCC66960}" srcOrd="0" destOrd="0" presId="urn:microsoft.com/office/officeart/2008/layout/HorizontalMultiLevelHierarchy"/>
    <dgm:cxn modelId="{3C31F11D-C543-4DD1-8B73-3A7FCD8651F8}" type="presParOf" srcId="{6C4DCCB2-ECD7-477B-857E-0157392438AA}" destId="{D09ACBC7-3701-4A89-8176-5803237C2EBF}" srcOrd="1" destOrd="0" presId="urn:microsoft.com/office/officeart/2008/layout/HorizontalMultiLevelHierarchy"/>
    <dgm:cxn modelId="{6B3501D3-24E2-4408-9F7A-87C338EB55FE}" type="presParOf" srcId="{DD1648C5-BE03-4A96-823A-A93AFBD19BC7}" destId="{C0C09DAB-DBD4-4999-A77B-C702487DDDBC}" srcOrd="6" destOrd="0" presId="urn:microsoft.com/office/officeart/2008/layout/HorizontalMultiLevelHierarchy"/>
    <dgm:cxn modelId="{5BCDE44E-2889-4D6E-9BD5-DC0B6FCE4C26}" type="presParOf" srcId="{C0C09DAB-DBD4-4999-A77B-C702487DDDBC}" destId="{2435F454-AF54-4047-B1AC-0A6F2839A016}" srcOrd="0" destOrd="0" presId="urn:microsoft.com/office/officeart/2008/layout/HorizontalMultiLevelHierarchy"/>
    <dgm:cxn modelId="{1999FA7A-C1D6-4C9E-8165-AEDE5CFE317E}" type="presParOf" srcId="{DD1648C5-BE03-4A96-823A-A93AFBD19BC7}" destId="{FDD13289-49B5-4972-AE92-F2ED7149A97C}" srcOrd="7" destOrd="0" presId="urn:microsoft.com/office/officeart/2008/layout/HorizontalMultiLevelHierarchy"/>
    <dgm:cxn modelId="{B4AA7214-9717-4C0A-B549-A6D325198FD2}" type="presParOf" srcId="{FDD13289-49B5-4972-AE92-F2ED7149A97C}" destId="{18D6D8DD-C212-4EFE-B450-97E4BC7F9786}" srcOrd="0" destOrd="0" presId="urn:microsoft.com/office/officeart/2008/layout/HorizontalMultiLevelHierarchy"/>
    <dgm:cxn modelId="{F83DD306-BF5D-4B8F-99F4-6ECF377A542B}" type="presParOf" srcId="{FDD13289-49B5-4972-AE92-F2ED7149A97C}" destId="{1DFF7365-3B82-402E-9D45-E230FD316847}" srcOrd="1" destOrd="0" presId="urn:microsoft.com/office/officeart/2008/layout/HorizontalMultiLevelHierarchy"/>
    <dgm:cxn modelId="{346BD8D5-19AA-4D0B-B49D-F602AAE4F70F}" type="presParOf" srcId="{1DFF7365-3B82-402E-9D45-E230FD316847}" destId="{1485496B-7AF5-403B-B5F4-260C35040065}" srcOrd="0" destOrd="0" presId="urn:microsoft.com/office/officeart/2008/layout/HorizontalMultiLevelHierarchy"/>
    <dgm:cxn modelId="{47978817-CE04-49E9-8012-E355935FD5AA}" type="presParOf" srcId="{1485496B-7AF5-403B-B5F4-260C35040065}" destId="{9122B591-FD20-4DD1-97AE-62E14C3DB25F}" srcOrd="0" destOrd="0" presId="urn:microsoft.com/office/officeart/2008/layout/HorizontalMultiLevelHierarchy"/>
    <dgm:cxn modelId="{E04141E3-CC83-4E54-B69B-6AFB79056BAA}" type="presParOf" srcId="{1DFF7365-3B82-402E-9D45-E230FD316847}" destId="{0E579AAF-B064-482A-8002-15B5D73F8FC1}" srcOrd="1" destOrd="0" presId="urn:microsoft.com/office/officeart/2008/layout/HorizontalMultiLevelHierarchy"/>
    <dgm:cxn modelId="{83B2414B-8E5C-403E-AB3A-C698A0880976}" type="presParOf" srcId="{0E579AAF-B064-482A-8002-15B5D73F8FC1}" destId="{C180100B-7740-412C-883C-3BF9D616AB89}" srcOrd="0" destOrd="0" presId="urn:microsoft.com/office/officeart/2008/layout/HorizontalMultiLevelHierarchy"/>
    <dgm:cxn modelId="{00E55C7C-866B-44A3-805E-7A8FB0AE33F9}" type="presParOf" srcId="{0E579AAF-B064-482A-8002-15B5D73F8FC1}" destId="{B7212A15-B3C1-4FBD-9F54-5A890638DC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8F4EAB-E649-45B7-B8EA-7CB481F99CF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59FFBE8C-DCBB-4BA7-9AC6-6CEF83929AB3}">
      <dgm:prSet phldrT="[Text]"/>
      <dgm:spPr/>
      <dgm:t>
        <a:bodyPr/>
        <a:lstStyle/>
        <a:p>
          <a:r>
            <a:rPr lang="cs-CZ" b="1" dirty="0" err="1" smtClean="0"/>
            <a:t>State</a:t>
          </a:r>
          <a:r>
            <a:rPr lang="cs-CZ" b="1" dirty="0" smtClean="0"/>
            <a:t> </a:t>
          </a:r>
          <a:r>
            <a:rPr lang="cs-CZ" dirty="0" err="1" smtClean="0"/>
            <a:t>administration</a:t>
          </a:r>
          <a:endParaRPr lang="cs-CZ" dirty="0"/>
        </a:p>
      </dgm:t>
    </dgm:pt>
    <dgm:pt modelId="{6B63DCDE-FDC2-4280-A5F7-BF2D74D17C2C}" type="parTrans" cxnId="{412BE636-42FF-4454-9464-A4BA23986F0A}">
      <dgm:prSet/>
      <dgm:spPr/>
      <dgm:t>
        <a:bodyPr/>
        <a:lstStyle/>
        <a:p>
          <a:endParaRPr lang="cs-CZ"/>
        </a:p>
      </dgm:t>
    </dgm:pt>
    <dgm:pt modelId="{E8C0BD72-9B3D-4B09-A634-4105F272FDF6}" type="sibTrans" cxnId="{412BE636-42FF-4454-9464-A4BA23986F0A}">
      <dgm:prSet/>
      <dgm:spPr/>
      <dgm:t>
        <a:bodyPr/>
        <a:lstStyle/>
        <a:p>
          <a:endParaRPr lang="cs-CZ"/>
        </a:p>
      </dgm:t>
    </dgm:pt>
    <dgm:pt modelId="{D7828841-7380-4106-8A8C-2A63DF92EF4F}">
      <dgm:prSet phldrT="[Text]"/>
      <dgm:spPr/>
      <dgm:t>
        <a:bodyPr/>
        <a:lstStyle/>
        <a:p>
          <a:r>
            <a:rPr lang="cs-CZ" b="1" dirty="0" err="1" smtClean="0"/>
            <a:t>Self</a:t>
          </a:r>
          <a:r>
            <a:rPr lang="cs-CZ" b="1" dirty="0" smtClean="0"/>
            <a:t> </a:t>
          </a:r>
          <a:r>
            <a:rPr lang="cs-CZ" dirty="0" err="1" smtClean="0"/>
            <a:t>government</a:t>
          </a:r>
          <a:endParaRPr lang="cs-CZ" dirty="0"/>
        </a:p>
      </dgm:t>
    </dgm:pt>
    <dgm:pt modelId="{2BB54B36-B06D-484E-841F-58081224ACEB}" type="parTrans" cxnId="{8FD6A98A-73FB-48DD-86D1-6C08779AE794}">
      <dgm:prSet/>
      <dgm:spPr/>
      <dgm:t>
        <a:bodyPr/>
        <a:lstStyle/>
        <a:p>
          <a:endParaRPr lang="cs-CZ"/>
        </a:p>
      </dgm:t>
    </dgm:pt>
    <dgm:pt modelId="{6296E516-2305-4BB5-A79E-59C6DD7F463E}" type="sibTrans" cxnId="{8FD6A98A-73FB-48DD-86D1-6C08779AE794}">
      <dgm:prSet/>
      <dgm:spPr/>
      <dgm:t>
        <a:bodyPr/>
        <a:lstStyle/>
        <a:p>
          <a:endParaRPr lang="cs-CZ"/>
        </a:p>
      </dgm:t>
    </dgm:pt>
    <dgm:pt modelId="{E9300AF8-2E56-4E5D-8BD2-169900DFB21D}">
      <dgm:prSet phldrT="[Text]"/>
      <dgm:spPr/>
      <dgm:t>
        <a:bodyPr/>
        <a:lstStyle/>
        <a:p>
          <a:r>
            <a:rPr lang="cs-CZ" dirty="0" smtClean="0"/>
            <a:t>Public </a:t>
          </a:r>
          <a:r>
            <a:rPr lang="cs-CZ" dirty="0" err="1" smtClean="0"/>
            <a:t>administration</a:t>
          </a:r>
          <a:endParaRPr lang="cs-CZ" dirty="0"/>
        </a:p>
      </dgm:t>
    </dgm:pt>
    <dgm:pt modelId="{10328537-0092-4BD7-B791-E1B522105CDF}" type="parTrans" cxnId="{106DC7EC-A60E-43D8-882C-763D8F936FD3}">
      <dgm:prSet/>
      <dgm:spPr/>
      <dgm:t>
        <a:bodyPr/>
        <a:lstStyle/>
        <a:p>
          <a:endParaRPr lang="cs-CZ"/>
        </a:p>
      </dgm:t>
    </dgm:pt>
    <dgm:pt modelId="{0B5B1650-C8F2-41FB-8E03-BA4D62E544A4}" type="sibTrans" cxnId="{106DC7EC-A60E-43D8-882C-763D8F936FD3}">
      <dgm:prSet/>
      <dgm:spPr/>
      <dgm:t>
        <a:bodyPr/>
        <a:lstStyle/>
        <a:p>
          <a:endParaRPr lang="cs-CZ"/>
        </a:p>
      </dgm:t>
    </dgm:pt>
    <dgm:pt modelId="{5FA5DBD2-E876-4575-9FF0-8D5A70778D21}" type="pres">
      <dgm:prSet presAssocID="{E78F4EAB-E649-45B7-B8EA-7CB481F99CFD}" presName="linearFlow" presStyleCnt="0">
        <dgm:presLayoutVars>
          <dgm:dir/>
          <dgm:resizeHandles val="exact"/>
        </dgm:presLayoutVars>
      </dgm:prSet>
      <dgm:spPr/>
    </dgm:pt>
    <dgm:pt modelId="{3523B471-A573-48D8-867C-E8AEEA10F387}" type="pres">
      <dgm:prSet presAssocID="{59FFBE8C-DCBB-4BA7-9AC6-6CEF83929AB3}" presName="node" presStyleLbl="node1" presStyleIdx="0" presStyleCnt="3" custLinFactNeighborX="-1302" custLinFactNeighborY="-55675">
        <dgm:presLayoutVars>
          <dgm:bulletEnabled val="1"/>
        </dgm:presLayoutVars>
      </dgm:prSet>
      <dgm:spPr/>
      <dgm:t>
        <a:bodyPr/>
        <a:lstStyle/>
        <a:p>
          <a:endParaRPr lang="cs-CZ"/>
        </a:p>
      </dgm:t>
    </dgm:pt>
    <dgm:pt modelId="{D1C78DA6-5728-4362-8F40-C6BCF8D7AB00}" type="pres">
      <dgm:prSet presAssocID="{E8C0BD72-9B3D-4B09-A634-4105F272FDF6}" presName="spacerL" presStyleCnt="0"/>
      <dgm:spPr/>
    </dgm:pt>
    <dgm:pt modelId="{C1A95F2F-EF6C-41C5-B3C4-B69EC79CA512}" type="pres">
      <dgm:prSet presAssocID="{E8C0BD72-9B3D-4B09-A634-4105F272FDF6}" presName="sibTrans" presStyleLbl="sibTrans2D1" presStyleIdx="0" presStyleCnt="2" custLinFactNeighborX="-59885" custLinFactNeighborY="-92223"/>
      <dgm:spPr/>
      <dgm:t>
        <a:bodyPr/>
        <a:lstStyle/>
        <a:p>
          <a:endParaRPr lang="cs-CZ"/>
        </a:p>
      </dgm:t>
    </dgm:pt>
    <dgm:pt modelId="{0597ACFA-1296-48BD-9BCD-43C617AA4311}" type="pres">
      <dgm:prSet presAssocID="{E8C0BD72-9B3D-4B09-A634-4105F272FDF6}" presName="spacerR" presStyleCnt="0"/>
      <dgm:spPr/>
    </dgm:pt>
    <dgm:pt modelId="{79E9121E-9551-46D1-B31A-F77DC65DEF71}" type="pres">
      <dgm:prSet presAssocID="{D7828841-7380-4106-8A8C-2A63DF92EF4F}" presName="node" presStyleLbl="node1" presStyleIdx="1" presStyleCnt="3" custLinFactX="-995" custLinFactNeighborX="-100000" custLinFactNeighborY="-55675">
        <dgm:presLayoutVars>
          <dgm:bulletEnabled val="1"/>
        </dgm:presLayoutVars>
      </dgm:prSet>
      <dgm:spPr/>
      <dgm:t>
        <a:bodyPr/>
        <a:lstStyle/>
        <a:p>
          <a:endParaRPr lang="cs-CZ"/>
        </a:p>
      </dgm:t>
    </dgm:pt>
    <dgm:pt modelId="{3D7AF58A-7190-4699-8834-B9B72F70AD32}" type="pres">
      <dgm:prSet presAssocID="{6296E516-2305-4BB5-A79E-59C6DD7F463E}" presName="spacerL" presStyleCnt="0"/>
      <dgm:spPr/>
    </dgm:pt>
    <dgm:pt modelId="{71D4DA09-8CFB-407C-89BD-2453AED9654C}" type="pres">
      <dgm:prSet presAssocID="{6296E516-2305-4BB5-A79E-59C6DD7F463E}" presName="sibTrans" presStyleLbl="sibTrans2D1" presStyleIdx="1" presStyleCnt="2" custLinFactX="-3250" custLinFactNeighborX="-100000" custLinFactNeighborY="-92868"/>
      <dgm:spPr/>
      <dgm:t>
        <a:bodyPr/>
        <a:lstStyle/>
        <a:p>
          <a:endParaRPr lang="cs-CZ"/>
        </a:p>
      </dgm:t>
    </dgm:pt>
    <dgm:pt modelId="{F2FB5B57-9D35-4EB8-8FB8-18DB45AD95DA}" type="pres">
      <dgm:prSet presAssocID="{6296E516-2305-4BB5-A79E-59C6DD7F463E}" presName="spacerR" presStyleCnt="0"/>
      <dgm:spPr/>
    </dgm:pt>
    <dgm:pt modelId="{E03D73B8-0273-4E5B-BCC9-8B0D02D0DC61}" type="pres">
      <dgm:prSet presAssocID="{E9300AF8-2E56-4E5D-8BD2-169900DFB21D}" presName="node" presStyleLbl="node1" presStyleIdx="2" presStyleCnt="3" custLinFactX="-109" custLinFactNeighborX="-100000" custLinFactNeighborY="-55675">
        <dgm:presLayoutVars>
          <dgm:bulletEnabled val="1"/>
        </dgm:presLayoutVars>
      </dgm:prSet>
      <dgm:spPr/>
      <dgm:t>
        <a:bodyPr/>
        <a:lstStyle/>
        <a:p>
          <a:endParaRPr lang="cs-CZ"/>
        </a:p>
      </dgm:t>
    </dgm:pt>
  </dgm:ptLst>
  <dgm:cxnLst>
    <dgm:cxn modelId="{3609DC21-A4E2-47CB-A9C4-6A42C0E0DBED}" type="presOf" srcId="{59FFBE8C-DCBB-4BA7-9AC6-6CEF83929AB3}" destId="{3523B471-A573-48D8-867C-E8AEEA10F387}" srcOrd="0" destOrd="0" presId="urn:microsoft.com/office/officeart/2005/8/layout/equation1"/>
    <dgm:cxn modelId="{C6BD021E-7926-40CD-B48D-A4E34A2B2DBA}" type="presOf" srcId="{E9300AF8-2E56-4E5D-8BD2-169900DFB21D}" destId="{E03D73B8-0273-4E5B-BCC9-8B0D02D0DC61}" srcOrd="0" destOrd="0" presId="urn:microsoft.com/office/officeart/2005/8/layout/equation1"/>
    <dgm:cxn modelId="{106DC7EC-A60E-43D8-882C-763D8F936FD3}" srcId="{E78F4EAB-E649-45B7-B8EA-7CB481F99CFD}" destId="{E9300AF8-2E56-4E5D-8BD2-169900DFB21D}" srcOrd="2" destOrd="0" parTransId="{10328537-0092-4BD7-B791-E1B522105CDF}" sibTransId="{0B5B1650-C8F2-41FB-8E03-BA4D62E544A4}"/>
    <dgm:cxn modelId="{412BE636-42FF-4454-9464-A4BA23986F0A}" srcId="{E78F4EAB-E649-45B7-B8EA-7CB481F99CFD}" destId="{59FFBE8C-DCBB-4BA7-9AC6-6CEF83929AB3}" srcOrd="0" destOrd="0" parTransId="{6B63DCDE-FDC2-4280-A5F7-BF2D74D17C2C}" sibTransId="{E8C0BD72-9B3D-4B09-A634-4105F272FDF6}"/>
    <dgm:cxn modelId="{E88A50F0-4173-49AF-9FE8-771FA0B5ECF5}" type="presOf" srcId="{6296E516-2305-4BB5-A79E-59C6DD7F463E}" destId="{71D4DA09-8CFB-407C-89BD-2453AED9654C}" srcOrd="0" destOrd="0" presId="urn:microsoft.com/office/officeart/2005/8/layout/equation1"/>
    <dgm:cxn modelId="{8363FC3E-1DE8-49B0-BC85-3A2C1AF61E4C}" type="presOf" srcId="{D7828841-7380-4106-8A8C-2A63DF92EF4F}" destId="{79E9121E-9551-46D1-B31A-F77DC65DEF71}" srcOrd="0" destOrd="0" presId="urn:microsoft.com/office/officeart/2005/8/layout/equation1"/>
    <dgm:cxn modelId="{A03AF9C5-4495-4DD1-AF43-5E515A46BE4F}" type="presOf" srcId="{E78F4EAB-E649-45B7-B8EA-7CB481F99CFD}" destId="{5FA5DBD2-E876-4575-9FF0-8D5A70778D21}" srcOrd="0" destOrd="0" presId="urn:microsoft.com/office/officeart/2005/8/layout/equation1"/>
    <dgm:cxn modelId="{8FD6A98A-73FB-48DD-86D1-6C08779AE794}" srcId="{E78F4EAB-E649-45B7-B8EA-7CB481F99CFD}" destId="{D7828841-7380-4106-8A8C-2A63DF92EF4F}" srcOrd="1" destOrd="0" parTransId="{2BB54B36-B06D-484E-841F-58081224ACEB}" sibTransId="{6296E516-2305-4BB5-A79E-59C6DD7F463E}"/>
    <dgm:cxn modelId="{A66EA75F-97AB-4926-8F8B-90B4E051FBC8}" type="presOf" srcId="{E8C0BD72-9B3D-4B09-A634-4105F272FDF6}" destId="{C1A95F2F-EF6C-41C5-B3C4-B69EC79CA512}" srcOrd="0" destOrd="0" presId="urn:microsoft.com/office/officeart/2005/8/layout/equation1"/>
    <dgm:cxn modelId="{3C211746-3F72-4339-B687-C5CF41587AA6}" type="presParOf" srcId="{5FA5DBD2-E876-4575-9FF0-8D5A70778D21}" destId="{3523B471-A573-48D8-867C-E8AEEA10F387}" srcOrd="0" destOrd="0" presId="urn:microsoft.com/office/officeart/2005/8/layout/equation1"/>
    <dgm:cxn modelId="{A5C50A2F-FCC4-4A6F-AC01-70120D4E0FF4}" type="presParOf" srcId="{5FA5DBD2-E876-4575-9FF0-8D5A70778D21}" destId="{D1C78DA6-5728-4362-8F40-C6BCF8D7AB00}" srcOrd="1" destOrd="0" presId="urn:microsoft.com/office/officeart/2005/8/layout/equation1"/>
    <dgm:cxn modelId="{C6527C12-C723-499A-85B7-35941C08F9FF}" type="presParOf" srcId="{5FA5DBD2-E876-4575-9FF0-8D5A70778D21}" destId="{C1A95F2F-EF6C-41C5-B3C4-B69EC79CA512}" srcOrd="2" destOrd="0" presId="urn:microsoft.com/office/officeart/2005/8/layout/equation1"/>
    <dgm:cxn modelId="{671B3C1A-CDC0-4347-9DE5-2068645D4207}" type="presParOf" srcId="{5FA5DBD2-E876-4575-9FF0-8D5A70778D21}" destId="{0597ACFA-1296-48BD-9BCD-43C617AA4311}" srcOrd="3" destOrd="0" presId="urn:microsoft.com/office/officeart/2005/8/layout/equation1"/>
    <dgm:cxn modelId="{922A8FEE-0FB8-4B2D-A0AA-E39036554777}" type="presParOf" srcId="{5FA5DBD2-E876-4575-9FF0-8D5A70778D21}" destId="{79E9121E-9551-46D1-B31A-F77DC65DEF71}" srcOrd="4" destOrd="0" presId="urn:microsoft.com/office/officeart/2005/8/layout/equation1"/>
    <dgm:cxn modelId="{D53BC789-D766-44AD-9379-21AD3554745C}" type="presParOf" srcId="{5FA5DBD2-E876-4575-9FF0-8D5A70778D21}" destId="{3D7AF58A-7190-4699-8834-B9B72F70AD32}" srcOrd="5" destOrd="0" presId="urn:microsoft.com/office/officeart/2005/8/layout/equation1"/>
    <dgm:cxn modelId="{15F59088-6993-4E9A-A54E-886F1B3EB042}" type="presParOf" srcId="{5FA5DBD2-E876-4575-9FF0-8D5A70778D21}" destId="{71D4DA09-8CFB-407C-89BD-2453AED9654C}" srcOrd="6" destOrd="0" presId="urn:microsoft.com/office/officeart/2005/8/layout/equation1"/>
    <dgm:cxn modelId="{66159094-1A30-4EF0-94EA-444A22F6CA91}" type="presParOf" srcId="{5FA5DBD2-E876-4575-9FF0-8D5A70778D21}" destId="{F2FB5B57-9D35-4EB8-8FB8-18DB45AD95DA}" srcOrd="7" destOrd="0" presId="urn:microsoft.com/office/officeart/2005/8/layout/equation1"/>
    <dgm:cxn modelId="{ED4AFB27-0AA0-4613-AA0A-0CEB92CD2E62}" type="presParOf" srcId="{5FA5DBD2-E876-4575-9FF0-8D5A70778D21}" destId="{E03D73B8-0273-4E5B-BCC9-8B0D02D0DC61}"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1E265-E3A4-45EA-AD32-1D5FD2006B5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cs-CZ"/>
        </a:p>
      </dgm:t>
    </dgm:pt>
    <dgm:pt modelId="{6B2E5B2F-884E-43BD-AAD8-3C0AB3E6ACE5}">
      <dgm:prSet phldrT="[Text]" custT="1"/>
      <dgm:spPr/>
      <dgm:t>
        <a:bodyPr/>
        <a:lstStyle/>
        <a:p>
          <a:pPr algn="just"/>
          <a:r>
            <a:rPr lang="cs-CZ" sz="1400" b="1" dirty="0" err="1" smtClean="0"/>
            <a:t>Government</a:t>
          </a:r>
          <a:r>
            <a:rPr lang="cs-CZ" sz="1400" dirty="0" smtClean="0"/>
            <a:t> and </a:t>
          </a:r>
          <a:r>
            <a:rPr lang="cs-CZ" sz="1400" b="1" dirty="0" err="1" smtClean="0"/>
            <a:t>ministries</a:t>
          </a:r>
          <a:r>
            <a:rPr lang="cs-CZ" sz="1400" b="1" dirty="0" smtClean="0"/>
            <a:t> (14) </a:t>
          </a:r>
          <a:r>
            <a:rPr lang="cs-CZ" sz="1400" dirty="0" smtClean="0"/>
            <a:t>(and </a:t>
          </a:r>
          <a:r>
            <a:rPr lang="cs-CZ" sz="1400" b="1" dirty="0" err="1" smtClean="0"/>
            <a:t>other</a:t>
          </a:r>
          <a:r>
            <a:rPr lang="cs-CZ" sz="1400" b="1" dirty="0" smtClean="0"/>
            <a:t> </a:t>
          </a:r>
          <a:r>
            <a:rPr lang="cs-CZ" sz="1400" b="1" dirty="0" err="1" smtClean="0"/>
            <a:t>central</a:t>
          </a:r>
          <a:r>
            <a:rPr lang="cs-CZ" sz="1400" b="1" dirty="0" smtClean="0"/>
            <a:t> </a:t>
          </a:r>
          <a:r>
            <a:rPr lang="cs-CZ" sz="1400" b="1" dirty="0" err="1" smtClean="0"/>
            <a:t>administrative</a:t>
          </a:r>
          <a:r>
            <a:rPr lang="cs-CZ" sz="1400" b="1" dirty="0" smtClean="0"/>
            <a:t> </a:t>
          </a:r>
          <a:r>
            <a:rPr lang="cs-CZ" sz="1400" b="1" dirty="0" err="1" smtClean="0"/>
            <a:t>bodies</a:t>
          </a:r>
          <a:r>
            <a:rPr lang="cs-CZ" sz="1400" b="1" dirty="0" smtClean="0"/>
            <a:t> – 17:  </a:t>
          </a:r>
          <a:r>
            <a:rPr lang="en-US" sz="1400" b="0" i="1" dirty="0" smtClean="0"/>
            <a:t>1. Czech Statistical Office,</a:t>
          </a:r>
          <a:r>
            <a:rPr lang="cs-CZ" sz="1400" b="0" i="1" dirty="0" smtClean="0"/>
            <a:t> </a:t>
          </a:r>
          <a:r>
            <a:rPr lang="en-US" sz="1400" b="0" i="1" dirty="0" smtClean="0"/>
            <a:t>2. Czech Office for Surveying, Mapping and </a:t>
          </a:r>
          <a:r>
            <a:rPr lang="en-US" sz="1400" b="0" i="1" dirty="0" err="1" smtClean="0"/>
            <a:t>Cadastre</a:t>
          </a:r>
          <a:r>
            <a:rPr lang="en-US" sz="1400" b="0" i="1" dirty="0" smtClean="0"/>
            <a:t>,</a:t>
          </a:r>
          <a:r>
            <a:rPr lang="cs-CZ" sz="1400" b="0" i="1" dirty="0" smtClean="0"/>
            <a:t> </a:t>
          </a:r>
          <a:r>
            <a:rPr lang="en-US" sz="1400" b="0" i="1" dirty="0" smtClean="0"/>
            <a:t>3. Czech Mining Authority,</a:t>
          </a:r>
          <a:r>
            <a:rPr lang="cs-CZ" sz="1400" b="0" i="1" dirty="0" smtClean="0"/>
            <a:t> </a:t>
          </a:r>
          <a:r>
            <a:rPr lang="en-US" sz="1400" b="0" i="1" dirty="0" smtClean="0"/>
            <a:t>4. Industrial Property Office,</a:t>
          </a:r>
          <a:r>
            <a:rPr lang="cs-CZ" sz="1400" b="0" i="1" dirty="0" smtClean="0"/>
            <a:t> </a:t>
          </a:r>
          <a:r>
            <a:rPr lang="en-US" sz="1400" b="0" i="1" dirty="0" smtClean="0"/>
            <a:t>5. Office for the Protection of Competition,</a:t>
          </a:r>
          <a:r>
            <a:rPr lang="cs-CZ" sz="1400" b="0" i="1" dirty="0" smtClean="0"/>
            <a:t> </a:t>
          </a:r>
          <a:r>
            <a:rPr lang="en-US" sz="1400" b="0" i="1" dirty="0" smtClean="0"/>
            <a:t>6. Administration of State Material Reserves,</a:t>
          </a:r>
          <a:r>
            <a:rPr lang="cs-CZ" sz="1400" b="0" i="1" dirty="0" smtClean="0"/>
            <a:t> </a:t>
          </a:r>
          <a:r>
            <a:rPr lang="en-US" sz="1400" b="0" i="1" dirty="0" smtClean="0"/>
            <a:t>7. State Office for Nuclear Safety,</a:t>
          </a:r>
          <a:r>
            <a:rPr lang="cs-CZ" sz="1400" b="0" i="1" dirty="0" smtClean="0"/>
            <a:t> </a:t>
          </a:r>
          <a:r>
            <a:rPr lang="en-US" sz="1400" b="0" i="1" dirty="0" smtClean="0"/>
            <a:t>8. National Security Authority,</a:t>
          </a:r>
          <a:r>
            <a:rPr lang="cs-CZ" sz="1400" b="0" i="1" dirty="0" smtClean="0"/>
            <a:t> </a:t>
          </a:r>
          <a:r>
            <a:rPr lang="en-US" sz="1400" b="0" i="1" dirty="0" smtClean="0"/>
            <a:t>9. Energy Regulatory Office,</a:t>
          </a:r>
          <a:r>
            <a:rPr lang="cs-CZ" sz="1400" b="0" i="1" dirty="0" smtClean="0"/>
            <a:t> </a:t>
          </a:r>
          <a:r>
            <a:rPr lang="en-US" sz="1400" b="0" i="1" dirty="0" smtClean="0"/>
            <a:t>10. Office of the Government of the Czech Republic,</a:t>
          </a:r>
          <a:r>
            <a:rPr lang="cs-CZ" sz="1400" b="0" i="1" dirty="0" smtClean="0"/>
            <a:t> </a:t>
          </a:r>
          <a:r>
            <a:rPr lang="en-US" sz="1400" b="0" i="1" dirty="0" smtClean="0"/>
            <a:t>11. Czech Telecommunication Office,</a:t>
          </a:r>
          <a:r>
            <a:rPr lang="cs-CZ" sz="1400" b="0" i="1" dirty="0" smtClean="0"/>
            <a:t> </a:t>
          </a:r>
          <a:r>
            <a:rPr lang="en-US" sz="1400" b="0" i="1" dirty="0" smtClean="0"/>
            <a:t>12. Office for Personal Data Protection,</a:t>
          </a:r>
          <a:r>
            <a:rPr lang="cs-CZ" sz="1400" b="0" i="1" dirty="0" smtClean="0"/>
            <a:t> </a:t>
          </a:r>
          <a:r>
            <a:rPr lang="en-US" sz="1400" b="0" i="1" dirty="0" smtClean="0"/>
            <a:t>13. The Council for Radio and Television Broadcasting,</a:t>
          </a:r>
          <a:r>
            <a:rPr lang="cs-CZ" sz="1400" b="0" i="1" dirty="0" smtClean="0"/>
            <a:t> </a:t>
          </a:r>
          <a:r>
            <a:rPr lang="en-US" sz="1400" b="0" i="1" dirty="0" smtClean="0"/>
            <a:t>14. Office for the Supervision of the Management of Political Parties and Political Movements;</a:t>
          </a:r>
          <a:r>
            <a:rPr lang="cs-CZ" sz="1400" b="0" i="1" dirty="0" smtClean="0"/>
            <a:t> </a:t>
          </a:r>
          <a:r>
            <a:rPr lang="en-US" sz="1400" b="0" i="1" dirty="0" smtClean="0"/>
            <a:t>15. Office for Access to Transport Infrastructure</a:t>
          </a:r>
          <a:r>
            <a:rPr lang="cs-CZ" sz="1400" b="0" i="1" dirty="0" smtClean="0"/>
            <a:t>, </a:t>
          </a:r>
          <a:r>
            <a:rPr lang="en-US" sz="1400" b="0" i="1" dirty="0" smtClean="0"/>
            <a:t>16. National Office for Cyber and Information Security</a:t>
          </a:r>
          <a:r>
            <a:rPr lang="cs-CZ" sz="1400" b="0" i="1" dirty="0" smtClean="0"/>
            <a:t>, </a:t>
          </a:r>
          <a:r>
            <a:rPr lang="en-US" sz="1400" b="0" i="1" dirty="0" smtClean="0"/>
            <a:t>17. National Sports Agency</a:t>
          </a:r>
          <a:r>
            <a:rPr lang="cs-CZ" sz="1400" b="0" i="1" dirty="0" smtClean="0"/>
            <a:t> </a:t>
          </a:r>
          <a:r>
            <a:rPr lang="cs-CZ" sz="1400" b="0" i="0" dirty="0" smtClean="0"/>
            <a:t>and „independent“ </a:t>
          </a:r>
          <a:r>
            <a:rPr lang="cs-CZ" sz="1400" b="0" i="0" dirty="0" err="1" smtClean="0"/>
            <a:t>bodies</a:t>
          </a:r>
          <a:r>
            <a:rPr lang="cs-CZ" sz="1400" b="0" i="0" dirty="0" smtClean="0"/>
            <a:t> as </a:t>
          </a:r>
          <a:r>
            <a:rPr lang="cs-CZ" sz="1400" b="0" i="1" dirty="0" smtClean="0"/>
            <a:t>Czech </a:t>
          </a:r>
          <a:r>
            <a:rPr lang="cs-CZ" sz="1400" b="0" i="1" dirty="0" err="1" smtClean="0"/>
            <a:t>National</a:t>
          </a:r>
          <a:r>
            <a:rPr lang="cs-CZ" sz="1400" b="0" i="1" dirty="0" smtClean="0"/>
            <a:t> Bank </a:t>
          </a:r>
          <a:r>
            <a:rPr lang="cs-CZ" sz="1400" b="0" i="0" dirty="0" err="1" smtClean="0"/>
            <a:t>or</a:t>
          </a:r>
          <a:r>
            <a:rPr lang="cs-CZ" sz="1400" b="0" i="0" dirty="0" smtClean="0"/>
            <a:t> </a:t>
          </a:r>
          <a:r>
            <a:rPr lang="cs-CZ" sz="1400" b="0" i="1" dirty="0" err="1" smtClean="0"/>
            <a:t>Supreme</a:t>
          </a:r>
          <a:r>
            <a:rPr lang="cs-CZ" sz="1400" b="0" i="1" dirty="0" smtClean="0"/>
            <a:t> </a:t>
          </a:r>
          <a:r>
            <a:rPr lang="cs-CZ" sz="1400" b="0" i="1" dirty="0" err="1" smtClean="0"/>
            <a:t>Control</a:t>
          </a:r>
          <a:r>
            <a:rPr lang="cs-CZ" sz="1400" b="0" i="1" dirty="0" smtClean="0"/>
            <a:t> Office</a:t>
          </a:r>
          <a:endParaRPr lang="cs-CZ" sz="1400" i="1" dirty="0"/>
        </a:p>
      </dgm:t>
    </dgm:pt>
    <dgm:pt modelId="{BC506FB8-B43F-432D-86FC-E2C4F3D26E3D}" type="parTrans" cxnId="{28B5FFE0-B95B-4BF1-B2E8-F7BD74997B74}">
      <dgm:prSet/>
      <dgm:spPr/>
      <dgm:t>
        <a:bodyPr/>
        <a:lstStyle/>
        <a:p>
          <a:endParaRPr lang="cs-CZ"/>
        </a:p>
      </dgm:t>
    </dgm:pt>
    <dgm:pt modelId="{6BEBDE22-693B-4E6C-91D5-F522366D5D06}" type="sibTrans" cxnId="{28B5FFE0-B95B-4BF1-B2E8-F7BD74997B74}">
      <dgm:prSet/>
      <dgm:spPr/>
      <dgm:t>
        <a:bodyPr/>
        <a:lstStyle/>
        <a:p>
          <a:endParaRPr lang="cs-CZ"/>
        </a:p>
      </dgm:t>
    </dgm:pt>
    <dgm:pt modelId="{49A9718A-F4CF-4152-8543-8CD014180637}">
      <dgm:prSet phldrT="[Text]" custT="1"/>
      <dgm:spPr/>
      <dgm:t>
        <a:bodyPr/>
        <a:lstStyle/>
        <a:p>
          <a:pPr algn="just"/>
          <a:r>
            <a:rPr lang="cs-CZ" sz="1400" dirty="0" err="1" smtClean="0"/>
            <a:t>State</a:t>
          </a:r>
          <a:r>
            <a:rPr lang="cs-CZ" sz="1400" dirty="0" smtClean="0"/>
            <a:t> </a:t>
          </a:r>
          <a:r>
            <a:rPr lang="cs-CZ" sz="1400" dirty="0" err="1" smtClean="0"/>
            <a:t>administrative</a:t>
          </a:r>
          <a:r>
            <a:rPr lang="cs-CZ" sz="1400" dirty="0" smtClean="0"/>
            <a:t> </a:t>
          </a:r>
          <a:r>
            <a:rPr lang="cs-CZ" sz="1400" dirty="0" err="1" smtClean="0"/>
            <a:t>bodies</a:t>
          </a:r>
          <a:r>
            <a:rPr lang="cs-CZ" sz="1400" dirty="0" smtClean="0"/>
            <a:t> </a:t>
          </a:r>
          <a:r>
            <a:rPr lang="cs-CZ" sz="1400" dirty="0" err="1" smtClean="0"/>
            <a:t>with</a:t>
          </a:r>
          <a:r>
            <a:rPr lang="cs-CZ" sz="1400" dirty="0" smtClean="0"/>
            <a:t> </a:t>
          </a:r>
          <a:r>
            <a:rPr lang="cs-CZ" sz="1400" dirty="0" err="1" smtClean="0"/>
            <a:t>the</a:t>
          </a:r>
          <a:r>
            <a:rPr lang="cs-CZ" sz="1400" dirty="0" smtClean="0"/>
            <a:t> </a:t>
          </a:r>
          <a:r>
            <a:rPr lang="cs-CZ" sz="1400" b="1" dirty="0" err="1" smtClean="0"/>
            <a:t>whole</a:t>
          </a:r>
          <a:r>
            <a:rPr lang="cs-CZ" sz="1400" b="1" dirty="0" smtClean="0"/>
            <a:t> </a:t>
          </a:r>
          <a:r>
            <a:rPr lang="cs-CZ" sz="1400" b="1" dirty="0" err="1" smtClean="0"/>
            <a:t>state</a:t>
          </a:r>
          <a:r>
            <a:rPr lang="cs-CZ" sz="1400" b="1" dirty="0" smtClean="0"/>
            <a:t>/</a:t>
          </a:r>
          <a:r>
            <a:rPr lang="cs-CZ" sz="1400" b="1" dirty="0" err="1" smtClean="0"/>
            <a:t>national</a:t>
          </a:r>
          <a:r>
            <a:rPr lang="cs-CZ" sz="1400" b="1" dirty="0" smtClean="0"/>
            <a:t> </a:t>
          </a:r>
          <a:r>
            <a:rPr lang="cs-CZ" sz="1400" b="1" dirty="0" err="1" smtClean="0"/>
            <a:t>scope</a:t>
          </a:r>
          <a:r>
            <a:rPr lang="cs-CZ" sz="1400" b="1" dirty="0" smtClean="0"/>
            <a:t>: </a:t>
          </a:r>
          <a:r>
            <a:rPr lang="en-US" sz="1400" b="0" i="1" dirty="0" smtClean="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dirty="0"/>
        </a:p>
      </dgm:t>
    </dgm:pt>
    <dgm:pt modelId="{F93839D3-4B87-457F-A850-E0627394AC90}" type="parTrans" cxnId="{FC571653-CB31-4647-9D58-C1481799EA83}">
      <dgm:prSet/>
      <dgm:spPr/>
      <dgm:t>
        <a:bodyPr/>
        <a:lstStyle/>
        <a:p>
          <a:endParaRPr lang="cs-CZ"/>
        </a:p>
      </dgm:t>
    </dgm:pt>
    <dgm:pt modelId="{710A3B1D-7164-48B7-8BA9-A028EA59F769}" type="sibTrans" cxnId="{FC571653-CB31-4647-9D58-C1481799EA83}">
      <dgm:prSet/>
      <dgm:spPr/>
      <dgm:t>
        <a:bodyPr/>
        <a:lstStyle/>
        <a:p>
          <a:endParaRPr lang="cs-CZ"/>
        </a:p>
      </dgm:t>
    </dgm:pt>
    <dgm:pt modelId="{73BC8CBC-BD55-4DEA-B136-24FCDE06DF05}">
      <dgm:prSet phldrT="[Text]" custT="1"/>
      <dgm:spPr/>
      <dgm:t>
        <a:bodyPr/>
        <a:lstStyle/>
        <a:p>
          <a:r>
            <a:rPr lang="cs-CZ" sz="1400" b="0" dirty="0" err="1" smtClean="0"/>
            <a:t>Local</a:t>
          </a:r>
          <a:r>
            <a:rPr lang="cs-CZ" sz="1400" b="0" dirty="0" smtClean="0"/>
            <a:t> </a:t>
          </a:r>
          <a:r>
            <a:rPr lang="cs-CZ" sz="1400" b="0" dirty="0" err="1" smtClean="0"/>
            <a:t>Specialized</a:t>
          </a:r>
          <a:r>
            <a:rPr lang="cs-CZ" sz="1400" dirty="0" smtClean="0"/>
            <a:t> </a:t>
          </a:r>
          <a:r>
            <a:rPr lang="cs-CZ" sz="1400" dirty="0" err="1" smtClean="0"/>
            <a:t>bodies</a:t>
          </a:r>
          <a:r>
            <a:rPr lang="cs-CZ" sz="1400" dirty="0" smtClean="0"/>
            <a:t>: </a:t>
          </a:r>
          <a:r>
            <a:rPr lang="en-US" sz="1400" i="1" dirty="0" smtClean="0"/>
            <a:t>Tax offices</a:t>
          </a:r>
          <a:r>
            <a:rPr lang="cs-CZ" sz="1400" i="1" dirty="0" smtClean="0"/>
            <a:t> (14)</a:t>
          </a:r>
          <a:r>
            <a:rPr lang="en-US" sz="1400" i="1" dirty="0" smtClean="0"/>
            <a:t>, regional sanitary stations</a:t>
          </a:r>
          <a:r>
            <a:rPr lang="cs-CZ" sz="1400" i="1" dirty="0" smtClean="0"/>
            <a:t> (14)</a:t>
          </a:r>
          <a:r>
            <a:rPr lang="en-US" sz="1400" i="1" dirty="0" smtClean="0"/>
            <a:t>, regional military headquarters</a:t>
          </a:r>
          <a:r>
            <a:rPr lang="cs-CZ" sz="1400" i="1" dirty="0" smtClean="0"/>
            <a:t> (14)</a:t>
          </a:r>
          <a:r>
            <a:rPr lang="en-US" sz="1400" i="1" dirty="0" smtClean="0"/>
            <a:t>, district social security administration</a:t>
          </a:r>
          <a:r>
            <a:rPr lang="cs-CZ" sz="1400" i="1" dirty="0" smtClean="0"/>
            <a:t> (84)</a:t>
          </a:r>
          <a:r>
            <a:rPr lang="en-US" sz="1400" i="1" dirty="0" smtClean="0"/>
            <a:t>, district mining offices</a:t>
          </a:r>
          <a:r>
            <a:rPr lang="cs-CZ" sz="1400" i="1" dirty="0" smtClean="0"/>
            <a:t> (8)</a:t>
          </a:r>
          <a:r>
            <a:rPr lang="en-US" sz="1400" i="1" dirty="0" smtClean="0"/>
            <a:t>, cadastral offices, inspectorates</a:t>
          </a:r>
          <a:r>
            <a:rPr lang="cs-CZ" sz="1400" i="1" dirty="0" smtClean="0"/>
            <a:t> (84)</a:t>
          </a:r>
          <a:endParaRPr lang="cs-CZ" sz="1400" i="1" dirty="0"/>
        </a:p>
      </dgm:t>
    </dgm:pt>
    <dgm:pt modelId="{F1715A17-0A6D-4FF4-B802-336D000AD94F}" type="parTrans" cxnId="{5F513782-AD9B-4B39-8DE4-9D792E9D5DF9}">
      <dgm:prSet/>
      <dgm:spPr/>
      <dgm:t>
        <a:bodyPr/>
        <a:lstStyle/>
        <a:p>
          <a:endParaRPr lang="cs-CZ"/>
        </a:p>
      </dgm:t>
    </dgm:pt>
    <dgm:pt modelId="{A7E15BA7-683E-4934-A214-57A97AA9BF6A}" type="sibTrans" cxnId="{5F513782-AD9B-4B39-8DE4-9D792E9D5DF9}">
      <dgm:prSet/>
      <dgm:spPr/>
      <dgm:t>
        <a:bodyPr/>
        <a:lstStyle/>
        <a:p>
          <a:endParaRPr lang="cs-CZ"/>
        </a:p>
      </dgm:t>
    </dgm:pt>
    <dgm:pt modelId="{5DDC799F-30D3-42E7-BE0D-A8B30EF3507A}">
      <dgm:prSet/>
      <dgm:spPr/>
      <dgm:t>
        <a:bodyPr/>
        <a:lstStyle/>
        <a:p>
          <a:r>
            <a:rPr lang="cs-CZ" b="1" dirty="0" err="1" smtClean="0"/>
            <a:t>Indirect</a:t>
          </a:r>
          <a:r>
            <a:rPr lang="cs-CZ" b="1" dirty="0" smtClean="0"/>
            <a:t> </a:t>
          </a:r>
          <a:r>
            <a:rPr lang="cs-CZ" b="1" dirty="0" err="1" smtClean="0"/>
            <a:t>state</a:t>
          </a:r>
          <a:r>
            <a:rPr lang="cs-CZ" b="1" dirty="0" smtClean="0"/>
            <a:t> </a:t>
          </a:r>
          <a:r>
            <a:rPr lang="cs-CZ" b="1" dirty="0" err="1" smtClean="0"/>
            <a:t>administration</a:t>
          </a:r>
          <a:r>
            <a:rPr lang="cs-CZ" b="1" dirty="0" smtClean="0"/>
            <a:t> </a:t>
          </a:r>
          <a:r>
            <a:rPr lang="cs-CZ" dirty="0" err="1" smtClean="0"/>
            <a:t>perfomed</a:t>
          </a:r>
          <a:r>
            <a:rPr lang="cs-CZ" dirty="0" smtClean="0"/>
            <a:t> by </a:t>
          </a:r>
          <a:r>
            <a:rPr lang="cs-CZ" dirty="0" err="1" smtClean="0"/>
            <a:t>the</a:t>
          </a:r>
          <a:r>
            <a:rPr lang="cs-CZ" dirty="0" smtClean="0"/>
            <a:t> </a:t>
          </a:r>
          <a:r>
            <a:rPr lang="cs-CZ" dirty="0" err="1" smtClean="0"/>
            <a:t>bodies</a:t>
          </a:r>
          <a:r>
            <a:rPr lang="cs-CZ" dirty="0" smtClean="0"/>
            <a:t> </a:t>
          </a:r>
          <a:r>
            <a:rPr lang="cs-CZ" dirty="0" err="1" smtClean="0"/>
            <a:t>of</a:t>
          </a:r>
          <a:r>
            <a:rPr lang="cs-CZ" dirty="0" smtClean="0"/>
            <a:t> </a:t>
          </a:r>
          <a:r>
            <a:rPr lang="cs-CZ" dirty="0" err="1" smtClean="0"/>
            <a:t>regions</a:t>
          </a:r>
          <a:r>
            <a:rPr lang="cs-CZ" dirty="0" smtClean="0"/>
            <a:t> and </a:t>
          </a:r>
          <a:r>
            <a:rPr lang="cs-CZ" dirty="0" err="1" smtClean="0"/>
            <a:t>municipalites</a:t>
          </a:r>
          <a:endParaRPr lang="cs-CZ" dirty="0"/>
        </a:p>
      </dgm:t>
    </dgm:pt>
    <dgm:pt modelId="{0CB76CE1-15ED-4D18-886E-51291C931507}" type="parTrans" cxnId="{8219889B-4569-4490-84AA-C9AC14492C48}">
      <dgm:prSet/>
      <dgm:spPr/>
      <dgm:t>
        <a:bodyPr/>
        <a:lstStyle/>
        <a:p>
          <a:endParaRPr lang="cs-CZ"/>
        </a:p>
      </dgm:t>
    </dgm:pt>
    <dgm:pt modelId="{6E46A515-0A1C-4165-9890-9BA871FB3412}" type="sibTrans" cxnId="{8219889B-4569-4490-84AA-C9AC14492C48}">
      <dgm:prSet/>
      <dgm:spPr/>
      <dgm:t>
        <a:bodyPr/>
        <a:lstStyle/>
        <a:p>
          <a:endParaRPr lang="cs-CZ"/>
        </a:p>
      </dgm:t>
    </dgm:pt>
    <dgm:pt modelId="{6F927BE9-6B00-4690-8878-969BDE23FEE5}" type="pres">
      <dgm:prSet presAssocID="{D0A1E265-E3A4-45EA-AD32-1D5FD2006B54}" presName="compositeShape" presStyleCnt="0">
        <dgm:presLayoutVars>
          <dgm:dir/>
          <dgm:resizeHandles/>
        </dgm:presLayoutVars>
      </dgm:prSet>
      <dgm:spPr/>
      <dgm:t>
        <a:bodyPr/>
        <a:lstStyle/>
        <a:p>
          <a:endParaRPr lang="cs-CZ"/>
        </a:p>
      </dgm:t>
    </dgm:pt>
    <dgm:pt modelId="{0E896B2F-D560-4E4E-BFC2-C1D3E44E3B96}" type="pres">
      <dgm:prSet presAssocID="{D0A1E265-E3A4-45EA-AD32-1D5FD2006B54}" presName="pyramid" presStyleLbl="node1" presStyleIdx="0" presStyleCnt="1" custLinFactNeighborX="29029" custLinFactNeighborY="361"/>
      <dgm:spPr/>
    </dgm:pt>
    <dgm:pt modelId="{A9353E33-7484-4CF8-94C9-FB9A0BF4D9CC}" type="pres">
      <dgm:prSet presAssocID="{D0A1E265-E3A4-45EA-AD32-1D5FD2006B54}" presName="theList" presStyleCnt="0"/>
      <dgm:spPr/>
    </dgm:pt>
    <dgm:pt modelId="{0F1DAB82-A021-4ECC-A38D-4B9215930E5D}" type="pres">
      <dgm:prSet presAssocID="{6B2E5B2F-884E-43BD-AAD8-3C0AB3E6ACE5}" presName="aNode" presStyleLbl="fgAcc1" presStyleIdx="0" presStyleCnt="4" custScaleX="320775" custScaleY="1423098" custLinFactY="9533" custLinFactNeighborX="50470" custLinFactNeighborY="100000">
        <dgm:presLayoutVars>
          <dgm:bulletEnabled val="1"/>
        </dgm:presLayoutVars>
      </dgm:prSet>
      <dgm:spPr/>
      <dgm:t>
        <a:bodyPr/>
        <a:lstStyle/>
        <a:p>
          <a:endParaRPr lang="cs-CZ"/>
        </a:p>
      </dgm:t>
    </dgm:pt>
    <dgm:pt modelId="{A3151AC4-B54B-4000-937B-236474484980}" type="pres">
      <dgm:prSet presAssocID="{6B2E5B2F-884E-43BD-AAD8-3C0AB3E6ACE5}" presName="aSpace" presStyleCnt="0"/>
      <dgm:spPr/>
    </dgm:pt>
    <dgm:pt modelId="{F474A57D-985A-441D-A987-3D264B7F1657}" type="pres">
      <dgm:prSet presAssocID="{49A9718A-F4CF-4152-8543-8CD014180637}" presName="aNode" presStyleLbl="fgAcc1" presStyleIdx="1" presStyleCnt="4" custScaleX="326998" custScaleY="623742" custLinFactY="256139" custLinFactNeighborX="43643" custLinFactNeighborY="300000">
        <dgm:presLayoutVars>
          <dgm:bulletEnabled val="1"/>
        </dgm:presLayoutVars>
      </dgm:prSet>
      <dgm:spPr/>
      <dgm:t>
        <a:bodyPr/>
        <a:lstStyle/>
        <a:p>
          <a:endParaRPr lang="cs-CZ"/>
        </a:p>
      </dgm:t>
    </dgm:pt>
    <dgm:pt modelId="{D553D605-50CD-453C-A9F1-77E85096210F}" type="pres">
      <dgm:prSet presAssocID="{49A9718A-F4CF-4152-8543-8CD014180637}" presName="aSpace" presStyleCnt="0"/>
      <dgm:spPr/>
    </dgm:pt>
    <dgm:pt modelId="{12261021-7ACC-4D74-9B72-45FE340D3577}" type="pres">
      <dgm:prSet presAssocID="{73BC8CBC-BD55-4DEA-B136-24FCDE06DF05}" presName="aNode" presStyleLbl="fgAcc1" presStyleIdx="2" presStyleCnt="4" custScaleX="174847" custScaleY="931790" custLinFactY="500000" custLinFactNeighborX="70893" custLinFactNeighborY="557810">
        <dgm:presLayoutVars>
          <dgm:bulletEnabled val="1"/>
        </dgm:presLayoutVars>
      </dgm:prSet>
      <dgm:spPr/>
      <dgm:t>
        <a:bodyPr/>
        <a:lstStyle/>
        <a:p>
          <a:endParaRPr lang="cs-CZ"/>
        </a:p>
      </dgm:t>
    </dgm:pt>
    <dgm:pt modelId="{9EF698B4-7B14-4457-9C38-501521FCECF5}" type="pres">
      <dgm:prSet presAssocID="{73BC8CBC-BD55-4DEA-B136-24FCDE06DF05}" presName="aSpace" presStyleCnt="0"/>
      <dgm:spPr/>
    </dgm:pt>
    <dgm:pt modelId="{7EF220EA-F0EE-438E-8030-75A4DA88A994}" type="pres">
      <dgm:prSet presAssocID="{5DDC799F-30D3-42E7-BE0D-A8B30EF3507A}" presName="aNode" presStyleLbl="fgAcc1" presStyleIdx="3" presStyleCnt="4" custScaleX="137779" custScaleY="725629" custLinFactX="-20578" custLinFactY="167003" custLinFactNeighborX="-100000" custLinFactNeighborY="200000">
        <dgm:presLayoutVars>
          <dgm:bulletEnabled val="1"/>
        </dgm:presLayoutVars>
      </dgm:prSet>
      <dgm:spPr/>
      <dgm:t>
        <a:bodyPr/>
        <a:lstStyle/>
        <a:p>
          <a:endParaRPr lang="cs-CZ"/>
        </a:p>
      </dgm:t>
    </dgm:pt>
    <dgm:pt modelId="{AC580519-A044-4386-8F6F-0678A4B5BB1F}" type="pres">
      <dgm:prSet presAssocID="{5DDC799F-30D3-42E7-BE0D-A8B30EF3507A}" presName="aSpace" presStyleCnt="0"/>
      <dgm:spPr/>
    </dgm:pt>
  </dgm:ptLst>
  <dgm:cxnLst>
    <dgm:cxn modelId="{AAEBA25C-F118-42CB-A7C5-12C019BD3902}" type="presOf" srcId="{5DDC799F-30D3-42E7-BE0D-A8B30EF3507A}" destId="{7EF220EA-F0EE-438E-8030-75A4DA88A994}" srcOrd="0" destOrd="0" presId="urn:microsoft.com/office/officeart/2005/8/layout/pyramid2"/>
    <dgm:cxn modelId="{A3D7B7E4-4584-4DFC-A60E-DBBEA1F56CEB}" type="presOf" srcId="{73BC8CBC-BD55-4DEA-B136-24FCDE06DF05}" destId="{12261021-7ACC-4D74-9B72-45FE340D3577}" srcOrd="0" destOrd="0" presId="urn:microsoft.com/office/officeart/2005/8/layout/pyramid2"/>
    <dgm:cxn modelId="{8219889B-4569-4490-84AA-C9AC14492C48}" srcId="{D0A1E265-E3A4-45EA-AD32-1D5FD2006B54}" destId="{5DDC799F-30D3-42E7-BE0D-A8B30EF3507A}" srcOrd="3" destOrd="0" parTransId="{0CB76CE1-15ED-4D18-886E-51291C931507}" sibTransId="{6E46A515-0A1C-4165-9890-9BA871FB3412}"/>
    <dgm:cxn modelId="{7789ED8B-73A1-4BDD-843C-458BC1FB7BC1}" type="presOf" srcId="{D0A1E265-E3A4-45EA-AD32-1D5FD2006B54}" destId="{6F927BE9-6B00-4690-8878-969BDE23FEE5}" srcOrd="0" destOrd="0" presId="urn:microsoft.com/office/officeart/2005/8/layout/pyramid2"/>
    <dgm:cxn modelId="{B9DCF00C-0802-4B75-AEDD-7664CF58BD10}" type="presOf" srcId="{6B2E5B2F-884E-43BD-AAD8-3C0AB3E6ACE5}" destId="{0F1DAB82-A021-4ECC-A38D-4B9215930E5D}" srcOrd="0" destOrd="0" presId="urn:microsoft.com/office/officeart/2005/8/layout/pyramid2"/>
    <dgm:cxn modelId="{5F513782-AD9B-4B39-8DE4-9D792E9D5DF9}" srcId="{D0A1E265-E3A4-45EA-AD32-1D5FD2006B54}" destId="{73BC8CBC-BD55-4DEA-B136-24FCDE06DF05}" srcOrd="2" destOrd="0" parTransId="{F1715A17-0A6D-4FF4-B802-336D000AD94F}" sibTransId="{A7E15BA7-683E-4934-A214-57A97AA9BF6A}"/>
    <dgm:cxn modelId="{28B5FFE0-B95B-4BF1-B2E8-F7BD74997B74}" srcId="{D0A1E265-E3A4-45EA-AD32-1D5FD2006B54}" destId="{6B2E5B2F-884E-43BD-AAD8-3C0AB3E6ACE5}" srcOrd="0" destOrd="0" parTransId="{BC506FB8-B43F-432D-86FC-E2C4F3D26E3D}" sibTransId="{6BEBDE22-693B-4E6C-91D5-F522366D5D06}"/>
    <dgm:cxn modelId="{FC571653-CB31-4647-9D58-C1481799EA83}" srcId="{D0A1E265-E3A4-45EA-AD32-1D5FD2006B54}" destId="{49A9718A-F4CF-4152-8543-8CD014180637}" srcOrd="1" destOrd="0" parTransId="{F93839D3-4B87-457F-A850-E0627394AC90}" sibTransId="{710A3B1D-7164-48B7-8BA9-A028EA59F769}"/>
    <dgm:cxn modelId="{0110165D-ABB6-4ECA-A8A1-E126B5327B2B}" type="presOf" srcId="{49A9718A-F4CF-4152-8543-8CD014180637}" destId="{F474A57D-985A-441D-A987-3D264B7F1657}" srcOrd="0" destOrd="0" presId="urn:microsoft.com/office/officeart/2005/8/layout/pyramid2"/>
    <dgm:cxn modelId="{827A69D6-861F-45EC-818A-A93E00B592C2}" type="presParOf" srcId="{6F927BE9-6B00-4690-8878-969BDE23FEE5}" destId="{0E896B2F-D560-4E4E-BFC2-C1D3E44E3B96}" srcOrd="0" destOrd="0" presId="urn:microsoft.com/office/officeart/2005/8/layout/pyramid2"/>
    <dgm:cxn modelId="{49359065-B03C-4942-B7E0-5DCB396208FD}" type="presParOf" srcId="{6F927BE9-6B00-4690-8878-969BDE23FEE5}" destId="{A9353E33-7484-4CF8-94C9-FB9A0BF4D9CC}" srcOrd="1" destOrd="0" presId="urn:microsoft.com/office/officeart/2005/8/layout/pyramid2"/>
    <dgm:cxn modelId="{BAAF59B7-E971-4BD2-B4F6-10AE15D33D9A}" type="presParOf" srcId="{A9353E33-7484-4CF8-94C9-FB9A0BF4D9CC}" destId="{0F1DAB82-A021-4ECC-A38D-4B9215930E5D}" srcOrd="0" destOrd="0" presId="urn:microsoft.com/office/officeart/2005/8/layout/pyramid2"/>
    <dgm:cxn modelId="{9C4CB186-92BD-4433-AA01-FE04D83A41D0}" type="presParOf" srcId="{A9353E33-7484-4CF8-94C9-FB9A0BF4D9CC}" destId="{A3151AC4-B54B-4000-937B-236474484980}" srcOrd="1" destOrd="0" presId="urn:microsoft.com/office/officeart/2005/8/layout/pyramid2"/>
    <dgm:cxn modelId="{B94D3314-0911-4055-82C0-7FD8BFA40531}" type="presParOf" srcId="{A9353E33-7484-4CF8-94C9-FB9A0BF4D9CC}" destId="{F474A57D-985A-441D-A987-3D264B7F1657}" srcOrd="2" destOrd="0" presId="urn:microsoft.com/office/officeart/2005/8/layout/pyramid2"/>
    <dgm:cxn modelId="{42E2064E-F4A2-4FE2-AC9C-5463990B5EF3}" type="presParOf" srcId="{A9353E33-7484-4CF8-94C9-FB9A0BF4D9CC}" destId="{D553D605-50CD-453C-A9F1-77E85096210F}" srcOrd="3" destOrd="0" presId="urn:microsoft.com/office/officeart/2005/8/layout/pyramid2"/>
    <dgm:cxn modelId="{6739B30A-FF0F-4769-A7E4-1977F06260B4}" type="presParOf" srcId="{A9353E33-7484-4CF8-94C9-FB9A0BF4D9CC}" destId="{12261021-7ACC-4D74-9B72-45FE340D3577}" srcOrd="4" destOrd="0" presId="urn:microsoft.com/office/officeart/2005/8/layout/pyramid2"/>
    <dgm:cxn modelId="{51185188-C59F-4FAC-9B2F-DAD23F5C239A}" type="presParOf" srcId="{A9353E33-7484-4CF8-94C9-FB9A0BF4D9CC}" destId="{9EF698B4-7B14-4457-9C38-501521FCECF5}" srcOrd="5" destOrd="0" presId="urn:microsoft.com/office/officeart/2005/8/layout/pyramid2"/>
    <dgm:cxn modelId="{3903576A-F3D1-46BD-AA8F-26940083B553}" type="presParOf" srcId="{A9353E33-7484-4CF8-94C9-FB9A0BF4D9CC}" destId="{7EF220EA-F0EE-438E-8030-75A4DA88A994}" srcOrd="6" destOrd="0" presId="urn:microsoft.com/office/officeart/2005/8/layout/pyramid2"/>
    <dgm:cxn modelId="{5A520E77-E460-4556-9180-848A4AACE5E2}" type="presParOf" srcId="{A9353E33-7484-4CF8-94C9-FB9A0BF4D9CC}" destId="{AC580519-A044-4386-8F6F-0678A4B5BB1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B0728-9677-45B1-892F-C015B5A6691F}">
      <dsp:nvSpPr>
        <dsp:cNvPr id="0" name=""/>
        <dsp:cNvSpPr/>
      </dsp:nvSpPr>
      <dsp:spPr>
        <a:xfrm>
          <a:off x="8930" y="1826950"/>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err="1" smtClean="0"/>
            <a:t>Administrative</a:t>
          </a:r>
          <a:r>
            <a:rPr lang="cs-CZ" sz="2400" kern="1200" dirty="0" smtClean="0"/>
            <a:t> </a:t>
          </a:r>
          <a:r>
            <a:rPr lang="cs-CZ" sz="2400" kern="1200" dirty="0" err="1" smtClean="0"/>
            <a:t>Law</a:t>
          </a:r>
          <a:endParaRPr lang="cs-CZ" sz="2400" kern="1200" dirty="0"/>
        </a:p>
      </dsp:txBody>
      <dsp:txXfrm>
        <a:off x="39055" y="1857075"/>
        <a:ext cx="1996824" cy="968287"/>
      </dsp:txXfrm>
    </dsp:sp>
    <dsp:sp modelId="{B219823F-2E93-4B1E-909F-943EB5626074}">
      <dsp:nvSpPr>
        <dsp:cNvPr id="0" name=""/>
        <dsp:cNvSpPr/>
      </dsp:nvSpPr>
      <dsp:spPr>
        <a:xfrm rot="18949355">
          <a:off x="1903768" y="1920992"/>
          <a:ext cx="1147304" cy="40917"/>
        </a:xfrm>
        <a:custGeom>
          <a:avLst/>
          <a:gdLst/>
          <a:ahLst/>
          <a:cxnLst/>
          <a:rect l="0" t="0" r="0" b="0"/>
          <a:pathLst>
            <a:path>
              <a:moveTo>
                <a:pt x="0" y="20458"/>
              </a:moveTo>
              <a:lnTo>
                <a:pt x="1147304"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448737" y="1912768"/>
        <a:ext cx="57365" cy="57365"/>
      </dsp:txXfrm>
    </dsp:sp>
    <dsp:sp modelId="{2C9398DE-E90B-4966-8291-0EB76D39E238}">
      <dsp:nvSpPr>
        <dsp:cNvPr id="0" name=""/>
        <dsp:cNvSpPr/>
      </dsp:nvSpPr>
      <dsp:spPr>
        <a:xfrm>
          <a:off x="2888835" y="1027414"/>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smtClean="0"/>
            <a:t>General part</a:t>
          </a:r>
          <a:endParaRPr lang="cs-CZ" sz="2400" kern="1200" dirty="0"/>
        </a:p>
      </dsp:txBody>
      <dsp:txXfrm>
        <a:off x="2918960" y="1057539"/>
        <a:ext cx="1996824" cy="968287"/>
      </dsp:txXfrm>
    </dsp:sp>
    <dsp:sp modelId="{D102984E-F4B2-496D-9C55-4CCAE16CA83F}">
      <dsp:nvSpPr>
        <dsp:cNvPr id="0" name=""/>
        <dsp:cNvSpPr/>
      </dsp:nvSpPr>
      <dsp:spPr>
        <a:xfrm rot="20093737">
          <a:off x="4914256" y="1379054"/>
          <a:ext cx="670186" cy="40917"/>
        </a:xfrm>
        <a:custGeom>
          <a:avLst/>
          <a:gdLst/>
          <a:ahLst/>
          <a:cxnLst/>
          <a:rect l="0" t="0" r="0" b="0"/>
          <a:pathLst>
            <a:path>
              <a:moveTo>
                <a:pt x="0" y="20458"/>
              </a:moveTo>
              <a:lnTo>
                <a:pt x="67018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232594" y="1382758"/>
        <a:ext cx="33509" cy="33509"/>
      </dsp:txXfrm>
    </dsp:sp>
    <dsp:sp modelId="{7D1D0EBF-6113-43DD-A273-77E59EE3CCEC}">
      <dsp:nvSpPr>
        <dsp:cNvPr id="0" name=""/>
        <dsp:cNvSpPr/>
      </dsp:nvSpPr>
      <dsp:spPr>
        <a:xfrm>
          <a:off x="5552788" y="456071"/>
          <a:ext cx="4874423" cy="1602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1" kern="1200" dirty="0" err="1" smtClean="0"/>
            <a:t>What</a:t>
          </a:r>
          <a:r>
            <a:rPr lang="cs-CZ" sz="1600" b="1" kern="1200" dirty="0" smtClean="0"/>
            <a:t> </a:t>
          </a:r>
          <a:r>
            <a:rPr lang="cs-CZ" sz="1600" b="1" kern="1200" dirty="0" err="1" smtClean="0"/>
            <a:t>is</a:t>
          </a:r>
          <a:r>
            <a:rPr lang="cs-CZ" sz="1600" b="1" kern="1200" dirty="0" smtClean="0"/>
            <a:t> </a:t>
          </a:r>
          <a:r>
            <a:rPr lang="cs-CZ" sz="1600" b="1" kern="1200" dirty="0" err="1" smtClean="0"/>
            <a:t>common</a:t>
          </a:r>
          <a:r>
            <a:rPr lang="cs-CZ" sz="1600" b="1" kern="1200" dirty="0" smtClean="0"/>
            <a:t>: </a:t>
          </a:r>
          <a:r>
            <a:rPr lang="cs-CZ" sz="1600" kern="1200" dirty="0" err="1" smtClean="0"/>
            <a:t>general</a:t>
          </a:r>
          <a:r>
            <a:rPr lang="cs-CZ" sz="1600" kern="1200" dirty="0" smtClean="0"/>
            <a:t> </a:t>
          </a:r>
          <a:r>
            <a:rPr lang="cs-CZ" sz="1600" kern="1200" dirty="0" err="1" smtClean="0"/>
            <a:t>rules</a:t>
          </a:r>
          <a:r>
            <a:rPr lang="cs-CZ" sz="1600" kern="1200" dirty="0" smtClean="0"/>
            <a:t>, </a:t>
          </a:r>
          <a:r>
            <a:rPr lang="cs-CZ" sz="1600" kern="1200" dirty="0" err="1" smtClean="0"/>
            <a:t>institutes</a:t>
          </a:r>
          <a:r>
            <a:rPr lang="cs-CZ" sz="1600" kern="1200" dirty="0" smtClean="0"/>
            <a:t>, </a:t>
          </a:r>
          <a:r>
            <a:rPr lang="cs-CZ" sz="1600" kern="1200" dirty="0" err="1" smtClean="0"/>
            <a:t>organization</a:t>
          </a:r>
          <a:r>
            <a:rPr lang="cs-CZ" sz="1600" kern="1200" dirty="0" smtClean="0"/>
            <a:t>, </a:t>
          </a:r>
          <a:r>
            <a:rPr lang="cs-CZ" sz="1600" kern="1200" dirty="0" err="1" smtClean="0"/>
            <a:t>sources</a:t>
          </a:r>
          <a:r>
            <a:rPr lang="cs-CZ" sz="1600" kern="1200" dirty="0" smtClean="0"/>
            <a:t> </a:t>
          </a:r>
          <a:r>
            <a:rPr lang="cs-CZ" sz="1600" kern="1200" dirty="0" err="1" smtClean="0"/>
            <a:t>of</a:t>
          </a:r>
          <a:r>
            <a:rPr lang="cs-CZ" sz="1600" kern="1200" dirty="0" smtClean="0"/>
            <a:t> </a:t>
          </a:r>
          <a:r>
            <a:rPr lang="cs-CZ" sz="1600" kern="1200" dirty="0" err="1" smtClean="0"/>
            <a:t>legal</a:t>
          </a:r>
          <a:r>
            <a:rPr lang="cs-CZ" sz="1600" kern="1200" dirty="0" smtClean="0"/>
            <a:t> </a:t>
          </a:r>
          <a:r>
            <a:rPr lang="cs-CZ" sz="1600" kern="1200" dirty="0" err="1" smtClean="0"/>
            <a:t>regulation</a:t>
          </a:r>
          <a:r>
            <a:rPr lang="cs-CZ" sz="1600" kern="1200" dirty="0" smtClean="0"/>
            <a:t>, </a:t>
          </a:r>
          <a:r>
            <a:rPr lang="cs-CZ" sz="1600" kern="1200" dirty="0" err="1" smtClean="0"/>
            <a:t>forms</a:t>
          </a:r>
          <a:r>
            <a:rPr lang="cs-CZ" sz="1600" kern="1200" dirty="0" smtClean="0"/>
            <a:t> </a:t>
          </a:r>
          <a:r>
            <a:rPr lang="cs-CZ" sz="1600" kern="1200" dirty="0" err="1" smtClean="0"/>
            <a:t>of</a:t>
          </a:r>
          <a:r>
            <a:rPr lang="cs-CZ" sz="1600" kern="1200" dirty="0" smtClean="0"/>
            <a:t> </a:t>
          </a:r>
          <a:r>
            <a:rPr lang="cs-CZ" sz="1600" kern="1200" dirty="0" err="1" smtClean="0"/>
            <a:t>activity</a:t>
          </a:r>
          <a:r>
            <a:rPr lang="cs-CZ" sz="1600" kern="1200" dirty="0" smtClean="0"/>
            <a:t>, </a:t>
          </a:r>
          <a:r>
            <a:rPr lang="cs-CZ" sz="1600" kern="1200" dirty="0" err="1" smtClean="0"/>
            <a:t>liability</a:t>
          </a:r>
          <a:r>
            <a:rPr lang="cs-CZ" sz="1600" kern="1200" dirty="0" smtClean="0"/>
            <a:t>, </a:t>
          </a:r>
          <a:r>
            <a:rPr lang="cs-CZ" sz="1600" kern="1200" dirty="0" err="1" smtClean="0"/>
            <a:t>control</a:t>
          </a:r>
          <a:r>
            <a:rPr lang="cs-CZ" sz="1600" kern="1200" dirty="0" smtClean="0"/>
            <a:t> </a:t>
          </a:r>
          <a:r>
            <a:rPr lang="cs-CZ" sz="1600" kern="1200" dirty="0" err="1" smtClean="0"/>
            <a:t>of</a:t>
          </a:r>
          <a:r>
            <a:rPr lang="cs-CZ" sz="1600" kern="1200" dirty="0" smtClean="0"/>
            <a:t> public </a:t>
          </a:r>
          <a:r>
            <a:rPr lang="cs-CZ" sz="1600" kern="1200" dirty="0" err="1" smtClean="0"/>
            <a:t>administration</a:t>
          </a:r>
          <a:r>
            <a:rPr lang="cs-CZ" sz="1600" kern="1200" dirty="0" smtClean="0"/>
            <a:t>, </a:t>
          </a:r>
          <a:r>
            <a:rPr lang="cs-CZ" sz="1600" kern="1200" dirty="0" err="1" smtClean="0"/>
            <a:t>etc</a:t>
          </a:r>
          <a:r>
            <a:rPr lang="cs-CZ" sz="1600" kern="1200" dirty="0" smtClean="0"/>
            <a:t>., </a:t>
          </a:r>
          <a:r>
            <a:rPr lang="cs-CZ" sz="1600" kern="1200" dirty="0" err="1" smtClean="0"/>
            <a:t>also</a:t>
          </a:r>
          <a:r>
            <a:rPr lang="cs-CZ" sz="1600" kern="1200" dirty="0" smtClean="0"/>
            <a:t> </a:t>
          </a:r>
          <a:r>
            <a:rPr lang="cs-CZ" sz="1600" kern="1200" dirty="0" err="1" smtClean="0"/>
            <a:t>different</a:t>
          </a:r>
          <a:r>
            <a:rPr lang="cs-CZ" sz="1600" kern="1200" dirty="0" smtClean="0"/>
            <a:t> </a:t>
          </a:r>
          <a:r>
            <a:rPr lang="cs-CZ" sz="1600" b="1" kern="1200" dirty="0" err="1" smtClean="0">
              <a:solidFill>
                <a:srgbClr val="FF0000"/>
              </a:solidFill>
            </a:rPr>
            <a:t>procedural</a:t>
          </a:r>
          <a:r>
            <a:rPr lang="cs-CZ" sz="1600" b="1" kern="1200" dirty="0" smtClean="0">
              <a:solidFill>
                <a:srgbClr val="FF0000"/>
              </a:solidFill>
            </a:rPr>
            <a:t> </a:t>
          </a:r>
          <a:r>
            <a:rPr lang="cs-CZ" sz="1600" b="1" kern="1200" dirty="0" err="1" smtClean="0">
              <a:solidFill>
                <a:srgbClr val="FF0000"/>
              </a:solidFill>
            </a:rPr>
            <a:t>aspects</a:t>
          </a:r>
          <a:r>
            <a:rPr lang="cs-CZ" sz="1600" b="1" kern="1200" dirty="0" smtClean="0">
              <a:solidFill>
                <a:srgbClr val="FF0000"/>
              </a:solidFill>
            </a:rPr>
            <a:t> </a:t>
          </a:r>
          <a:r>
            <a:rPr lang="cs-CZ" sz="1600" b="1" kern="1200" dirty="0" err="1" smtClean="0"/>
            <a:t>of</a:t>
          </a:r>
          <a:r>
            <a:rPr lang="cs-CZ" sz="1600" b="1" kern="1200" dirty="0" smtClean="0"/>
            <a:t> </a:t>
          </a:r>
          <a:r>
            <a:rPr lang="cs-CZ" sz="1600" b="1" kern="1200" dirty="0" err="1" smtClean="0"/>
            <a:t>conducting</a:t>
          </a:r>
          <a:r>
            <a:rPr lang="cs-CZ" sz="1600" b="1" kern="1200" dirty="0" smtClean="0"/>
            <a:t> public </a:t>
          </a:r>
          <a:r>
            <a:rPr lang="cs-CZ" sz="1600" b="1" kern="1200" dirty="0" err="1" smtClean="0"/>
            <a:t>administration</a:t>
          </a:r>
          <a:endParaRPr lang="cs-CZ" sz="1600" b="1" kern="1200" dirty="0"/>
        </a:p>
      </dsp:txBody>
      <dsp:txXfrm>
        <a:off x="5599725" y="503008"/>
        <a:ext cx="4780549" cy="1508669"/>
      </dsp:txXfrm>
    </dsp:sp>
    <dsp:sp modelId="{EA7A4862-ED29-4F41-9C44-17D901796754}">
      <dsp:nvSpPr>
        <dsp:cNvPr id="0" name=""/>
        <dsp:cNvSpPr/>
      </dsp:nvSpPr>
      <dsp:spPr>
        <a:xfrm rot="2650645">
          <a:off x="1903768" y="2720528"/>
          <a:ext cx="1147304" cy="40917"/>
        </a:xfrm>
        <a:custGeom>
          <a:avLst/>
          <a:gdLst/>
          <a:ahLst/>
          <a:cxnLst/>
          <a:rect l="0" t="0" r="0" b="0"/>
          <a:pathLst>
            <a:path>
              <a:moveTo>
                <a:pt x="0" y="20458"/>
              </a:moveTo>
              <a:lnTo>
                <a:pt x="1147304" y="20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448737" y="2712304"/>
        <a:ext cx="57365" cy="57365"/>
      </dsp:txXfrm>
    </dsp:sp>
    <dsp:sp modelId="{2247B4CE-DEC2-4171-8081-1D4677D67DA4}">
      <dsp:nvSpPr>
        <dsp:cNvPr id="0" name=""/>
        <dsp:cNvSpPr/>
      </dsp:nvSpPr>
      <dsp:spPr>
        <a:xfrm>
          <a:off x="2888835" y="2626486"/>
          <a:ext cx="2057074" cy="10285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kern="1200" dirty="0" err="1" smtClean="0"/>
            <a:t>Special</a:t>
          </a:r>
          <a:r>
            <a:rPr lang="cs-CZ" sz="2400" kern="1200" dirty="0" smtClean="0"/>
            <a:t> part</a:t>
          </a:r>
          <a:endParaRPr lang="cs-CZ" sz="2400" kern="1200" dirty="0"/>
        </a:p>
      </dsp:txBody>
      <dsp:txXfrm>
        <a:off x="2918960" y="2656611"/>
        <a:ext cx="1996824" cy="968287"/>
      </dsp:txXfrm>
    </dsp:sp>
    <dsp:sp modelId="{556329A5-F029-443E-8773-BD97CC4CE7A7}">
      <dsp:nvSpPr>
        <dsp:cNvPr id="0" name=""/>
        <dsp:cNvSpPr/>
      </dsp:nvSpPr>
      <dsp:spPr>
        <a:xfrm rot="458023">
          <a:off x="4943118" y="3162137"/>
          <a:ext cx="629946" cy="40917"/>
        </a:xfrm>
        <a:custGeom>
          <a:avLst/>
          <a:gdLst/>
          <a:ahLst/>
          <a:cxnLst/>
          <a:rect l="0" t="0" r="0" b="0"/>
          <a:pathLst>
            <a:path>
              <a:moveTo>
                <a:pt x="0" y="20458"/>
              </a:moveTo>
              <a:lnTo>
                <a:pt x="629946" y="20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242343" y="3166847"/>
        <a:ext cx="31497" cy="31497"/>
      </dsp:txXfrm>
    </dsp:sp>
    <dsp:sp modelId="{454718C4-1FE6-44B1-863D-1E0545BA6AF5}">
      <dsp:nvSpPr>
        <dsp:cNvPr id="0" name=""/>
        <dsp:cNvSpPr/>
      </dsp:nvSpPr>
      <dsp:spPr>
        <a:xfrm>
          <a:off x="5570273" y="2580917"/>
          <a:ext cx="4975529" cy="1287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err="1" smtClean="0"/>
            <a:t>Legal</a:t>
          </a:r>
          <a:r>
            <a:rPr lang="cs-CZ" sz="1600" kern="1200" dirty="0" smtClean="0"/>
            <a:t> </a:t>
          </a:r>
          <a:r>
            <a:rPr lang="cs-CZ" sz="1600" kern="1200" dirty="0" err="1" smtClean="0"/>
            <a:t>regulation</a:t>
          </a:r>
          <a:r>
            <a:rPr lang="cs-CZ" sz="1600" kern="1200" dirty="0" smtClean="0"/>
            <a:t> </a:t>
          </a:r>
          <a:r>
            <a:rPr lang="cs-CZ" sz="1600" kern="1200" dirty="0" err="1" smtClean="0"/>
            <a:t>of</a:t>
          </a:r>
          <a:r>
            <a:rPr lang="cs-CZ" sz="1600" kern="1200" dirty="0" smtClean="0"/>
            <a:t> </a:t>
          </a:r>
          <a:r>
            <a:rPr lang="cs-CZ" sz="1600" kern="1200" dirty="0" err="1" smtClean="0"/>
            <a:t>different</a:t>
          </a:r>
          <a:r>
            <a:rPr lang="cs-CZ" sz="1600" kern="1200" dirty="0" smtClean="0"/>
            <a:t> „</a:t>
          </a:r>
          <a:r>
            <a:rPr lang="cs-CZ" sz="1600" kern="1200" dirty="0" err="1" smtClean="0"/>
            <a:t>branches</a:t>
          </a:r>
          <a:r>
            <a:rPr lang="cs-CZ" sz="1600" kern="1200" dirty="0" smtClean="0"/>
            <a:t>“ </a:t>
          </a:r>
          <a:r>
            <a:rPr lang="cs-CZ" sz="1600" kern="1200" dirty="0" err="1" smtClean="0"/>
            <a:t>of</a:t>
          </a:r>
          <a:r>
            <a:rPr lang="cs-CZ" sz="1600" kern="1200" dirty="0" smtClean="0"/>
            <a:t> public </a:t>
          </a:r>
          <a:r>
            <a:rPr lang="cs-CZ" sz="1600" kern="1200" dirty="0" err="1" smtClean="0"/>
            <a:t>administration</a:t>
          </a:r>
          <a:r>
            <a:rPr lang="cs-CZ" sz="1600" kern="1200" dirty="0" smtClean="0"/>
            <a:t> and </a:t>
          </a:r>
          <a:r>
            <a:rPr lang="cs-CZ" sz="1600" kern="1200" dirty="0" err="1" smtClean="0"/>
            <a:t>administrative</a:t>
          </a:r>
          <a:r>
            <a:rPr lang="cs-CZ" sz="1600" kern="1200" dirty="0" smtClean="0"/>
            <a:t> </a:t>
          </a:r>
          <a:r>
            <a:rPr lang="cs-CZ" sz="1600" kern="1200" dirty="0" err="1" smtClean="0"/>
            <a:t>law</a:t>
          </a:r>
          <a:r>
            <a:rPr lang="cs-CZ" sz="1600" kern="1200" dirty="0" smtClean="0"/>
            <a:t> – „</a:t>
          </a:r>
          <a:r>
            <a:rPr lang="cs-CZ" sz="1600" kern="1200" dirty="0" err="1" smtClean="0"/>
            <a:t>building</a:t>
          </a:r>
          <a:r>
            <a:rPr lang="cs-CZ" sz="1600" kern="1200" dirty="0" smtClean="0"/>
            <a:t> </a:t>
          </a:r>
          <a:r>
            <a:rPr lang="cs-CZ" sz="1600" kern="1200" dirty="0" err="1" smtClean="0"/>
            <a:t>law</a:t>
          </a:r>
          <a:r>
            <a:rPr lang="cs-CZ" sz="1600" kern="1200" dirty="0" smtClean="0"/>
            <a:t>“, „</a:t>
          </a:r>
          <a:r>
            <a:rPr lang="cs-CZ" sz="1600" kern="1200" dirty="0" err="1" smtClean="0"/>
            <a:t>health</a:t>
          </a:r>
          <a:r>
            <a:rPr lang="cs-CZ" sz="1600" kern="1200" dirty="0" smtClean="0"/>
            <a:t> care </a:t>
          </a:r>
          <a:r>
            <a:rPr lang="cs-CZ" sz="1600" kern="1200" dirty="0" err="1" smtClean="0"/>
            <a:t>law</a:t>
          </a:r>
          <a:r>
            <a:rPr lang="cs-CZ" sz="1600" kern="1200" dirty="0" smtClean="0"/>
            <a:t>“, „</a:t>
          </a:r>
          <a:r>
            <a:rPr lang="cs-CZ" sz="1600" kern="1200" dirty="0" err="1" smtClean="0"/>
            <a:t>school</a:t>
          </a:r>
          <a:r>
            <a:rPr lang="cs-CZ" sz="1600" kern="1200" dirty="0" smtClean="0"/>
            <a:t> </a:t>
          </a:r>
          <a:r>
            <a:rPr lang="cs-CZ" sz="1600" kern="1200" dirty="0" err="1" smtClean="0"/>
            <a:t>law</a:t>
          </a:r>
          <a:r>
            <a:rPr lang="cs-CZ" sz="1600" kern="1200" dirty="0" smtClean="0"/>
            <a:t>“, „</a:t>
          </a:r>
          <a:r>
            <a:rPr lang="cs-CZ" sz="1600" kern="1200" dirty="0" err="1" smtClean="0"/>
            <a:t>cultural</a:t>
          </a:r>
          <a:r>
            <a:rPr lang="cs-CZ" sz="1600" kern="1200" dirty="0" smtClean="0"/>
            <a:t> </a:t>
          </a:r>
          <a:r>
            <a:rPr lang="cs-CZ" sz="1600" kern="1200" dirty="0" err="1" smtClean="0"/>
            <a:t>law</a:t>
          </a:r>
          <a:r>
            <a:rPr lang="cs-CZ" sz="1600" kern="1200" dirty="0" smtClean="0"/>
            <a:t>“, „police </a:t>
          </a:r>
          <a:r>
            <a:rPr lang="cs-CZ" sz="1600" kern="1200" dirty="0" err="1" smtClean="0"/>
            <a:t>law</a:t>
          </a:r>
          <a:r>
            <a:rPr lang="cs-CZ" sz="1600" kern="1200" dirty="0" smtClean="0"/>
            <a:t>“, „</a:t>
          </a:r>
          <a:r>
            <a:rPr lang="cs-CZ" sz="1600" kern="1200" dirty="0" err="1" smtClean="0"/>
            <a:t>refugee</a:t>
          </a:r>
          <a:r>
            <a:rPr lang="cs-CZ" sz="1600" kern="1200" dirty="0" smtClean="0"/>
            <a:t> </a:t>
          </a:r>
          <a:r>
            <a:rPr lang="cs-CZ" sz="1600" kern="1200" dirty="0" err="1" smtClean="0"/>
            <a:t>law</a:t>
          </a:r>
          <a:r>
            <a:rPr lang="cs-CZ" sz="1600" kern="1200" dirty="0" smtClean="0"/>
            <a:t>“, „ius gentium“, </a:t>
          </a:r>
          <a:r>
            <a:rPr lang="cs-CZ" sz="1600" kern="1200" dirty="0" err="1" smtClean="0"/>
            <a:t>law</a:t>
          </a:r>
          <a:r>
            <a:rPr lang="cs-CZ" sz="1600" kern="1200" dirty="0" smtClean="0"/>
            <a:t> </a:t>
          </a:r>
          <a:r>
            <a:rPr lang="cs-CZ" sz="1600" kern="1200" dirty="0" err="1" smtClean="0"/>
            <a:t>of</a:t>
          </a:r>
          <a:r>
            <a:rPr lang="cs-CZ" sz="1600" kern="1200" dirty="0" smtClean="0"/>
            <a:t> </a:t>
          </a:r>
          <a:r>
            <a:rPr lang="cs-CZ" sz="1600" kern="1200" dirty="0" err="1" smtClean="0"/>
            <a:t>electronic</a:t>
          </a:r>
          <a:r>
            <a:rPr lang="cs-CZ" sz="1600" kern="1200" dirty="0" smtClean="0"/>
            <a:t> </a:t>
          </a:r>
          <a:r>
            <a:rPr lang="cs-CZ" sz="1600" kern="1200" dirty="0" err="1" smtClean="0"/>
            <a:t>communication</a:t>
          </a:r>
          <a:r>
            <a:rPr lang="cs-CZ" sz="1600" kern="1200" dirty="0" smtClean="0"/>
            <a:t>, </a:t>
          </a:r>
          <a:r>
            <a:rPr lang="cs-CZ" sz="1600" kern="1200" dirty="0" err="1" smtClean="0"/>
            <a:t>expropriation</a:t>
          </a:r>
          <a:r>
            <a:rPr lang="cs-CZ" sz="1600" kern="1200" dirty="0" smtClean="0"/>
            <a:t>, </a:t>
          </a:r>
          <a:r>
            <a:rPr lang="cs-CZ" sz="1600" kern="1200" dirty="0" err="1" smtClean="0"/>
            <a:t>etc</a:t>
          </a:r>
          <a:r>
            <a:rPr lang="cs-CZ" sz="1600" kern="1200" dirty="0" smtClean="0"/>
            <a:t> (</a:t>
          </a:r>
          <a:r>
            <a:rPr lang="cs-CZ" sz="1600" kern="1200" dirty="0" err="1" smtClean="0"/>
            <a:t>about</a:t>
          </a:r>
          <a:r>
            <a:rPr lang="cs-CZ" sz="1600" kern="1200" dirty="0" smtClean="0"/>
            <a:t> </a:t>
          </a:r>
          <a:r>
            <a:rPr lang="cs-CZ" sz="1600" kern="1200" dirty="0" err="1" smtClean="0"/>
            <a:t>houndreds</a:t>
          </a:r>
          <a:r>
            <a:rPr lang="cs-CZ" sz="1600" kern="1200" dirty="0" smtClean="0"/>
            <a:t> </a:t>
          </a:r>
          <a:r>
            <a:rPr lang="cs-CZ" sz="1600" kern="1200" dirty="0" err="1" smtClean="0"/>
            <a:t>of</a:t>
          </a:r>
          <a:r>
            <a:rPr lang="cs-CZ" sz="1600" kern="1200" dirty="0" smtClean="0"/>
            <a:t> </a:t>
          </a:r>
          <a:r>
            <a:rPr lang="cs-CZ" sz="1600" kern="1200" dirty="0" err="1" smtClean="0"/>
            <a:t>laws</a:t>
          </a:r>
          <a:r>
            <a:rPr lang="cs-CZ" sz="1600" kern="1200" dirty="0" smtClean="0"/>
            <a:t> and </a:t>
          </a:r>
          <a:r>
            <a:rPr lang="cs-CZ" sz="1600" kern="1200" dirty="0" err="1" smtClean="0"/>
            <a:t>other</a:t>
          </a:r>
          <a:r>
            <a:rPr lang="cs-CZ" sz="1600" kern="1200" dirty="0" smtClean="0"/>
            <a:t> </a:t>
          </a:r>
          <a:r>
            <a:rPr lang="cs-CZ" sz="1600" kern="1200" dirty="0" err="1" smtClean="0"/>
            <a:t>norms</a:t>
          </a:r>
          <a:r>
            <a:rPr lang="cs-CZ" sz="1600" kern="1200" dirty="0" smtClean="0"/>
            <a:t>, </a:t>
          </a:r>
          <a:r>
            <a:rPr lang="cs-CZ" sz="1600" kern="1200" dirty="0" err="1" smtClean="0"/>
            <a:t>also</a:t>
          </a:r>
          <a:r>
            <a:rPr lang="cs-CZ" sz="1600" kern="1200" dirty="0" smtClean="0"/>
            <a:t> </a:t>
          </a:r>
          <a:r>
            <a:rPr lang="cs-CZ" sz="1600" kern="1200" dirty="0" err="1" smtClean="0"/>
            <a:t>law</a:t>
          </a:r>
          <a:r>
            <a:rPr lang="cs-CZ" sz="1600" kern="1200" dirty="0" smtClean="0"/>
            <a:t> </a:t>
          </a:r>
          <a:r>
            <a:rPr lang="cs-CZ" sz="1600" kern="1200" dirty="0" err="1" smtClean="0"/>
            <a:t>of</a:t>
          </a:r>
          <a:r>
            <a:rPr lang="cs-CZ" sz="1600" kern="1200" dirty="0" smtClean="0"/>
            <a:t> </a:t>
          </a:r>
          <a:r>
            <a:rPr lang="cs-CZ" sz="1600" kern="1200" dirty="0" err="1" smtClean="0"/>
            <a:t>the</a:t>
          </a:r>
          <a:r>
            <a:rPr lang="cs-CZ" sz="1600" kern="1200" dirty="0" smtClean="0"/>
            <a:t> EU) </a:t>
          </a:r>
          <a:endParaRPr lang="cs-CZ" sz="1600" kern="1200" dirty="0"/>
        </a:p>
      </dsp:txBody>
      <dsp:txXfrm>
        <a:off x="5607969" y="2618613"/>
        <a:ext cx="4900137" cy="121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5496B-7AF5-403B-B5F4-260C35040065}">
      <dsp:nvSpPr>
        <dsp:cNvPr id="0" name=""/>
        <dsp:cNvSpPr/>
      </dsp:nvSpPr>
      <dsp:spPr>
        <a:xfrm>
          <a:off x="5864372" y="3703279"/>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3742032"/>
        <a:ext cx="543897" cy="13934"/>
      </dsp:txXfrm>
    </dsp:sp>
    <dsp:sp modelId="{C0C09DAB-DBD4-4999-A77B-C702487DDDBC}">
      <dsp:nvSpPr>
        <dsp:cNvPr id="0" name=""/>
        <dsp:cNvSpPr/>
      </dsp:nvSpPr>
      <dsp:spPr>
        <a:xfrm>
          <a:off x="1553104" y="2213416"/>
          <a:ext cx="925693" cy="1535583"/>
        </a:xfrm>
        <a:custGeom>
          <a:avLst/>
          <a:gdLst/>
          <a:ahLst/>
          <a:cxnLst/>
          <a:rect l="0" t="0" r="0" b="0"/>
          <a:pathLst>
            <a:path>
              <a:moveTo>
                <a:pt x="0" y="0"/>
              </a:moveTo>
              <a:lnTo>
                <a:pt x="462846" y="0"/>
              </a:lnTo>
              <a:lnTo>
                <a:pt x="462846" y="1535583"/>
              </a:lnTo>
              <a:lnTo>
                <a:pt x="925693" y="153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119441" y="2597581"/>
        <a:ext cx="1793021" cy="767253"/>
      </dsp:txXfrm>
    </dsp:sp>
    <dsp:sp modelId="{BD108735-1E1D-44A4-893F-99DD2E8C28DB}">
      <dsp:nvSpPr>
        <dsp:cNvPr id="0" name=""/>
        <dsp:cNvSpPr/>
      </dsp:nvSpPr>
      <dsp:spPr>
        <a:xfrm>
          <a:off x="5864372" y="2661375"/>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2700128"/>
        <a:ext cx="543897" cy="13934"/>
      </dsp:txXfrm>
    </dsp:sp>
    <dsp:sp modelId="{555428B8-4C24-4000-B0D5-B97536025C48}">
      <dsp:nvSpPr>
        <dsp:cNvPr id="0" name=""/>
        <dsp:cNvSpPr/>
      </dsp:nvSpPr>
      <dsp:spPr>
        <a:xfrm>
          <a:off x="1553104" y="2213416"/>
          <a:ext cx="925693" cy="493678"/>
        </a:xfrm>
        <a:custGeom>
          <a:avLst/>
          <a:gdLst/>
          <a:ahLst/>
          <a:cxnLst/>
          <a:rect l="0" t="0" r="0" b="0"/>
          <a:pathLst>
            <a:path>
              <a:moveTo>
                <a:pt x="0" y="0"/>
              </a:moveTo>
              <a:lnTo>
                <a:pt x="462846" y="0"/>
              </a:lnTo>
              <a:lnTo>
                <a:pt x="462846" y="493678"/>
              </a:lnTo>
              <a:lnTo>
                <a:pt x="925693" y="4936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491397" y="2388107"/>
        <a:ext cx="1049107" cy="144296"/>
      </dsp:txXfrm>
    </dsp:sp>
    <dsp:sp modelId="{F7C42689-23ED-4771-B1B1-5A2C7247B964}">
      <dsp:nvSpPr>
        <dsp:cNvPr id="0" name=""/>
        <dsp:cNvSpPr/>
      </dsp:nvSpPr>
      <dsp:spPr>
        <a:xfrm>
          <a:off x="5855397" y="1619470"/>
          <a:ext cx="552872" cy="91440"/>
        </a:xfrm>
        <a:custGeom>
          <a:avLst/>
          <a:gdLst/>
          <a:ahLst/>
          <a:cxnLst/>
          <a:rect l="0" t="0" r="0" b="0"/>
          <a:pathLst>
            <a:path>
              <a:moveTo>
                <a:pt x="0" y="77325"/>
              </a:moveTo>
              <a:lnTo>
                <a:pt x="276436" y="77325"/>
              </a:lnTo>
              <a:lnTo>
                <a:pt x="276436" y="45720"/>
              </a:lnTo>
              <a:lnTo>
                <a:pt x="55287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54946" y="1658097"/>
        <a:ext cx="553774" cy="14187"/>
      </dsp:txXfrm>
    </dsp:sp>
    <dsp:sp modelId="{08EF205C-D2A7-44C3-BAE8-DFCC2A9C3801}">
      <dsp:nvSpPr>
        <dsp:cNvPr id="0" name=""/>
        <dsp:cNvSpPr/>
      </dsp:nvSpPr>
      <dsp:spPr>
        <a:xfrm>
          <a:off x="1553104" y="1696796"/>
          <a:ext cx="916719" cy="516619"/>
        </a:xfrm>
        <a:custGeom>
          <a:avLst/>
          <a:gdLst/>
          <a:ahLst/>
          <a:cxnLst/>
          <a:rect l="0" t="0" r="0" b="0"/>
          <a:pathLst>
            <a:path>
              <a:moveTo>
                <a:pt x="0" y="516619"/>
              </a:moveTo>
              <a:lnTo>
                <a:pt x="458359" y="516619"/>
              </a:lnTo>
              <a:lnTo>
                <a:pt x="458359" y="0"/>
              </a:lnTo>
              <a:lnTo>
                <a:pt x="91671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485329" y="1874699"/>
        <a:ext cx="1052269" cy="160813"/>
      </dsp:txXfrm>
    </dsp:sp>
    <dsp:sp modelId="{003C64AF-39EB-4B4A-803D-44651332DE0E}">
      <dsp:nvSpPr>
        <dsp:cNvPr id="0" name=""/>
        <dsp:cNvSpPr/>
      </dsp:nvSpPr>
      <dsp:spPr>
        <a:xfrm>
          <a:off x="5864372" y="577566"/>
          <a:ext cx="543897" cy="91440"/>
        </a:xfrm>
        <a:custGeom>
          <a:avLst/>
          <a:gdLst/>
          <a:ahLst/>
          <a:cxnLst/>
          <a:rect l="0" t="0" r="0" b="0"/>
          <a:pathLst>
            <a:path>
              <a:moveTo>
                <a:pt x="0" y="45720"/>
              </a:moveTo>
              <a:lnTo>
                <a:pt x="54389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5864372" y="616319"/>
        <a:ext cx="543897" cy="13934"/>
      </dsp:txXfrm>
    </dsp:sp>
    <dsp:sp modelId="{C40F87CA-CF33-40DA-B13C-9135F97ABA7C}">
      <dsp:nvSpPr>
        <dsp:cNvPr id="0" name=""/>
        <dsp:cNvSpPr/>
      </dsp:nvSpPr>
      <dsp:spPr>
        <a:xfrm>
          <a:off x="1553104" y="623286"/>
          <a:ext cx="925693" cy="1590129"/>
        </a:xfrm>
        <a:custGeom>
          <a:avLst/>
          <a:gdLst/>
          <a:ahLst/>
          <a:cxnLst/>
          <a:rect l="0" t="0" r="0" b="0"/>
          <a:pathLst>
            <a:path>
              <a:moveTo>
                <a:pt x="0" y="1590129"/>
              </a:moveTo>
              <a:lnTo>
                <a:pt x="462846" y="1590129"/>
              </a:lnTo>
              <a:lnTo>
                <a:pt x="462846" y="0"/>
              </a:lnTo>
              <a:lnTo>
                <a:pt x="9256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cs-CZ" sz="1400" kern="1200"/>
        </a:p>
      </dsp:txBody>
      <dsp:txXfrm>
        <a:off x="1095975" y="1010623"/>
        <a:ext cx="1839951" cy="815455"/>
      </dsp:txXfrm>
    </dsp:sp>
    <dsp:sp modelId="{C30D6976-3D7E-410B-8DFC-45FD02616467}">
      <dsp:nvSpPr>
        <dsp:cNvPr id="0" name=""/>
        <dsp:cNvSpPr/>
      </dsp:nvSpPr>
      <dsp:spPr>
        <a:xfrm>
          <a:off x="0" y="1568822"/>
          <a:ext cx="1817022" cy="1289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smtClean="0"/>
            <a:t>Administrative</a:t>
          </a:r>
          <a:r>
            <a:rPr lang="cs-CZ" sz="1400" b="1" kern="1200" dirty="0" smtClean="0"/>
            <a:t> </a:t>
          </a:r>
          <a:r>
            <a:rPr lang="cs-CZ" sz="1400" b="1" kern="1200" dirty="0" err="1" smtClean="0"/>
            <a:t>Law</a:t>
          </a:r>
          <a:endParaRPr lang="cs-CZ" sz="1400" b="1" kern="1200" dirty="0"/>
        </a:p>
      </dsp:txBody>
      <dsp:txXfrm>
        <a:off x="0" y="1568822"/>
        <a:ext cx="1817022" cy="1289187"/>
      </dsp:txXfrm>
    </dsp:sp>
    <dsp:sp modelId="{4235D83C-8DCD-4F88-A679-29200987DAC8}">
      <dsp:nvSpPr>
        <dsp:cNvPr id="0" name=""/>
        <dsp:cNvSpPr/>
      </dsp:nvSpPr>
      <dsp:spPr>
        <a:xfrm>
          <a:off x="2478798" y="20597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smtClean="0"/>
            <a:t>Organizational</a:t>
          </a:r>
          <a:r>
            <a:rPr lang="cs-CZ" sz="1400" kern="1200" dirty="0" smtClean="0"/>
            <a:t> </a:t>
          </a:r>
          <a:r>
            <a:rPr lang="cs-CZ" sz="1400" kern="1200" dirty="0" err="1" smtClean="0"/>
            <a:t>Administrative</a:t>
          </a:r>
          <a:r>
            <a:rPr lang="cs-CZ" sz="1400" kern="1200" dirty="0" smtClean="0"/>
            <a:t> </a:t>
          </a:r>
          <a:r>
            <a:rPr lang="cs-CZ" sz="1400" kern="1200" dirty="0" err="1" smtClean="0"/>
            <a:t>Law</a:t>
          </a:r>
          <a:endParaRPr lang="cs-CZ" sz="1400" kern="1200" dirty="0"/>
        </a:p>
      </dsp:txBody>
      <dsp:txXfrm>
        <a:off x="2478798" y="205973"/>
        <a:ext cx="3385573" cy="834626"/>
      </dsp:txXfrm>
    </dsp:sp>
    <dsp:sp modelId="{1BB25BC0-0C22-434C-A68A-41D57F3F0322}">
      <dsp:nvSpPr>
        <dsp:cNvPr id="0" name=""/>
        <dsp:cNvSpPr/>
      </dsp:nvSpPr>
      <dsp:spPr>
        <a:xfrm>
          <a:off x="6408270" y="205973"/>
          <a:ext cx="4077357"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smtClean="0"/>
            <a:t>„</a:t>
          </a:r>
          <a:r>
            <a:rPr lang="cs-CZ" sz="1400" b="1" kern="1200" dirty="0" err="1" smtClean="0"/>
            <a:t>Who</a:t>
          </a:r>
          <a:r>
            <a:rPr lang="cs-CZ" sz="1400" b="1" kern="1200" dirty="0" smtClean="0"/>
            <a:t>“ </a:t>
          </a:r>
          <a:r>
            <a:rPr lang="cs-CZ" sz="1400" kern="1200" dirty="0" smtClean="0"/>
            <a:t>– </a:t>
          </a:r>
          <a:r>
            <a:rPr lang="cs-CZ" sz="1400" kern="1200" dirty="0" err="1" smtClean="0"/>
            <a:t>legal</a:t>
          </a:r>
          <a:r>
            <a:rPr lang="cs-CZ" sz="1400" kern="1200" dirty="0" smtClean="0"/>
            <a:t> </a:t>
          </a:r>
          <a:r>
            <a:rPr lang="cs-CZ" sz="1400" kern="1200" dirty="0" err="1" smtClean="0"/>
            <a:t>regulation</a:t>
          </a:r>
          <a:r>
            <a:rPr lang="cs-CZ" sz="1400" kern="1200" dirty="0" smtClean="0"/>
            <a:t> </a:t>
          </a:r>
          <a:r>
            <a:rPr lang="cs-CZ" sz="1400" kern="1200" dirty="0" err="1" smtClean="0"/>
            <a:t>of</a:t>
          </a:r>
          <a:r>
            <a:rPr lang="cs-CZ" sz="1400" kern="1200" dirty="0" smtClean="0"/>
            <a:t> </a:t>
          </a:r>
          <a:r>
            <a:rPr lang="cs-CZ" sz="1400" kern="1200" dirty="0" err="1" smtClean="0"/>
            <a:t>organization</a:t>
          </a:r>
          <a:r>
            <a:rPr lang="cs-CZ" sz="1400" kern="1200" dirty="0" smtClean="0"/>
            <a:t> </a:t>
          </a:r>
          <a:r>
            <a:rPr lang="cs-CZ" sz="1400" kern="1200" dirty="0" err="1" smtClean="0"/>
            <a:t>of</a:t>
          </a:r>
          <a:r>
            <a:rPr lang="cs-CZ" sz="1400" kern="1200" dirty="0" smtClean="0"/>
            <a:t> public </a:t>
          </a:r>
          <a:r>
            <a:rPr lang="cs-CZ" sz="1400" kern="1200" dirty="0" err="1" smtClean="0"/>
            <a:t>administration</a:t>
          </a:r>
          <a:r>
            <a:rPr lang="cs-CZ" sz="1400" kern="1200" dirty="0" smtClean="0"/>
            <a:t> – </a:t>
          </a:r>
          <a:r>
            <a:rPr lang="cs-CZ" sz="1400" kern="1200" dirty="0" err="1" smtClean="0"/>
            <a:t>state</a:t>
          </a:r>
          <a:r>
            <a:rPr lang="cs-CZ" sz="1400" kern="1200" dirty="0" smtClean="0"/>
            <a:t> </a:t>
          </a:r>
          <a:r>
            <a:rPr lang="cs-CZ" sz="1400" kern="1200" dirty="0" err="1" smtClean="0"/>
            <a:t>administration</a:t>
          </a:r>
          <a:r>
            <a:rPr lang="cs-CZ" sz="1400" kern="1200" dirty="0" smtClean="0"/>
            <a:t> (</a:t>
          </a:r>
          <a:r>
            <a:rPr lang="cs-CZ" sz="1400" kern="1200" dirty="0" err="1" smtClean="0"/>
            <a:t>central</a:t>
          </a:r>
          <a:r>
            <a:rPr lang="cs-CZ" sz="1400" kern="1200" dirty="0" smtClean="0"/>
            <a:t>, </a:t>
          </a:r>
          <a:r>
            <a:rPr lang="cs-CZ" sz="1400" kern="1200" dirty="0" err="1" smtClean="0"/>
            <a:t>regional</a:t>
          </a:r>
          <a:r>
            <a:rPr lang="cs-CZ" sz="1400" kern="1200" dirty="0" smtClean="0"/>
            <a:t>, </a:t>
          </a:r>
          <a:r>
            <a:rPr lang="cs-CZ" sz="1400" kern="1200" dirty="0" err="1" smtClean="0"/>
            <a:t>local</a:t>
          </a:r>
          <a:r>
            <a:rPr lang="cs-CZ" sz="1400" kern="1200" dirty="0" smtClean="0"/>
            <a:t>), </a:t>
          </a:r>
          <a:r>
            <a:rPr lang="cs-CZ" sz="1400" kern="1200" dirty="0" err="1" smtClean="0"/>
            <a:t>self</a:t>
          </a:r>
          <a:r>
            <a:rPr lang="cs-CZ" sz="1400" kern="1200" dirty="0" smtClean="0"/>
            <a:t> </a:t>
          </a:r>
          <a:r>
            <a:rPr lang="cs-CZ" sz="1400" kern="1200" dirty="0" err="1" smtClean="0"/>
            <a:t>government</a:t>
          </a:r>
          <a:r>
            <a:rPr lang="cs-CZ" sz="1400" kern="1200" dirty="0" smtClean="0"/>
            <a:t>, …</a:t>
          </a:r>
          <a:endParaRPr lang="cs-CZ" sz="1400" kern="1200" dirty="0"/>
        </a:p>
      </dsp:txBody>
      <dsp:txXfrm>
        <a:off x="6408270" y="205973"/>
        <a:ext cx="4077357" cy="834626"/>
      </dsp:txXfrm>
    </dsp:sp>
    <dsp:sp modelId="{0B5B6432-D3F9-4BAC-95EE-BA07C5FB5C34}">
      <dsp:nvSpPr>
        <dsp:cNvPr id="0" name=""/>
        <dsp:cNvSpPr/>
      </dsp:nvSpPr>
      <dsp:spPr>
        <a:xfrm>
          <a:off x="2469824" y="1279483"/>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smtClean="0">
              <a:solidFill>
                <a:srgbClr val="FF0000"/>
              </a:solidFill>
            </a:rPr>
            <a:t>Procedural</a:t>
          </a:r>
          <a:r>
            <a:rPr lang="cs-CZ" sz="1400" b="1" kern="1200" dirty="0" smtClean="0">
              <a:solidFill>
                <a:srgbClr val="FF0000"/>
              </a:solidFill>
            </a:rPr>
            <a:t> </a:t>
          </a:r>
          <a:r>
            <a:rPr lang="cs-CZ" sz="1400" kern="1200" dirty="0" err="1" smtClean="0">
              <a:solidFill>
                <a:srgbClr val="FF0000"/>
              </a:solidFill>
            </a:rPr>
            <a:t>Administrative</a:t>
          </a:r>
          <a:r>
            <a:rPr lang="cs-CZ" sz="1400" kern="1200" dirty="0" smtClean="0">
              <a:solidFill>
                <a:srgbClr val="FF0000"/>
              </a:solidFill>
            </a:rPr>
            <a:t> </a:t>
          </a:r>
          <a:r>
            <a:rPr lang="cs-CZ" sz="1400" kern="1200" dirty="0" err="1" smtClean="0">
              <a:solidFill>
                <a:srgbClr val="FF0000"/>
              </a:solidFill>
            </a:rPr>
            <a:t>Law</a:t>
          </a:r>
          <a:endParaRPr lang="cs-CZ" sz="1400" kern="1200" dirty="0">
            <a:solidFill>
              <a:srgbClr val="FF0000"/>
            </a:solidFill>
          </a:endParaRPr>
        </a:p>
      </dsp:txBody>
      <dsp:txXfrm>
        <a:off x="2469824" y="1279483"/>
        <a:ext cx="3385573" cy="834626"/>
      </dsp:txXfrm>
    </dsp:sp>
    <dsp:sp modelId="{8B97EB10-20AE-405D-9F98-7C6D9E977207}">
      <dsp:nvSpPr>
        <dsp:cNvPr id="0" name=""/>
        <dsp:cNvSpPr/>
      </dsp:nvSpPr>
      <dsp:spPr>
        <a:xfrm>
          <a:off x="6408270" y="1247877"/>
          <a:ext cx="4034036"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kern="1200" dirty="0" smtClean="0">
              <a:solidFill>
                <a:srgbClr val="FF0000"/>
              </a:solidFill>
            </a:rPr>
            <a:t>„</a:t>
          </a:r>
          <a:r>
            <a:rPr lang="cs-CZ" sz="1400" b="1" kern="1200" dirty="0" err="1" smtClean="0">
              <a:solidFill>
                <a:srgbClr val="FF0000"/>
              </a:solidFill>
            </a:rPr>
            <a:t>How</a:t>
          </a:r>
          <a:r>
            <a:rPr lang="cs-CZ" sz="1400" b="1" kern="1200" dirty="0" smtClean="0">
              <a:solidFill>
                <a:srgbClr val="FF0000"/>
              </a:solidFill>
            </a:rPr>
            <a:t>“ </a:t>
          </a:r>
          <a:r>
            <a:rPr lang="cs-CZ" sz="1400" kern="1200" dirty="0" smtClean="0"/>
            <a:t>– </a:t>
          </a:r>
          <a:r>
            <a:rPr lang="cs-CZ" sz="1400" kern="1200" dirty="0" err="1" smtClean="0">
              <a:solidFill>
                <a:srgbClr val="FF0000"/>
              </a:solidFill>
            </a:rPr>
            <a:t>different</a:t>
          </a:r>
          <a:r>
            <a:rPr lang="cs-CZ" sz="1400" kern="1200" dirty="0" smtClean="0">
              <a:solidFill>
                <a:srgbClr val="FF0000"/>
              </a:solidFill>
            </a:rPr>
            <a:t> </a:t>
          </a:r>
          <a:r>
            <a:rPr lang="cs-CZ" sz="1400" kern="1200" dirty="0" err="1" smtClean="0">
              <a:solidFill>
                <a:srgbClr val="FF0000"/>
              </a:solidFill>
            </a:rPr>
            <a:t>procedural</a:t>
          </a:r>
          <a:r>
            <a:rPr lang="cs-CZ" sz="1400" kern="1200" dirty="0" smtClean="0">
              <a:solidFill>
                <a:srgbClr val="FF0000"/>
              </a:solidFill>
            </a:rPr>
            <a:t> </a:t>
          </a:r>
          <a:r>
            <a:rPr lang="cs-CZ" sz="1400" kern="1200" dirty="0" err="1" smtClean="0">
              <a:solidFill>
                <a:srgbClr val="FF0000"/>
              </a:solidFill>
            </a:rPr>
            <a:t>aspects</a:t>
          </a:r>
          <a:r>
            <a:rPr lang="cs-CZ" sz="1400" kern="1200" dirty="0" smtClean="0">
              <a:solidFill>
                <a:srgbClr val="FF0000"/>
              </a:solidFill>
            </a:rPr>
            <a:t> </a:t>
          </a:r>
          <a:r>
            <a:rPr lang="cs-CZ" sz="1400" kern="1200" dirty="0" err="1" smtClean="0">
              <a:solidFill>
                <a:srgbClr val="FF0000"/>
              </a:solidFill>
            </a:rPr>
            <a:t>of</a:t>
          </a:r>
          <a:r>
            <a:rPr lang="cs-CZ" sz="1400" kern="1200" dirty="0" smtClean="0">
              <a:solidFill>
                <a:srgbClr val="FF0000"/>
              </a:solidFill>
            </a:rPr>
            <a:t> </a:t>
          </a:r>
          <a:r>
            <a:rPr lang="cs-CZ" sz="1400" kern="1200" dirty="0" err="1" smtClean="0">
              <a:solidFill>
                <a:srgbClr val="FF0000"/>
              </a:solidFill>
            </a:rPr>
            <a:t>administrative</a:t>
          </a:r>
          <a:r>
            <a:rPr lang="cs-CZ" sz="1400" kern="1200" dirty="0" smtClean="0">
              <a:solidFill>
                <a:srgbClr val="FF0000"/>
              </a:solidFill>
            </a:rPr>
            <a:t> </a:t>
          </a:r>
          <a:r>
            <a:rPr lang="cs-CZ" sz="1400" kern="1200" dirty="0" err="1" smtClean="0">
              <a:solidFill>
                <a:srgbClr val="FF0000"/>
              </a:solidFill>
            </a:rPr>
            <a:t>law</a:t>
          </a:r>
          <a:r>
            <a:rPr lang="cs-CZ" sz="1400" kern="1200" dirty="0" smtClean="0">
              <a:solidFill>
                <a:srgbClr val="FF0000"/>
              </a:solidFill>
            </a:rPr>
            <a:t>, </a:t>
          </a:r>
          <a:r>
            <a:rPr lang="cs-CZ" sz="1400" kern="1200" dirty="0" err="1" smtClean="0">
              <a:solidFill>
                <a:srgbClr val="FF0000"/>
              </a:solidFill>
            </a:rPr>
            <a:t>procedural</a:t>
          </a:r>
          <a:r>
            <a:rPr lang="cs-CZ" sz="1400" kern="1200" dirty="0" smtClean="0">
              <a:solidFill>
                <a:srgbClr val="FF0000"/>
              </a:solidFill>
            </a:rPr>
            <a:t> </a:t>
          </a:r>
          <a:r>
            <a:rPr lang="cs-CZ" sz="1400" kern="1200" dirty="0" err="1" smtClean="0">
              <a:solidFill>
                <a:srgbClr val="FF0000"/>
              </a:solidFill>
            </a:rPr>
            <a:t>forms</a:t>
          </a:r>
          <a:r>
            <a:rPr lang="cs-CZ" sz="1400" kern="1200" dirty="0" smtClean="0">
              <a:solidFill>
                <a:srgbClr val="FF0000"/>
              </a:solidFill>
            </a:rPr>
            <a:t> </a:t>
          </a:r>
          <a:r>
            <a:rPr lang="cs-CZ" sz="1400" kern="1200" dirty="0" err="1" smtClean="0">
              <a:solidFill>
                <a:srgbClr val="FF0000"/>
              </a:solidFill>
            </a:rPr>
            <a:t>of</a:t>
          </a:r>
          <a:r>
            <a:rPr lang="cs-CZ" sz="1400" kern="1200" dirty="0" smtClean="0">
              <a:solidFill>
                <a:srgbClr val="FF0000"/>
              </a:solidFill>
            </a:rPr>
            <a:t> </a:t>
          </a:r>
          <a:r>
            <a:rPr lang="cs-CZ" sz="1400" kern="1200" dirty="0" err="1" smtClean="0">
              <a:solidFill>
                <a:srgbClr val="FF0000"/>
              </a:solidFill>
            </a:rPr>
            <a:t>activity</a:t>
          </a:r>
          <a:r>
            <a:rPr lang="cs-CZ" sz="1400" kern="1200" dirty="0" smtClean="0">
              <a:solidFill>
                <a:srgbClr val="FF0000"/>
              </a:solidFill>
            </a:rPr>
            <a:t>, </a:t>
          </a:r>
          <a:r>
            <a:rPr lang="cs-CZ" sz="1400" kern="1200" dirty="0" err="1" smtClean="0"/>
            <a:t>also</a:t>
          </a:r>
          <a:r>
            <a:rPr lang="cs-CZ" sz="1400" kern="1200" dirty="0" smtClean="0"/>
            <a:t> (</a:t>
          </a:r>
          <a:r>
            <a:rPr lang="cs-CZ" sz="1400" kern="1200" dirty="0" err="1" smtClean="0"/>
            <a:t>subsequent</a:t>
          </a:r>
          <a:r>
            <a:rPr lang="cs-CZ" sz="1400" kern="1200" dirty="0" smtClean="0"/>
            <a:t>) </a:t>
          </a:r>
          <a:r>
            <a:rPr lang="cs-CZ" sz="1400" kern="1200" dirty="0" err="1" smtClean="0"/>
            <a:t>judicial</a:t>
          </a:r>
          <a:r>
            <a:rPr lang="cs-CZ" sz="1400" kern="1200" dirty="0" smtClean="0"/>
            <a:t> </a:t>
          </a:r>
          <a:r>
            <a:rPr lang="cs-CZ" sz="1400" kern="1200" dirty="0" err="1" smtClean="0"/>
            <a:t>control</a:t>
          </a:r>
          <a:r>
            <a:rPr lang="cs-CZ" sz="1400" kern="1200" dirty="0" smtClean="0"/>
            <a:t> – </a:t>
          </a:r>
          <a:r>
            <a:rPr lang="cs-CZ" sz="1400" kern="1200" dirty="0" err="1" smtClean="0"/>
            <a:t>administrative</a:t>
          </a:r>
          <a:r>
            <a:rPr lang="cs-CZ" sz="1400" kern="1200" dirty="0" smtClean="0"/>
            <a:t> justice</a:t>
          </a:r>
          <a:endParaRPr lang="cs-CZ" sz="1400" kern="1200" dirty="0"/>
        </a:p>
      </dsp:txBody>
      <dsp:txXfrm>
        <a:off x="6408270" y="1247877"/>
        <a:ext cx="4034036" cy="834626"/>
      </dsp:txXfrm>
    </dsp:sp>
    <dsp:sp modelId="{4E33D529-8265-402C-9F46-56D6CB446404}">
      <dsp:nvSpPr>
        <dsp:cNvPr id="0" name=""/>
        <dsp:cNvSpPr/>
      </dsp:nvSpPr>
      <dsp:spPr>
        <a:xfrm>
          <a:off x="2478798" y="2289782"/>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err="1" smtClean="0"/>
            <a:t>Substantive</a:t>
          </a:r>
          <a:r>
            <a:rPr lang="cs-CZ" sz="1400" b="1" kern="1200" dirty="0" smtClean="0"/>
            <a:t> </a:t>
          </a:r>
          <a:r>
            <a:rPr lang="cs-CZ" sz="1400" kern="1200" dirty="0" err="1" smtClean="0"/>
            <a:t>Administrative</a:t>
          </a:r>
          <a:r>
            <a:rPr lang="cs-CZ" sz="1400" kern="1200" dirty="0" smtClean="0"/>
            <a:t> </a:t>
          </a:r>
          <a:r>
            <a:rPr lang="cs-CZ" sz="1400" kern="1200" dirty="0" err="1" smtClean="0"/>
            <a:t>Law</a:t>
          </a:r>
          <a:endParaRPr lang="cs-CZ" sz="1400" kern="1200" dirty="0"/>
        </a:p>
      </dsp:txBody>
      <dsp:txXfrm>
        <a:off x="2478798" y="2289782"/>
        <a:ext cx="3385573" cy="834626"/>
      </dsp:txXfrm>
    </dsp:sp>
    <dsp:sp modelId="{D8C0C767-BCCB-495E-A0DC-98E2CCC66960}">
      <dsp:nvSpPr>
        <dsp:cNvPr id="0" name=""/>
        <dsp:cNvSpPr/>
      </dsp:nvSpPr>
      <dsp:spPr>
        <a:xfrm>
          <a:off x="6408270" y="2289782"/>
          <a:ext cx="401611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smtClean="0"/>
            <a:t>„</a:t>
          </a:r>
          <a:r>
            <a:rPr lang="cs-CZ" sz="1400" b="1" kern="1200" dirty="0" err="1" smtClean="0"/>
            <a:t>What</a:t>
          </a:r>
          <a:r>
            <a:rPr lang="cs-CZ" sz="1400" b="1" kern="1200" dirty="0" smtClean="0"/>
            <a:t>“ </a:t>
          </a:r>
          <a:r>
            <a:rPr lang="cs-CZ" sz="1400" kern="1200" dirty="0" smtClean="0"/>
            <a:t>– </a:t>
          </a:r>
          <a:r>
            <a:rPr lang="cs-CZ" sz="1400" kern="1200" dirty="0" err="1" smtClean="0"/>
            <a:t>rights</a:t>
          </a:r>
          <a:r>
            <a:rPr lang="cs-CZ" sz="1400" kern="1200" dirty="0" smtClean="0"/>
            <a:t> and </a:t>
          </a:r>
          <a:r>
            <a:rPr lang="cs-CZ" sz="1400" kern="1200" dirty="0" err="1" smtClean="0"/>
            <a:t>duties</a:t>
          </a:r>
          <a:r>
            <a:rPr lang="cs-CZ" sz="1400" kern="1200" dirty="0" smtClean="0"/>
            <a:t> </a:t>
          </a:r>
          <a:r>
            <a:rPr lang="cs-CZ" sz="1400" kern="1200" dirty="0" err="1" smtClean="0"/>
            <a:t>at</a:t>
          </a:r>
          <a:r>
            <a:rPr lang="cs-CZ" sz="1400" kern="1200" dirty="0" smtClean="0"/>
            <a:t> </a:t>
          </a:r>
          <a:r>
            <a:rPr lang="cs-CZ" sz="1400" kern="1200" dirty="0" err="1" smtClean="0"/>
            <a:t>different</a:t>
          </a:r>
          <a:r>
            <a:rPr lang="cs-CZ" sz="1400" kern="1200" dirty="0" smtClean="0"/>
            <a:t> </a:t>
          </a:r>
          <a:r>
            <a:rPr lang="cs-CZ" sz="1400" kern="1200" dirty="0" err="1" smtClean="0"/>
            <a:t>branches</a:t>
          </a:r>
          <a:r>
            <a:rPr lang="cs-CZ" sz="1400" kern="1200" dirty="0" smtClean="0"/>
            <a:t> </a:t>
          </a:r>
          <a:r>
            <a:rPr lang="cs-CZ" sz="1400" kern="1200" dirty="0" err="1" smtClean="0"/>
            <a:t>of</a:t>
          </a:r>
          <a:r>
            <a:rPr lang="cs-CZ" sz="1400" kern="1200" dirty="0" smtClean="0"/>
            <a:t> public </a:t>
          </a:r>
          <a:r>
            <a:rPr lang="cs-CZ" sz="1400" kern="1200" dirty="0" err="1" smtClean="0"/>
            <a:t>administration</a:t>
          </a:r>
          <a:endParaRPr lang="cs-CZ" sz="1400" kern="1200" dirty="0"/>
        </a:p>
      </dsp:txBody>
      <dsp:txXfrm>
        <a:off x="6408270" y="2289782"/>
        <a:ext cx="4016114" cy="834626"/>
      </dsp:txXfrm>
    </dsp:sp>
    <dsp:sp modelId="{18D6D8DD-C212-4EFE-B450-97E4BC7F9786}">
      <dsp:nvSpPr>
        <dsp:cNvPr id="0" name=""/>
        <dsp:cNvSpPr/>
      </dsp:nvSpPr>
      <dsp:spPr>
        <a:xfrm>
          <a:off x="2478798" y="3331686"/>
          <a:ext cx="3385573"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kern="1200" dirty="0" err="1" smtClean="0"/>
            <a:t>Administrative</a:t>
          </a:r>
          <a:r>
            <a:rPr lang="cs-CZ" sz="1400" kern="1200" dirty="0" smtClean="0"/>
            <a:t> </a:t>
          </a:r>
          <a:r>
            <a:rPr lang="cs-CZ" sz="1400" b="1" kern="1200" dirty="0" err="1" smtClean="0"/>
            <a:t>Punishment</a:t>
          </a:r>
          <a:r>
            <a:rPr lang="cs-CZ" sz="1400" b="1" kern="1200" dirty="0" smtClean="0"/>
            <a:t> </a:t>
          </a:r>
          <a:r>
            <a:rPr lang="cs-CZ" sz="1400" b="1" kern="1200" dirty="0" err="1" smtClean="0"/>
            <a:t>Law</a:t>
          </a:r>
          <a:r>
            <a:rPr lang="cs-CZ" sz="1400" kern="1200" dirty="0" smtClean="0"/>
            <a:t>/</a:t>
          </a:r>
          <a:r>
            <a:rPr lang="cs-CZ" sz="1400" kern="1200" dirty="0" err="1" smtClean="0"/>
            <a:t>Criminal</a:t>
          </a:r>
          <a:r>
            <a:rPr lang="cs-CZ" sz="1400" kern="1200" dirty="0" smtClean="0"/>
            <a:t> </a:t>
          </a:r>
          <a:r>
            <a:rPr lang="cs-CZ" sz="1400" kern="1200" dirty="0" err="1" smtClean="0"/>
            <a:t>Administrative</a:t>
          </a:r>
          <a:r>
            <a:rPr lang="cs-CZ" sz="1400" kern="1200" dirty="0" smtClean="0"/>
            <a:t> </a:t>
          </a:r>
          <a:r>
            <a:rPr lang="cs-CZ" sz="1400" kern="1200" dirty="0" err="1" smtClean="0"/>
            <a:t>Law</a:t>
          </a:r>
          <a:endParaRPr lang="cs-CZ" sz="1400" kern="1200" dirty="0"/>
        </a:p>
      </dsp:txBody>
      <dsp:txXfrm>
        <a:off x="2478798" y="3331686"/>
        <a:ext cx="3385573" cy="834626"/>
      </dsp:txXfrm>
    </dsp:sp>
    <dsp:sp modelId="{C180100B-7740-412C-883C-3BF9D616AB89}">
      <dsp:nvSpPr>
        <dsp:cNvPr id="0" name=""/>
        <dsp:cNvSpPr/>
      </dsp:nvSpPr>
      <dsp:spPr>
        <a:xfrm>
          <a:off x="6408270" y="3331686"/>
          <a:ext cx="3969774" cy="834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1" kern="1200" dirty="0" smtClean="0"/>
            <a:t>„</a:t>
          </a:r>
          <a:r>
            <a:rPr lang="cs-CZ" sz="1400" b="1" kern="1200" dirty="0" err="1" smtClean="0"/>
            <a:t>What</a:t>
          </a:r>
          <a:r>
            <a:rPr lang="cs-CZ" sz="1400" b="1" kern="1200" dirty="0" smtClean="0"/>
            <a:t> </a:t>
          </a:r>
          <a:r>
            <a:rPr lang="cs-CZ" sz="1400" b="1" kern="1200" dirty="0" err="1" smtClean="0"/>
            <a:t>will</a:t>
          </a:r>
          <a:r>
            <a:rPr lang="cs-CZ" sz="1400" b="1" kern="1200" dirty="0" smtClean="0"/>
            <a:t> </a:t>
          </a:r>
          <a:r>
            <a:rPr lang="cs-CZ" sz="1400" b="1" kern="1200" dirty="0" err="1" smtClean="0"/>
            <a:t>happen</a:t>
          </a:r>
          <a:r>
            <a:rPr lang="cs-CZ" sz="1400" b="1" kern="1200" dirty="0" smtClean="0"/>
            <a:t> </a:t>
          </a:r>
          <a:r>
            <a:rPr lang="cs-CZ" sz="1400" b="1" kern="1200" dirty="0" err="1" smtClean="0"/>
            <a:t>if</a:t>
          </a:r>
          <a:r>
            <a:rPr lang="cs-CZ" sz="1400" b="1" kern="1200" dirty="0" smtClean="0"/>
            <a:t> </a:t>
          </a:r>
          <a:r>
            <a:rPr lang="cs-CZ" sz="1400" b="1" kern="1200" dirty="0" err="1" smtClean="0"/>
            <a:t>the</a:t>
          </a:r>
          <a:r>
            <a:rPr lang="cs-CZ" sz="1400" b="1" kern="1200" dirty="0" smtClean="0"/>
            <a:t> </a:t>
          </a:r>
          <a:r>
            <a:rPr lang="cs-CZ" sz="1400" b="1" kern="1200" dirty="0" err="1" smtClean="0"/>
            <a:t>regulation</a:t>
          </a:r>
          <a:r>
            <a:rPr lang="cs-CZ" sz="1400" b="1" kern="1200" dirty="0" smtClean="0"/>
            <a:t> </a:t>
          </a:r>
          <a:r>
            <a:rPr lang="cs-CZ" sz="1400" b="1" kern="1200" dirty="0" err="1" smtClean="0"/>
            <a:t>is</a:t>
          </a:r>
          <a:r>
            <a:rPr lang="cs-CZ" sz="1400" b="1" kern="1200" dirty="0" smtClean="0"/>
            <a:t> </a:t>
          </a:r>
          <a:r>
            <a:rPr lang="cs-CZ" sz="1400" b="1" kern="1200" dirty="0" err="1" smtClean="0"/>
            <a:t>violated</a:t>
          </a:r>
          <a:r>
            <a:rPr lang="cs-CZ" sz="1400" kern="1200" dirty="0" smtClean="0"/>
            <a:t>“; </a:t>
          </a:r>
          <a:r>
            <a:rPr lang="cs-CZ" sz="1400" kern="1200" dirty="0" err="1" smtClean="0"/>
            <a:t>it</a:t>
          </a:r>
          <a:r>
            <a:rPr lang="cs-CZ" sz="1400" kern="1200" dirty="0" smtClean="0"/>
            <a:t> </a:t>
          </a:r>
          <a:r>
            <a:rPr lang="cs-CZ" sz="1400" kern="1200" dirty="0" err="1" smtClean="0"/>
            <a:t>contains</a:t>
          </a:r>
          <a:r>
            <a:rPr lang="cs-CZ" sz="1400" kern="1200" dirty="0" smtClean="0"/>
            <a:t> </a:t>
          </a:r>
          <a:r>
            <a:rPr lang="cs-CZ" sz="1400" kern="1200" dirty="0" err="1" smtClean="0"/>
            <a:t>all</a:t>
          </a:r>
          <a:r>
            <a:rPr lang="cs-CZ" sz="1400" kern="1200" dirty="0" smtClean="0"/>
            <a:t> </a:t>
          </a:r>
          <a:r>
            <a:rPr lang="cs-CZ" sz="1400" kern="1200" dirty="0" err="1" smtClean="0"/>
            <a:t>features</a:t>
          </a:r>
          <a:r>
            <a:rPr lang="cs-CZ" sz="1400" kern="1200" dirty="0" smtClean="0"/>
            <a:t> </a:t>
          </a:r>
          <a:r>
            <a:rPr lang="cs-CZ" sz="1400" kern="1200" dirty="0" err="1" smtClean="0"/>
            <a:t>of</a:t>
          </a:r>
          <a:r>
            <a:rPr lang="cs-CZ" sz="1400" kern="1200" dirty="0" smtClean="0"/>
            <a:t> </a:t>
          </a:r>
          <a:r>
            <a:rPr lang="cs-CZ" sz="1400" kern="1200" dirty="0" err="1" smtClean="0"/>
            <a:t>organization</a:t>
          </a:r>
          <a:r>
            <a:rPr lang="cs-CZ" sz="1400" kern="1200" dirty="0" smtClean="0"/>
            <a:t>, </a:t>
          </a:r>
          <a:r>
            <a:rPr lang="cs-CZ" sz="1400" kern="1200" dirty="0" err="1" smtClean="0"/>
            <a:t>procedural</a:t>
          </a:r>
          <a:r>
            <a:rPr lang="cs-CZ" sz="1400" kern="1200" dirty="0" smtClean="0"/>
            <a:t> and </a:t>
          </a:r>
          <a:r>
            <a:rPr lang="cs-CZ" sz="1400" kern="1200" dirty="0" err="1" smtClean="0"/>
            <a:t>substantive</a:t>
          </a:r>
          <a:r>
            <a:rPr lang="cs-CZ" sz="1400" kern="1200" dirty="0" smtClean="0"/>
            <a:t> </a:t>
          </a:r>
          <a:r>
            <a:rPr lang="cs-CZ" sz="1400" kern="1200" dirty="0" err="1" smtClean="0"/>
            <a:t>administrative</a:t>
          </a:r>
          <a:r>
            <a:rPr lang="cs-CZ" sz="1400" kern="1200" dirty="0" smtClean="0"/>
            <a:t> </a:t>
          </a:r>
          <a:r>
            <a:rPr lang="cs-CZ" sz="1400" kern="1200" dirty="0" err="1" smtClean="0"/>
            <a:t>law</a:t>
          </a:r>
          <a:endParaRPr lang="cs-CZ" sz="1400" kern="1200" dirty="0"/>
        </a:p>
      </dsp:txBody>
      <dsp:txXfrm>
        <a:off x="6408270" y="3331686"/>
        <a:ext cx="3969774" cy="834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3B471-A573-48D8-867C-E8AEEA10F387}">
      <dsp:nvSpPr>
        <dsp:cNvPr id="0" name=""/>
        <dsp:cNvSpPr/>
      </dsp:nvSpPr>
      <dsp:spPr>
        <a:xfrm>
          <a:off x="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1" kern="1200" dirty="0" err="1" smtClean="0"/>
            <a:t>State</a:t>
          </a:r>
          <a:r>
            <a:rPr lang="cs-CZ" sz="2000" b="1" kern="1200" dirty="0" smtClean="0"/>
            <a:t> </a:t>
          </a:r>
          <a:r>
            <a:rPr lang="cs-CZ" sz="2000" kern="1200" dirty="0" err="1" smtClean="0"/>
            <a:t>administration</a:t>
          </a:r>
          <a:endParaRPr lang="cs-CZ" sz="2000" kern="1200" dirty="0"/>
        </a:p>
      </dsp:txBody>
      <dsp:txXfrm>
        <a:off x="350993" y="350993"/>
        <a:ext cx="1694744" cy="1694744"/>
      </dsp:txXfrm>
    </dsp:sp>
    <dsp:sp modelId="{C1A95F2F-EF6C-41C5-B3C4-B69EC79CA512}">
      <dsp:nvSpPr>
        <dsp:cNvPr id="0" name=""/>
        <dsp:cNvSpPr/>
      </dsp:nvSpPr>
      <dsp:spPr>
        <a:xfrm>
          <a:off x="2476608" y="0"/>
          <a:ext cx="1390103" cy="13901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a:p>
      </dsp:txBody>
      <dsp:txXfrm>
        <a:off x="2660866" y="531575"/>
        <a:ext cx="1021587" cy="326953"/>
      </dsp:txXfrm>
    </dsp:sp>
    <dsp:sp modelId="{79E9121E-9551-46D1-B31A-F77DC65DEF71}">
      <dsp:nvSpPr>
        <dsp:cNvPr id="0" name=""/>
        <dsp:cNvSpPr/>
      </dsp:nvSpPr>
      <dsp:spPr>
        <a:xfrm>
          <a:off x="3959410"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1" kern="1200" dirty="0" err="1" smtClean="0"/>
            <a:t>Self</a:t>
          </a:r>
          <a:r>
            <a:rPr lang="cs-CZ" sz="2000" b="1" kern="1200" dirty="0" smtClean="0"/>
            <a:t> </a:t>
          </a:r>
          <a:r>
            <a:rPr lang="cs-CZ" sz="2000" kern="1200" dirty="0" err="1" smtClean="0"/>
            <a:t>government</a:t>
          </a:r>
          <a:endParaRPr lang="cs-CZ" sz="2000" kern="1200" dirty="0"/>
        </a:p>
      </dsp:txBody>
      <dsp:txXfrm>
        <a:off x="4310403" y="350993"/>
        <a:ext cx="1694744" cy="1694744"/>
      </dsp:txXfrm>
    </dsp:sp>
    <dsp:sp modelId="{71D4DA09-8CFB-407C-89BD-2453AED9654C}">
      <dsp:nvSpPr>
        <dsp:cNvPr id="0" name=""/>
        <dsp:cNvSpPr/>
      </dsp:nvSpPr>
      <dsp:spPr>
        <a:xfrm>
          <a:off x="6529424" y="0"/>
          <a:ext cx="1390103" cy="13901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a:p>
      </dsp:txBody>
      <dsp:txXfrm>
        <a:off x="6713682" y="286361"/>
        <a:ext cx="1021587" cy="817381"/>
      </dsp:txXfrm>
    </dsp:sp>
    <dsp:sp modelId="{E03D73B8-0273-4E5B-BCC9-8B0D02D0DC61}">
      <dsp:nvSpPr>
        <dsp:cNvPr id="0" name=""/>
        <dsp:cNvSpPr/>
      </dsp:nvSpPr>
      <dsp:spPr>
        <a:xfrm>
          <a:off x="8156708" y="0"/>
          <a:ext cx="2396730" cy="23967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kern="1200" dirty="0" smtClean="0"/>
            <a:t>Public </a:t>
          </a:r>
          <a:r>
            <a:rPr lang="cs-CZ" sz="2000" kern="1200" dirty="0" err="1" smtClean="0"/>
            <a:t>administration</a:t>
          </a:r>
          <a:endParaRPr lang="cs-CZ" sz="2000" kern="1200" dirty="0"/>
        </a:p>
      </dsp:txBody>
      <dsp:txXfrm>
        <a:off x="8507701" y="350993"/>
        <a:ext cx="1694744" cy="1694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96B2F-D560-4E4E-BFC2-C1D3E44E3B96}">
      <dsp:nvSpPr>
        <dsp:cNvPr id="0" name=""/>
        <dsp:cNvSpPr/>
      </dsp:nvSpPr>
      <dsp:spPr>
        <a:xfrm>
          <a:off x="2717464" y="0"/>
          <a:ext cx="4972050" cy="49720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DAB82-A021-4ECC-A38D-4B9215930E5D}">
      <dsp:nvSpPr>
        <dsp:cNvPr id="0" name=""/>
        <dsp:cNvSpPr/>
      </dsp:nvSpPr>
      <dsp:spPr>
        <a:xfrm>
          <a:off x="385227" y="522400"/>
          <a:ext cx="10366910" cy="150635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cs-CZ" sz="1400" b="1" kern="1200" dirty="0" err="1" smtClean="0"/>
            <a:t>Government</a:t>
          </a:r>
          <a:r>
            <a:rPr lang="cs-CZ" sz="1400" kern="1200" dirty="0" smtClean="0"/>
            <a:t> and </a:t>
          </a:r>
          <a:r>
            <a:rPr lang="cs-CZ" sz="1400" b="1" kern="1200" dirty="0" err="1" smtClean="0"/>
            <a:t>ministries</a:t>
          </a:r>
          <a:r>
            <a:rPr lang="cs-CZ" sz="1400" b="1" kern="1200" dirty="0" smtClean="0"/>
            <a:t> (14) </a:t>
          </a:r>
          <a:r>
            <a:rPr lang="cs-CZ" sz="1400" kern="1200" dirty="0" smtClean="0"/>
            <a:t>(and </a:t>
          </a:r>
          <a:r>
            <a:rPr lang="cs-CZ" sz="1400" b="1" kern="1200" dirty="0" err="1" smtClean="0"/>
            <a:t>other</a:t>
          </a:r>
          <a:r>
            <a:rPr lang="cs-CZ" sz="1400" b="1" kern="1200" dirty="0" smtClean="0"/>
            <a:t> </a:t>
          </a:r>
          <a:r>
            <a:rPr lang="cs-CZ" sz="1400" b="1" kern="1200" dirty="0" err="1" smtClean="0"/>
            <a:t>central</a:t>
          </a:r>
          <a:r>
            <a:rPr lang="cs-CZ" sz="1400" b="1" kern="1200" dirty="0" smtClean="0"/>
            <a:t> </a:t>
          </a:r>
          <a:r>
            <a:rPr lang="cs-CZ" sz="1400" b="1" kern="1200" dirty="0" err="1" smtClean="0"/>
            <a:t>administrative</a:t>
          </a:r>
          <a:r>
            <a:rPr lang="cs-CZ" sz="1400" b="1" kern="1200" dirty="0" smtClean="0"/>
            <a:t> </a:t>
          </a:r>
          <a:r>
            <a:rPr lang="cs-CZ" sz="1400" b="1" kern="1200" dirty="0" err="1" smtClean="0"/>
            <a:t>bodies</a:t>
          </a:r>
          <a:r>
            <a:rPr lang="cs-CZ" sz="1400" b="1" kern="1200" dirty="0" smtClean="0"/>
            <a:t> – 17:  </a:t>
          </a:r>
          <a:r>
            <a:rPr lang="en-US" sz="1400" b="0" i="1" kern="1200" dirty="0" smtClean="0"/>
            <a:t>1. Czech Statistical Office,</a:t>
          </a:r>
          <a:r>
            <a:rPr lang="cs-CZ" sz="1400" b="0" i="1" kern="1200" dirty="0" smtClean="0"/>
            <a:t> </a:t>
          </a:r>
          <a:r>
            <a:rPr lang="en-US" sz="1400" b="0" i="1" kern="1200" dirty="0" smtClean="0"/>
            <a:t>2. Czech Office for Surveying, Mapping and </a:t>
          </a:r>
          <a:r>
            <a:rPr lang="en-US" sz="1400" b="0" i="1" kern="1200" dirty="0" err="1" smtClean="0"/>
            <a:t>Cadastre</a:t>
          </a:r>
          <a:r>
            <a:rPr lang="en-US" sz="1400" b="0" i="1" kern="1200" dirty="0" smtClean="0"/>
            <a:t>,</a:t>
          </a:r>
          <a:r>
            <a:rPr lang="cs-CZ" sz="1400" b="0" i="1" kern="1200" dirty="0" smtClean="0"/>
            <a:t> </a:t>
          </a:r>
          <a:r>
            <a:rPr lang="en-US" sz="1400" b="0" i="1" kern="1200" dirty="0" smtClean="0"/>
            <a:t>3. Czech Mining Authority,</a:t>
          </a:r>
          <a:r>
            <a:rPr lang="cs-CZ" sz="1400" b="0" i="1" kern="1200" dirty="0" smtClean="0"/>
            <a:t> </a:t>
          </a:r>
          <a:r>
            <a:rPr lang="en-US" sz="1400" b="0" i="1" kern="1200" dirty="0" smtClean="0"/>
            <a:t>4. Industrial Property Office,</a:t>
          </a:r>
          <a:r>
            <a:rPr lang="cs-CZ" sz="1400" b="0" i="1" kern="1200" dirty="0" smtClean="0"/>
            <a:t> </a:t>
          </a:r>
          <a:r>
            <a:rPr lang="en-US" sz="1400" b="0" i="1" kern="1200" dirty="0" smtClean="0"/>
            <a:t>5. Office for the Protection of Competition,</a:t>
          </a:r>
          <a:r>
            <a:rPr lang="cs-CZ" sz="1400" b="0" i="1" kern="1200" dirty="0" smtClean="0"/>
            <a:t> </a:t>
          </a:r>
          <a:r>
            <a:rPr lang="en-US" sz="1400" b="0" i="1" kern="1200" dirty="0" smtClean="0"/>
            <a:t>6. Administration of State Material Reserves,</a:t>
          </a:r>
          <a:r>
            <a:rPr lang="cs-CZ" sz="1400" b="0" i="1" kern="1200" dirty="0" smtClean="0"/>
            <a:t> </a:t>
          </a:r>
          <a:r>
            <a:rPr lang="en-US" sz="1400" b="0" i="1" kern="1200" dirty="0" smtClean="0"/>
            <a:t>7. State Office for Nuclear Safety,</a:t>
          </a:r>
          <a:r>
            <a:rPr lang="cs-CZ" sz="1400" b="0" i="1" kern="1200" dirty="0" smtClean="0"/>
            <a:t> </a:t>
          </a:r>
          <a:r>
            <a:rPr lang="en-US" sz="1400" b="0" i="1" kern="1200" dirty="0" smtClean="0"/>
            <a:t>8. National Security Authority,</a:t>
          </a:r>
          <a:r>
            <a:rPr lang="cs-CZ" sz="1400" b="0" i="1" kern="1200" dirty="0" smtClean="0"/>
            <a:t> </a:t>
          </a:r>
          <a:r>
            <a:rPr lang="en-US" sz="1400" b="0" i="1" kern="1200" dirty="0" smtClean="0"/>
            <a:t>9. Energy Regulatory Office,</a:t>
          </a:r>
          <a:r>
            <a:rPr lang="cs-CZ" sz="1400" b="0" i="1" kern="1200" dirty="0" smtClean="0"/>
            <a:t> </a:t>
          </a:r>
          <a:r>
            <a:rPr lang="en-US" sz="1400" b="0" i="1" kern="1200" dirty="0" smtClean="0"/>
            <a:t>10. Office of the Government of the Czech Republic,</a:t>
          </a:r>
          <a:r>
            <a:rPr lang="cs-CZ" sz="1400" b="0" i="1" kern="1200" dirty="0" smtClean="0"/>
            <a:t> </a:t>
          </a:r>
          <a:r>
            <a:rPr lang="en-US" sz="1400" b="0" i="1" kern="1200" dirty="0" smtClean="0"/>
            <a:t>11. Czech Telecommunication Office,</a:t>
          </a:r>
          <a:r>
            <a:rPr lang="cs-CZ" sz="1400" b="0" i="1" kern="1200" dirty="0" smtClean="0"/>
            <a:t> </a:t>
          </a:r>
          <a:r>
            <a:rPr lang="en-US" sz="1400" b="0" i="1" kern="1200" dirty="0" smtClean="0"/>
            <a:t>12. Office for Personal Data Protection,</a:t>
          </a:r>
          <a:r>
            <a:rPr lang="cs-CZ" sz="1400" b="0" i="1" kern="1200" dirty="0" smtClean="0"/>
            <a:t> </a:t>
          </a:r>
          <a:r>
            <a:rPr lang="en-US" sz="1400" b="0" i="1" kern="1200" dirty="0" smtClean="0"/>
            <a:t>13. The Council for Radio and Television Broadcasting,</a:t>
          </a:r>
          <a:r>
            <a:rPr lang="cs-CZ" sz="1400" b="0" i="1" kern="1200" dirty="0" smtClean="0"/>
            <a:t> </a:t>
          </a:r>
          <a:r>
            <a:rPr lang="en-US" sz="1400" b="0" i="1" kern="1200" dirty="0" smtClean="0"/>
            <a:t>14. Office for the Supervision of the Management of Political Parties and Political Movements;</a:t>
          </a:r>
          <a:r>
            <a:rPr lang="cs-CZ" sz="1400" b="0" i="1" kern="1200" dirty="0" smtClean="0"/>
            <a:t> </a:t>
          </a:r>
          <a:r>
            <a:rPr lang="en-US" sz="1400" b="0" i="1" kern="1200" dirty="0" smtClean="0"/>
            <a:t>15. Office for Access to Transport Infrastructure</a:t>
          </a:r>
          <a:r>
            <a:rPr lang="cs-CZ" sz="1400" b="0" i="1" kern="1200" dirty="0" smtClean="0"/>
            <a:t>, </a:t>
          </a:r>
          <a:r>
            <a:rPr lang="en-US" sz="1400" b="0" i="1" kern="1200" dirty="0" smtClean="0"/>
            <a:t>16. National Office for Cyber and Information Security</a:t>
          </a:r>
          <a:r>
            <a:rPr lang="cs-CZ" sz="1400" b="0" i="1" kern="1200" dirty="0" smtClean="0"/>
            <a:t>, </a:t>
          </a:r>
          <a:r>
            <a:rPr lang="en-US" sz="1400" b="0" i="1" kern="1200" dirty="0" smtClean="0"/>
            <a:t>17. National Sports Agency</a:t>
          </a:r>
          <a:r>
            <a:rPr lang="cs-CZ" sz="1400" b="0" i="1" kern="1200" dirty="0" smtClean="0"/>
            <a:t> </a:t>
          </a:r>
          <a:r>
            <a:rPr lang="cs-CZ" sz="1400" b="0" i="0" kern="1200" dirty="0" smtClean="0"/>
            <a:t>and „independent“ </a:t>
          </a:r>
          <a:r>
            <a:rPr lang="cs-CZ" sz="1400" b="0" i="0" kern="1200" dirty="0" err="1" smtClean="0"/>
            <a:t>bodies</a:t>
          </a:r>
          <a:r>
            <a:rPr lang="cs-CZ" sz="1400" b="0" i="0" kern="1200" dirty="0" smtClean="0"/>
            <a:t> as </a:t>
          </a:r>
          <a:r>
            <a:rPr lang="cs-CZ" sz="1400" b="0" i="1" kern="1200" dirty="0" smtClean="0"/>
            <a:t>Czech </a:t>
          </a:r>
          <a:r>
            <a:rPr lang="cs-CZ" sz="1400" b="0" i="1" kern="1200" dirty="0" err="1" smtClean="0"/>
            <a:t>National</a:t>
          </a:r>
          <a:r>
            <a:rPr lang="cs-CZ" sz="1400" b="0" i="1" kern="1200" dirty="0" smtClean="0"/>
            <a:t> Bank </a:t>
          </a:r>
          <a:r>
            <a:rPr lang="cs-CZ" sz="1400" b="0" i="0" kern="1200" dirty="0" err="1" smtClean="0"/>
            <a:t>or</a:t>
          </a:r>
          <a:r>
            <a:rPr lang="cs-CZ" sz="1400" b="0" i="0" kern="1200" dirty="0" smtClean="0"/>
            <a:t> </a:t>
          </a:r>
          <a:r>
            <a:rPr lang="cs-CZ" sz="1400" b="0" i="1" kern="1200" dirty="0" err="1" smtClean="0"/>
            <a:t>Supreme</a:t>
          </a:r>
          <a:r>
            <a:rPr lang="cs-CZ" sz="1400" b="0" i="1" kern="1200" dirty="0" smtClean="0"/>
            <a:t> </a:t>
          </a:r>
          <a:r>
            <a:rPr lang="cs-CZ" sz="1400" b="0" i="1" kern="1200" dirty="0" err="1" smtClean="0"/>
            <a:t>Control</a:t>
          </a:r>
          <a:r>
            <a:rPr lang="cs-CZ" sz="1400" b="0" i="1" kern="1200" dirty="0" smtClean="0"/>
            <a:t> Office</a:t>
          </a:r>
          <a:endParaRPr lang="cs-CZ" sz="1400" i="1" kern="1200" dirty="0"/>
        </a:p>
      </dsp:txBody>
      <dsp:txXfrm>
        <a:off x="458761" y="595934"/>
        <a:ext cx="10219842" cy="1359285"/>
      </dsp:txXfrm>
    </dsp:sp>
    <dsp:sp modelId="{F474A57D-985A-441D-A987-3D264B7F1657}">
      <dsp:nvSpPr>
        <dsp:cNvPr id="0" name=""/>
        <dsp:cNvSpPr/>
      </dsp:nvSpPr>
      <dsp:spPr>
        <a:xfrm>
          <a:off x="184110" y="2329480"/>
          <a:ext cx="10568027" cy="6602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cs-CZ" sz="1400" kern="1200" dirty="0" err="1" smtClean="0"/>
            <a:t>State</a:t>
          </a:r>
          <a:r>
            <a:rPr lang="cs-CZ" sz="1400" kern="1200" dirty="0" smtClean="0"/>
            <a:t> </a:t>
          </a:r>
          <a:r>
            <a:rPr lang="cs-CZ" sz="1400" kern="1200" dirty="0" err="1" smtClean="0"/>
            <a:t>administrative</a:t>
          </a:r>
          <a:r>
            <a:rPr lang="cs-CZ" sz="1400" kern="1200" dirty="0" smtClean="0"/>
            <a:t> </a:t>
          </a:r>
          <a:r>
            <a:rPr lang="cs-CZ" sz="1400" kern="1200" dirty="0" err="1" smtClean="0"/>
            <a:t>bodies</a:t>
          </a:r>
          <a:r>
            <a:rPr lang="cs-CZ" sz="1400" kern="1200" dirty="0" smtClean="0"/>
            <a:t> </a:t>
          </a:r>
          <a:r>
            <a:rPr lang="cs-CZ" sz="1400" kern="1200" dirty="0" err="1" smtClean="0"/>
            <a:t>with</a:t>
          </a:r>
          <a:r>
            <a:rPr lang="cs-CZ" sz="1400" kern="1200" dirty="0" smtClean="0"/>
            <a:t> </a:t>
          </a:r>
          <a:r>
            <a:rPr lang="cs-CZ" sz="1400" kern="1200" dirty="0" err="1" smtClean="0"/>
            <a:t>the</a:t>
          </a:r>
          <a:r>
            <a:rPr lang="cs-CZ" sz="1400" kern="1200" dirty="0" smtClean="0"/>
            <a:t> </a:t>
          </a:r>
          <a:r>
            <a:rPr lang="cs-CZ" sz="1400" b="1" kern="1200" dirty="0" err="1" smtClean="0"/>
            <a:t>whole</a:t>
          </a:r>
          <a:r>
            <a:rPr lang="cs-CZ" sz="1400" b="1" kern="1200" dirty="0" smtClean="0"/>
            <a:t> </a:t>
          </a:r>
          <a:r>
            <a:rPr lang="cs-CZ" sz="1400" b="1" kern="1200" dirty="0" err="1" smtClean="0"/>
            <a:t>state</a:t>
          </a:r>
          <a:r>
            <a:rPr lang="cs-CZ" sz="1400" b="1" kern="1200" dirty="0" smtClean="0"/>
            <a:t>/</a:t>
          </a:r>
          <a:r>
            <a:rPr lang="cs-CZ" sz="1400" b="1" kern="1200" dirty="0" err="1" smtClean="0"/>
            <a:t>national</a:t>
          </a:r>
          <a:r>
            <a:rPr lang="cs-CZ" sz="1400" b="1" kern="1200" dirty="0" smtClean="0"/>
            <a:t> </a:t>
          </a:r>
          <a:r>
            <a:rPr lang="cs-CZ" sz="1400" b="1" kern="1200" dirty="0" err="1" smtClean="0"/>
            <a:t>scope</a:t>
          </a:r>
          <a:r>
            <a:rPr lang="cs-CZ" sz="1400" b="1" kern="1200" dirty="0" smtClean="0"/>
            <a:t>: </a:t>
          </a:r>
          <a:r>
            <a:rPr lang="en-US" sz="1400" b="0" i="1" kern="1200" dirty="0" smtClean="0"/>
            <a:t>National Heritage Institute, Czech Social Security Administration, Labor Office, State Labor Inspection Office, Civil Aviation Office, General Financial Directorate, Specialized Tax Office, Railway Authority, Office for International Legal Protection of Children, State Institute for Drug Control, National Accreditation Office</a:t>
          </a:r>
          <a:endParaRPr lang="cs-CZ" sz="1400" b="0" i="1" kern="1200" dirty="0"/>
        </a:p>
      </dsp:txBody>
      <dsp:txXfrm>
        <a:off x="216340" y="2361710"/>
        <a:ext cx="10503567" cy="595772"/>
      </dsp:txXfrm>
    </dsp:sp>
    <dsp:sp modelId="{12261021-7ACC-4D74-9B72-45FE340D3577}">
      <dsp:nvSpPr>
        <dsp:cNvPr id="0" name=""/>
        <dsp:cNvSpPr/>
      </dsp:nvSpPr>
      <dsp:spPr>
        <a:xfrm>
          <a:off x="4841830" y="3295183"/>
          <a:ext cx="5650762" cy="98630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cs-CZ" sz="1400" b="0" kern="1200" dirty="0" err="1" smtClean="0"/>
            <a:t>Local</a:t>
          </a:r>
          <a:r>
            <a:rPr lang="cs-CZ" sz="1400" b="0" kern="1200" dirty="0" smtClean="0"/>
            <a:t> </a:t>
          </a:r>
          <a:r>
            <a:rPr lang="cs-CZ" sz="1400" b="0" kern="1200" dirty="0" err="1" smtClean="0"/>
            <a:t>Specialized</a:t>
          </a:r>
          <a:r>
            <a:rPr lang="cs-CZ" sz="1400" kern="1200" dirty="0" smtClean="0"/>
            <a:t> </a:t>
          </a:r>
          <a:r>
            <a:rPr lang="cs-CZ" sz="1400" kern="1200" dirty="0" err="1" smtClean="0"/>
            <a:t>bodies</a:t>
          </a:r>
          <a:r>
            <a:rPr lang="cs-CZ" sz="1400" kern="1200" dirty="0" smtClean="0"/>
            <a:t>: </a:t>
          </a:r>
          <a:r>
            <a:rPr lang="en-US" sz="1400" i="1" kern="1200" dirty="0" smtClean="0"/>
            <a:t>Tax offices</a:t>
          </a:r>
          <a:r>
            <a:rPr lang="cs-CZ" sz="1400" i="1" kern="1200" dirty="0" smtClean="0"/>
            <a:t> (14)</a:t>
          </a:r>
          <a:r>
            <a:rPr lang="en-US" sz="1400" i="1" kern="1200" dirty="0" smtClean="0"/>
            <a:t>, regional sanitary stations</a:t>
          </a:r>
          <a:r>
            <a:rPr lang="cs-CZ" sz="1400" i="1" kern="1200" dirty="0" smtClean="0"/>
            <a:t> (14)</a:t>
          </a:r>
          <a:r>
            <a:rPr lang="en-US" sz="1400" i="1" kern="1200" dirty="0" smtClean="0"/>
            <a:t>, regional military headquarters</a:t>
          </a:r>
          <a:r>
            <a:rPr lang="cs-CZ" sz="1400" i="1" kern="1200" dirty="0" smtClean="0"/>
            <a:t> (14)</a:t>
          </a:r>
          <a:r>
            <a:rPr lang="en-US" sz="1400" i="1" kern="1200" dirty="0" smtClean="0"/>
            <a:t>, district social security administration</a:t>
          </a:r>
          <a:r>
            <a:rPr lang="cs-CZ" sz="1400" i="1" kern="1200" dirty="0" smtClean="0"/>
            <a:t> (84)</a:t>
          </a:r>
          <a:r>
            <a:rPr lang="en-US" sz="1400" i="1" kern="1200" dirty="0" smtClean="0"/>
            <a:t>, district mining offices</a:t>
          </a:r>
          <a:r>
            <a:rPr lang="cs-CZ" sz="1400" i="1" kern="1200" dirty="0" smtClean="0"/>
            <a:t> (8)</a:t>
          </a:r>
          <a:r>
            <a:rPr lang="en-US" sz="1400" i="1" kern="1200" dirty="0" smtClean="0"/>
            <a:t>, cadastral offices, inspectorates</a:t>
          </a:r>
          <a:r>
            <a:rPr lang="cs-CZ" sz="1400" i="1" kern="1200" dirty="0" smtClean="0"/>
            <a:t> (84)</a:t>
          </a:r>
          <a:endParaRPr lang="cs-CZ" sz="1400" i="1" kern="1200" dirty="0"/>
        </a:p>
      </dsp:txBody>
      <dsp:txXfrm>
        <a:off x="4889977" y="3343330"/>
        <a:ext cx="5554468" cy="890008"/>
      </dsp:txXfrm>
    </dsp:sp>
    <dsp:sp modelId="{7EF220EA-F0EE-438E-8030-75A4DA88A994}">
      <dsp:nvSpPr>
        <dsp:cNvPr id="0" name=""/>
        <dsp:cNvSpPr/>
      </dsp:nvSpPr>
      <dsp:spPr>
        <a:xfrm>
          <a:off x="0" y="3894895"/>
          <a:ext cx="4452786" cy="7680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cs-CZ" sz="1600" b="1" kern="1200" dirty="0" err="1" smtClean="0"/>
            <a:t>Indirect</a:t>
          </a:r>
          <a:r>
            <a:rPr lang="cs-CZ" sz="1600" b="1" kern="1200" dirty="0" smtClean="0"/>
            <a:t> </a:t>
          </a:r>
          <a:r>
            <a:rPr lang="cs-CZ" sz="1600" b="1" kern="1200" dirty="0" err="1" smtClean="0"/>
            <a:t>state</a:t>
          </a:r>
          <a:r>
            <a:rPr lang="cs-CZ" sz="1600" b="1" kern="1200" dirty="0" smtClean="0"/>
            <a:t> </a:t>
          </a:r>
          <a:r>
            <a:rPr lang="cs-CZ" sz="1600" b="1" kern="1200" dirty="0" err="1" smtClean="0"/>
            <a:t>administration</a:t>
          </a:r>
          <a:r>
            <a:rPr lang="cs-CZ" sz="1600" b="1" kern="1200" dirty="0" smtClean="0"/>
            <a:t> </a:t>
          </a:r>
          <a:r>
            <a:rPr lang="cs-CZ" sz="1600" kern="1200" dirty="0" err="1" smtClean="0"/>
            <a:t>perfomed</a:t>
          </a:r>
          <a:r>
            <a:rPr lang="cs-CZ" sz="1600" kern="1200" dirty="0" smtClean="0"/>
            <a:t> by </a:t>
          </a:r>
          <a:r>
            <a:rPr lang="cs-CZ" sz="1600" kern="1200" dirty="0" err="1" smtClean="0"/>
            <a:t>the</a:t>
          </a:r>
          <a:r>
            <a:rPr lang="cs-CZ" sz="1600" kern="1200" dirty="0" smtClean="0"/>
            <a:t> </a:t>
          </a:r>
          <a:r>
            <a:rPr lang="cs-CZ" sz="1600" kern="1200" dirty="0" err="1" smtClean="0"/>
            <a:t>bodies</a:t>
          </a:r>
          <a:r>
            <a:rPr lang="cs-CZ" sz="1600" kern="1200" dirty="0" smtClean="0"/>
            <a:t> </a:t>
          </a:r>
          <a:r>
            <a:rPr lang="cs-CZ" sz="1600" kern="1200" dirty="0" err="1" smtClean="0"/>
            <a:t>of</a:t>
          </a:r>
          <a:r>
            <a:rPr lang="cs-CZ" sz="1600" kern="1200" dirty="0" smtClean="0"/>
            <a:t> </a:t>
          </a:r>
          <a:r>
            <a:rPr lang="cs-CZ" sz="1600" kern="1200" dirty="0" err="1" smtClean="0"/>
            <a:t>regions</a:t>
          </a:r>
          <a:r>
            <a:rPr lang="cs-CZ" sz="1600" kern="1200" dirty="0" smtClean="0"/>
            <a:t> and </a:t>
          </a:r>
          <a:r>
            <a:rPr lang="cs-CZ" sz="1600" kern="1200" dirty="0" err="1" smtClean="0"/>
            <a:t>municipalites</a:t>
          </a:r>
          <a:endParaRPr lang="cs-CZ" sz="1600" kern="1200" dirty="0"/>
        </a:p>
      </dsp:txBody>
      <dsp:txXfrm>
        <a:off x="37495" y="3932390"/>
        <a:ext cx="4377796" cy="6930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9" name="Obrázek 8">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4" name="Obrázek 13">
            <a:extLst>
              <a:ext uri="{FF2B5EF4-FFF2-40B4-BE49-F238E27FC236}">
                <a16:creationId xmlns:a16="http://schemas.microsoft.com/office/drawing/2014/main"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1" name="Obrázek 10">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a16="http://schemas.microsoft.com/office/drawing/2014/main"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a16="http://schemas.microsoft.com/office/drawing/2014/main"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6">
            <a:extLst>
              <a:ext uri="{FF2B5EF4-FFF2-40B4-BE49-F238E27FC236}">
                <a16:creationId xmlns:a16="http://schemas.microsoft.com/office/drawing/2014/main"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1" name="Obrázek 10">
            <a:extLst>
              <a:ext uri="{FF2B5EF4-FFF2-40B4-BE49-F238E27FC236}">
                <a16:creationId xmlns:a16="http://schemas.microsoft.com/office/drawing/2014/main"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51477" y="1489575"/>
            <a:ext cx="11361600" cy="3040184"/>
          </a:xfrm>
        </p:spPr>
        <p:txBody>
          <a:bodyPr/>
          <a:lstStyle/>
          <a:p>
            <a:pPr algn="ctr">
              <a:lnSpc>
                <a:spcPct val="100000"/>
              </a:lnSpc>
              <a:spcAft>
                <a:spcPts val="0"/>
              </a:spcAft>
            </a:pPr>
            <a:r>
              <a:rPr lang="cs-CZ" sz="3600" dirty="0" smtClean="0"/>
              <a:t>„</a:t>
            </a:r>
            <a:r>
              <a:rPr lang="cs-CZ" sz="3600" dirty="0" err="1" smtClean="0"/>
              <a:t>Simplifications</a:t>
            </a:r>
            <a:r>
              <a:rPr lang="cs-CZ" sz="3600" dirty="0" smtClean="0"/>
              <a:t> </a:t>
            </a:r>
            <a:r>
              <a:rPr lang="cs-CZ" sz="3600" dirty="0" err="1" smtClean="0"/>
              <a:t>of</a:t>
            </a:r>
            <a:r>
              <a:rPr lang="cs-CZ" sz="3600" dirty="0" smtClean="0"/>
              <a:t> </a:t>
            </a:r>
            <a:r>
              <a:rPr lang="cs-CZ" sz="3600" dirty="0" err="1" smtClean="0"/>
              <a:t>Administrative</a:t>
            </a:r>
            <a:r>
              <a:rPr lang="cs-CZ" sz="3600" dirty="0" smtClean="0"/>
              <a:t> </a:t>
            </a:r>
            <a:r>
              <a:rPr lang="cs-CZ" sz="3600" dirty="0" err="1" smtClean="0"/>
              <a:t>Procedure</a:t>
            </a:r>
            <a:r>
              <a:rPr lang="cs-CZ" sz="3600" dirty="0" smtClean="0"/>
              <a:t>“</a:t>
            </a:r>
            <a:br>
              <a:rPr lang="cs-CZ" sz="3600" dirty="0" smtClean="0"/>
            </a:br>
            <a:r>
              <a:rPr lang="cs-CZ" dirty="0" smtClean="0"/>
              <a:t/>
            </a:r>
            <a:br>
              <a:rPr lang="cs-CZ" dirty="0" smtClean="0"/>
            </a:br>
            <a:r>
              <a:rPr lang="en-US" sz="2000" b="0" i="1" dirty="0" smtClean="0"/>
              <a:t>The </a:t>
            </a:r>
            <a:r>
              <a:rPr lang="en-US" sz="2000" b="0" i="1" dirty="0"/>
              <a:t>project is co-financed by the Governments of </a:t>
            </a:r>
            <a:r>
              <a:rPr lang="en-US" sz="2000" b="0" i="1" dirty="0" err="1"/>
              <a:t>Czechia</a:t>
            </a:r>
            <a:r>
              <a:rPr lang="en-US" sz="2000" b="0" i="1" dirty="0"/>
              <a:t>, Hungary, Poland and Slovakia through</a:t>
            </a:r>
            <a:br>
              <a:rPr lang="en-US" sz="2000" b="0" i="1" dirty="0"/>
            </a:br>
            <a:r>
              <a:rPr lang="en-US" sz="2000" b="0" i="1" dirty="0" err="1"/>
              <a:t>Visegrad</a:t>
            </a:r>
            <a:r>
              <a:rPr lang="en-US" sz="2000" b="0" i="1" dirty="0"/>
              <a:t> Grants from International </a:t>
            </a:r>
            <a:r>
              <a:rPr lang="en-US" sz="2000" b="0" i="1" dirty="0" err="1"/>
              <a:t>Visegrad</a:t>
            </a:r>
            <a:r>
              <a:rPr lang="en-US" sz="2000" b="0" i="1" dirty="0"/>
              <a:t> Fund. The mission of the fund is to advance ideas for</a:t>
            </a:r>
            <a:br>
              <a:rPr lang="en-US" sz="2000" b="0" i="1" dirty="0"/>
            </a:br>
            <a:r>
              <a:rPr lang="cs-CZ" sz="2000" b="0" i="1" dirty="0" err="1"/>
              <a:t>sustainable</a:t>
            </a:r>
            <a:r>
              <a:rPr lang="cs-CZ" sz="2000" b="0" i="1" dirty="0"/>
              <a:t> </a:t>
            </a:r>
            <a:r>
              <a:rPr lang="cs-CZ" sz="2000" b="0" i="1" dirty="0" err="1"/>
              <a:t>regional</a:t>
            </a:r>
            <a:r>
              <a:rPr lang="cs-CZ" sz="2000" b="0" i="1" dirty="0"/>
              <a:t> </a:t>
            </a:r>
            <a:r>
              <a:rPr lang="cs-CZ" sz="2000" b="0" i="1" dirty="0" err="1"/>
              <a:t>cooperation</a:t>
            </a:r>
            <a:r>
              <a:rPr lang="cs-CZ" sz="2000" b="0" i="1" dirty="0"/>
              <a:t> in </a:t>
            </a:r>
            <a:r>
              <a:rPr lang="cs-CZ" sz="2000" b="0" i="1" dirty="0" err="1"/>
              <a:t>Central</a:t>
            </a:r>
            <a:r>
              <a:rPr lang="cs-CZ" sz="2000" b="0" i="1" dirty="0"/>
              <a:t> </a:t>
            </a:r>
            <a:r>
              <a:rPr lang="cs-CZ" sz="2000" b="0" i="1" dirty="0" err="1"/>
              <a:t>Europe</a:t>
            </a:r>
            <a:r>
              <a:rPr lang="cs-CZ" sz="2000" b="0" dirty="0" smtClean="0"/>
              <a:t>.</a:t>
            </a:r>
            <a:r>
              <a:rPr lang="cs-CZ" sz="2000" dirty="0" smtClean="0"/>
              <a:t/>
            </a:r>
            <a:br>
              <a:rPr lang="cs-CZ" sz="2000" dirty="0" smtClean="0"/>
            </a:br>
            <a:r>
              <a:rPr lang="cs-CZ" sz="2000" dirty="0"/>
              <a:t/>
            </a:r>
            <a:br>
              <a:rPr lang="cs-CZ" sz="2000" dirty="0"/>
            </a:br>
            <a:r>
              <a:rPr lang="cs-CZ" sz="2000" dirty="0"/>
              <a:t>https://www.facebook.com/SimplificationsofAdministrativeProcedure</a:t>
            </a:r>
          </a:p>
        </p:txBody>
      </p:sp>
      <p:sp>
        <p:nvSpPr>
          <p:cNvPr id="5" name="Podnadpis 4"/>
          <p:cNvSpPr>
            <a:spLocks noGrp="1"/>
          </p:cNvSpPr>
          <p:nvPr>
            <p:ph type="subTitle" idx="1"/>
          </p:nvPr>
        </p:nvSpPr>
        <p:spPr>
          <a:xfrm>
            <a:off x="586071" y="4767386"/>
            <a:ext cx="11361600" cy="985360"/>
          </a:xfrm>
        </p:spPr>
        <p:txBody>
          <a:bodyPr/>
          <a:lstStyle/>
          <a:p>
            <a:pPr algn="ctr"/>
            <a:r>
              <a:rPr lang="cs-CZ" b="1" dirty="0" smtClean="0"/>
              <a:t>JUDr. Lukáš Potěšil, Ph.D.</a:t>
            </a:r>
          </a:p>
          <a:p>
            <a:pPr algn="ctr"/>
            <a:r>
              <a:rPr lang="cs-CZ" dirty="0" smtClean="0"/>
              <a:t>Department </a:t>
            </a:r>
            <a:r>
              <a:rPr lang="cs-CZ" dirty="0" err="1" smtClean="0"/>
              <a:t>of</a:t>
            </a:r>
            <a:r>
              <a:rPr lang="cs-CZ" dirty="0" smtClean="0"/>
              <a:t> </a:t>
            </a:r>
            <a:r>
              <a:rPr lang="cs-CZ" dirty="0" err="1" smtClean="0"/>
              <a:t>Administrative</a:t>
            </a:r>
            <a:r>
              <a:rPr lang="cs-CZ" dirty="0" smtClean="0"/>
              <a:t> </a:t>
            </a:r>
            <a:r>
              <a:rPr lang="cs-CZ" dirty="0" err="1" smtClean="0"/>
              <a:t>Studies</a:t>
            </a:r>
            <a:r>
              <a:rPr lang="cs-CZ" dirty="0" smtClean="0"/>
              <a:t> and </a:t>
            </a:r>
            <a:r>
              <a:rPr lang="cs-CZ" dirty="0" err="1" smtClean="0"/>
              <a:t>Administrative</a:t>
            </a:r>
            <a:r>
              <a:rPr lang="cs-CZ" dirty="0" smtClean="0"/>
              <a:t> </a:t>
            </a:r>
            <a:r>
              <a:rPr lang="cs-CZ" dirty="0" err="1" smtClean="0"/>
              <a:t>Law</a:t>
            </a:r>
            <a:r>
              <a:rPr lang="cs-CZ" dirty="0" smtClean="0"/>
              <a:t>, </a:t>
            </a:r>
            <a:r>
              <a:rPr lang="cs-CZ" dirty="0" err="1" smtClean="0"/>
              <a:t>Faculty</a:t>
            </a:r>
            <a:r>
              <a:rPr lang="cs-CZ" dirty="0" smtClean="0"/>
              <a:t> </a:t>
            </a:r>
            <a:r>
              <a:rPr lang="cs-CZ" dirty="0" err="1" smtClean="0"/>
              <a:t>of</a:t>
            </a:r>
            <a:r>
              <a:rPr lang="cs-CZ" dirty="0" smtClean="0"/>
              <a:t> </a:t>
            </a:r>
            <a:r>
              <a:rPr lang="cs-CZ" dirty="0" err="1" smtClean="0"/>
              <a:t>Law</a:t>
            </a:r>
            <a:r>
              <a:rPr lang="cs-CZ" dirty="0" smtClean="0"/>
              <a:t>, Masaryk university, Brno, Czech Republic</a:t>
            </a:r>
          </a:p>
          <a:p>
            <a:pPr algn="ctr"/>
            <a:r>
              <a:rPr lang="cs-CZ" dirty="0" err="1" smtClean="0"/>
              <a:t>Lukas.Potesil</a:t>
            </a:r>
            <a:r>
              <a:rPr lang="en-GB" dirty="0" smtClean="0"/>
              <a:t>@</a:t>
            </a:r>
            <a:r>
              <a:rPr lang="cs-CZ" dirty="0" smtClean="0"/>
              <a:t>law.muni.cz</a:t>
            </a:r>
            <a:endParaRPr lang="cs-CZ" dirty="0"/>
          </a:p>
        </p:txBody>
      </p:sp>
      <p:pic>
        <p:nvPicPr>
          <p:cNvPr id="6" name="Obrázek 5"/>
          <p:cNvPicPr>
            <a:picLocks noChangeAspect="1"/>
          </p:cNvPicPr>
          <p:nvPr/>
        </p:nvPicPr>
        <p:blipFill>
          <a:blip r:embed="rId2"/>
          <a:stretch>
            <a:fillRect/>
          </a:stretch>
        </p:blipFill>
        <p:spPr>
          <a:xfrm>
            <a:off x="10707077" y="251701"/>
            <a:ext cx="1359877" cy="1342637"/>
          </a:xfrm>
          <a:prstGeom prst="rect">
            <a:avLst/>
          </a:prstGeom>
        </p:spPr>
      </p:pic>
    </p:spTree>
    <p:extLst>
      <p:ext uri="{BB962C8B-B14F-4D97-AF65-F5344CB8AC3E}">
        <p14:creationId xmlns:p14="http://schemas.microsoft.com/office/powerpoint/2010/main" val="167021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666000" y="343482"/>
            <a:ext cx="10753200" cy="451576"/>
          </a:xfrm>
        </p:spPr>
        <p:txBody>
          <a:bodyPr/>
          <a:lstStyle/>
          <a:p>
            <a:r>
              <a:rPr lang="cs-CZ" dirty="0" err="1" smtClean="0"/>
              <a:t>How</a:t>
            </a:r>
            <a:r>
              <a:rPr lang="cs-CZ" dirty="0" smtClean="0"/>
              <a:t> </a:t>
            </a:r>
            <a:r>
              <a:rPr lang="cs-CZ" dirty="0" err="1" smtClean="0"/>
              <a:t>we</a:t>
            </a:r>
            <a:r>
              <a:rPr lang="cs-CZ" dirty="0" smtClean="0"/>
              <a:t> </a:t>
            </a:r>
            <a:r>
              <a:rPr lang="cs-CZ" dirty="0" err="1" smtClean="0"/>
              <a:t>can</a:t>
            </a:r>
            <a:r>
              <a:rPr lang="cs-CZ" dirty="0" smtClean="0"/>
              <a:t> </a:t>
            </a:r>
            <a:r>
              <a:rPr lang="cs-CZ" dirty="0" err="1" smtClean="0"/>
              <a:t>know</a:t>
            </a:r>
            <a:r>
              <a:rPr lang="cs-CZ" dirty="0" smtClean="0"/>
              <a:t> </a:t>
            </a:r>
            <a:r>
              <a:rPr lang="cs-CZ" dirty="0" err="1" smtClean="0"/>
              <a:t>if</a:t>
            </a:r>
            <a:r>
              <a:rPr lang="cs-CZ" dirty="0" smtClean="0"/>
              <a:t> </a:t>
            </a:r>
            <a:r>
              <a:rPr lang="cs-CZ" dirty="0" err="1" smtClean="0"/>
              <a:t>the</a:t>
            </a:r>
            <a:r>
              <a:rPr lang="cs-CZ" dirty="0" smtClean="0"/>
              <a:t> </a:t>
            </a:r>
            <a:r>
              <a:rPr lang="cs-CZ" dirty="0" err="1" smtClean="0"/>
              <a:t>state</a:t>
            </a:r>
            <a:r>
              <a:rPr lang="cs-CZ" dirty="0" smtClean="0"/>
              <a:t> </a:t>
            </a:r>
            <a:r>
              <a:rPr lang="cs-CZ" dirty="0" err="1" smtClean="0"/>
              <a:t>is</a:t>
            </a:r>
            <a:r>
              <a:rPr lang="cs-CZ" dirty="0" smtClean="0"/>
              <a:t> </a:t>
            </a:r>
            <a:r>
              <a:rPr lang="cs-CZ" dirty="0" err="1" smtClean="0"/>
              <a:t>democratic</a:t>
            </a:r>
            <a:r>
              <a:rPr lang="cs-CZ" dirty="0" smtClean="0"/>
              <a:t> and </a:t>
            </a:r>
            <a:r>
              <a:rPr lang="cs-CZ" dirty="0" err="1" smtClean="0"/>
              <a:t>legal</a:t>
            </a:r>
            <a:r>
              <a:rPr lang="cs-CZ" dirty="0" smtClean="0"/>
              <a:t>?</a:t>
            </a:r>
            <a:endParaRPr lang="cs-CZ" dirty="0"/>
          </a:p>
        </p:txBody>
      </p:sp>
      <p:sp>
        <p:nvSpPr>
          <p:cNvPr id="5" name="Zástupný symbol pro obsah 4"/>
          <p:cNvSpPr>
            <a:spLocks noGrp="1"/>
          </p:cNvSpPr>
          <p:nvPr>
            <p:ph idx="1"/>
          </p:nvPr>
        </p:nvSpPr>
        <p:spPr/>
        <p:txBody>
          <a:bodyPr/>
          <a:lstStyle/>
          <a:p>
            <a:pPr algn="just">
              <a:lnSpc>
                <a:spcPct val="100000"/>
              </a:lnSpc>
            </a:pPr>
            <a:r>
              <a:rPr lang="cs-CZ" sz="2600" dirty="0" smtClean="0"/>
              <a:t>Adolf </a:t>
            </a:r>
            <a:r>
              <a:rPr lang="cs-CZ" sz="2600" dirty="0" err="1" smtClean="0"/>
              <a:t>Merkl</a:t>
            </a:r>
            <a:r>
              <a:rPr lang="cs-CZ" sz="2600" dirty="0" smtClean="0"/>
              <a:t> (</a:t>
            </a:r>
            <a:r>
              <a:rPr lang="cs-CZ" sz="2600" dirty="0" err="1" smtClean="0"/>
              <a:t>Austrian</a:t>
            </a:r>
            <a:r>
              <a:rPr lang="cs-CZ" sz="2600" dirty="0" smtClean="0"/>
              <a:t> </a:t>
            </a:r>
            <a:r>
              <a:rPr lang="cs-CZ" sz="2600" dirty="0" err="1" smtClean="0"/>
              <a:t>scientist</a:t>
            </a:r>
            <a:r>
              <a:rPr lang="cs-CZ" sz="2600" dirty="0" smtClean="0"/>
              <a:t>) </a:t>
            </a:r>
            <a:r>
              <a:rPr lang="cs-CZ" sz="2600" dirty="0" err="1" smtClean="0"/>
              <a:t>wrote</a:t>
            </a:r>
            <a:r>
              <a:rPr lang="cs-CZ" sz="2600" dirty="0" smtClean="0"/>
              <a:t> in </a:t>
            </a:r>
            <a:r>
              <a:rPr lang="cs-CZ" sz="2600" dirty="0" err="1" smtClean="0"/>
              <a:t>the</a:t>
            </a:r>
            <a:r>
              <a:rPr lang="cs-CZ" sz="2600" dirty="0" smtClean="0"/>
              <a:t> 30´s </a:t>
            </a:r>
            <a:r>
              <a:rPr lang="cs-CZ" sz="2600" dirty="0" err="1" smtClean="0"/>
              <a:t>that</a:t>
            </a:r>
            <a:r>
              <a:rPr lang="cs-CZ" sz="2600" dirty="0" smtClean="0"/>
              <a:t> such </a:t>
            </a:r>
            <a:r>
              <a:rPr lang="cs-CZ" sz="2600" dirty="0" err="1" smtClean="0"/>
              <a:t>state</a:t>
            </a:r>
            <a:r>
              <a:rPr lang="cs-CZ" sz="2600" dirty="0" smtClean="0"/>
              <a:t> </a:t>
            </a:r>
            <a:r>
              <a:rPr lang="cs-CZ" sz="2600" dirty="0" err="1" smtClean="0"/>
              <a:t>recognizes</a:t>
            </a:r>
            <a:r>
              <a:rPr lang="cs-CZ" sz="2600" dirty="0" smtClean="0"/>
              <a:t>:</a:t>
            </a:r>
          </a:p>
          <a:p>
            <a:pPr marL="586350" indent="-514350" algn="just">
              <a:lnSpc>
                <a:spcPct val="100000"/>
              </a:lnSpc>
              <a:buFont typeface="+mj-lt"/>
              <a:buAutoNum type="arabicPeriod"/>
            </a:pPr>
            <a:r>
              <a:rPr lang="cs-CZ" sz="2600" dirty="0" err="1" smtClean="0"/>
              <a:t>Principle</a:t>
            </a:r>
            <a:r>
              <a:rPr lang="cs-CZ" sz="2600" dirty="0" smtClean="0"/>
              <a:t> </a:t>
            </a:r>
            <a:r>
              <a:rPr lang="cs-CZ" sz="2600" dirty="0" err="1" smtClean="0"/>
              <a:t>of</a:t>
            </a:r>
            <a:r>
              <a:rPr lang="cs-CZ" sz="2600" dirty="0" smtClean="0"/>
              <a:t> </a:t>
            </a:r>
            <a:r>
              <a:rPr lang="cs-CZ" sz="2600" b="1" dirty="0" smtClean="0"/>
              <a:t>legality, rule </a:t>
            </a:r>
            <a:r>
              <a:rPr lang="cs-CZ" sz="2600" b="1" dirty="0" err="1" smtClean="0"/>
              <a:t>of</a:t>
            </a:r>
            <a:r>
              <a:rPr lang="cs-CZ" sz="2600" b="1" dirty="0" smtClean="0"/>
              <a:t> </a:t>
            </a:r>
            <a:r>
              <a:rPr lang="cs-CZ" sz="2600" b="1" dirty="0" err="1" smtClean="0"/>
              <a:t>law</a:t>
            </a:r>
            <a:endParaRPr lang="cs-CZ" sz="2600" b="1" dirty="0" smtClean="0"/>
          </a:p>
          <a:p>
            <a:pPr marL="586350" indent="-514350" algn="just">
              <a:lnSpc>
                <a:spcPct val="100000"/>
              </a:lnSpc>
              <a:buFont typeface="+mj-lt"/>
              <a:buAutoNum type="arabicPeriod"/>
            </a:pPr>
            <a:r>
              <a:rPr lang="cs-CZ" sz="2600" dirty="0" smtClean="0"/>
              <a:t>Existence </a:t>
            </a:r>
            <a:r>
              <a:rPr lang="cs-CZ" sz="2600" dirty="0" err="1" smtClean="0"/>
              <a:t>of</a:t>
            </a:r>
            <a:r>
              <a:rPr lang="cs-CZ" sz="2600" dirty="0" smtClean="0"/>
              <a:t> </a:t>
            </a:r>
            <a:r>
              <a:rPr lang="cs-CZ" sz="2600" b="1" dirty="0" err="1" smtClean="0"/>
              <a:t>self</a:t>
            </a:r>
            <a:r>
              <a:rPr lang="cs-CZ" sz="2600" b="1" dirty="0" smtClean="0"/>
              <a:t> – </a:t>
            </a:r>
            <a:r>
              <a:rPr lang="cs-CZ" sz="2600" b="1" dirty="0" err="1" smtClean="0"/>
              <a:t>government</a:t>
            </a:r>
            <a:r>
              <a:rPr lang="cs-CZ" sz="2600" b="1" dirty="0" smtClean="0"/>
              <a:t> </a:t>
            </a:r>
            <a:r>
              <a:rPr lang="cs-CZ" sz="2600" dirty="0" smtClean="0"/>
              <a:t>and</a:t>
            </a:r>
          </a:p>
          <a:p>
            <a:pPr marL="586350" indent="-514350" algn="just">
              <a:lnSpc>
                <a:spcPct val="100000"/>
              </a:lnSpc>
              <a:buFont typeface="+mj-lt"/>
              <a:buAutoNum type="arabicPeriod"/>
            </a:pPr>
            <a:r>
              <a:rPr lang="cs-CZ" sz="2600" dirty="0" err="1" smtClean="0"/>
              <a:t>Judicial</a:t>
            </a:r>
            <a:r>
              <a:rPr lang="cs-CZ" sz="2600" dirty="0" smtClean="0"/>
              <a:t> </a:t>
            </a:r>
            <a:r>
              <a:rPr lang="cs-CZ" sz="2600" dirty="0" err="1" smtClean="0"/>
              <a:t>control</a:t>
            </a:r>
            <a:r>
              <a:rPr lang="cs-CZ" sz="2600" dirty="0" smtClean="0"/>
              <a:t> </a:t>
            </a:r>
            <a:r>
              <a:rPr lang="cs-CZ" sz="2600" dirty="0" err="1" smtClean="0"/>
              <a:t>of</a:t>
            </a:r>
            <a:r>
              <a:rPr lang="cs-CZ" sz="2600" dirty="0" smtClean="0"/>
              <a:t> public </a:t>
            </a:r>
            <a:r>
              <a:rPr lang="cs-CZ" sz="2600" dirty="0" err="1" smtClean="0"/>
              <a:t>administration</a:t>
            </a:r>
            <a:r>
              <a:rPr lang="cs-CZ" sz="2600" dirty="0" smtClean="0"/>
              <a:t> – </a:t>
            </a:r>
            <a:r>
              <a:rPr lang="cs-CZ" sz="2600" b="1" dirty="0" err="1" smtClean="0"/>
              <a:t>administrative</a:t>
            </a:r>
            <a:r>
              <a:rPr lang="cs-CZ" sz="2600" b="1" dirty="0" smtClean="0"/>
              <a:t> justice</a:t>
            </a:r>
          </a:p>
          <a:p>
            <a:pPr marL="72000" indent="0" algn="just">
              <a:lnSpc>
                <a:spcPct val="100000"/>
              </a:lnSpc>
              <a:buNone/>
            </a:pPr>
            <a:endParaRPr lang="cs-CZ" sz="2600" dirty="0" smtClean="0"/>
          </a:p>
          <a:p>
            <a:pPr marL="72000" indent="0" algn="just">
              <a:lnSpc>
                <a:spcPct val="100000"/>
              </a:lnSpc>
              <a:buNone/>
            </a:pPr>
            <a:r>
              <a:rPr lang="cs-CZ" sz="2600" b="1" dirty="0" err="1" smtClean="0"/>
              <a:t>Example</a:t>
            </a:r>
            <a:r>
              <a:rPr lang="cs-CZ" sz="2600" b="1" dirty="0" smtClean="0"/>
              <a:t>:</a:t>
            </a:r>
            <a:r>
              <a:rPr lang="cs-CZ" sz="2600" dirty="0" smtClean="0"/>
              <a:t> In </a:t>
            </a:r>
            <a:r>
              <a:rPr lang="cs-CZ" sz="2600" dirty="0" err="1" smtClean="0"/>
              <a:t>the</a:t>
            </a:r>
            <a:r>
              <a:rPr lang="cs-CZ" sz="2600" dirty="0" smtClean="0"/>
              <a:t> </a:t>
            </a:r>
            <a:r>
              <a:rPr lang="cs-CZ" sz="2600" dirty="0" err="1" smtClean="0"/>
              <a:t>Czechoslovakia</a:t>
            </a:r>
            <a:r>
              <a:rPr lang="cs-CZ" sz="2600" dirty="0" smtClean="0"/>
              <a:t> these </a:t>
            </a:r>
            <a:r>
              <a:rPr lang="cs-CZ" sz="2600" dirty="0" err="1" smtClean="0"/>
              <a:t>roots</a:t>
            </a:r>
            <a:r>
              <a:rPr lang="cs-CZ" sz="2600" dirty="0" smtClean="0"/>
              <a:t> </a:t>
            </a:r>
            <a:r>
              <a:rPr lang="cs-CZ" sz="2600" dirty="0" err="1" smtClean="0"/>
              <a:t>were</a:t>
            </a:r>
            <a:r>
              <a:rPr lang="cs-CZ" sz="2600" dirty="0" smtClean="0"/>
              <a:t> </a:t>
            </a:r>
            <a:r>
              <a:rPr lang="cs-CZ" sz="2600" dirty="0" err="1" smtClean="0"/>
              <a:t>distroyed</a:t>
            </a:r>
            <a:r>
              <a:rPr lang="cs-CZ" sz="2600" dirty="0" smtClean="0"/>
              <a:t> </a:t>
            </a:r>
            <a:r>
              <a:rPr lang="cs-CZ" sz="2600" dirty="0" err="1" smtClean="0"/>
              <a:t>from</a:t>
            </a:r>
            <a:r>
              <a:rPr lang="cs-CZ" sz="2600" dirty="0" smtClean="0"/>
              <a:t> 1948 to 1989</a:t>
            </a:r>
          </a:p>
          <a:p>
            <a:pPr marL="72000" indent="0" algn="just">
              <a:lnSpc>
                <a:spcPct val="100000"/>
              </a:lnSpc>
              <a:buNone/>
            </a:pPr>
            <a:r>
              <a:rPr lang="cs-CZ" sz="2600" dirty="0" smtClean="0"/>
              <a:t>So, </a:t>
            </a:r>
            <a:r>
              <a:rPr lang="cs-CZ" sz="2600" dirty="0" err="1" smtClean="0"/>
              <a:t>thanks</a:t>
            </a:r>
            <a:r>
              <a:rPr lang="cs-CZ" sz="2600" dirty="0" smtClean="0"/>
              <a:t> to </a:t>
            </a:r>
            <a:r>
              <a:rPr lang="cs-CZ" sz="2600" dirty="0" err="1" smtClean="0"/>
              <a:t>this</a:t>
            </a:r>
            <a:r>
              <a:rPr lang="cs-CZ" sz="2600" dirty="0" smtClean="0"/>
              <a:t> </a:t>
            </a:r>
            <a:r>
              <a:rPr lang="cs-CZ" sz="2600" dirty="0" err="1" smtClean="0"/>
              <a:t>heritage</a:t>
            </a:r>
            <a:r>
              <a:rPr lang="cs-CZ" sz="2600" dirty="0" smtClean="0"/>
              <a:t>, </a:t>
            </a:r>
            <a:r>
              <a:rPr lang="cs-CZ" sz="2600" dirty="0" err="1" smtClean="0"/>
              <a:t>we</a:t>
            </a:r>
            <a:r>
              <a:rPr lang="cs-CZ" sz="2600" dirty="0" smtClean="0"/>
              <a:t> </a:t>
            </a:r>
            <a:r>
              <a:rPr lang="cs-CZ" sz="2600" dirty="0" err="1" smtClean="0"/>
              <a:t>should</a:t>
            </a:r>
            <a:r>
              <a:rPr lang="cs-CZ" sz="2600" dirty="0" smtClean="0"/>
              <a:t> </a:t>
            </a:r>
            <a:r>
              <a:rPr lang="cs-CZ" sz="2600" dirty="0" err="1" smtClean="0"/>
              <a:t>be</a:t>
            </a:r>
            <a:r>
              <a:rPr lang="cs-CZ" sz="2600" dirty="0" smtClean="0"/>
              <a:t> </a:t>
            </a:r>
            <a:r>
              <a:rPr lang="cs-CZ" sz="2600" dirty="0" err="1" smtClean="0"/>
              <a:t>aware</a:t>
            </a:r>
            <a:r>
              <a:rPr lang="cs-CZ" sz="2600" dirty="0" smtClean="0"/>
              <a:t> and </a:t>
            </a:r>
            <a:r>
              <a:rPr lang="cs-CZ" sz="2600" dirty="0" err="1" smtClean="0"/>
              <a:t>be</a:t>
            </a:r>
            <a:r>
              <a:rPr lang="cs-CZ" sz="2600" dirty="0" smtClean="0"/>
              <a:t> </a:t>
            </a:r>
            <a:r>
              <a:rPr lang="cs-CZ" sz="2600" dirty="0" err="1" smtClean="0"/>
              <a:t>carefoul</a:t>
            </a:r>
            <a:r>
              <a:rPr lang="cs-CZ" sz="2600" dirty="0" smtClean="0"/>
              <a:t>, </a:t>
            </a:r>
            <a:r>
              <a:rPr lang="cs-CZ" sz="2600" dirty="0" err="1" smtClean="0"/>
              <a:t>if</a:t>
            </a:r>
            <a:r>
              <a:rPr lang="cs-CZ" sz="2600" dirty="0" smtClean="0"/>
              <a:t> </a:t>
            </a:r>
            <a:r>
              <a:rPr lang="cs-CZ" sz="2600" dirty="0" err="1" smtClean="0"/>
              <a:t>someone</a:t>
            </a:r>
            <a:r>
              <a:rPr lang="cs-CZ" sz="2600" dirty="0" smtClean="0"/>
              <a:t> </a:t>
            </a:r>
            <a:r>
              <a:rPr lang="cs-CZ" sz="2600" dirty="0" err="1" smtClean="0"/>
              <a:t>will</a:t>
            </a:r>
            <a:r>
              <a:rPr lang="cs-CZ" sz="2600" dirty="0" smtClean="0"/>
              <a:t> </a:t>
            </a:r>
            <a:r>
              <a:rPr lang="cs-CZ" sz="2600" dirty="0" err="1" smtClean="0"/>
              <a:t>try</a:t>
            </a:r>
            <a:r>
              <a:rPr lang="cs-CZ" sz="2600" dirty="0" smtClean="0"/>
              <a:t> to limit </a:t>
            </a:r>
            <a:r>
              <a:rPr lang="cs-CZ" sz="2600" dirty="0" err="1" smtClean="0"/>
              <a:t>it</a:t>
            </a:r>
            <a:r>
              <a:rPr lang="cs-CZ" sz="2600" dirty="0" smtClean="0"/>
              <a:t> (</a:t>
            </a:r>
            <a:r>
              <a:rPr lang="cs-CZ" sz="2600" dirty="0" err="1" smtClean="0"/>
              <a:t>due</a:t>
            </a:r>
            <a:r>
              <a:rPr lang="cs-CZ" sz="2600" dirty="0" smtClean="0"/>
              <a:t> </a:t>
            </a:r>
            <a:r>
              <a:rPr lang="cs-CZ" sz="2600" dirty="0" err="1" smtClean="0"/>
              <a:t>also</a:t>
            </a:r>
            <a:r>
              <a:rPr lang="cs-CZ" sz="2600" dirty="0" smtClean="0"/>
              <a:t> „</a:t>
            </a:r>
            <a:r>
              <a:rPr lang="cs-CZ" sz="2600" dirty="0" err="1" smtClean="0"/>
              <a:t>economic</a:t>
            </a:r>
            <a:r>
              <a:rPr lang="cs-CZ" sz="2600" dirty="0" smtClean="0"/>
              <a:t>“ </a:t>
            </a:r>
            <a:r>
              <a:rPr lang="cs-CZ" sz="2600" dirty="0" err="1" smtClean="0"/>
              <a:t>reasons</a:t>
            </a:r>
            <a:r>
              <a:rPr lang="cs-CZ" sz="2600" dirty="0" smtClean="0"/>
              <a:t>)</a:t>
            </a:r>
            <a:endParaRPr lang="cs-CZ" sz="2600" dirty="0"/>
          </a:p>
        </p:txBody>
      </p:sp>
    </p:spTree>
    <p:extLst>
      <p:ext uri="{BB962C8B-B14F-4D97-AF65-F5344CB8AC3E}">
        <p14:creationId xmlns:p14="http://schemas.microsoft.com/office/powerpoint/2010/main" val="132430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400" b="1" dirty="0" err="1" smtClean="0"/>
              <a:t>Self</a:t>
            </a:r>
            <a:r>
              <a:rPr lang="cs-CZ" sz="2400" b="1" dirty="0" smtClean="0"/>
              <a:t> </a:t>
            </a:r>
            <a:r>
              <a:rPr lang="cs-CZ" sz="2400" b="1" dirty="0" err="1" smtClean="0"/>
              <a:t>government</a:t>
            </a:r>
            <a:r>
              <a:rPr lang="cs-CZ" sz="2400" b="1" dirty="0" smtClean="0"/>
              <a:t> </a:t>
            </a:r>
            <a:r>
              <a:rPr lang="cs-CZ" sz="2400" dirty="0" smtClean="0"/>
              <a:t>(</a:t>
            </a:r>
            <a:r>
              <a:rPr lang="cs-CZ" sz="2400" dirty="0" err="1" smtClean="0"/>
              <a:t>based</a:t>
            </a:r>
            <a:r>
              <a:rPr lang="cs-CZ" sz="2400" dirty="0" smtClean="0"/>
              <a:t> in </a:t>
            </a:r>
            <a:r>
              <a:rPr lang="cs-CZ" sz="2400" dirty="0" err="1" smtClean="0"/>
              <a:t>Constitution</a:t>
            </a:r>
            <a:r>
              <a:rPr lang="cs-CZ" sz="2400" dirty="0" smtClean="0"/>
              <a:t>, </a:t>
            </a:r>
            <a:r>
              <a:rPr lang="cs-CZ" sz="2400" dirty="0" err="1" smtClean="0"/>
              <a:t>European</a:t>
            </a:r>
            <a:r>
              <a:rPr lang="cs-CZ" sz="2400" dirty="0" smtClean="0"/>
              <a:t> Charter </a:t>
            </a:r>
            <a:r>
              <a:rPr lang="cs-CZ" sz="2400" dirty="0" err="1" smtClean="0"/>
              <a:t>of</a:t>
            </a:r>
            <a:r>
              <a:rPr lang="cs-CZ" sz="2400" dirty="0" smtClean="0"/>
              <a:t> </a:t>
            </a:r>
            <a:r>
              <a:rPr lang="cs-CZ" sz="2400" dirty="0" err="1" smtClean="0"/>
              <a:t>Local</a:t>
            </a:r>
            <a:r>
              <a:rPr lang="cs-CZ" sz="2400" dirty="0" smtClean="0"/>
              <a:t> </a:t>
            </a:r>
            <a:r>
              <a:rPr lang="cs-CZ" sz="2400" dirty="0" err="1" smtClean="0"/>
              <a:t>Government</a:t>
            </a:r>
            <a:r>
              <a:rPr lang="cs-CZ" sz="2400" dirty="0" smtClean="0"/>
              <a:t>) – </a:t>
            </a:r>
            <a:r>
              <a:rPr lang="cs-CZ" sz="2400" dirty="0" err="1" smtClean="0"/>
              <a:t>is</a:t>
            </a:r>
            <a:r>
              <a:rPr lang="cs-CZ" sz="2400" dirty="0" smtClean="0"/>
              <a:t> </a:t>
            </a:r>
            <a:r>
              <a:rPr lang="cs-CZ" sz="2400" dirty="0" err="1" smtClean="0"/>
              <a:t>protected</a:t>
            </a:r>
            <a:r>
              <a:rPr lang="cs-CZ" sz="2400" dirty="0" smtClean="0"/>
              <a:t>, „</a:t>
            </a:r>
            <a:r>
              <a:rPr lang="cs-CZ" sz="2400" dirty="0" err="1" smtClean="0"/>
              <a:t>prepares</a:t>
            </a:r>
            <a:r>
              <a:rPr lang="cs-CZ" sz="2400" dirty="0" smtClean="0"/>
              <a:t> </a:t>
            </a:r>
            <a:r>
              <a:rPr lang="cs-CZ" sz="2400" dirty="0" err="1" smtClean="0"/>
              <a:t>the</a:t>
            </a:r>
            <a:r>
              <a:rPr lang="cs-CZ" sz="2400" dirty="0" smtClean="0"/>
              <a:t> </a:t>
            </a:r>
            <a:r>
              <a:rPr lang="cs-CZ" sz="2400" dirty="0" err="1" smtClean="0"/>
              <a:t>politicians</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national</a:t>
            </a:r>
            <a:r>
              <a:rPr lang="cs-CZ" sz="2400" dirty="0" smtClean="0"/>
              <a:t>/</a:t>
            </a:r>
            <a:r>
              <a:rPr lang="cs-CZ" sz="2400" dirty="0" err="1" smtClean="0"/>
              <a:t>state</a:t>
            </a:r>
            <a:r>
              <a:rPr lang="cs-CZ" sz="2400" dirty="0" smtClean="0"/>
              <a:t> </a:t>
            </a:r>
            <a:r>
              <a:rPr lang="cs-CZ" sz="2400" dirty="0" err="1" smtClean="0"/>
              <a:t>level</a:t>
            </a:r>
            <a:r>
              <a:rPr lang="cs-CZ" sz="2400" dirty="0" smtClean="0"/>
              <a:t>“</a:t>
            </a:r>
          </a:p>
          <a:p>
            <a:pPr algn="just">
              <a:lnSpc>
                <a:spcPct val="100000"/>
              </a:lnSpc>
            </a:pPr>
            <a:r>
              <a:rPr lang="cs-CZ" sz="2400" b="1" dirty="0" smtClean="0"/>
              <a:t>14</a:t>
            </a:r>
            <a:r>
              <a:rPr lang="cs-CZ" sz="2400" dirty="0" smtClean="0"/>
              <a:t> </a:t>
            </a:r>
            <a:r>
              <a:rPr lang="cs-CZ" sz="2400" dirty="0" err="1" smtClean="0"/>
              <a:t>regions</a:t>
            </a:r>
            <a:r>
              <a:rPr lang="cs-CZ" sz="2400" dirty="0" smtClean="0"/>
              <a:t> (</a:t>
            </a:r>
            <a:r>
              <a:rPr lang="cs-CZ" sz="2400" u="sng" dirty="0" err="1" smtClean="0"/>
              <a:t>all</a:t>
            </a:r>
            <a:r>
              <a:rPr lang="cs-CZ" sz="2400" u="sng" dirty="0" smtClean="0"/>
              <a:t> </a:t>
            </a:r>
            <a:r>
              <a:rPr lang="cs-CZ" sz="2400" u="sng" dirty="0" err="1" smtClean="0"/>
              <a:t>perform</a:t>
            </a:r>
            <a:r>
              <a:rPr lang="cs-CZ" sz="2400" u="sng" dirty="0" smtClean="0"/>
              <a:t> </a:t>
            </a:r>
            <a:r>
              <a:rPr lang="cs-CZ" sz="2400" u="sng" dirty="0" err="1" smtClean="0"/>
              <a:t>also</a:t>
            </a:r>
            <a:r>
              <a:rPr lang="cs-CZ" sz="2400" u="sng" dirty="0" smtClean="0"/>
              <a:t> </a:t>
            </a:r>
            <a:r>
              <a:rPr lang="cs-CZ" sz="2400" u="sng" dirty="0" err="1" smtClean="0"/>
              <a:t>state</a:t>
            </a:r>
            <a:r>
              <a:rPr lang="cs-CZ" sz="2400" u="sng" dirty="0" smtClean="0"/>
              <a:t> </a:t>
            </a:r>
            <a:r>
              <a:rPr lang="cs-CZ" sz="2400" u="sng" dirty="0" err="1" smtClean="0"/>
              <a:t>administration</a:t>
            </a:r>
            <a:r>
              <a:rPr lang="cs-CZ" sz="2400" dirty="0" smtClean="0"/>
              <a:t>)</a:t>
            </a:r>
          </a:p>
          <a:p>
            <a:pPr algn="just">
              <a:lnSpc>
                <a:spcPct val="100000"/>
              </a:lnSpc>
            </a:pPr>
            <a:r>
              <a:rPr lang="cs-CZ" sz="2400" b="1" dirty="0" smtClean="0"/>
              <a:t>+/- 6254</a:t>
            </a:r>
            <a:r>
              <a:rPr lang="cs-CZ" sz="2400" dirty="0" smtClean="0"/>
              <a:t> </a:t>
            </a:r>
            <a:r>
              <a:rPr lang="cs-CZ" sz="2400" dirty="0" err="1" smtClean="0"/>
              <a:t>municipalites</a:t>
            </a:r>
            <a:r>
              <a:rPr lang="cs-CZ" sz="2400" dirty="0" smtClean="0"/>
              <a:t> (cca 30 </a:t>
            </a:r>
            <a:r>
              <a:rPr lang="cs-CZ" sz="2400" dirty="0" err="1" smtClean="0"/>
              <a:t>cities</a:t>
            </a:r>
            <a:r>
              <a:rPr lang="cs-CZ" sz="2400" dirty="0" smtClean="0"/>
              <a:t> </a:t>
            </a:r>
            <a:r>
              <a:rPr lang="cs-CZ" sz="2400" dirty="0" err="1" smtClean="0"/>
              <a:t>with</a:t>
            </a:r>
            <a:r>
              <a:rPr lang="cs-CZ" sz="2400" dirty="0" smtClean="0"/>
              <a:t> </a:t>
            </a:r>
            <a:r>
              <a:rPr lang="cs-CZ" sz="2400" dirty="0" err="1" smtClean="0"/>
              <a:t>specific</a:t>
            </a:r>
            <a:r>
              <a:rPr lang="cs-CZ" sz="2400" dirty="0" smtClean="0"/>
              <a:t> </a:t>
            </a:r>
            <a:r>
              <a:rPr lang="cs-CZ" sz="2400" dirty="0" err="1" smtClean="0"/>
              <a:t>regime</a:t>
            </a:r>
            <a:r>
              <a:rPr lang="cs-CZ" sz="2400" dirty="0" smtClean="0"/>
              <a:t> – </a:t>
            </a:r>
            <a:r>
              <a:rPr lang="cs-CZ" sz="2400" dirty="0" err="1" smtClean="0"/>
              <a:t>division</a:t>
            </a:r>
            <a:r>
              <a:rPr lang="cs-CZ" sz="2400" dirty="0" smtClean="0"/>
              <a:t> </a:t>
            </a:r>
            <a:r>
              <a:rPr lang="cs-CZ" sz="2400" dirty="0" err="1" smtClean="0"/>
              <a:t>between</a:t>
            </a:r>
            <a:r>
              <a:rPr lang="cs-CZ" sz="2400" dirty="0" smtClean="0"/>
              <a:t> </a:t>
            </a:r>
            <a:r>
              <a:rPr lang="cs-CZ" sz="2400" u="sng" dirty="0" smtClean="0"/>
              <a:t>part </a:t>
            </a:r>
            <a:r>
              <a:rPr lang="cs-CZ" sz="2400" u="sng" dirty="0" err="1" smtClean="0"/>
              <a:t>of</a:t>
            </a:r>
            <a:r>
              <a:rPr lang="cs-CZ" sz="2400" u="sng" dirty="0" smtClean="0"/>
              <a:t> such </a:t>
            </a:r>
            <a:r>
              <a:rPr lang="cs-CZ" sz="2400" u="sng" dirty="0" err="1" smtClean="0"/>
              <a:t>cities</a:t>
            </a:r>
            <a:r>
              <a:rPr lang="cs-CZ" sz="2400" u="sng" dirty="0" smtClean="0"/>
              <a:t> </a:t>
            </a:r>
            <a:r>
              <a:rPr lang="cs-CZ" sz="2400" dirty="0" smtClean="0"/>
              <a:t>and </a:t>
            </a:r>
            <a:r>
              <a:rPr lang="cs-CZ" sz="2400" dirty="0" err="1" smtClean="0"/>
              <a:t>the</a:t>
            </a:r>
            <a:r>
              <a:rPr lang="cs-CZ" sz="2400" dirty="0" smtClean="0"/>
              <a:t> </a:t>
            </a:r>
            <a:r>
              <a:rPr lang="cs-CZ" sz="2400" u="sng" dirty="0" smtClean="0"/>
              <a:t>city </a:t>
            </a:r>
            <a:r>
              <a:rPr lang="cs-CZ" sz="2400" u="sng" dirty="0" err="1" smtClean="0"/>
              <a:t>itself</a:t>
            </a:r>
            <a:r>
              <a:rPr lang="cs-CZ" sz="2400" dirty="0" smtClean="0"/>
              <a:t>); </a:t>
            </a:r>
            <a:r>
              <a:rPr lang="cs-CZ" sz="2400" dirty="0" err="1" smtClean="0"/>
              <a:t>all</a:t>
            </a:r>
            <a:r>
              <a:rPr lang="cs-CZ" sz="2400" dirty="0" smtClean="0"/>
              <a:t> </a:t>
            </a:r>
            <a:r>
              <a:rPr lang="cs-CZ" sz="2400" dirty="0" err="1" smtClean="0"/>
              <a:t>of</a:t>
            </a:r>
            <a:r>
              <a:rPr lang="cs-CZ" sz="2400" dirty="0" smtClean="0"/>
              <a:t> </a:t>
            </a:r>
            <a:r>
              <a:rPr lang="cs-CZ" sz="2400" dirty="0" err="1" smtClean="0"/>
              <a:t>them</a:t>
            </a:r>
            <a:r>
              <a:rPr lang="cs-CZ" sz="2400" dirty="0" smtClean="0"/>
              <a:t> </a:t>
            </a:r>
            <a:r>
              <a:rPr lang="cs-CZ" sz="2400" dirty="0" err="1" smtClean="0"/>
              <a:t>perform</a:t>
            </a:r>
            <a:r>
              <a:rPr lang="cs-CZ" sz="2400" dirty="0" smtClean="0"/>
              <a:t> (</a:t>
            </a:r>
            <a:r>
              <a:rPr lang="cs-CZ" sz="2400" dirty="0" err="1" smtClean="0"/>
              <a:t>of</a:t>
            </a:r>
            <a:r>
              <a:rPr lang="cs-CZ" sz="2400" dirty="0" smtClean="0"/>
              <a:t> </a:t>
            </a:r>
            <a:r>
              <a:rPr lang="cs-CZ" sz="2400" dirty="0" err="1" smtClean="0"/>
              <a:t>course</a:t>
            </a:r>
            <a:r>
              <a:rPr lang="cs-CZ" sz="2400" dirty="0" smtClean="0"/>
              <a:t>) </a:t>
            </a:r>
            <a:r>
              <a:rPr lang="cs-CZ" sz="2400" dirty="0" err="1" smtClean="0"/>
              <a:t>self</a:t>
            </a:r>
            <a:r>
              <a:rPr lang="cs-CZ" sz="2400" dirty="0" smtClean="0"/>
              <a:t> </a:t>
            </a:r>
            <a:r>
              <a:rPr lang="cs-CZ" sz="2400" dirty="0" err="1" smtClean="0"/>
              <a:t>government</a:t>
            </a:r>
            <a:r>
              <a:rPr lang="cs-CZ" sz="2400" dirty="0"/>
              <a:t> </a:t>
            </a:r>
            <a:r>
              <a:rPr lang="cs-CZ" sz="2400" dirty="0" smtClean="0"/>
              <a:t>and </a:t>
            </a:r>
            <a:r>
              <a:rPr lang="cs-CZ" sz="2400" dirty="0" err="1" smtClean="0"/>
              <a:t>the</a:t>
            </a:r>
            <a:r>
              <a:rPr lang="cs-CZ" sz="2400" dirty="0" smtClean="0"/>
              <a:t> </a:t>
            </a:r>
            <a:r>
              <a:rPr lang="cs-CZ" sz="2400" dirty="0" err="1" smtClean="0"/>
              <a:t>state</a:t>
            </a:r>
            <a:r>
              <a:rPr lang="cs-CZ" sz="2400" dirty="0" smtClean="0"/>
              <a:t> </a:t>
            </a:r>
            <a:r>
              <a:rPr lang="cs-CZ" sz="2400" dirty="0" err="1" smtClean="0"/>
              <a:t>administration</a:t>
            </a:r>
            <a:r>
              <a:rPr lang="cs-CZ" sz="2400" dirty="0" smtClean="0"/>
              <a:t> (but in </a:t>
            </a:r>
            <a:r>
              <a:rPr lang="cs-CZ" sz="2400" b="1" dirty="0" err="1" smtClean="0"/>
              <a:t>different</a:t>
            </a:r>
            <a:r>
              <a:rPr lang="cs-CZ" sz="2400" b="1" dirty="0" smtClean="0"/>
              <a:t> </a:t>
            </a:r>
            <a:r>
              <a:rPr lang="cs-CZ" sz="2400" b="1" dirty="0" err="1" smtClean="0"/>
              <a:t>scope</a:t>
            </a:r>
            <a:r>
              <a:rPr lang="cs-CZ" sz="2400" b="1" dirty="0" smtClean="0"/>
              <a:t> </a:t>
            </a:r>
            <a:r>
              <a:rPr lang="cs-CZ" sz="2400" dirty="0" smtClean="0"/>
              <a:t>– </a:t>
            </a:r>
            <a:r>
              <a:rPr lang="cs-CZ" sz="2400" dirty="0" err="1" smtClean="0">
                <a:solidFill>
                  <a:srgbClr val="F01928"/>
                </a:solidFill>
              </a:rPr>
              <a:t>three</a:t>
            </a:r>
            <a:r>
              <a:rPr lang="cs-CZ" sz="2400" dirty="0" smtClean="0">
                <a:solidFill>
                  <a:srgbClr val="F01928"/>
                </a:solidFill>
              </a:rPr>
              <a:t> </a:t>
            </a:r>
            <a:r>
              <a:rPr lang="cs-CZ" sz="2400" dirty="0" err="1" smtClean="0">
                <a:solidFill>
                  <a:srgbClr val="F01928"/>
                </a:solidFill>
              </a:rPr>
              <a:t>cathegories</a:t>
            </a:r>
            <a:r>
              <a:rPr lang="cs-CZ" sz="2400" dirty="0" smtClean="0">
                <a:solidFill>
                  <a:srgbClr val="F01928"/>
                </a:solidFill>
              </a:rPr>
              <a:t> </a:t>
            </a:r>
            <a:r>
              <a:rPr lang="cs-CZ" sz="2400" dirty="0" err="1" smtClean="0">
                <a:solidFill>
                  <a:srgbClr val="F01928"/>
                </a:solidFill>
              </a:rPr>
              <a:t>of</a:t>
            </a:r>
            <a:r>
              <a:rPr lang="cs-CZ" sz="2400" dirty="0" smtClean="0">
                <a:solidFill>
                  <a:srgbClr val="F01928"/>
                </a:solidFill>
              </a:rPr>
              <a:t> </a:t>
            </a:r>
            <a:r>
              <a:rPr lang="cs-CZ" sz="2400" dirty="0" err="1" smtClean="0">
                <a:solidFill>
                  <a:srgbClr val="F01928"/>
                </a:solidFill>
              </a:rPr>
              <a:t>the</a:t>
            </a:r>
            <a:r>
              <a:rPr lang="cs-CZ" sz="2400" dirty="0" smtClean="0">
                <a:solidFill>
                  <a:srgbClr val="F01928"/>
                </a:solidFill>
              </a:rPr>
              <a:t> </a:t>
            </a:r>
            <a:r>
              <a:rPr lang="cs-CZ" sz="2400" dirty="0" err="1" smtClean="0">
                <a:solidFill>
                  <a:srgbClr val="F01928"/>
                </a:solidFill>
              </a:rPr>
              <a:t>municipalites</a:t>
            </a:r>
            <a:r>
              <a:rPr lang="cs-CZ" sz="2400" dirty="0" smtClean="0"/>
              <a:t>, </a:t>
            </a:r>
            <a:r>
              <a:rPr lang="cs-CZ" sz="2400" dirty="0" err="1" smtClean="0"/>
              <a:t>only</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tasks</a:t>
            </a:r>
            <a:r>
              <a:rPr lang="cs-CZ" sz="2400" dirty="0" smtClean="0"/>
              <a:t> </a:t>
            </a:r>
            <a:r>
              <a:rPr lang="cs-CZ" sz="2400" dirty="0" err="1" smtClean="0"/>
              <a:t>of</a:t>
            </a:r>
            <a:r>
              <a:rPr lang="cs-CZ" sz="2400" dirty="0" smtClean="0"/>
              <a:t> </a:t>
            </a:r>
            <a:r>
              <a:rPr lang="cs-CZ" sz="2400" b="1" dirty="0" smtClean="0"/>
              <a:t>STATE</a:t>
            </a:r>
            <a:r>
              <a:rPr lang="cs-CZ" sz="2400" dirty="0" smtClean="0"/>
              <a:t> </a:t>
            </a:r>
            <a:r>
              <a:rPr lang="cs-CZ" sz="2400" dirty="0" err="1" smtClean="0"/>
              <a:t>administration</a:t>
            </a:r>
            <a:r>
              <a:rPr lang="cs-CZ" sz="2400" dirty="0" smtClean="0"/>
              <a:t>)</a:t>
            </a:r>
          </a:p>
          <a:p>
            <a:pPr algn="just">
              <a:lnSpc>
                <a:spcPct val="100000"/>
              </a:lnSpc>
            </a:pPr>
            <a:endParaRPr lang="cs-CZ" sz="2400" dirty="0" smtClean="0"/>
          </a:p>
          <a:p>
            <a:pPr algn="just">
              <a:lnSpc>
                <a:spcPct val="100000"/>
              </a:lnSpc>
            </a:pPr>
            <a:r>
              <a:rPr lang="cs-CZ" sz="2400" b="1" dirty="0" smtClean="0">
                <a:solidFill>
                  <a:srgbClr val="FF0000"/>
                </a:solidFill>
              </a:rPr>
              <a:t>??? </a:t>
            </a:r>
            <a:r>
              <a:rPr lang="cs-CZ" sz="2400" b="1" dirty="0" err="1" smtClean="0">
                <a:solidFill>
                  <a:srgbClr val="FF0000"/>
                </a:solidFill>
              </a:rPr>
              <a:t>Is</a:t>
            </a:r>
            <a:r>
              <a:rPr lang="cs-CZ" sz="2400" b="1" dirty="0" smtClean="0">
                <a:solidFill>
                  <a:srgbClr val="FF0000"/>
                </a:solidFill>
              </a:rPr>
              <a:t> </a:t>
            </a:r>
            <a:r>
              <a:rPr lang="cs-CZ" sz="2400" b="1" dirty="0" err="1" smtClean="0">
                <a:solidFill>
                  <a:srgbClr val="FF0000"/>
                </a:solidFill>
              </a:rPr>
              <a:t>it</a:t>
            </a:r>
            <a:r>
              <a:rPr lang="cs-CZ" sz="2400" b="1" dirty="0" smtClean="0">
                <a:solidFill>
                  <a:srgbClr val="FF0000"/>
                </a:solidFill>
              </a:rPr>
              <a:t> (</a:t>
            </a:r>
            <a:r>
              <a:rPr lang="cs-CZ" sz="2400" b="1" dirty="0" err="1" smtClean="0">
                <a:solidFill>
                  <a:srgbClr val="FF0000"/>
                </a:solidFill>
              </a:rPr>
              <a:t>the</a:t>
            </a:r>
            <a:r>
              <a:rPr lang="cs-CZ" sz="2400" b="1" dirty="0" smtClean="0">
                <a:solidFill>
                  <a:srgbClr val="FF0000"/>
                </a:solidFill>
              </a:rPr>
              <a:t> </a:t>
            </a:r>
            <a:r>
              <a:rPr lang="cs-CZ" sz="2400" b="1" dirty="0" err="1" smtClean="0">
                <a:solidFill>
                  <a:srgbClr val="FF0000"/>
                </a:solidFill>
              </a:rPr>
              <a:t>mixed</a:t>
            </a:r>
            <a:r>
              <a:rPr lang="cs-CZ" sz="2400" b="1" dirty="0" smtClean="0">
                <a:solidFill>
                  <a:srgbClr val="FF0000"/>
                </a:solidFill>
              </a:rPr>
              <a:t> model </a:t>
            </a:r>
            <a:r>
              <a:rPr lang="cs-CZ" sz="2400" b="1" dirty="0" err="1" smtClean="0">
                <a:solidFill>
                  <a:srgbClr val="FF0000"/>
                </a:solidFill>
              </a:rPr>
              <a:t>itself</a:t>
            </a:r>
            <a:r>
              <a:rPr lang="cs-CZ" sz="2400" b="1" dirty="0" smtClean="0">
                <a:solidFill>
                  <a:srgbClr val="FF0000"/>
                </a:solidFill>
              </a:rPr>
              <a:t>) </a:t>
            </a:r>
            <a:r>
              <a:rPr lang="cs-CZ" sz="2400" b="1" dirty="0" err="1" smtClean="0">
                <a:solidFill>
                  <a:srgbClr val="FF0000"/>
                </a:solidFill>
              </a:rPr>
              <a:t>also</a:t>
            </a:r>
            <a:r>
              <a:rPr lang="cs-CZ" sz="2400" b="1" dirty="0" smtClean="0">
                <a:solidFill>
                  <a:srgbClr val="FF0000"/>
                </a:solidFill>
              </a:rPr>
              <a:t> </a:t>
            </a:r>
            <a:r>
              <a:rPr lang="cs-CZ" sz="2400" b="1" dirty="0" err="1" smtClean="0">
                <a:solidFill>
                  <a:srgbClr val="FF0000"/>
                </a:solidFill>
              </a:rPr>
              <a:t>reason</a:t>
            </a:r>
            <a:r>
              <a:rPr lang="cs-CZ" sz="2400" b="1" dirty="0" smtClean="0">
                <a:solidFill>
                  <a:srgbClr val="FF0000"/>
                </a:solidFill>
              </a:rPr>
              <a:t> </a:t>
            </a:r>
            <a:r>
              <a:rPr lang="cs-CZ" sz="2400" b="1" dirty="0" err="1" smtClean="0">
                <a:solidFill>
                  <a:srgbClr val="FF0000"/>
                </a:solidFill>
              </a:rPr>
              <a:t>for</a:t>
            </a:r>
            <a:r>
              <a:rPr lang="cs-CZ" sz="2400" b="1" dirty="0" smtClean="0">
                <a:solidFill>
                  <a:srgbClr val="FF0000"/>
                </a:solidFill>
              </a:rPr>
              <a:t> </a:t>
            </a:r>
            <a:r>
              <a:rPr lang="cs-CZ" sz="2400" b="1" dirty="0" err="1" smtClean="0">
                <a:solidFill>
                  <a:srgbClr val="FF0000"/>
                </a:solidFill>
              </a:rPr>
              <a:t>simplification</a:t>
            </a:r>
            <a:r>
              <a:rPr lang="cs-CZ" sz="2400" b="1" dirty="0" smtClean="0">
                <a:solidFill>
                  <a:srgbClr val="FF0000"/>
                </a:solidFill>
              </a:rPr>
              <a:t>???</a:t>
            </a:r>
            <a:endParaRPr lang="cs-CZ" sz="2400" b="1" dirty="0">
              <a:solidFill>
                <a:srgbClr val="FF0000"/>
              </a:solidFill>
            </a:endParaRPr>
          </a:p>
        </p:txBody>
      </p:sp>
    </p:spTree>
    <p:extLst>
      <p:ext uri="{BB962C8B-B14F-4D97-AF65-F5344CB8AC3E}">
        <p14:creationId xmlns:p14="http://schemas.microsoft.com/office/powerpoint/2010/main" val="390615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err="1"/>
              <a:t>System</a:t>
            </a:r>
            <a:r>
              <a:rPr lang="cs-CZ" dirty="0"/>
              <a:t> </a:t>
            </a:r>
            <a:r>
              <a:rPr lang="cs-CZ" dirty="0" err="1"/>
              <a:t>of</a:t>
            </a:r>
            <a:r>
              <a:rPr lang="cs-CZ" dirty="0"/>
              <a:t> Czech Public </a:t>
            </a:r>
            <a:r>
              <a:rPr lang="cs-CZ" dirty="0" err="1"/>
              <a:t>Administration</a:t>
            </a:r>
            <a:endParaRPr lang="cs-CZ" dirty="0"/>
          </a:p>
        </p:txBody>
      </p:sp>
      <p:pic>
        <p:nvPicPr>
          <p:cNvPr id="6" name="Zástupný symbol pro obsah 5"/>
          <p:cNvPicPr>
            <a:picLocks noGrp="1" noChangeAspect="1"/>
          </p:cNvPicPr>
          <p:nvPr>
            <p:ph idx="1"/>
          </p:nvPr>
        </p:nvPicPr>
        <p:blipFill>
          <a:blip r:embed="rId2"/>
          <a:stretch>
            <a:fillRect/>
          </a:stretch>
        </p:blipFill>
        <p:spPr>
          <a:xfrm>
            <a:off x="1021976" y="1692275"/>
            <a:ext cx="9529483" cy="4140200"/>
          </a:xfrm>
          <a:prstGeom prst="rect">
            <a:avLst/>
          </a:prstGeom>
        </p:spPr>
      </p:pic>
    </p:spTree>
    <p:extLst>
      <p:ext uri="{BB962C8B-B14F-4D97-AF65-F5344CB8AC3E}">
        <p14:creationId xmlns:p14="http://schemas.microsoft.com/office/powerpoint/2010/main" val="2130823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720000" y="262800"/>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81289652"/>
              </p:ext>
            </p:extLst>
          </p:nvPr>
        </p:nvGraphicFramePr>
        <p:xfrm>
          <a:off x="720725" y="860425"/>
          <a:ext cx="10752138"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802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sp>
        <p:nvSpPr>
          <p:cNvPr id="5" name="Zástupný symbol pro obsah 4"/>
          <p:cNvSpPr>
            <a:spLocks noGrp="1"/>
          </p:cNvSpPr>
          <p:nvPr>
            <p:ph idx="1"/>
          </p:nvPr>
        </p:nvSpPr>
        <p:spPr>
          <a:xfrm>
            <a:off x="720000" y="1192306"/>
            <a:ext cx="10753200" cy="4971388"/>
          </a:xfrm>
        </p:spPr>
        <p:txBody>
          <a:bodyPr/>
          <a:lstStyle/>
          <a:p>
            <a:pPr marL="72000" indent="0" algn="just">
              <a:lnSpc>
                <a:spcPct val="100000"/>
              </a:lnSpc>
              <a:buNone/>
            </a:pPr>
            <a:r>
              <a:rPr lang="cs-CZ" sz="2400" dirty="0" smtClean="0"/>
              <a:t>Art. </a:t>
            </a:r>
            <a:r>
              <a:rPr lang="cs-CZ" sz="2400" b="1" dirty="0" smtClean="0"/>
              <a:t>1 </a:t>
            </a:r>
            <a:r>
              <a:rPr lang="cs-CZ" sz="2400" b="1" dirty="0" err="1" smtClean="0"/>
              <a:t>section</a:t>
            </a:r>
            <a:r>
              <a:rPr lang="cs-CZ" sz="2400" b="1" dirty="0" smtClean="0"/>
              <a:t> 1 </a:t>
            </a:r>
            <a:r>
              <a:rPr lang="cs-CZ" sz="2400" dirty="0" err="1" smtClean="0"/>
              <a:t>of</a:t>
            </a:r>
            <a:r>
              <a:rPr lang="cs-CZ" sz="2400" dirty="0" smtClean="0"/>
              <a:t> </a:t>
            </a:r>
            <a:r>
              <a:rPr lang="cs-CZ" sz="2400" dirty="0" err="1" smtClean="0"/>
              <a:t>law</a:t>
            </a:r>
            <a:r>
              <a:rPr lang="cs-CZ" sz="2400" dirty="0" smtClean="0"/>
              <a:t> </a:t>
            </a:r>
            <a:r>
              <a:rPr lang="cs-CZ" sz="2400" dirty="0" err="1" smtClean="0"/>
              <a:t>nr</a:t>
            </a:r>
            <a:r>
              <a:rPr lang="cs-CZ" sz="2400" dirty="0" smtClean="0"/>
              <a:t>. </a:t>
            </a:r>
            <a:r>
              <a:rPr lang="cs-CZ" sz="2400" b="1" dirty="0" smtClean="0"/>
              <a:t>500/2004</a:t>
            </a:r>
            <a:r>
              <a:rPr lang="cs-CZ" sz="2400" dirty="0" smtClean="0"/>
              <a:t> </a:t>
            </a:r>
            <a:r>
              <a:rPr lang="cs-CZ" sz="2400" dirty="0" err="1" smtClean="0"/>
              <a:t>Coll</a:t>
            </a:r>
            <a:r>
              <a:rPr lang="cs-CZ" sz="2400" dirty="0" smtClean="0"/>
              <a:t>., </a:t>
            </a:r>
            <a:r>
              <a:rPr lang="cs-CZ" sz="2400" dirty="0" err="1" smtClean="0"/>
              <a:t>Code</a:t>
            </a:r>
            <a:r>
              <a:rPr lang="cs-CZ" sz="2400" dirty="0" smtClean="0"/>
              <a:t> </a:t>
            </a:r>
            <a:r>
              <a:rPr lang="cs-CZ" sz="2400" dirty="0" err="1" smtClean="0"/>
              <a:t>of</a:t>
            </a:r>
            <a:r>
              <a:rPr lang="cs-CZ" sz="2400" dirty="0" smtClean="0"/>
              <a:t> </a:t>
            </a:r>
            <a:r>
              <a:rPr lang="cs-CZ" sz="2400" dirty="0" err="1" smtClean="0"/>
              <a:t>Administrative</a:t>
            </a:r>
            <a:r>
              <a:rPr lang="cs-CZ" sz="2400" dirty="0" smtClean="0"/>
              <a:t> </a:t>
            </a:r>
            <a:r>
              <a:rPr lang="cs-CZ" sz="2400" dirty="0" err="1" smtClean="0"/>
              <a:t>Procedure</a:t>
            </a:r>
            <a:endParaRPr lang="cs-CZ" sz="2400" dirty="0" smtClean="0"/>
          </a:p>
          <a:p>
            <a:pPr algn="just">
              <a:lnSpc>
                <a:spcPct val="100000"/>
              </a:lnSpc>
            </a:pPr>
            <a:r>
              <a:rPr lang="cs-CZ" sz="2400" dirty="0" smtClean="0"/>
              <a:t>„</a:t>
            </a:r>
            <a:r>
              <a:rPr lang="en-US" sz="2400" i="1" dirty="0"/>
              <a:t>This Act regulates the procedure of </a:t>
            </a:r>
            <a:r>
              <a:rPr lang="en-US" sz="2400" b="1" i="1" dirty="0"/>
              <a:t>executive bodies</a:t>
            </a:r>
            <a:r>
              <a:rPr lang="en-US" sz="2400" i="1" dirty="0"/>
              <a:t>, </a:t>
            </a:r>
            <a:r>
              <a:rPr lang="en-US" sz="2400" b="1" i="1" dirty="0"/>
              <a:t>bodies of territorial self-governing </a:t>
            </a:r>
            <a:r>
              <a:rPr lang="en-US" sz="2400" b="1" i="1" dirty="0" smtClean="0"/>
              <a:t>units</a:t>
            </a:r>
            <a:r>
              <a:rPr lang="en-US" sz="2400" i="1" dirty="0" smtClean="0"/>
              <a:t> </a:t>
            </a:r>
            <a:r>
              <a:rPr lang="en-US" sz="2400" i="1" dirty="0"/>
              <a:t>and </a:t>
            </a:r>
            <a:r>
              <a:rPr lang="en-US" sz="2400" b="1" i="1" dirty="0"/>
              <a:t>other bodies</a:t>
            </a:r>
            <a:r>
              <a:rPr lang="en-US" sz="2400" i="1" dirty="0"/>
              <a:t>, </a:t>
            </a:r>
            <a:r>
              <a:rPr lang="en-US" sz="2400" b="1" i="1" dirty="0"/>
              <a:t>legal and natural persons</a:t>
            </a:r>
            <a:r>
              <a:rPr lang="en-US" sz="2400" i="1" dirty="0"/>
              <a:t>, if they </a:t>
            </a:r>
            <a:r>
              <a:rPr lang="en-US" sz="2400" b="1" i="1" dirty="0"/>
              <a:t>exercise competence in the field of public administration</a:t>
            </a:r>
            <a:r>
              <a:rPr lang="en-US" sz="2400" i="1" dirty="0"/>
              <a:t> (hereinafter referred to as "</a:t>
            </a:r>
            <a:r>
              <a:rPr lang="en-US" sz="2400" b="1" i="1" dirty="0">
                <a:solidFill>
                  <a:srgbClr val="F01928"/>
                </a:solidFill>
              </a:rPr>
              <a:t>administrative body</a:t>
            </a:r>
            <a:r>
              <a:rPr lang="en-US" sz="2400" i="1" dirty="0" smtClean="0"/>
              <a:t>").</a:t>
            </a:r>
            <a:r>
              <a:rPr lang="cs-CZ" sz="2400" dirty="0" smtClean="0"/>
              <a:t>“</a:t>
            </a:r>
          </a:p>
          <a:p>
            <a:pPr marL="586350" indent="-514350" algn="just">
              <a:lnSpc>
                <a:spcPct val="100000"/>
              </a:lnSpc>
              <a:buFont typeface="+mj-lt"/>
              <a:buAutoNum type="arabicPeriod"/>
            </a:pPr>
            <a:r>
              <a:rPr lang="cs-CZ" sz="2400" b="1" dirty="0" err="1" smtClean="0"/>
              <a:t>Executive</a:t>
            </a:r>
            <a:r>
              <a:rPr lang="cs-CZ" sz="2400" b="1" dirty="0" smtClean="0"/>
              <a:t> body </a:t>
            </a:r>
            <a:r>
              <a:rPr lang="cs-CZ" sz="2400" dirty="0" smtClean="0"/>
              <a:t>– </a:t>
            </a:r>
            <a:r>
              <a:rPr lang="cs-CZ" sz="2400" dirty="0" err="1" smtClean="0"/>
              <a:t>ministries</a:t>
            </a:r>
            <a:r>
              <a:rPr lang="cs-CZ" sz="2400" dirty="0" smtClean="0"/>
              <a:t> and </a:t>
            </a:r>
            <a:r>
              <a:rPr lang="cs-CZ" sz="2400" dirty="0" err="1" smtClean="0"/>
              <a:t>central</a:t>
            </a:r>
            <a:r>
              <a:rPr lang="cs-CZ" sz="2400" dirty="0" smtClean="0"/>
              <a:t> </a:t>
            </a:r>
            <a:r>
              <a:rPr lang="cs-CZ" sz="2400" dirty="0" err="1" smtClean="0"/>
              <a:t>administrative</a:t>
            </a:r>
            <a:r>
              <a:rPr lang="cs-CZ" sz="2400" dirty="0" smtClean="0"/>
              <a:t> </a:t>
            </a:r>
            <a:r>
              <a:rPr lang="cs-CZ" sz="2400" dirty="0" err="1" smtClean="0"/>
              <a:t>bodies</a:t>
            </a:r>
            <a:r>
              <a:rPr lang="cs-CZ" sz="2400" dirty="0" smtClean="0"/>
              <a:t> - </a:t>
            </a:r>
            <a:r>
              <a:rPr lang="cs-CZ" sz="2400" b="1" dirty="0" err="1" smtClean="0"/>
              <a:t>act</a:t>
            </a:r>
            <a:r>
              <a:rPr lang="cs-CZ" sz="2400" b="1" dirty="0" smtClean="0"/>
              <a:t> </a:t>
            </a:r>
            <a:r>
              <a:rPr lang="cs-CZ" sz="2400" b="1" dirty="0" err="1" smtClean="0"/>
              <a:t>nr</a:t>
            </a:r>
            <a:r>
              <a:rPr lang="cs-CZ" sz="2400" b="1" dirty="0" smtClean="0"/>
              <a:t>. 2/1969 </a:t>
            </a:r>
            <a:r>
              <a:rPr lang="cs-CZ" sz="2400" b="1" dirty="0" err="1" smtClean="0"/>
              <a:t>Coll</a:t>
            </a:r>
            <a:r>
              <a:rPr lang="cs-CZ" sz="2400" b="1" dirty="0" smtClean="0"/>
              <a:t>.</a:t>
            </a:r>
            <a:r>
              <a:rPr lang="cs-CZ" sz="2400" dirty="0" smtClean="0"/>
              <a:t> (</a:t>
            </a:r>
            <a:r>
              <a:rPr lang="cs-CZ" sz="2400" dirty="0" err="1" smtClean="0"/>
              <a:t>the</a:t>
            </a:r>
            <a:r>
              <a:rPr lang="cs-CZ" sz="2400" dirty="0" smtClean="0"/>
              <a:t> </a:t>
            </a:r>
            <a:r>
              <a:rPr lang="cs-CZ" sz="2400" dirty="0" err="1" smtClean="0"/>
              <a:t>procedural</a:t>
            </a:r>
            <a:r>
              <a:rPr lang="cs-CZ" sz="2400" dirty="0" smtClean="0"/>
              <a:t> </a:t>
            </a:r>
            <a:r>
              <a:rPr lang="cs-CZ" sz="2400" dirty="0" err="1" smtClean="0"/>
              <a:t>result</a:t>
            </a:r>
            <a:r>
              <a:rPr lang="cs-CZ" sz="2400" dirty="0" smtClean="0"/>
              <a:t> </a:t>
            </a:r>
            <a:r>
              <a:rPr lang="cs-CZ" sz="2400" dirty="0" err="1" smtClean="0"/>
              <a:t>is</a:t>
            </a:r>
            <a:r>
              <a:rPr lang="cs-CZ" sz="2400" dirty="0" smtClean="0"/>
              <a:t>: </a:t>
            </a:r>
            <a:r>
              <a:rPr lang="cs-CZ" sz="2400" b="1" dirty="0" err="1" smtClean="0">
                <a:solidFill>
                  <a:srgbClr val="F01928"/>
                </a:solidFill>
              </a:rPr>
              <a:t>remonstrance</a:t>
            </a:r>
            <a:r>
              <a:rPr lang="cs-CZ" sz="2400" dirty="0" smtClean="0"/>
              <a:t>)</a:t>
            </a:r>
            <a:endParaRPr lang="cs-CZ" sz="2400" dirty="0" smtClean="0">
              <a:solidFill>
                <a:srgbClr val="F01928"/>
              </a:solidFill>
            </a:endParaRPr>
          </a:p>
          <a:p>
            <a:pPr marL="586350" indent="-514350" algn="just">
              <a:lnSpc>
                <a:spcPct val="100000"/>
              </a:lnSpc>
              <a:buFont typeface="+mj-lt"/>
              <a:buAutoNum type="arabicPeriod"/>
            </a:pPr>
            <a:r>
              <a:rPr lang="cs-CZ" sz="2400" b="1" dirty="0" err="1" smtClean="0"/>
              <a:t>Bodies</a:t>
            </a:r>
            <a:r>
              <a:rPr lang="cs-CZ" sz="2400" b="1" dirty="0" smtClean="0"/>
              <a:t> </a:t>
            </a:r>
            <a:r>
              <a:rPr lang="cs-CZ" sz="2400" b="1" dirty="0" err="1" smtClean="0"/>
              <a:t>of</a:t>
            </a:r>
            <a:r>
              <a:rPr lang="cs-CZ" sz="2400" b="1" dirty="0" smtClean="0"/>
              <a:t> </a:t>
            </a:r>
            <a:r>
              <a:rPr lang="cs-CZ" sz="2400" b="1" dirty="0" err="1" smtClean="0"/>
              <a:t>territorial</a:t>
            </a:r>
            <a:r>
              <a:rPr lang="cs-CZ" sz="2400" b="1" dirty="0" smtClean="0"/>
              <a:t> </a:t>
            </a:r>
            <a:r>
              <a:rPr lang="cs-CZ" sz="2400" b="1" dirty="0" err="1" smtClean="0"/>
              <a:t>self-government</a:t>
            </a:r>
            <a:r>
              <a:rPr lang="cs-CZ" sz="2400" b="1" dirty="0" smtClean="0"/>
              <a:t> </a:t>
            </a:r>
            <a:r>
              <a:rPr lang="cs-CZ" sz="2400" b="1" dirty="0" err="1" smtClean="0"/>
              <a:t>units</a:t>
            </a:r>
            <a:r>
              <a:rPr lang="cs-CZ" sz="2400" b="1" dirty="0"/>
              <a:t> </a:t>
            </a:r>
            <a:r>
              <a:rPr lang="cs-CZ" sz="2400" dirty="0" smtClean="0"/>
              <a:t>– </a:t>
            </a:r>
            <a:r>
              <a:rPr lang="cs-CZ" sz="2400" b="1" dirty="0" smtClean="0"/>
              <a:t>14</a:t>
            </a:r>
            <a:r>
              <a:rPr lang="cs-CZ" sz="2400" dirty="0" smtClean="0"/>
              <a:t> </a:t>
            </a:r>
            <a:r>
              <a:rPr lang="cs-CZ" sz="2400" dirty="0" err="1" smtClean="0"/>
              <a:t>regional</a:t>
            </a:r>
            <a:r>
              <a:rPr lang="cs-CZ" sz="2400" dirty="0" smtClean="0"/>
              <a:t> </a:t>
            </a:r>
            <a:r>
              <a:rPr lang="cs-CZ" sz="2400" dirty="0" err="1" smtClean="0"/>
              <a:t>offices</a:t>
            </a:r>
            <a:r>
              <a:rPr lang="cs-CZ" sz="2400" dirty="0" smtClean="0"/>
              <a:t> and cca </a:t>
            </a:r>
            <a:r>
              <a:rPr lang="cs-CZ" sz="2400" b="1" dirty="0" smtClean="0"/>
              <a:t>6254</a:t>
            </a:r>
            <a:r>
              <a:rPr lang="cs-CZ" sz="2400" dirty="0" smtClean="0"/>
              <a:t> </a:t>
            </a:r>
            <a:r>
              <a:rPr lang="cs-CZ" sz="2400" dirty="0" err="1" smtClean="0"/>
              <a:t>municipalities</a:t>
            </a:r>
            <a:r>
              <a:rPr lang="cs-CZ" sz="2400" dirty="0" smtClean="0"/>
              <a:t> </a:t>
            </a:r>
            <a:r>
              <a:rPr lang="cs-CZ" sz="2400" dirty="0" err="1" smtClean="0"/>
              <a:t>offices</a:t>
            </a:r>
            <a:r>
              <a:rPr lang="cs-CZ" sz="2400" dirty="0" smtClean="0"/>
              <a:t> (but not </a:t>
            </a:r>
            <a:r>
              <a:rPr lang="cs-CZ" sz="2400" dirty="0" err="1" smtClean="0"/>
              <a:t>only</a:t>
            </a:r>
            <a:r>
              <a:rPr lang="cs-CZ" sz="2400" dirty="0" smtClean="0"/>
              <a:t> </a:t>
            </a:r>
            <a:r>
              <a:rPr lang="cs-CZ" sz="2400" dirty="0" err="1" smtClean="0"/>
              <a:t>the</a:t>
            </a:r>
            <a:r>
              <a:rPr lang="cs-CZ" sz="2400" dirty="0" smtClean="0"/>
              <a:t> </a:t>
            </a:r>
            <a:r>
              <a:rPr lang="cs-CZ" sz="2400" dirty="0" err="1" smtClean="0"/>
              <a:t>offices</a:t>
            </a:r>
            <a:r>
              <a:rPr lang="cs-CZ" sz="2400" dirty="0" smtClean="0"/>
              <a:t>)</a:t>
            </a:r>
          </a:p>
          <a:p>
            <a:pPr marL="586350" indent="-514350" algn="just">
              <a:lnSpc>
                <a:spcPct val="100000"/>
              </a:lnSpc>
              <a:buFont typeface="+mj-lt"/>
              <a:buAutoNum type="arabicPeriod"/>
            </a:pPr>
            <a:r>
              <a:rPr lang="cs-CZ" sz="2400" b="1" dirty="0" err="1" smtClean="0"/>
              <a:t>Other</a:t>
            </a:r>
            <a:r>
              <a:rPr lang="cs-CZ" sz="2400" b="1" dirty="0" smtClean="0"/>
              <a:t> </a:t>
            </a:r>
            <a:r>
              <a:rPr lang="cs-CZ" sz="2400" b="1" dirty="0" err="1" smtClean="0"/>
              <a:t>bodies</a:t>
            </a:r>
            <a:endParaRPr lang="cs-CZ" sz="2400" b="1" dirty="0" smtClean="0"/>
          </a:p>
          <a:p>
            <a:pPr marL="586350" indent="-514350" algn="just">
              <a:lnSpc>
                <a:spcPct val="100000"/>
              </a:lnSpc>
              <a:buFont typeface="+mj-lt"/>
              <a:buAutoNum type="arabicPeriod"/>
            </a:pPr>
            <a:r>
              <a:rPr lang="cs-CZ" sz="2400" b="1" dirty="0" err="1" smtClean="0"/>
              <a:t>Legal</a:t>
            </a:r>
            <a:r>
              <a:rPr lang="cs-CZ" sz="2400" b="1" dirty="0" smtClean="0"/>
              <a:t> and natural </a:t>
            </a:r>
            <a:r>
              <a:rPr lang="cs-CZ" sz="2400" b="1" dirty="0" err="1" smtClean="0"/>
              <a:t>persons</a:t>
            </a:r>
            <a:r>
              <a:rPr lang="cs-CZ" sz="2400" b="1" dirty="0" smtClean="0"/>
              <a:t> </a:t>
            </a:r>
            <a:r>
              <a:rPr lang="cs-CZ" sz="2400" dirty="0" smtClean="0"/>
              <a:t>– </a:t>
            </a:r>
            <a:r>
              <a:rPr lang="cs-CZ" sz="2400" dirty="0" err="1" smtClean="0"/>
              <a:t>universities</a:t>
            </a:r>
            <a:r>
              <a:rPr lang="cs-CZ" sz="2400" dirty="0" smtClean="0"/>
              <a:t> (</a:t>
            </a:r>
            <a:r>
              <a:rPr lang="cs-CZ" sz="2400" dirty="0" err="1" smtClean="0"/>
              <a:t>disciplinary</a:t>
            </a:r>
            <a:r>
              <a:rPr lang="cs-CZ" sz="2400" dirty="0" smtClean="0"/>
              <a:t> </a:t>
            </a:r>
            <a:r>
              <a:rPr lang="cs-CZ" sz="2400" dirty="0" err="1" smtClean="0"/>
              <a:t>committee</a:t>
            </a:r>
            <a:r>
              <a:rPr lang="cs-CZ" sz="2400" dirty="0" smtClean="0"/>
              <a:t>), </a:t>
            </a:r>
            <a:r>
              <a:rPr lang="cs-CZ" sz="2400" dirty="0" err="1" smtClean="0"/>
              <a:t>chamber</a:t>
            </a:r>
            <a:r>
              <a:rPr lang="cs-CZ" sz="2400" dirty="0" smtClean="0"/>
              <a:t> </a:t>
            </a:r>
            <a:r>
              <a:rPr lang="cs-CZ" sz="2400" dirty="0" err="1" smtClean="0"/>
              <a:t>of</a:t>
            </a:r>
            <a:r>
              <a:rPr lang="cs-CZ" sz="2400" dirty="0" smtClean="0"/>
              <a:t> </a:t>
            </a:r>
            <a:r>
              <a:rPr lang="cs-CZ" sz="2400" dirty="0" err="1" smtClean="0"/>
              <a:t>attorneys</a:t>
            </a:r>
            <a:r>
              <a:rPr lang="cs-CZ" sz="2400" dirty="0" smtClean="0"/>
              <a:t>, </a:t>
            </a:r>
            <a:r>
              <a:rPr lang="cs-CZ" sz="2400" dirty="0" err="1" smtClean="0"/>
              <a:t>chamber</a:t>
            </a:r>
            <a:r>
              <a:rPr lang="cs-CZ" sz="2400" dirty="0" smtClean="0"/>
              <a:t> </a:t>
            </a:r>
            <a:r>
              <a:rPr lang="cs-CZ" sz="2400" dirty="0" err="1" smtClean="0"/>
              <a:t>of</a:t>
            </a:r>
            <a:r>
              <a:rPr lang="cs-CZ" sz="2400" dirty="0" smtClean="0"/>
              <a:t> „</a:t>
            </a:r>
            <a:r>
              <a:rPr lang="cs-CZ" sz="2400" dirty="0" err="1" smtClean="0"/>
              <a:t>doctors</a:t>
            </a:r>
            <a:r>
              <a:rPr lang="cs-CZ" sz="2400" dirty="0" smtClean="0"/>
              <a:t>“, </a:t>
            </a:r>
            <a:r>
              <a:rPr lang="cs-CZ" sz="2400" dirty="0" err="1" smtClean="0"/>
              <a:t>etc</a:t>
            </a:r>
            <a:r>
              <a:rPr lang="cs-CZ" sz="2400" dirty="0" smtClean="0"/>
              <a:t>. (</a:t>
            </a:r>
            <a:r>
              <a:rPr lang="cs-CZ" sz="2400" dirty="0" err="1" smtClean="0"/>
              <a:t>about</a:t>
            </a:r>
            <a:r>
              <a:rPr lang="cs-CZ" sz="2400" dirty="0" smtClean="0"/>
              <a:t> 10 </a:t>
            </a:r>
            <a:r>
              <a:rPr lang="cs-CZ" sz="2400" dirty="0" err="1" smtClean="0"/>
              <a:t>chambers</a:t>
            </a:r>
            <a:r>
              <a:rPr lang="cs-CZ" sz="2400" dirty="0" smtClean="0"/>
              <a:t> </a:t>
            </a:r>
            <a:r>
              <a:rPr lang="cs-CZ" sz="2400" dirty="0" err="1" smtClean="0"/>
              <a:t>with</a:t>
            </a:r>
            <a:r>
              <a:rPr lang="cs-CZ" sz="2400" dirty="0" smtClean="0"/>
              <a:t> </a:t>
            </a:r>
            <a:r>
              <a:rPr lang="cs-CZ" sz="2400" dirty="0" err="1" smtClean="0"/>
              <a:t>the</a:t>
            </a:r>
            <a:r>
              <a:rPr lang="cs-CZ" sz="2400" dirty="0" smtClean="0"/>
              <a:t> </a:t>
            </a:r>
            <a:r>
              <a:rPr lang="cs-CZ" sz="2400" dirty="0" err="1" smtClean="0"/>
              <a:t>right</a:t>
            </a:r>
            <a:r>
              <a:rPr lang="cs-CZ" sz="2400" dirty="0" smtClean="0"/>
              <a:t> to </a:t>
            </a:r>
            <a:r>
              <a:rPr lang="cs-CZ" sz="2400" dirty="0" err="1" smtClean="0"/>
              <a:t>self</a:t>
            </a:r>
            <a:r>
              <a:rPr lang="cs-CZ" sz="2400" dirty="0" smtClean="0"/>
              <a:t> </a:t>
            </a:r>
            <a:r>
              <a:rPr lang="cs-CZ" sz="2400" dirty="0" err="1" smtClean="0"/>
              <a:t>government</a:t>
            </a:r>
            <a:r>
              <a:rPr lang="cs-CZ" sz="2400" dirty="0" smtClean="0"/>
              <a:t>)</a:t>
            </a:r>
          </a:p>
        </p:txBody>
      </p:sp>
    </p:spTree>
    <p:extLst>
      <p:ext uri="{BB962C8B-B14F-4D97-AF65-F5344CB8AC3E}">
        <p14:creationId xmlns:p14="http://schemas.microsoft.com/office/powerpoint/2010/main" val="3804492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p:txBody>
          <a:bodyPr/>
          <a:lstStyle/>
          <a:p>
            <a:pPr algn="just">
              <a:lnSpc>
                <a:spcPct val="100000"/>
              </a:lnSpc>
            </a:pPr>
            <a:r>
              <a:rPr lang="cs-CZ" sz="2600" dirty="0"/>
              <a:t>Public </a:t>
            </a:r>
            <a:r>
              <a:rPr lang="cs-CZ" sz="2600" dirty="0" err="1"/>
              <a:t>administration</a:t>
            </a:r>
            <a:r>
              <a:rPr lang="cs-CZ" sz="2600" dirty="0"/>
              <a:t> as </a:t>
            </a:r>
            <a:r>
              <a:rPr lang="cs-CZ" sz="2600" dirty="0" err="1"/>
              <a:t>activity</a:t>
            </a:r>
            <a:r>
              <a:rPr lang="cs-CZ" sz="2600" dirty="0"/>
              <a:t> </a:t>
            </a:r>
            <a:r>
              <a:rPr lang="cs-CZ" sz="2600" dirty="0" err="1"/>
              <a:t>of</a:t>
            </a:r>
            <a:r>
              <a:rPr lang="cs-CZ" sz="2600" dirty="0"/>
              <a:t> </a:t>
            </a:r>
            <a:r>
              <a:rPr lang="cs-CZ" sz="2600" dirty="0" err="1"/>
              <a:t>administrative</a:t>
            </a:r>
            <a:r>
              <a:rPr lang="cs-CZ" sz="2600" dirty="0"/>
              <a:t> </a:t>
            </a:r>
            <a:r>
              <a:rPr lang="cs-CZ" sz="2600" dirty="0" err="1"/>
              <a:t>bodies</a:t>
            </a:r>
            <a:r>
              <a:rPr lang="cs-CZ" sz="2600" dirty="0"/>
              <a:t> </a:t>
            </a:r>
            <a:r>
              <a:rPr lang="cs-CZ" sz="2600" dirty="0" err="1"/>
              <a:t>is</a:t>
            </a:r>
            <a:r>
              <a:rPr lang="cs-CZ" sz="2600" dirty="0"/>
              <a:t> </a:t>
            </a:r>
            <a:r>
              <a:rPr lang="cs-CZ" sz="2600" dirty="0" err="1"/>
              <a:t>represented</a:t>
            </a:r>
            <a:r>
              <a:rPr lang="cs-CZ" sz="2600" dirty="0"/>
              <a:t> by </a:t>
            </a:r>
            <a:r>
              <a:rPr lang="cs-CZ" sz="2600" dirty="0" err="1"/>
              <a:t>the</a:t>
            </a:r>
            <a:r>
              <a:rPr lang="cs-CZ" sz="2600" dirty="0"/>
              <a:t> </a:t>
            </a:r>
            <a:r>
              <a:rPr lang="cs-CZ" sz="2600" b="1" dirty="0" err="1"/>
              <a:t>system</a:t>
            </a:r>
            <a:r>
              <a:rPr lang="cs-CZ" sz="2600" b="1" dirty="0"/>
              <a:t> </a:t>
            </a:r>
            <a:r>
              <a:rPr lang="cs-CZ" sz="2600" b="1" dirty="0" err="1"/>
              <a:t>of</a:t>
            </a:r>
            <a:r>
              <a:rPr lang="cs-CZ" sz="2600" b="1" dirty="0"/>
              <a:t> </a:t>
            </a:r>
            <a:r>
              <a:rPr lang="cs-CZ" sz="2600" b="1" dirty="0" err="1"/>
              <a:t>forms</a:t>
            </a:r>
            <a:r>
              <a:rPr lang="cs-CZ" sz="2600" b="1" dirty="0"/>
              <a:t> </a:t>
            </a:r>
            <a:r>
              <a:rPr lang="cs-CZ" sz="2600" dirty="0"/>
              <a:t>(„</a:t>
            </a:r>
            <a:r>
              <a:rPr lang="cs-CZ" sz="2600" i="1" dirty="0"/>
              <a:t>formy činnosti</a:t>
            </a:r>
            <a:r>
              <a:rPr lang="cs-CZ" sz="2600" dirty="0"/>
              <a:t>“, „</a:t>
            </a:r>
            <a:r>
              <a:rPr lang="cs-CZ" sz="2600" i="1" dirty="0"/>
              <a:t>formy </a:t>
            </a:r>
            <a:r>
              <a:rPr lang="cs-CZ" sz="2600" i="1" dirty="0" err="1"/>
              <a:t>dzia</a:t>
            </a:r>
            <a:r>
              <a:rPr lang="pl-PL" sz="2600" i="1" dirty="0"/>
              <a:t>ł</a:t>
            </a:r>
            <a:r>
              <a:rPr lang="cs-CZ" sz="2600" i="1" dirty="0" err="1"/>
              <a:t>ania</a:t>
            </a:r>
            <a:r>
              <a:rPr lang="cs-CZ" sz="2600" dirty="0"/>
              <a:t>“, „</a:t>
            </a:r>
            <a:r>
              <a:rPr lang="cs-CZ" sz="2600" i="1" dirty="0" err="1"/>
              <a:t>Handlungsformen</a:t>
            </a:r>
            <a:r>
              <a:rPr lang="cs-CZ" sz="2600" dirty="0" smtClean="0"/>
              <a:t>“)</a:t>
            </a:r>
          </a:p>
          <a:p>
            <a:pPr algn="just">
              <a:lnSpc>
                <a:spcPct val="100000"/>
              </a:lnSpc>
            </a:pPr>
            <a:r>
              <a:rPr lang="cs-CZ" sz="2600" b="1" dirty="0" smtClean="0"/>
              <a:t>Variety </a:t>
            </a:r>
            <a:r>
              <a:rPr lang="cs-CZ" sz="2600" b="1" dirty="0" err="1" smtClean="0"/>
              <a:t>of</a:t>
            </a:r>
            <a:r>
              <a:rPr lang="cs-CZ" sz="2600" b="1" dirty="0" smtClean="0"/>
              <a:t> </a:t>
            </a:r>
            <a:r>
              <a:rPr lang="cs-CZ" sz="2600" b="1" dirty="0" err="1" smtClean="0"/>
              <a:t>forms</a:t>
            </a:r>
            <a:r>
              <a:rPr lang="cs-CZ" sz="2600" b="1" dirty="0" smtClean="0"/>
              <a:t> </a:t>
            </a:r>
            <a:r>
              <a:rPr lang="cs-CZ" sz="2600" dirty="0" smtClean="0"/>
              <a:t>– a lot </a:t>
            </a:r>
            <a:r>
              <a:rPr lang="cs-CZ" sz="2600" dirty="0" err="1" smtClean="0"/>
              <a:t>of</a:t>
            </a:r>
            <a:r>
              <a:rPr lang="cs-CZ" sz="2600" dirty="0" smtClean="0"/>
              <a:t> </a:t>
            </a:r>
            <a:r>
              <a:rPr lang="cs-CZ" sz="2600" dirty="0" err="1" smtClean="0"/>
              <a:t>task</a:t>
            </a:r>
            <a:r>
              <a:rPr lang="cs-CZ" sz="2600" dirty="0" smtClean="0"/>
              <a:t> and </a:t>
            </a:r>
            <a:r>
              <a:rPr lang="cs-CZ" sz="2600" dirty="0" err="1" smtClean="0"/>
              <a:t>duties</a:t>
            </a:r>
            <a:r>
              <a:rPr lang="cs-CZ" sz="2600" dirty="0" smtClean="0"/>
              <a:t> </a:t>
            </a:r>
            <a:r>
              <a:rPr lang="cs-CZ" sz="2600" dirty="0" err="1" smtClean="0"/>
              <a:t>of</a:t>
            </a:r>
            <a:r>
              <a:rPr lang="cs-CZ" sz="2600" dirty="0" smtClean="0"/>
              <a:t> public </a:t>
            </a:r>
            <a:r>
              <a:rPr lang="cs-CZ" sz="2600" dirty="0" err="1" smtClean="0"/>
              <a:t>adminstration</a:t>
            </a:r>
            <a:r>
              <a:rPr lang="cs-CZ" sz="2600" dirty="0" smtClean="0"/>
              <a:t> in </a:t>
            </a:r>
            <a:r>
              <a:rPr lang="cs-CZ" sz="2600" dirty="0" err="1" smtClean="0"/>
              <a:t>the</a:t>
            </a:r>
            <a:r>
              <a:rPr lang="cs-CZ" sz="2600" dirty="0" smtClean="0"/>
              <a:t> 21st </a:t>
            </a:r>
            <a:r>
              <a:rPr lang="cs-CZ" sz="2600" dirty="0" err="1" smtClean="0"/>
              <a:t>century</a:t>
            </a:r>
            <a:endParaRPr lang="cs-CZ" sz="2600" dirty="0" smtClean="0"/>
          </a:p>
          <a:p>
            <a:pPr algn="just">
              <a:lnSpc>
                <a:spcPct val="100000"/>
              </a:lnSpc>
            </a:pPr>
            <a:r>
              <a:rPr lang="cs-CZ" sz="2600" dirty="0" smtClean="0"/>
              <a:t>In </a:t>
            </a:r>
            <a:r>
              <a:rPr lang="cs-CZ" sz="2600" dirty="0" err="1" smtClean="0"/>
              <a:t>general</a:t>
            </a:r>
            <a:r>
              <a:rPr lang="cs-CZ" sz="2600" dirty="0" smtClean="0"/>
              <a:t> are </a:t>
            </a:r>
            <a:r>
              <a:rPr lang="cs-CZ" sz="2600" dirty="0" err="1" smtClean="0"/>
              <a:t>mostly</a:t>
            </a:r>
            <a:r>
              <a:rPr lang="cs-CZ" sz="2600" dirty="0" smtClean="0"/>
              <a:t> </a:t>
            </a:r>
            <a:r>
              <a:rPr lang="cs-CZ" sz="2600" dirty="0" err="1" smtClean="0"/>
              <a:t>regulated</a:t>
            </a:r>
            <a:r>
              <a:rPr lang="cs-CZ" sz="2600" dirty="0" smtClean="0"/>
              <a:t> (by </a:t>
            </a:r>
            <a:r>
              <a:rPr lang="cs-CZ" sz="2600" dirty="0" err="1" smtClean="0"/>
              <a:t>the</a:t>
            </a:r>
            <a:r>
              <a:rPr lang="cs-CZ" sz="2600" dirty="0" smtClean="0"/>
              <a:t> </a:t>
            </a:r>
            <a:r>
              <a:rPr lang="cs-CZ" sz="2600" dirty="0" err="1" smtClean="0"/>
              <a:t>procedural</a:t>
            </a:r>
            <a:r>
              <a:rPr lang="cs-CZ" sz="2600" dirty="0" smtClean="0"/>
              <a:t> </a:t>
            </a:r>
            <a:r>
              <a:rPr lang="cs-CZ" sz="2600" dirty="0" err="1" smtClean="0"/>
              <a:t>aspects</a:t>
            </a:r>
            <a:r>
              <a:rPr lang="cs-CZ" sz="2600" dirty="0" smtClean="0"/>
              <a:t>) by </a:t>
            </a:r>
            <a:r>
              <a:rPr lang="cs-CZ" sz="2600" dirty="0" err="1" smtClean="0"/>
              <a:t>the</a:t>
            </a:r>
            <a:r>
              <a:rPr lang="cs-CZ" sz="2600" dirty="0" smtClean="0"/>
              <a:t> </a:t>
            </a:r>
            <a:r>
              <a:rPr lang="cs-CZ" sz="2600" dirty="0" err="1" smtClean="0"/>
              <a:t>act</a:t>
            </a:r>
            <a:r>
              <a:rPr lang="cs-CZ" sz="2600" dirty="0" smtClean="0"/>
              <a:t> </a:t>
            </a:r>
            <a:r>
              <a:rPr lang="cs-CZ" sz="2600" dirty="0" err="1" smtClean="0"/>
              <a:t>nr</a:t>
            </a:r>
            <a:r>
              <a:rPr lang="cs-CZ" sz="2600" dirty="0" smtClean="0"/>
              <a:t>. </a:t>
            </a:r>
            <a:r>
              <a:rPr lang="cs-CZ" sz="2600" b="1" dirty="0" smtClean="0"/>
              <a:t>500/2004 </a:t>
            </a:r>
            <a:r>
              <a:rPr lang="cs-CZ" sz="2600" b="1" dirty="0" err="1" smtClean="0"/>
              <a:t>Coll</a:t>
            </a:r>
            <a:r>
              <a:rPr lang="cs-CZ" sz="2600" b="1" dirty="0" smtClean="0"/>
              <a:t>. – </a:t>
            </a:r>
            <a:r>
              <a:rPr lang="cs-CZ" sz="2600" b="1" dirty="0" err="1" smtClean="0"/>
              <a:t>Code</a:t>
            </a:r>
            <a:r>
              <a:rPr lang="cs-CZ" sz="2600" b="1" dirty="0" smtClean="0"/>
              <a:t> </a:t>
            </a:r>
            <a:r>
              <a:rPr lang="cs-CZ" sz="2600" b="1" dirty="0" err="1" smtClean="0"/>
              <a:t>of</a:t>
            </a:r>
            <a:r>
              <a:rPr lang="cs-CZ" sz="2600" b="1" dirty="0" smtClean="0"/>
              <a:t> </a:t>
            </a:r>
            <a:r>
              <a:rPr lang="cs-CZ" sz="2600" b="1" dirty="0" err="1" smtClean="0"/>
              <a:t>Administrative</a:t>
            </a:r>
            <a:r>
              <a:rPr lang="cs-CZ" sz="2600" b="1" dirty="0" smtClean="0"/>
              <a:t> </a:t>
            </a:r>
            <a:r>
              <a:rPr lang="cs-CZ" sz="2600" b="1" dirty="0" err="1" smtClean="0"/>
              <a:t>Procedure</a:t>
            </a:r>
            <a:r>
              <a:rPr lang="cs-CZ" sz="2600" b="1" dirty="0" smtClean="0"/>
              <a:t> (CAP) </a:t>
            </a:r>
            <a:r>
              <a:rPr lang="cs-CZ" sz="2600" dirty="0" smtClean="0"/>
              <a:t>– </a:t>
            </a:r>
            <a:r>
              <a:rPr lang="cs-CZ" sz="2600" dirty="0" err="1" smtClean="0"/>
              <a:t>the</a:t>
            </a:r>
            <a:r>
              <a:rPr lang="cs-CZ" sz="2600" dirty="0" smtClean="0"/>
              <a:t> </a:t>
            </a:r>
            <a:r>
              <a:rPr lang="cs-CZ" sz="2600" dirty="0" err="1" smtClean="0"/>
              <a:t>principle</a:t>
            </a:r>
            <a:r>
              <a:rPr lang="cs-CZ" sz="2600" dirty="0" smtClean="0"/>
              <a:t> </a:t>
            </a:r>
            <a:r>
              <a:rPr lang="cs-CZ" sz="2600" dirty="0" err="1" smtClean="0"/>
              <a:t>of</a:t>
            </a:r>
            <a:r>
              <a:rPr lang="cs-CZ" sz="2600" dirty="0" smtClean="0"/>
              <a:t> legality</a:t>
            </a:r>
            <a:endParaRPr lang="cs-CZ" sz="2600" dirty="0"/>
          </a:p>
          <a:p>
            <a:endParaRPr lang="cs-CZ" sz="2600" dirty="0"/>
          </a:p>
        </p:txBody>
      </p:sp>
    </p:spTree>
    <p:extLst>
      <p:ext uri="{BB962C8B-B14F-4D97-AF65-F5344CB8AC3E}">
        <p14:creationId xmlns:p14="http://schemas.microsoft.com/office/powerpoint/2010/main" val="425316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720000" y="488165"/>
            <a:ext cx="10753200" cy="451576"/>
          </a:xfrm>
        </p:spPr>
        <p:txBody>
          <a:bodyPr/>
          <a:lstStyle/>
          <a:p>
            <a:r>
              <a:rPr lang="cs-CZ" dirty="0" err="1"/>
              <a:t>Activity</a:t>
            </a:r>
            <a:r>
              <a:rPr lang="cs-CZ" dirty="0"/>
              <a:t> </a:t>
            </a:r>
            <a:r>
              <a:rPr lang="cs-CZ" dirty="0" err="1"/>
              <a:t>of</a:t>
            </a:r>
            <a:r>
              <a:rPr lang="cs-CZ" dirty="0"/>
              <a:t> Public </a:t>
            </a:r>
            <a:r>
              <a:rPr lang="cs-CZ" dirty="0" err="1"/>
              <a:t>Administration</a:t>
            </a:r>
            <a:endParaRPr lang="cs-CZ" dirty="0"/>
          </a:p>
        </p:txBody>
      </p:sp>
      <p:sp>
        <p:nvSpPr>
          <p:cNvPr id="5" name="Zástupný symbol pro obsah 4"/>
          <p:cNvSpPr>
            <a:spLocks noGrp="1"/>
          </p:cNvSpPr>
          <p:nvPr>
            <p:ph idx="1"/>
          </p:nvPr>
        </p:nvSpPr>
        <p:spPr>
          <a:xfrm>
            <a:off x="720000" y="1102659"/>
            <a:ext cx="10753200" cy="4729341"/>
          </a:xfrm>
        </p:spPr>
        <p:txBody>
          <a:bodyPr/>
          <a:lstStyle/>
          <a:p>
            <a:pPr algn="just">
              <a:lnSpc>
                <a:spcPct val="100000"/>
              </a:lnSpc>
              <a:defRPr/>
            </a:pPr>
            <a:r>
              <a:rPr lang="cs-CZ" altLang="cs-CZ" sz="2400" dirty="0" err="1"/>
              <a:t>Form</a:t>
            </a:r>
            <a:r>
              <a:rPr lang="cs-CZ" altLang="cs-CZ" sz="2400" dirty="0"/>
              <a:t>(s) </a:t>
            </a:r>
            <a:r>
              <a:rPr lang="cs-CZ" altLang="cs-CZ" sz="2400" dirty="0" err="1"/>
              <a:t>of</a:t>
            </a:r>
            <a:r>
              <a:rPr lang="cs-CZ" altLang="cs-CZ" sz="2400" dirty="0"/>
              <a:t> </a:t>
            </a:r>
            <a:r>
              <a:rPr lang="cs-CZ" altLang="cs-CZ" sz="2400" dirty="0" err="1"/>
              <a:t>activity</a:t>
            </a:r>
            <a:r>
              <a:rPr lang="cs-CZ" altLang="cs-CZ" sz="2400" dirty="0"/>
              <a:t>: </a:t>
            </a:r>
          </a:p>
          <a:p>
            <a:pPr algn="just">
              <a:lnSpc>
                <a:spcPct val="100000"/>
              </a:lnSpc>
              <a:buFont typeface="Wingdings" panose="05000000000000000000" pitchFamily="2" charset="2"/>
              <a:buAutoNum type="arabicParenR"/>
              <a:defRPr/>
            </a:pPr>
            <a:r>
              <a:rPr lang="cs-CZ" altLang="cs-CZ" sz="2400" dirty="0" smtClean="0"/>
              <a:t> </a:t>
            </a:r>
            <a:r>
              <a:rPr lang="cs-CZ" altLang="cs-CZ" sz="2400" b="1" dirty="0" err="1" smtClean="0"/>
              <a:t>Outcome</a:t>
            </a:r>
            <a:r>
              <a:rPr lang="cs-CZ" altLang="cs-CZ" sz="2400" b="1" dirty="0" smtClean="0"/>
              <a:t>/</a:t>
            </a:r>
            <a:r>
              <a:rPr lang="cs-CZ" altLang="cs-CZ" sz="2400" b="1" dirty="0" err="1" smtClean="0"/>
              <a:t>result</a:t>
            </a:r>
            <a:r>
              <a:rPr lang="cs-CZ" altLang="cs-CZ" sz="2400" dirty="0" smtClean="0"/>
              <a:t> </a:t>
            </a:r>
            <a:r>
              <a:rPr lang="cs-CZ" altLang="cs-CZ" sz="2400" dirty="0" err="1"/>
              <a:t>of</a:t>
            </a:r>
            <a:r>
              <a:rPr lang="cs-CZ" altLang="cs-CZ" sz="2400" dirty="0"/>
              <a:t> public </a:t>
            </a:r>
            <a:r>
              <a:rPr lang="cs-CZ" altLang="cs-CZ" sz="2400" dirty="0" err="1"/>
              <a:t>administration</a:t>
            </a:r>
            <a:r>
              <a:rPr lang="cs-CZ" altLang="cs-CZ" sz="2400" dirty="0"/>
              <a:t> </a:t>
            </a:r>
            <a:r>
              <a:rPr lang="cs-CZ" altLang="cs-CZ" sz="2400" dirty="0" err="1"/>
              <a:t>activity</a:t>
            </a:r>
            <a:r>
              <a:rPr lang="cs-CZ" altLang="cs-CZ" sz="2400" dirty="0"/>
              <a:t>; </a:t>
            </a:r>
            <a:r>
              <a:rPr lang="cs-CZ" altLang="cs-CZ" sz="2400" dirty="0" err="1"/>
              <a:t>several</a:t>
            </a:r>
            <a:r>
              <a:rPr lang="cs-CZ" altLang="cs-CZ" sz="2400" dirty="0"/>
              <a:t> </a:t>
            </a:r>
            <a:r>
              <a:rPr lang="cs-CZ" altLang="cs-CZ" sz="2400" dirty="0" err="1"/>
              <a:t>forms</a:t>
            </a:r>
            <a:r>
              <a:rPr lang="cs-CZ" altLang="cs-CZ" sz="2400" dirty="0"/>
              <a:t> (</a:t>
            </a:r>
            <a:r>
              <a:rPr lang="cs-CZ" altLang="cs-CZ" sz="2400" dirty="0" err="1"/>
              <a:t>due</a:t>
            </a:r>
            <a:r>
              <a:rPr lang="cs-CZ" altLang="cs-CZ" sz="2400" dirty="0"/>
              <a:t> to </a:t>
            </a:r>
            <a:r>
              <a:rPr lang="cs-CZ" altLang="cs-CZ" sz="2400" dirty="0" err="1"/>
              <a:t>complexity</a:t>
            </a:r>
            <a:r>
              <a:rPr lang="cs-CZ" altLang="cs-CZ" sz="2400" dirty="0"/>
              <a:t> </a:t>
            </a:r>
            <a:r>
              <a:rPr lang="cs-CZ" altLang="cs-CZ" sz="2400" dirty="0" err="1"/>
              <a:t>of</a:t>
            </a:r>
            <a:r>
              <a:rPr lang="cs-CZ" altLang="cs-CZ" sz="2400" dirty="0"/>
              <a:t> public </a:t>
            </a:r>
            <a:r>
              <a:rPr lang="cs-CZ" altLang="cs-CZ" sz="2400" dirty="0" err="1"/>
              <a:t>tasks</a:t>
            </a:r>
            <a:r>
              <a:rPr lang="cs-CZ" altLang="cs-CZ" sz="2400" dirty="0"/>
              <a:t> and </a:t>
            </a:r>
            <a:r>
              <a:rPr lang="cs-CZ" altLang="cs-CZ" sz="2400" dirty="0" err="1"/>
              <a:t>goals</a:t>
            </a:r>
            <a:r>
              <a:rPr lang="cs-CZ" altLang="cs-CZ" sz="2400" dirty="0"/>
              <a:t>)</a:t>
            </a:r>
          </a:p>
          <a:p>
            <a:pPr algn="just">
              <a:lnSpc>
                <a:spcPct val="100000"/>
              </a:lnSpc>
              <a:buFont typeface="Wingdings" panose="05000000000000000000" pitchFamily="2" charset="2"/>
              <a:buAutoNum type="arabicParenR"/>
              <a:defRPr/>
            </a:pPr>
            <a:r>
              <a:rPr lang="cs-CZ" altLang="cs-CZ" sz="2400" dirty="0" smtClean="0"/>
              <a:t> </a:t>
            </a:r>
            <a:r>
              <a:rPr lang="cs-CZ" altLang="cs-CZ" sz="2400" dirty="0" err="1" smtClean="0"/>
              <a:t>Shows</a:t>
            </a:r>
            <a:r>
              <a:rPr lang="cs-CZ" altLang="cs-CZ" sz="2400" dirty="0" smtClean="0"/>
              <a:t> </a:t>
            </a:r>
            <a:r>
              <a:rPr lang="cs-CZ" altLang="cs-CZ" sz="2400" dirty="0"/>
              <a:t>in </a:t>
            </a:r>
            <a:r>
              <a:rPr lang="cs-CZ" altLang="cs-CZ" sz="2400" dirty="0" err="1"/>
              <a:t>which</a:t>
            </a:r>
            <a:r>
              <a:rPr lang="cs-CZ" altLang="cs-CZ" sz="2400" dirty="0"/>
              <a:t> </a:t>
            </a:r>
            <a:r>
              <a:rPr lang="cs-CZ" altLang="cs-CZ" sz="2400" dirty="0" err="1"/>
              <a:t>ways</a:t>
            </a:r>
            <a:r>
              <a:rPr lang="cs-CZ" altLang="cs-CZ" sz="2400" dirty="0"/>
              <a:t>/</a:t>
            </a:r>
            <a:r>
              <a:rPr lang="cs-CZ" altLang="cs-CZ" sz="2400" dirty="0" err="1"/>
              <a:t>forms</a:t>
            </a:r>
            <a:r>
              <a:rPr lang="cs-CZ" altLang="cs-CZ" sz="2400" dirty="0"/>
              <a:t> </a:t>
            </a:r>
            <a:r>
              <a:rPr lang="cs-CZ" altLang="cs-CZ" sz="2400" dirty="0" err="1"/>
              <a:t>is</a:t>
            </a:r>
            <a:r>
              <a:rPr lang="cs-CZ" altLang="cs-CZ" sz="2400" dirty="0"/>
              <a:t>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realized</a:t>
            </a:r>
            <a:r>
              <a:rPr lang="cs-CZ" altLang="cs-CZ" sz="2400" dirty="0"/>
              <a:t> and </a:t>
            </a:r>
            <a:r>
              <a:rPr lang="cs-CZ" altLang="cs-CZ" sz="2400" dirty="0" err="1"/>
              <a:t>applicated</a:t>
            </a:r>
            <a:r>
              <a:rPr lang="cs-CZ" altLang="cs-CZ" sz="2400" dirty="0"/>
              <a:t> </a:t>
            </a:r>
          </a:p>
          <a:p>
            <a:pPr algn="just">
              <a:lnSpc>
                <a:spcPct val="100000"/>
              </a:lnSpc>
              <a:buFont typeface="Wingdings" panose="05000000000000000000" pitchFamily="2" charset="2"/>
              <a:buAutoNum type="arabicParenR"/>
              <a:defRPr/>
            </a:pPr>
            <a:r>
              <a:rPr lang="cs-CZ" altLang="cs-CZ" sz="2400" dirty="0" smtClean="0"/>
              <a:t> </a:t>
            </a:r>
            <a:r>
              <a:rPr lang="cs-CZ" altLang="cs-CZ" sz="2400" dirty="0" err="1" smtClean="0"/>
              <a:t>Presents</a:t>
            </a:r>
            <a:r>
              <a:rPr lang="cs-CZ" altLang="cs-CZ" sz="2400" dirty="0" smtClean="0"/>
              <a:t> </a:t>
            </a:r>
            <a:r>
              <a:rPr lang="cs-CZ" altLang="cs-CZ" sz="2400" b="1" dirty="0" err="1"/>
              <a:t>scope</a:t>
            </a:r>
            <a:r>
              <a:rPr lang="cs-CZ" altLang="cs-CZ" sz="2400" b="1" dirty="0"/>
              <a:t> </a:t>
            </a:r>
            <a:r>
              <a:rPr lang="cs-CZ" altLang="cs-CZ" sz="2400" b="1" dirty="0" err="1"/>
              <a:t>of</a:t>
            </a:r>
            <a:r>
              <a:rPr lang="cs-CZ" altLang="cs-CZ" sz="2400" b="1" dirty="0"/>
              <a:t> </a:t>
            </a:r>
            <a:r>
              <a:rPr lang="cs-CZ" altLang="cs-CZ" sz="2400" b="1" dirty="0" err="1"/>
              <a:t>administrative</a:t>
            </a:r>
            <a:r>
              <a:rPr lang="cs-CZ" altLang="cs-CZ" sz="2400" b="1" dirty="0"/>
              <a:t> and </a:t>
            </a:r>
            <a:r>
              <a:rPr lang="cs-CZ" altLang="cs-CZ" sz="2400" b="1" dirty="0" smtClean="0"/>
              <a:t>(</a:t>
            </a:r>
            <a:r>
              <a:rPr lang="cs-CZ" altLang="cs-CZ" sz="2400" b="1" dirty="0" err="1" smtClean="0"/>
              <a:t>later</a:t>
            </a:r>
            <a:r>
              <a:rPr lang="cs-CZ" altLang="cs-CZ" sz="2400" b="1" dirty="0" smtClean="0"/>
              <a:t>) </a:t>
            </a:r>
            <a:r>
              <a:rPr lang="cs-CZ" altLang="cs-CZ" sz="2400" b="1" dirty="0" err="1" smtClean="0"/>
              <a:t>judicial</a:t>
            </a:r>
            <a:r>
              <a:rPr lang="cs-CZ" altLang="cs-CZ" sz="2400" b="1" dirty="0" smtClean="0"/>
              <a:t> </a:t>
            </a:r>
            <a:r>
              <a:rPr lang="cs-CZ" altLang="cs-CZ" sz="2400" b="1" dirty="0" err="1"/>
              <a:t>protection</a:t>
            </a:r>
            <a:r>
              <a:rPr lang="cs-CZ" altLang="cs-CZ" sz="2400" dirty="0"/>
              <a:t>.</a:t>
            </a:r>
          </a:p>
          <a:p>
            <a:pPr marL="285750" indent="-285750" algn="just">
              <a:lnSpc>
                <a:spcPct val="100000"/>
              </a:lnSpc>
              <a:buFont typeface="Arial" panose="020B0604020202020204" pitchFamily="34" charset="0"/>
              <a:buChar char="•"/>
              <a:defRPr/>
            </a:pPr>
            <a:r>
              <a:rPr lang="cs-CZ" altLang="cs-CZ" sz="2400" b="1" u="sng" dirty="0" smtClean="0"/>
              <a:t>Normative </a:t>
            </a:r>
            <a:r>
              <a:rPr lang="cs-CZ" altLang="cs-CZ" sz="2400" b="1" u="sng" dirty="0" err="1"/>
              <a:t>approach</a:t>
            </a:r>
            <a:r>
              <a:rPr lang="cs-CZ" altLang="cs-CZ" sz="2400" b="1" u="sng" dirty="0"/>
              <a:t> to </a:t>
            </a:r>
            <a:r>
              <a:rPr lang="cs-CZ" altLang="cs-CZ" sz="2400" b="1" u="sng" dirty="0" err="1"/>
              <a:t>the</a:t>
            </a:r>
            <a:r>
              <a:rPr lang="cs-CZ" altLang="cs-CZ" sz="2400" b="1" u="sng" dirty="0"/>
              <a:t> </a:t>
            </a:r>
            <a:r>
              <a:rPr lang="cs-CZ" altLang="cs-CZ" sz="2400" b="1" u="sng" dirty="0" err="1"/>
              <a:t>forms</a:t>
            </a:r>
            <a:r>
              <a:rPr lang="cs-CZ" altLang="cs-CZ" sz="2400" b="1" u="sng" dirty="0"/>
              <a:t>: </a:t>
            </a:r>
            <a:r>
              <a:rPr lang="cs-CZ" altLang="cs-CZ" sz="2400" dirty="0" err="1"/>
              <a:t>which</a:t>
            </a:r>
            <a:r>
              <a:rPr lang="cs-CZ" altLang="cs-CZ" sz="2400" dirty="0"/>
              <a:t> </a:t>
            </a:r>
            <a:r>
              <a:rPr lang="cs-CZ" altLang="cs-CZ" sz="2400" dirty="0" err="1"/>
              <a:t>forms</a:t>
            </a:r>
            <a:r>
              <a:rPr lang="cs-CZ" altLang="cs-CZ" sz="2400" dirty="0"/>
              <a:t> has </a:t>
            </a:r>
            <a:r>
              <a:rPr lang="cs-CZ" altLang="cs-CZ" sz="2400" dirty="0" err="1"/>
              <a:t>the</a:t>
            </a:r>
            <a:r>
              <a:rPr lang="cs-CZ" altLang="cs-CZ" sz="2400" dirty="0"/>
              <a:t> public </a:t>
            </a:r>
            <a:r>
              <a:rPr lang="cs-CZ" altLang="cs-CZ" sz="2400" dirty="0" err="1"/>
              <a:t>administration</a:t>
            </a:r>
            <a:r>
              <a:rPr lang="cs-CZ" altLang="cs-CZ" sz="2400" dirty="0"/>
              <a:t> </a:t>
            </a:r>
            <a:r>
              <a:rPr lang="cs-CZ" altLang="cs-CZ" sz="2400" dirty="0" err="1"/>
              <a:t>permited</a:t>
            </a:r>
            <a:r>
              <a:rPr lang="cs-CZ" altLang="cs-CZ" sz="2400" dirty="0"/>
              <a:t>/</a:t>
            </a:r>
            <a:r>
              <a:rPr lang="cs-CZ" altLang="cs-CZ" sz="2400" dirty="0" err="1"/>
              <a:t>allowed</a:t>
            </a:r>
            <a:r>
              <a:rPr lang="cs-CZ" altLang="cs-CZ" sz="2400" dirty="0"/>
              <a:t> and „</a:t>
            </a:r>
            <a:r>
              <a:rPr lang="cs-CZ" altLang="cs-CZ" sz="2400" dirty="0" err="1"/>
              <a:t>prescribed</a:t>
            </a:r>
            <a:r>
              <a:rPr lang="cs-CZ" altLang="cs-CZ" sz="2400" dirty="0"/>
              <a:t>“ to </a:t>
            </a:r>
            <a:r>
              <a:rPr lang="cs-CZ" altLang="cs-CZ" sz="2400" dirty="0" err="1"/>
              <a:t>fulfill</a:t>
            </a:r>
            <a:r>
              <a:rPr lang="cs-CZ" altLang="cs-CZ" sz="2400" dirty="0"/>
              <a:t> </a:t>
            </a:r>
            <a:r>
              <a:rPr lang="cs-CZ" altLang="cs-CZ" sz="2400" dirty="0" err="1"/>
              <a:t>its</a:t>
            </a:r>
            <a:r>
              <a:rPr lang="cs-CZ" altLang="cs-CZ" sz="2400" dirty="0"/>
              <a:t> </a:t>
            </a:r>
            <a:r>
              <a:rPr lang="cs-CZ" altLang="cs-CZ" sz="2400" dirty="0" err="1"/>
              <a:t>tasks</a:t>
            </a:r>
            <a:r>
              <a:rPr lang="cs-CZ" altLang="cs-CZ" sz="2400" dirty="0"/>
              <a:t> (</a:t>
            </a:r>
            <a:r>
              <a:rPr lang="cs-CZ" altLang="cs-CZ" sz="2400" dirty="0" err="1"/>
              <a:t>principle</a:t>
            </a:r>
            <a:r>
              <a:rPr lang="cs-CZ" altLang="cs-CZ" sz="2400" dirty="0"/>
              <a:t> </a:t>
            </a:r>
            <a:r>
              <a:rPr lang="cs-CZ" altLang="cs-CZ" sz="2400" dirty="0" err="1"/>
              <a:t>of</a:t>
            </a:r>
            <a:r>
              <a:rPr lang="cs-CZ" altLang="cs-CZ" sz="2400" dirty="0"/>
              <a:t> legality), </a:t>
            </a:r>
            <a:r>
              <a:rPr lang="cs-CZ" altLang="cs-CZ" sz="2400" dirty="0" err="1"/>
              <a:t>helps</a:t>
            </a:r>
            <a:r>
              <a:rPr lang="cs-CZ" altLang="cs-CZ" sz="2400" dirty="0"/>
              <a:t> </a:t>
            </a:r>
            <a:r>
              <a:rPr lang="cs-CZ" altLang="cs-CZ" sz="2400" dirty="0" err="1"/>
              <a:t>the</a:t>
            </a:r>
            <a:r>
              <a:rPr lang="cs-CZ" altLang="cs-CZ" sz="2400" dirty="0"/>
              <a:t> public </a:t>
            </a:r>
            <a:r>
              <a:rPr lang="cs-CZ" altLang="cs-CZ" sz="2400" dirty="0" err="1"/>
              <a:t>administration</a:t>
            </a:r>
            <a:endParaRPr lang="cs-CZ" altLang="cs-CZ" sz="2400" dirty="0"/>
          </a:p>
          <a:p>
            <a:pPr marL="285750" indent="-285750" algn="just">
              <a:lnSpc>
                <a:spcPct val="100000"/>
              </a:lnSpc>
              <a:buFont typeface="Arial" panose="020B0604020202020204" pitchFamily="34" charset="0"/>
              <a:buChar char="•"/>
              <a:defRPr/>
            </a:pPr>
            <a:r>
              <a:rPr lang="cs-CZ" altLang="cs-CZ" sz="2400" b="1" u="sng" dirty="0" err="1"/>
              <a:t>Instrumental</a:t>
            </a:r>
            <a:r>
              <a:rPr lang="cs-CZ" altLang="cs-CZ" sz="2400" b="1" u="sng" dirty="0"/>
              <a:t> </a:t>
            </a:r>
            <a:r>
              <a:rPr lang="cs-CZ" altLang="cs-CZ" sz="2400" b="1" u="sng" dirty="0" err="1"/>
              <a:t>approach</a:t>
            </a:r>
            <a:r>
              <a:rPr lang="cs-CZ" altLang="cs-CZ" sz="2400" b="1" u="sng" dirty="0"/>
              <a:t>: </a:t>
            </a:r>
            <a:r>
              <a:rPr lang="cs-CZ" altLang="cs-CZ" sz="2400" dirty="0" err="1"/>
              <a:t>the</a:t>
            </a:r>
            <a:r>
              <a:rPr lang="cs-CZ" altLang="cs-CZ" sz="2400" dirty="0"/>
              <a:t> </a:t>
            </a:r>
            <a:r>
              <a:rPr lang="cs-CZ" altLang="cs-CZ" sz="2400" dirty="0" err="1"/>
              <a:t>system</a:t>
            </a:r>
            <a:r>
              <a:rPr lang="cs-CZ" altLang="cs-CZ" sz="2400" dirty="0"/>
              <a:t> </a:t>
            </a:r>
            <a:r>
              <a:rPr lang="cs-CZ" altLang="cs-CZ" sz="2400" dirty="0" err="1"/>
              <a:t>of</a:t>
            </a:r>
            <a:r>
              <a:rPr lang="cs-CZ" altLang="cs-CZ" sz="2400" dirty="0"/>
              <a:t> </a:t>
            </a:r>
            <a:r>
              <a:rPr lang="cs-CZ" altLang="cs-CZ" sz="2400" dirty="0" err="1"/>
              <a:t>forms</a:t>
            </a:r>
            <a:r>
              <a:rPr lang="cs-CZ" altLang="cs-CZ" sz="2400" dirty="0"/>
              <a:t> </a:t>
            </a:r>
            <a:r>
              <a:rPr lang="cs-CZ" altLang="cs-CZ" sz="2400" dirty="0" err="1"/>
              <a:t>protects</a:t>
            </a:r>
            <a:r>
              <a:rPr lang="cs-CZ" altLang="cs-CZ" sz="2400" dirty="0"/>
              <a:t> </a:t>
            </a:r>
            <a:r>
              <a:rPr lang="cs-CZ" altLang="cs-CZ" sz="2400" dirty="0" err="1"/>
              <a:t>the</a:t>
            </a:r>
            <a:r>
              <a:rPr lang="cs-CZ" altLang="cs-CZ" sz="2400" dirty="0"/>
              <a:t> </a:t>
            </a:r>
            <a:r>
              <a:rPr lang="cs-CZ" altLang="cs-CZ" sz="2400" dirty="0" err="1"/>
              <a:t>individual</a:t>
            </a:r>
            <a:r>
              <a:rPr lang="cs-CZ" altLang="cs-CZ" sz="2400" dirty="0"/>
              <a:t> </a:t>
            </a:r>
            <a:r>
              <a:rPr lang="cs-CZ" altLang="cs-CZ" sz="2400" dirty="0" err="1"/>
              <a:t>rights</a:t>
            </a:r>
            <a:r>
              <a:rPr lang="cs-CZ" altLang="cs-CZ" sz="2400" dirty="0"/>
              <a:t>, </a:t>
            </a:r>
            <a:r>
              <a:rPr lang="cs-CZ" altLang="cs-CZ" sz="2400" dirty="0" err="1"/>
              <a:t>another</a:t>
            </a:r>
            <a:r>
              <a:rPr lang="cs-CZ" altLang="cs-CZ" sz="2400" dirty="0"/>
              <a:t> </a:t>
            </a:r>
            <a:r>
              <a:rPr lang="cs-CZ" altLang="cs-CZ" sz="2400" dirty="0" err="1"/>
              <a:t>than</a:t>
            </a:r>
            <a:r>
              <a:rPr lang="cs-CZ" altLang="cs-CZ" sz="2400" dirty="0"/>
              <a:t> </a:t>
            </a:r>
            <a:r>
              <a:rPr lang="cs-CZ" altLang="cs-CZ" sz="2400" dirty="0" err="1"/>
              <a:t>prescribed</a:t>
            </a:r>
            <a:r>
              <a:rPr lang="cs-CZ" altLang="cs-CZ" sz="2400" dirty="0"/>
              <a:t> </a:t>
            </a:r>
            <a:r>
              <a:rPr lang="cs-CZ" altLang="cs-CZ" sz="2400" dirty="0" err="1"/>
              <a:t>form</a:t>
            </a:r>
            <a:r>
              <a:rPr lang="cs-CZ" altLang="cs-CZ" sz="2400" dirty="0"/>
              <a:t> </a:t>
            </a:r>
            <a:r>
              <a:rPr lang="cs-CZ" altLang="cs-CZ" sz="2400" dirty="0" err="1"/>
              <a:t>can´t</a:t>
            </a:r>
            <a:r>
              <a:rPr lang="cs-CZ" altLang="cs-CZ" sz="2400" dirty="0"/>
              <a:t> </a:t>
            </a:r>
            <a:r>
              <a:rPr lang="cs-CZ" altLang="cs-CZ" sz="2400" dirty="0" err="1"/>
              <a:t>be</a:t>
            </a:r>
            <a:r>
              <a:rPr lang="cs-CZ" altLang="cs-CZ" sz="2400" dirty="0"/>
              <a:t> </a:t>
            </a:r>
            <a:r>
              <a:rPr lang="cs-CZ" altLang="cs-CZ" sz="2400" dirty="0" err="1"/>
              <a:t>applied</a:t>
            </a:r>
            <a:r>
              <a:rPr lang="cs-CZ" altLang="cs-CZ" sz="2400" dirty="0"/>
              <a:t>/</a:t>
            </a:r>
            <a:r>
              <a:rPr lang="cs-CZ" altLang="cs-CZ" sz="2400" dirty="0" err="1"/>
              <a:t>used</a:t>
            </a:r>
            <a:endParaRPr lang="cs-CZ" altLang="cs-CZ" sz="2400" dirty="0"/>
          </a:p>
          <a:p>
            <a:pPr>
              <a:lnSpc>
                <a:spcPct val="100000"/>
              </a:lnSpc>
            </a:pPr>
            <a:r>
              <a:rPr lang="cs-CZ" sz="2400" b="1" dirty="0" err="1" smtClean="0">
                <a:solidFill>
                  <a:srgbClr val="F01928"/>
                </a:solidFill>
              </a:rPr>
              <a:t>If</a:t>
            </a:r>
            <a:r>
              <a:rPr lang="cs-CZ" sz="2400" b="1" dirty="0" smtClean="0">
                <a:solidFill>
                  <a:srgbClr val="F01928"/>
                </a:solidFill>
              </a:rPr>
              <a:t> </a:t>
            </a:r>
            <a:r>
              <a:rPr lang="cs-CZ" sz="2400" b="1" dirty="0" err="1" smtClean="0">
                <a:solidFill>
                  <a:srgbClr val="F01928"/>
                </a:solidFill>
              </a:rPr>
              <a:t>we</a:t>
            </a:r>
            <a:r>
              <a:rPr lang="cs-CZ" sz="2400" b="1" dirty="0" smtClean="0">
                <a:solidFill>
                  <a:srgbClr val="F01928"/>
                </a:solidFill>
              </a:rPr>
              <a:t> </a:t>
            </a:r>
            <a:r>
              <a:rPr lang="cs-CZ" sz="2400" b="1" dirty="0" err="1" smtClean="0">
                <a:solidFill>
                  <a:srgbClr val="F01928"/>
                </a:solidFill>
              </a:rPr>
              <a:t>think</a:t>
            </a:r>
            <a:r>
              <a:rPr lang="cs-CZ" sz="2400" b="1" dirty="0" smtClean="0">
                <a:solidFill>
                  <a:srgbClr val="F01928"/>
                </a:solidFill>
              </a:rPr>
              <a:t> </a:t>
            </a:r>
            <a:r>
              <a:rPr lang="cs-CZ" sz="2400" b="1" dirty="0" err="1" smtClean="0">
                <a:solidFill>
                  <a:srgbClr val="F01928"/>
                </a:solidFill>
              </a:rPr>
              <a:t>about</a:t>
            </a:r>
            <a:r>
              <a:rPr lang="cs-CZ" sz="2400" b="1" dirty="0" smtClean="0">
                <a:solidFill>
                  <a:srgbClr val="F01928"/>
                </a:solidFill>
              </a:rPr>
              <a:t> </a:t>
            </a:r>
            <a:r>
              <a:rPr lang="cs-CZ" sz="2400" b="1" dirty="0" err="1" smtClean="0">
                <a:solidFill>
                  <a:srgbClr val="F01928"/>
                </a:solidFill>
              </a:rPr>
              <a:t>simplification</a:t>
            </a:r>
            <a:r>
              <a:rPr lang="cs-CZ" sz="2400" b="1" dirty="0" smtClean="0">
                <a:solidFill>
                  <a:srgbClr val="F01928"/>
                </a:solidFill>
              </a:rPr>
              <a:t> </a:t>
            </a:r>
            <a:r>
              <a:rPr lang="en-US" sz="2400" b="1" dirty="0" smtClean="0">
                <a:solidFill>
                  <a:srgbClr val="F01928"/>
                </a:solidFill>
              </a:rPr>
              <a:t>we </a:t>
            </a:r>
            <a:r>
              <a:rPr lang="cs-CZ" sz="2400" b="1" dirty="0" err="1" smtClean="0">
                <a:solidFill>
                  <a:srgbClr val="F01928"/>
                </a:solidFill>
              </a:rPr>
              <a:t>must</a:t>
            </a:r>
            <a:r>
              <a:rPr lang="cs-CZ" sz="2400" b="1" dirty="0" smtClean="0">
                <a:solidFill>
                  <a:srgbClr val="F01928"/>
                </a:solidFill>
              </a:rPr>
              <a:t> not </a:t>
            </a:r>
            <a:r>
              <a:rPr lang="en-US" sz="2400" b="1" dirty="0" smtClean="0">
                <a:solidFill>
                  <a:srgbClr val="F01928"/>
                </a:solidFill>
              </a:rPr>
              <a:t>forget </a:t>
            </a:r>
            <a:r>
              <a:rPr lang="en-US" sz="2400" b="1" dirty="0">
                <a:solidFill>
                  <a:srgbClr val="F01928"/>
                </a:solidFill>
              </a:rPr>
              <a:t>that people would have </a:t>
            </a:r>
            <a:r>
              <a:rPr lang="en-US" sz="2400" b="1" dirty="0" err="1" smtClean="0">
                <a:solidFill>
                  <a:srgbClr val="F01928"/>
                </a:solidFill>
              </a:rPr>
              <a:t>righ</a:t>
            </a:r>
            <a:r>
              <a:rPr lang="cs-CZ" sz="2400" b="1" dirty="0" smtClean="0">
                <a:solidFill>
                  <a:srgbClr val="F01928"/>
                </a:solidFill>
              </a:rPr>
              <a:t>t</a:t>
            </a:r>
            <a:r>
              <a:rPr lang="en-US" sz="2400" b="1" dirty="0" smtClean="0">
                <a:solidFill>
                  <a:srgbClr val="F01928"/>
                </a:solidFill>
              </a:rPr>
              <a:t> </a:t>
            </a:r>
            <a:r>
              <a:rPr lang="en-US" sz="2400" b="1" dirty="0">
                <a:solidFill>
                  <a:srgbClr val="F01928"/>
                </a:solidFill>
              </a:rPr>
              <a:t>to defense against illegal administrative </a:t>
            </a:r>
            <a:r>
              <a:rPr lang="cs-CZ" sz="2400" b="1" dirty="0" err="1" smtClean="0">
                <a:solidFill>
                  <a:srgbClr val="F01928"/>
                </a:solidFill>
              </a:rPr>
              <a:t>acts</a:t>
            </a:r>
            <a:endParaRPr lang="cs-CZ" sz="2400" b="1" dirty="0" smtClean="0">
              <a:solidFill>
                <a:srgbClr val="F01928"/>
              </a:solidFill>
            </a:endParaRPr>
          </a:p>
          <a:p>
            <a:pPr>
              <a:lnSpc>
                <a:spcPct val="100000"/>
              </a:lnSpc>
            </a:pPr>
            <a:endParaRPr lang="cs-CZ" sz="2400" b="1" dirty="0">
              <a:solidFill>
                <a:srgbClr val="F01928"/>
              </a:solidFill>
            </a:endParaRPr>
          </a:p>
          <a:p>
            <a:endParaRPr lang="cs-CZ" sz="2600" dirty="0"/>
          </a:p>
        </p:txBody>
      </p:sp>
    </p:spTree>
    <p:extLst>
      <p:ext uri="{BB962C8B-B14F-4D97-AF65-F5344CB8AC3E}">
        <p14:creationId xmlns:p14="http://schemas.microsoft.com/office/powerpoint/2010/main" val="28361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4" name="Nadpis 3"/>
          <p:cNvSpPr>
            <a:spLocks noGrp="1"/>
          </p:cNvSpPr>
          <p:nvPr>
            <p:ph type="title"/>
          </p:nvPr>
        </p:nvSpPr>
        <p:spPr/>
        <p:txBody>
          <a:bodyPr/>
          <a:lstStyle/>
          <a:p>
            <a:r>
              <a:rPr lang="cs-CZ" dirty="0" err="1" smtClean="0"/>
              <a:t>Activity</a:t>
            </a:r>
            <a:r>
              <a:rPr lang="cs-CZ" dirty="0" smtClean="0"/>
              <a:t> </a:t>
            </a:r>
            <a:r>
              <a:rPr lang="cs-CZ" dirty="0" err="1" smtClean="0"/>
              <a:t>of</a:t>
            </a:r>
            <a:r>
              <a:rPr lang="cs-CZ" dirty="0" smtClean="0"/>
              <a:t> Public </a:t>
            </a:r>
            <a:r>
              <a:rPr lang="cs-CZ" dirty="0" err="1" smtClean="0"/>
              <a:t>Administration</a:t>
            </a:r>
            <a:endParaRPr lang="cs-CZ" dirty="0"/>
          </a:p>
        </p:txBody>
      </p:sp>
      <p:sp>
        <p:nvSpPr>
          <p:cNvPr id="13" name="Zástupný symbol pro obsah 12"/>
          <p:cNvSpPr>
            <a:spLocks noGrp="1"/>
          </p:cNvSpPr>
          <p:nvPr>
            <p:ph idx="1"/>
          </p:nvPr>
        </p:nvSpPr>
        <p:spPr/>
        <p:txBody>
          <a:bodyPr/>
          <a:lstStyle/>
          <a:p>
            <a:endParaRPr lang="cs-CZ"/>
          </a:p>
        </p:txBody>
      </p:sp>
      <p:sp>
        <p:nvSpPr>
          <p:cNvPr id="7" name="Zástupný symbol pro číslo snímku 2"/>
          <p:cNvSpPr txBox="1">
            <a:spLocks/>
          </p:cNvSpPr>
          <p:nvPr/>
        </p:nvSpPr>
        <p:spPr bwMode="auto">
          <a:xfrm>
            <a:off x="386261" y="6207412"/>
            <a:ext cx="307499" cy="27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0970407D-EE58-4A0B-824B-1D3AE42DD9CF}" type="slidenum">
              <a:rPr lang="cs-CZ" altLang="cs-CZ" smtClean="0"/>
              <a:pPr/>
              <a:t>17</a:t>
            </a:fld>
            <a:endParaRPr lang="cs-CZ" altLang="cs-CZ" dirty="0"/>
          </a:p>
        </p:txBody>
      </p:sp>
      <p:graphicFrame>
        <p:nvGraphicFramePr>
          <p:cNvPr id="8" name="Zástupný symbol pro obsah 1"/>
          <p:cNvGraphicFramePr>
            <a:graphicFrameLocks/>
          </p:cNvGraphicFramePr>
          <p:nvPr>
            <p:extLst>
              <p:ext uri="{D42A27DB-BD31-4B8C-83A1-F6EECF244321}">
                <p14:modId xmlns:p14="http://schemas.microsoft.com/office/powerpoint/2010/main" val="1741577871"/>
              </p:ext>
            </p:extLst>
          </p:nvPr>
        </p:nvGraphicFramePr>
        <p:xfrm>
          <a:off x="665999" y="1308848"/>
          <a:ext cx="10807200" cy="4629130"/>
        </p:xfrm>
        <a:graphic>
          <a:graphicData uri="http://schemas.openxmlformats.org/drawingml/2006/table">
            <a:tbl>
              <a:tblPr firstRow="1" firstCol="1" bandRow="1">
                <a:tableStyleId>{5C22544A-7EE6-4342-B048-85BDC9FD1C3A}</a:tableStyleId>
              </a:tblPr>
              <a:tblGrid>
                <a:gridCol w="2243882">
                  <a:extLst>
                    <a:ext uri="{9D8B030D-6E8A-4147-A177-3AD203B41FA5}">
                      <a16:colId xmlns:a16="http://schemas.microsoft.com/office/drawing/2014/main" val="20000"/>
                    </a:ext>
                  </a:extLst>
                </a:gridCol>
                <a:gridCol w="3043140">
                  <a:extLst>
                    <a:ext uri="{9D8B030D-6E8A-4147-A177-3AD203B41FA5}">
                      <a16:colId xmlns:a16="http://schemas.microsoft.com/office/drawing/2014/main" val="20001"/>
                    </a:ext>
                  </a:extLst>
                </a:gridCol>
                <a:gridCol w="3043140">
                  <a:extLst>
                    <a:ext uri="{9D8B030D-6E8A-4147-A177-3AD203B41FA5}">
                      <a16:colId xmlns:a16="http://schemas.microsoft.com/office/drawing/2014/main" val="20002"/>
                    </a:ext>
                  </a:extLst>
                </a:gridCol>
                <a:gridCol w="2477038">
                  <a:extLst>
                    <a:ext uri="{9D8B030D-6E8A-4147-A177-3AD203B41FA5}">
                      <a16:colId xmlns:a16="http://schemas.microsoft.com/office/drawing/2014/main" val="20003"/>
                    </a:ext>
                  </a:extLst>
                </a:gridCol>
              </a:tblGrid>
              <a:tr h="417072">
                <a:tc gridSpan="2">
                  <a:txBody>
                    <a:bodyPr/>
                    <a:lstStyle/>
                    <a:p>
                      <a:pPr algn="ctr">
                        <a:lnSpc>
                          <a:spcPct val="115000"/>
                        </a:lnSpc>
                        <a:spcAft>
                          <a:spcPts val="0"/>
                        </a:spcAft>
                      </a:pPr>
                      <a:r>
                        <a:rPr lang="en-GB" sz="1100" dirty="0">
                          <a:effectLst/>
                        </a:rPr>
                        <a:t>Forms of public administration activity</a:t>
                      </a:r>
                      <a:endParaRPr lang="cs-CZ" sz="1100" dirty="0">
                        <a:effectLst/>
                        <a:latin typeface="Calibri"/>
                        <a:ea typeface="Calibri"/>
                        <a:cs typeface="Times New Roman"/>
                      </a:endParaRPr>
                    </a:p>
                  </a:txBody>
                  <a:tcPr marL="47766" marR="47766" marT="0" marB="0"/>
                </a:tc>
                <a:tc hMerge="1">
                  <a:txBody>
                    <a:bodyPr/>
                    <a:lstStyle/>
                    <a:p>
                      <a:endParaRPr lang="cs-CZ"/>
                    </a:p>
                  </a:txBody>
                  <a:tcPr/>
                </a:tc>
                <a:tc>
                  <a:txBody>
                    <a:bodyPr/>
                    <a:lstStyle/>
                    <a:p>
                      <a:pPr algn="ctr">
                        <a:lnSpc>
                          <a:spcPct val="115000"/>
                        </a:lnSpc>
                        <a:spcAft>
                          <a:spcPts val="0"/>
                        </a:spcAft>
                      </a:pPr>
                      <a:r>
                        <a:rPr lang="en-GB" sz="1100" dirty="0">
                          <a:effectLst/>
                        </a:rPr>
                        <a:t>Where in the Code of Administrative </a:t>
                      </a:r>
                      <a:r>
                        <a:rPr lang="en-GB" sz="1100" dirty="0" smtClean="0">
                          <a:effectLst/>
                        </a:rPr>
                        <a:t>Procedure</a:t>
                      </a:r>
                      <a:r>
                        <a:rPr lang="cs-CZ" sz="1100" dirty="0" smtClean="0">
                          <a:effectLst/>
                        </a:rPr>
                        <a:t> (CAP)</a:t>
                      </a:r>
                      <a:r>
                        <a:rPr lang="en-GB" sz="1100" dirty="0" smtClean="0">
                          <a:effectLst/>
                        </a:rPr>
                        <a:t> </a:t>
                      </a:r>
                      <a:r>
                        <a:rPr lang="en-GB" sz="1100" dirty="0">
                          <a:effectLst/>
                        </a:rPr>
                        <a:t>it is provided </a:t>
                      </a:r>
                      <a:r>
                        <a:rPr lang="en-GB" sz="1100" dirty="0" smtClean="0">
                          <a:effectLst/>
                        </a:rPr>
                        <a:t>for</a:t>
                      </a:r>
                      <a:r>
                        <a:rPr lang="cs-CZ" sz="1100" dirty="0" smtClean="0">
                          <a:effectLst/>
                        </a:rPr>
                        <a:t>/</a:t>
                      </a:r>
                      <a:r>
                        <a:rPr lang="cs-CZ" sz="1100" dirty="0" err="1" smtClean="0">
                          <a:effectLst/>
                        </a:rPr>
                        <a:t>regulated</a:t>
                      </a:r>
                      <a:endParaRPr lang="cs-CZ" sz="1100" dirty="0">
                        <a:effectLst/>
                        <a:latin typeface="Calibri"/>
                        <a:ea typeface="Calibri"/>
                        <a:cs typeface="Times New Roman"/>
                      </a:endParaRPr>
                    </a:p>
                  </a:txBody>
                  <a:tcPr marL="47766" marR="47766" marT="0" marB="0"/>
                </a:tc>
                <a:tc>
                  <a:txBody>
                    <a:bodyPr/>
                    <a:lstStyle/>
                    <a:p>
                      <a:pPr algn="ctr">
                        <a:lnSpc>
                          <a:spcPct val="115000"/>
                        </a:lnSpc>
                        <a:spcAft>
                          <a:spcPts val="0"/>
                        </a:spcAft>
                      </a:pPr>
                      <a:r>
                        <a:rPr lang="en-GB" sz="1100" dirty="0">
                          <a:effectLst/>
                        </a:rPr>
                        <a:t>Form of protection under the </a:t>
                      </a:r>
                      <a:r>
                        <a:rPr lang="en-GB" sz="1100" dirty="0" smtClean="0">
                          <a:effectLst/>
                        </a:rPr>
                        <a:t>C</a:t>
                      </a:r>
                      <a:r>
                        <a:rPr lang="cs-CZ" sz="1100" dirty="0" smtClean="0">
                          <a:effectLst/>
                        </a:rPr>
                        <a:t>AP</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0"/>
                  </a:ext>
                </a:extLst>
              </a:tr>
              <a:tr h="950794">
                <a:tc rowSpan="3">
                  <a:txBody>
                    <a:bodyPr/>
                    <a:lstStyle/>
                    <a:p>
                      <a:pPr algn="just">
                        <a:lnSpc>
                          <a:spcPct val="115000"/>
                        </a:lnSpc>
                        <a:spcAft>
                          <a:spcPts val="0"/>
                        </a:spcAft>
                      </a:pPr>
                      <a:r>
                        <a:rPr lang="en-GB" sz="1100" dirty="0">
                          <a:effectLst/>
                        </a:rPr>
                        <a:t>Administrative act </a:t>
                      </a:r>
                      <a:endParaRPr lang="cs-CZ" sz="1100" dirty="0">
                        <a:effectLst/>
                        <a:latin typeface="Calibri"/>
                        <a:ea typeface="Calibri"/>
                        <a:cs typeface="Times New Roman"/>
                      </a:endParaRPr>
                    </a:p>
                  </a:txBody>
                  <a:tcPr marL="47766" marR="47766" marT="0" marB="0"/>
                </a:tc>
                <a:tc>
                  <a:txBody>
                    <a:bodyPr/>
                    <a:lstStyle/>
                    <a:p>
                      <a:pPr algn="ctr">
                        <a:lnSpc>
                          <a:spcPct val="115000"/>
                        </a:lnSpc>
                        <a:spcAft>
                          <a:spcPts val="0"/>
                        </a:spcAft>
                      </a:pPr>
                      <a:r>
                        <a:rPr lang="en-GB" sz="1100" b="1" dirty="0">
                          <a:effectLst/>
                        </a:rPr>
                        <a:t>normative </a:t>
                      </a:r>
                      <a:r>
                        <a:rPr lang="en-GB" sz="1100" dirty="0">
                          <a:effectLst/>
                        </a:rPr>
                        <a:t>administrative act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not provided for</a:t>
                      </a:r>
                      <a:r>
                        <a:rPr lang="en-GB" sz="1100" dirty="0">
                          <a:effectLst/>
                        </a:rPr>
                        <a:t>; however, the </a:t>
                      </a:r>
                      <a:r>
                        <a:rPr lang="cs-CZ" sz="1100" dirty="0" smtClean="0">
                          <a:effectLst/>
                        </a:rPr>
                        <a:t>CAP</a:t>
                      </a:r>
                      <a:r>
                        <a:rPr lang="en-GB" sz="1100" dirty="0" smtClean="0">
                          <a:effectLst/>
                        </a:rPr>
                        <a:t> </a:t>
                      </a:r>
                      <a:r>
                        <a:rPr lang="en-GB" sz="1100" dirty="0">
                          <a:effectLst/>
                        </a:rPr>
                        <a:t>shall be applied at least in the scope of its principles contained in Part one (Sections 2 to </a:t>
                      </a:r>
                      <a:r>
                        <a:rPr lang="en-GB" sz="1100" dirty="0" smtClean="0">
                          <a:effectLst/>
                        </a:rPr>
                        <a:t>8</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 provision</a:t>
                      </a:r>
                      <a:endParaRPr lang="cs-CZ" sz="1100" b="1" dirty="0">
                        <a:effectLst/>
                        <a:latin typeface="Calibri"/>
                        <a:ea typeface="Calibri"/>
                        <a:cs typeface="Times New Roman"/>
                      </a:endParaRPr>
                    </a:p>
                  </a:txBody>
                  <a:tcPr marL="47766" marR="47766" marT="0" marB="0"/>
                </a:tc>
                <a:extLst>
                  <a:ext uri="{0D108BD9-81ED-4DB2-BD59-A6C34878D82A}">
                    <a16:rowId xmlns:a16="http://schemas.microsoft.com/office/drawing/2014/main" val="10001"/>
                  </a:ext>
                </a:extLst>
              </a:tr>
              <a:tr h="1267724">
                <a:tc vMerge="1">
                  <a:txBody>
                    <a:bodyPr/>
                    <a:lstStyle/>
                    <a:p>
                      <a:endParaRPr lang="cs-CZ"/>
                    </a:p>
                  </a:txBody>
                  <a:tcPr/>
                </a:tc>
                <a:tc>
                  <a:txBody>
                    <a:bodyPr/>
                    <a:lstStyle/>
                    <a:p>
                      <a:pPr algn="ctr">
                        <a:lnSpc>
                          <a:spcPct val="115000"/>
                        </a:lnSpc>
                        <a:spcAft>
                          <a:spcPts val="0"/>
                        </a:spcAft>
                      </a:pPr>
                      <a:r>
                        <a:rPr lang="en-GB" sz="1100" b="1" dirty="0">
                          <a:effectLst/>
                        </a:rPr>
                        <a:t>individual</a:t>
                      </a:r>
                      <a:r>
                        <a:rPr lang="en-GB" sz="1100" dirty="0">
                          <a:effectLst/>
                        </a:rPr>
                        <a:t> administrative act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1) administrative decisions – Parts two and three (Section 9 to </a:t>
                      </a:r>
                      <a:r>
                        <a:rPr lang="en-GB" sz="1100" dirty="0" smtClean="0">
                          <a:effectLst/>
                        </a:rPr>
                        <a:t>153</a:t>
                      </a:r>
                      <a:r>
                        <a:rPr lang="cs-CZ" sz="1100" dirty="0" smtClean="0">
                          <a:effectLst/>
                        </a:rPr>
                        <a:t> CAP</a:t>
                      </a:r>
                      <a:r>
                        <a:rPr lang="en-GB" sz="1100" dirty="0" smtClean="0">
                          <a:effectLst/>
                        </a:rPr>
                        <a:t>)</a:t>
                      </a:r>
                      <a:endParaRPr lang="cs-CZ" sz="1100" dirty="0">
                        <a:effectLst/>
                      </a:endParaRPr>
                    </a:p>
                    <a:p>
                      <a:pPr algn="just">
                        <a:lnSpc>
                          <a:spcPct val="115000"/>
                        </a:lnSpc>
                        <a:spcAft>
                          <a:spcPts val="0"/>
                        </a:spcAft>
                      </a:pPr>
                      <a:r>
                        <a:rPr lang="en-GB" sz="1100" dirty="0">
                          <a:effectLst/>
                        </a:rPr>
                        <a:t>2) so-called other acts – Part four (Sections 154 to </a:t>
                      </a:r>
                      <a:r>
                        <a:rPr lang="en-GB" sz="1100" dirty="0" smtClean="0">
                          <a:effectLst/>
                        </a:rPr>
                        <a:t>158</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Ad 1) </a:t>
                      </a:r>
                      <a:r>
                        <a:rPr lang="en-GB" sz="1100" b="1" dirty="0">
                          <a:effectLst/>
                        </a:rPr>
                        <a:t>remedial measures </a:t>
                      </a:r>
                      <a:r>
                        <a:rPr lang="en-GB" sz="1100" dirty="0">
                          <a:effectLst/>
                        </a:rPr>
                        <a:t>(ordinary and extraordinary, Sections 81 to </a:t>
                      </a:r>
                      <a:r>
                        <a:rPr lang="en-GB" sz="1100" dirty="0" smtClean="0">
                          <a:effectLst/>
                        </a:rPr>
                        <a:t>100</a:t>
                      </a:r>
                      <a:r>
                        <a:rPr lang="cs-CZ" sz="1100" dirty="0" smtClean="0">
                          <a:effectLst/>
                        </a:rPr>
                        <a:t> CAP</a:t>
                      </a:r>
                      <a:r>
                        <a:rPr lang="en-GB" sz="1100" dirty="0" smtClean="0">
                          <a:effectLst/>
                        </a:rPr>
                        <a:t>)</a:t>
                      </a:r>
                      <a:endParaRPr lang="cs-CZ" sz="1100" dirty="0">
                        <a:effectLst/>
                      </a:endParaRPr>
                    </a:p>
                    <a:p>
                      <a:pPr algn="just">
                        <a:lnSpc>
                          <a:spcPct val="115000"/>
                        </a:lnSpc>
                        <a:spcAft>
                          <a:spcPts val="0"/>
                        </a:spcAft>
                      </a:pPr>
                      <a:r>
                        <a:rPr lang="en-GB" sz="1100" dirty="0">
                          <a:effectLst/>
                        </a:rPr>
                        <a:t>2) interlocutory revision and the form of so-called review proceedings (Section </a:t>
                      </a:r>
                      <a:r>
                        <a:rPr lang="en-GB" sz="1100" dirty="0" smtClean="0">
                          <a:effectLst/>
                        </a:rPr>
                        <a:t>156</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2"/>
                  </a:ext>
                </a:extLst>
              </a:tr>
              <a:tr h="625648">
                <a:tc vMerge="1">
                  <a:txBody>
                    <a:bodyPr/>
                    <a:lstStyle/>
                    <a:p>
                      <a:endParaRPr lang="cs-CZ"/>
                    </a:p>
                  </a:txBody>
                  <a:tcPr/>
                </a:tc>
                <a:tc>
                  <a:txBody>
                    <a:bodyPr/>
                    <a:lstStyle/>
                    <a:p>
                      <a:pPr algn="ctr">
                        <a:lnSpc>
                          <a:spcPct val="115000"/>
                        </a:lnSpc>
                        <a:spcAft>
                          <a:spcPts val="0"/>
                        </a:spcAft>
                      </a:pPr>
                      <a:r>
                        <a:rPr lang="en-GB" sz="1100" b="1" dirty="0">
                          <a:effectLst/>
                        </a:rPr>
                        <a:t>mixed administrative </a:t>
                      </a:r>
                      <a:r>
                        <a:rPr lang="en-GB" sz="1100" b="1" dirty="0" smtClean="0">
                          <a:effectLst/>
                        </a:rPr>
                        <a:t>act</a:t>
                      </a:r>
                      <a:endParaRPr lang="cs-CZ" sz="1100" b="1" dirty="0" smtClean="0">
                        <a:effectLst/>
                      </a:endParaRPr>
                    </a:p>
                    <a:p>
                      <a:pPr algn="ctr">
                        <a:lnSpc>
                          <a:spcPct val="115000"/>
                        </a:lnSpc>
                        <a:spcAft>
                          <a:spcPts val="0"/>
                        </a:spcAft>
                      </a:pP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measure of a general nature – Part six (Sections 171 to </a:t>
                      </a:r>
                      <a:r>
                        <a:rPr lang="en-GB" sz="1100" dirty="0" smtClean="0">
                          <a:effectLst/>
                        </a:rPr>
                        <a:t>174</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form of so-called </a:t>
                      </a:r>
                      <a:r>
                        <a:rPr lang="en-GB" sz="1100" b="1" dirty="0">
                          <a:effectLst/>
                        </a:rPr>
                        <a:t>review procedure </a:t>
                      </a:r>
                      <a:r>
                        <a:rPr lang="en-GB" sz="1100" dirty="0">
                          <a:effectLst/>
                        </a:rPr>
                        <a:t>(Section 174 par. </a:t>
                      </a:r>
                      <a:r>
                        <a:rPr lang="en-GB" sz="1100" dirty="0" smtClean="0">
                          <a:effectLst/>
                        </a:rPr>
                        <a:t>1</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3"/>
                  </a:ext>
                </a:extLst>
              </a:tr>
              <a:tr h="417098">
                <a:tc gridSpan="2">
                  <a:txBody>
                    <a:bodyPr/>
                    <a:lstStyle/>
                    <a:p>
                      <a:pPr algn="just">
                        <a:lnSpc>
                          <a:spcPct val="115000"/>
                        </a:lnSpc>
                        <a:spcAft>
                          <a:spcPts val="0"/>
                        </a:spcAft>
                      </a:pPr>
                      <a:r>
                        <a:rPr lang="en-GB" sz="1100">
                          <a:effectLst/>
                        </a:rPr>
                        <a:t>Public law contract</a:t>
                      </a:r>
                      <a:endParaRPr lang="cs-CZ" sz="1100">
                        <a:effectLst/>
                        <a:latin typeface="Calibri"/>
                        <a:ea typeface="Calibri"/>
                        <a:cs typeface="Times New Roman"/>
                      </a:endParaRPr>
                    </a:p>
                  </a:txBody>
                  <a:tcPr marL="47766" marR="47766" marT="0" marB="0"/>
                </a:tc>
                <a:tc hMerge="1">
                  <a:txBody>
                    <a:bodyPr/>
                    <a:lstStyle/>
                    <a:p>
                      <a:endParaRPr lang="cs-CZ"/>
                    </a:p>
                  </a:txBody>
                  <a:tcPr/>
                </a:tc>
                <a:tc>
                  <a:txBody>
                    <a:bodyPr/>
                    <a:lstStyle/>
                    <a:p>
                      <a:pPr algn="just">
                        <a:lnSpc>
                          <a:spcPct val="115000"/>
                        </a:lnSpc>
                        <a:spcAft>
                          <a:spcPts val="0"/>
                        </a:spcAft>
                      </a:pPr>
                      <a:r>
                        <a:rPr lang="en-GB" sz="1100" dirty="0">
                          <a:effectLst/>
                        </a:rPr>
                        <a:t>Part five (Sections 159 to </a:t>
                      </a:r>
                      <a:r>
                        <a:rPr lang="en-GB" sz="1100" dirty="0" smtClean="0">
                          <a:effectLst/>
                        </a:rPr>
                        <a:t>170</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dirty="0">
                          <a:effectLst/>
                        </a:rPr>
                        <a:t>form of so-called </a:t>
                      </a:r>
                      <a:r>
                        <a:rPr lang="en-GB" sz="1100" b="1" dirty="0">
                          <a:effectLst/>
                        </a:rPr>
                        <a:t>review procedure</a:t>
                      </a:r>
                      <a:r>
                        <a:rPr lang="en-GB" sz="1100" dirty="0">
                          <a:effectLst/>
                        </a:rPr>
                        <a:t> (Section </a:t>
                      </a:r>
                      <a:r>
                        <a:rPr lang="en-GB" sz="1100" dirty="0" smtClean="0">
                          <a:effectLst/>
                        </a:rPr>
                        <a:t>165</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extLst>
                  <a:ext uri="{0D108BD9-81ED-4DB2-BD59-A6C34878D82A}">
                    <a16:rowId xmlns:a16="http://schemas.microsoft.com/office/drawing/2014/main" val="10004"/>
                  </a:ext>
                </a:extLst>
              </a:tr>
              <a:tr h="950794">
                <a:tc gridSpan="2">
                  <a:txBody>
                    <a:bodyPr/>
                    <a:lstStyle/>
                    <a:p>
                      <a:pPr algn="just">
                        <a:lnSpc>
                          <a:spcPct val="115000"/>
                        </a:lnSpc>
                        <a:spcAft>
                          <a:spcPts val="0"/>
                        </a:spcAft>
                      </a:pPr>
                      <a:r>
                        <a:rPr lang="en-GB" sz="1100">
                          <a:effectLst/>
                        </a:rPr>
                        <a:t>Factual act and immediate intervention</a:t>
                      </a:r>
                      <a:endParaRPr lang="cs-CZ" sz="1100">
                        <a:effectLst/>
                        <a:latin typeface="Calibri"/>
                        <a:ea typeface="Calibri"/>
                        <a:cs typeface="Times New Roman"/>
                      </a:endParaRPr>
                    </a:p>
                  </a:txBody>
                  <a:tcPr marL="47766" marR="47766" marT="0" marB="0"/>
                </a:tc>
                <a:tc hMerge="1">
                  <a:txBody>
                    <a:bodyPr/>
                    <a:lstStyle/>
                    <a:p>
                      <a:endParaRPr lang="cs-CZ"/>
                    </a:p>
                  </a:txBody>
                  <a:tcPr/>
                </a:tc>
                <a:tc>
                  <a:txBody>
                    <a:bodyPr/>
                    <a:lstStyle/>
                    <a:p>
                      <a:pPr algn="just">
                        <a:lnSpc>
                          <a:spcPct val="115000"/>
                        </a:lnSpc>
                        <a:spcAft>
                          <a:spcPts val="0"/>
                        </a:spcAft>
                      </a:pPr>
                      <a:r>
                        <a:rPr lang="en-GB" sz="1100" b="1" dirty="0">
                          <a:effectLst/>
                        </a:rPr>
                        <a:t>no provision</a:t>
                      </a:r>
                      <a:r>
                        <a:rPr lang="en-GB" sz="1100" dirty="0">
                          <a:effectLst/>
                        </a:rPr>
                        <a:t>; however, the </a:t>
                      </a:r>
                      <a:r>
                        <a:rPr lang="cs-CZ" sz="1100" dirty="0" smtClean="0">
                          <a:effectLst/>
                        </a:rPr>
                        <a:t>CAP</a:t>
                      </a:r>
                      <a:r>
                        <a:rPr lang="en-GB" sz="1100" dirty="0" smtClean="0">
                          <a:effectLst/>
                        </a:rPr>
                        <a:t> </a:t>
                      </a:r>
                      <a:r>
                        <a:rPr lang="en-GB" sz="1100" dirty="0">
                          <a:effectLst/>
                        </a:rPr>
                        <a:t>shall be applied at least in the scope of its principles contained in Part one (Sections 2 to </a:t>
                      </a:r>
                      <a:r>
                        <a:rPr lang="en-GB" sz="1100" dirty="0" smtClean="0">
                          <a:effectLst/>
                        </a:rPr>
                        <a:t>8</a:t>
                      </a:r>
                      <a:r>
                        <a:rPr lang="cs-CZ" sz="1100" dirty="0" smtClean="0">
                          <a:effectLst/>
                        </a:rPr>
                        <a:t> CAP</a:t>
                      </a:r>
                      <a:r>
                        <a:rPr lang="en-GB" sz="1100" dirty="0" smtClean="0">
                          <a:effectLst/>
                        </a:rPr>
                        <a:t>)</a:t>
                      </a:r>
                      <a:endParaRPr lang="cs-CZ" sz="1100" dirty="0">
                        <a:effectLst/>
                        <a:latin typeface="Calibri"/>
                        <a:ea typeface="Calibri"/>
                        <a:cs typeface="Times New Roman"/>
                      </a:endParaRPr>
                    </a:p>
                  </a:txBody>
                  <a:tcPr marL="47766" marR="47766" marT="0" marB="0"/>
                </a:tc>
                <a:tc>
                  <a:txBody>
                    <a:bodyPr/>
                    <a:lstStyle/>
                    <a:p>
                      <a:pPr algn="just">
                        <a:lnSpc>
                          <a:spcPct val="115000"/>
                        </a:lnSpc>
                        <a:spcAft>
                          <a:spcPts val="0"/>
                        </a:spcAft>
                      </a:pPr>
                      <a:r>
                        <a:rPr lang="en-GB" sz="1100" b="1" dirty="0">
                          <a:effectLst/>
                        </a:rPr>
                        <a:t>no provision</a:t>
                      </a:r>
                      <a:endParaRPr lang="cs-CZ" sz="1100" b="1" dirty="0">
                        <a:effectLst/>
                        <a:latin typeface="Calibri"/>
                        <a:ea typeface="Calibri"/>
                        <a:cs typeface="Times New Roman"/>
                      </a:endParaRPr>
                    </a:p>
                  </a:txBody>
                  <a:tcPr marL="47766" marR="47766" marT="0" marB="0"/>
                </a:tc>
                <a:extLst>
                  <a:ext uri="{0D108BD9-81ED-4DB2-BD59-A6C34878D82A}">
                    <a16:rowId xmlns:a16="http://schemas.microsoft.com/office/drawing/2014/main" val="10005"/>
                  </a:ext>
                </a:extLst>
              </a:tr>
            </a:tbl>
          </a:graphicData>
        </a:graphic>
      </p:graphicFrame>
      <p:sp>
        <p:nvSpPr>
          <p:cNvPr id="9" name="Rectangle 4"/>
          <p:cNvSpPr>
            <a:spLocks noChangeArrowheads="1"/>
          </p:cNvSpPr>
          <p:nvPr/>
        </p:nvSpPr>
        <p:spPr bwMode="auto">
          <a:xfrm>
            <a:off x="2467934" y="1317137"/>
            <a:ext cx="11157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endParaRPr lang="cs-CZ" altLang="cs-CZ"/>
          </a:p>
        </p:txBody>
      </p:sp>
    </p:spTree>
    <p:extLst>
      <p:ext uri="{BB962C8B-B14F-4D97-AF65-F5344CB8AC3E}">
        <p14:creationId xmlns:p14="http://schemas.microsoft.com/office/powerpoint/2010/main" val="130840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cs-CZ" dirty="0"/>
              <a:t>General </a:t>
            </a:r>
            <a:r>
              <a:rPr lang="cs-CZ" dirty="0" err="1"/>
              <a:t>rules</a:t>
            </a:r>
            <a:r>
              <a:rPr lang="cs-CZ" dirty="0"/>
              <a:t>/</a:t>
            </a:r>
            <a:r>
              <a:rPr lang="cs-CZ" dirty="0" err="1"/>
              <a:t>principles</a:t>
            </a:r>
            <a:r>
              <a:rPr lang="cs-CZ" dirty="0"/>
              <a:t> </a:t>
            </a:r>
            <a:r>
              <a:rPr lang="cs-CZ" dirty="0" err="1"/>
              <a:t>of</a:t>
            </a:r>
            <a:r>
              <a:rPr lang="cs-CZ" dirty="0"/>
              <a:t> public </a:t>
            </a:r>
            <a:r>
              <a:rPr lang="cs-CZ" dirty="0" err="1"/>
              <a:t>administration</a:t>
            </a:r>
            <a:r>
              <a:rPr lang="cs-CZ" dirty="0"/>
              <a:t> </a:t>
            </a:r>
            <a:r>
              <a:rPr lang="cs-CZ" dirty="0" err="1"/>
              <a:t>activity</a:t>
            </a:r>
            <a:endParaRPr lang="cs-CZ" dirty="0"/>
          </a:p>
        </p:txBody>
      </p:sp>
      <p:sp>
        <p:nvSpPr>
          <p:cNvPr id="5" name="Zástupný symbol pro obsah 4"/>
          <p:cNvSpPr>
            <a:spLocks noGrp="1"/>
          </p:cNvSpPr>
          <p:nvPr>
            <p:ph idx="1"/>
          </p:nvPr>
        </p:nvSpPr>
        <p:spPr/>
        <p:txBody>
          <a:bodyPr/>
          <a:lstStyle/>
          <a:p>
            <a:pPr algn="just">
              <a:lnSpc>
                <a:spcPct val="100000"/>
              </a:lnSpc>
            </a:pPr>
            <a:r>
              <a:rPr lang="cs-CZ" sz="2400" dirty="0" smtClean="0"/>
              <a:t>In </a:t>
            </a:r>
            <a:r>
              <a:rPr lang="cs-CZ" sz="2400" b="1" dirty="0" err="1" smtClean="0"/>
              <a:t>Constitution</a:t>
            </a:r>
            <a:r>
              <a:rPr lang="cs-CZ" sz="2400" dirty="0" smtClean="0"/>
              <a:t> (</a:t>
            </a:r>
            <a:r>
              <a:rPr lang="cs-CZ" sz="2400" dirty="0" err="1" smtClean="0"/>
              <a:t>act</a:t>
            </a:r>
            <a:r>
              <a:rPr lang="cs-CZ" sz="2400" dirty="0" smtClean="0"/>
              <a:t> </a:t>
            </a:r>
            <a:r>
              <a:rPr lang="cs-CZ" sz="2400" dirty="0" err="1" smtClean="0"/>
              <a:t>nr</a:t>
            </a:r>
            <a:r>
              <a:rPr lang="cs-CZ" sz="2400" dirty="0" smtClean="0"/>
              <a:t>. 1/1993 </a:t>
            </a:r>
            <a:r>
              <a:rPr lang="cs-CZ" sz="2400" dirty="0" err="1" smtClean="0"/>
              <a:t>Coll</a:t>
            </a:r>
            <a:r>
              <a:rPr lang="cs-CZ" sz="2400" dirty="0" smtClean="0"/>
              <a:t>. – </a:t>
            </a:r>
            <a:r>
              <a:rPr lang="cs-CZ" sz="2400" dirty="0" err="1" smtClean="0"/>
              <a:t>principle</a:t>
            </a:r>
            <a:r>
              <a:rPr lang="cs-CZ" sz="2400" dirty="0" smtClean="0"/>
              <a:t> </a:t>
            </a:r>
            <a:r>
              <a:rPr lang="cs-CZ" sz="2400" dirty="0" err="1" smtClean="0"/>
              <a:t>of</a:t>
            </a:r>
            <a:r>
              <a:rPr lang="cs-CZ" sz="2400" dirty="0" smtClean="0"/>
              <a:t> legality, </a:t>
            </a:r>
            <a:r>
              <a:rPr lang="en-US" sz="2400" dirty="0"/>
              <a:t>legal basis for the establishment of </a:t>
            </a:r>
            <a:r>
              <a:rPr lang="en-US" sz="2400" dirty="0" smtClean="0"/>
              <a:t>authorities</a:t>
            </a:r>
            <a:r>
              <a:rPr lang="cs-CZ" sz="2400" dirty="0" smtClean="0"/>
              <a:t>, </a:t>
            </a:r>
            <a:r>
              <a:rPr lang="cs-CZ" sz="2400" dirty="0" err="1" smtClean="0"/>
              <a:t>order</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government</a:t>
            </a:r>
            <a:r>
              <a:rPr lang="cs-CZ" sz="2400" dirty="0" smtClean="0"/>
              <a:t> – </a:t>
            </a:r>
            <a:r>
              <a:rPr lang="cs-CZ" sz="2400" dirty="0" err="1" smtClean="0"/>
              <a:t>government</a:t>
            </a:r>
            <a:r>
              <a:rPr lang="cs-CZ" sz="2400" dirty="0" smtClean="0"/>
              <a:t> </a:t>
            </a:r>
            <a:r>
              <a:rPr lang="cs-CZ" sz="2400" dirty="0" err="1" smtClean="0"/>
              <a:t>regulation</a:t>
            </a:r>
            <a:r>
              <a:rPr lang="cs-CZ" sz="2400" dirty="0" smtClean="0"/>
              <a:t>), </a:t>
            </a:r>
            <a:r>
              <a:rPr lang="cs-CZ" sz="2400" b="1" dirty="0" smtClean="0"/>
              <a:t>Charter </a:t>
            </a:r>
            <a:r>
              <a:rPr lang="cs-CZ" sz="2400" b="1" dirty="0" err="1" smtClean="0"/>
              <a:t>of</a:t>
            </a:r>
            <a:r>
              <a:rPr lang="cs-CZ" sz="2400" b="1" dirty="0" smtClean="0"/>
              <a:t> </a:t>
            </a:r>
            <a:r>
              <a:rPr lang="cs-CZ" sz="2400" b="1" dirty="0" err="1" smtClean="0"/>
              <a:t>Fundamental</a:t>
            </a:r>
            <a:r>
              <a:rPr lang="cs-CZ" sz="2400" b="1" dirty="0" smtClean="0"/>
              <a:t> </a:t>
            </a:r>
            <a:r>
              <a:rPr lang="cs-CZ" sz="2400" b="1" dirty="0" err="1" smtClean="0"/>
              <a:t>Rights</a:t>
            </a:r>
            <a:r>
              <a:rPr lang="cs-CZ" sz="2400" b="1" dirty="0" smtClean="0"/>
              <a:t> and </a:t>
            </a:r>
            <a:r>
              <a:rPr lang="cs-CZ" sz="2400" b="1" dirty="0" err="1" smtClean="0"/>
              <a:t>Freedoms</a:t>
            </a:r>
            <a:r>
              <a:rPr lang="cs-CZ" sz="2400" b="1" dirty="0" smtClean="0"/>
              <a:t> </a:t>
            </a:r>
            <a:r>
              <a:rPr lang="cs-CZ" sz="2400" dirty="0" smtClean="0"/>
              <a:t>(</a:t>
            </a:r>
            <a:r>
              <a:rPr lang="cs-CZ" sz="2400" dirty="0" err="1" smtClean="0"/>
              <a:t>nr</a:t>
            </a:r>
            <a:r>
              <a:rPr lang="cs-CZ" sz="2400" dirty="0" smtClean="0"/>
              <a:t>. 2/1993 </a:t>
            </a:r>
            <a:r>
              <a:rPr lang="cs-CZ" sz="2400" dirty="0" err="1" smtClean="0"/>
              <a:t>Coll</a:t>
            </a:r>
            <a:r>
              <a:rPr lang="cs-CZ" sz="2400" dirty="0" smtClean="0"/>
              <a:t>.) – </a:t>
            </a:r>
            <a:r>
              <a:rPr lang="cs-CZ" sz="2400" b="1" dirty="0" err="1" smtClean="0">
                <a:solidFill>
                  <a:srgbClr val="FF0000"/>
                </a:solidFill>
              </a:rPr>
              <a:t>right</a:t>
            </a:r>
            <a:r>
              <a:rPr lang="cs-CZ" sz="2400" b="1" dirty="0" smtClean="0">
                <a:solidFill>
                  <a:srgbClr val="FF0000"/>
                </a:solidFill>
              </a:rPr>
              <a:t> </a:t>
            </a:r>
            <a:r>
              <a:rPr lang="cs-CZ" sz="2400" b="1" dirty="0" err="1" smtClean="0">
                <a:solidFill>
                  <a:srgbClr val="FF0000"/>
                </a:solidFill>
              </a:rPr>
              <a:t>for</a:t>
            </a:r>
            <a:r>
              <a:rPr lang="cs-CZ" sz="2400" b="1" dirty="0" smtClean="0">
                <a:solidFill>
                  <a:srgbClr val="FF0000"/>
                </a:solidFill>
              </a:rPr>
              <a:t> a fair trial (art. 36 sec. 1) and </a:t>
            </a:r>
            <a:r>
              <a:rPr lang="cs-CZ" sz="2400" b="1" dirty="0" err="1" smtClean="0">
                <a:solidFill>
                  <a:srgbClr val="FF0000"/>
                </a:solidFill>
              </a:rPr>
              <a:t>judicial</a:t>
            </a:r>
            <a:r>
              <a:rPr lang="cs-CZ" sz="2400" b="1" dirty="0" smtClean="0">
                <a:solidFill>
                  <a:srgbClr val="FF0000"/>
                </a:solidFill>
              </a:rPr>
              <a:t> </a:t>
            </a:r>
            <a:r>
              <a:rPr lang="cs-CZ" sz="2400" b="1" dirty="0" err="1" smtClean="0">
                <a:solidFill>
                  <a:srgbClr val="FF0000"/>
                </a:solidFill>
              </a:rPr>
              <a:t>protecion</a:t>
            </a:r>
            <a:r>
              <a:rPr lang="cs-CZ" sz="2400" b="1" dirty="0" smtClean="0">
                <a:solidFill>
                  <a:srgbClr val="FF0000"/>
                </a:solidFill>
              </a:rPr>
              <a:t> (art. 36 sec. 2)</a:t>
            </a:r>
          </a:p>
          <a:p>
            <a:pPr algn="just">
              <a:lnSpc>
                <a:spcPct val="100000"/>
              </a:lnSpc>
            </a:pPr>
            <a:r>
              <a:rPr lang="cs-CZ" sz="2400" dirty="0" smtClean="0"/>
              <a:t>Art. 6 </a:t>
            </a:r>
            <a:r>
              <a:rPr lang="cs-CZ" sz="2400" b="1" dirty="0" err="1" smtClean="0"/>
              <a:t>European</a:t>
            </a:r>
            <a:r>
              <a:rPr lang="cs-CZ" sz="2400" b="1" dirty="0" smtClean="0"/>
              <a:t> </a:t>
            </a:r>
            <a:r>
              <a:rPr lang="cs-CZ" sz="2400" b="1" dirty="0" err="1" smtClean="0"/>
              <a:t>Convention</a:t>
            </a:r>
            <a:r>
              <a:rPr lang="cs-CZ" sz="2400" b="1" dirty="0" smtClean="0"/>
              <a:t> on </a:t>
            </a:r>
            <a:r>
              <a:rPr lang="cs-CZ" sz="2400" b="1" dirty="0" err="1" smtClean="0"/>
              <a:t>Protection</a:t>
            </a:r>
            <a:r>
              <a:rPr lang="cs-CZ" sz="2400" b="1" dirty="0" smtClean="0"/>
              <a:t> </a:t>
            </a:r>
            <a:r>
              <a:rPr lang="cs-CZ" sz="2400" b="1" dirty="0" err="1" smtClean="0"/>
              <a:t>of</a:t>
            </a:r>
            <a:r>
              <a:rPr lang="cs-CZ" sz="2400" b="1" dirty="0" smtClean="0"/>
              <a:t> </a:t>
            </a:r>
            <a:r>
              <a:rPr lang="cs-CZ" sz="2400" b="1" dirty="0" err="1" smtClean="0"/>
              <a:t>Rights</a:t>
            </a:r>
            <a:r>
              <a:rPr lang="cs-CZ" sz="2400" b="1" dirty="0" smtClean="0"/>
              <a:t> and </a:t>
            </a:r>
            <a:r>
              <a:rPr lang="cs-CZ" sz="2400" b="1" dirty="0" err="1" smtClean="0"/>
              <a:t>Freedoms</a:t>
            </a:r>
            <a:r>
              <a:rPr lang="cs-CZ" sz="2400" dirty="0" smtClean="0"/>
              <a:t> – </a:t>
            </a:r>
            <a:r>
              <a:rPr lang="cs-CZ" sz="2400" dirty="0" err="1" smtClean="0"/>
              <a:t>is</a:t>
            </a:r>
            <a:r>
              <a:rPr lang="cs-CZ" sz="2400" dirty="0" smtClean="0"/>
              <a:t> </a:t>
            </a:r>
            <a:r>
              <a:rPr lang="cs-CZ" sz="2400" dirty="0" err="1" smtClean="0"/>
              <a:t>applicable</a:t>
            </a:r>
            <a:r>
              <a:rPr lang="cs-CZ" sz="2400" dirty="0" smtClean="0"/>
              <a:t> </a:t>
            </a:r>
            <a:r>
              <a:rPr lang="cs-CZ" sz="2400" dirty="0" err="1" smtClean="0"/>
              <a:t>also</a:t>
            </a:r>
            <a:r>
              <a:rPr lang="cs-CZ" sz="2400" dirty="0" smtClean="0"/>
              <a:t> to </a:t>
            </a:r>
            <a:r>
              <a:rPr lang="cs-CZ" sz="2400" dirty="0" err="1" smtClean="0"/>
              <a:t>the</a:t>
            </a:r>
            <a:r>
              <a:rPr lang="cs-CZ" sz="2400" dirty="0" smtClean="0"/>
              <a:t> </a:t>
            </a:r>
            <a:r>
              <a:rPr lang="cs-CZ" sz="2400" dirty="0" err="1" smtClean="0"/>
              <a:t>administrative</a:t>
            </a:r>
            <a:r>
              <a:rPr lang="cs-CZ" sz="2400" dirty="0" smtClean="0"/>
              <a:t> </a:t>
            </a:r>
            <a:r>
              <a:rPr lang="cs-CZ" sz="2400" dirty="0" err="1" smtClean="0"/>
              <a:t>procedure</a:t>
            </a:r>
            <a:r>
              <a:rPr lang="cs-CZ" sz="2400" dirty="0" smtClean="0"/>
              <a:t>? – existence </a:t>
            </a:r>
            <a:r>
              <a:rPr lang="cs-CZ" sz="2400" dirty="0" err="1" smtClean="0"/>
              <a:t>of</a:t>
            </a:r>
            <a:r>
              <a:rPr lang="cs-CZ" sz="2400" dirty="0" smtClean="0"/>
              <a:t> </a:t>
            </a:r>
            <a:r>
              <a:rPr lang="cs-CZ" sz="2400" dirty="0" err="1" smtClean="0"/>
              <a:t>judicial</a:t>
            </a:r>
            <a:r>
              <a:rPr lang="cs-CZ" sz="2400" dirty="0" smtClean="0"/>
              <a:t> </a:t>
            </a:r>
            <a:r>
              <a:rPr lang="cs-CZ" sz="2400" dirty="0" err="1" smtClean="0"/>
              <a:t>protection</a:t>
            </a:r>
            <a:endParaRPr lang="cs-CZ" sz="2400" dirty="0" smtClean="0"/>
          </a:p>
          <a:p>
            <a:pPr algn="just">
              <a:lnSpc>
                <a:spcPct val="100000"/>
              </a:lnSpc>
            </a:pPr>
            <a:r>
              <a:rPr lang="cs-CZ" sz="2400" dirty="0" smtClean="0"/>
              <a:t>Art. 2 – 8 </a:t>
            </a:r>
            <a:r>
              <a:rPr lang="cs-CZ" sz="2400" b="1" dirty="0" smtClean="0"/>
              <a:t>CAP</a:t>
            </a:r>
            <a:r>
              <a:rPr lang="cs-CZ" sz="2400" dirty="0" smtClean="0"/>
              <a:t> (</a:t>
            </a:r>
            <a:r>
              <a:rPr lang="cs-CZ" sz="2400" dirty="0" err="1" smtClean="0"/>
              <a:t>principles</a:t>
            </a:r>
            <a:r>
              <a:rPr lang="cs-CZ" sz="2400" dirty="0" smtClean="0"/>
              <a:t> </a:t>
            </a:r>
            <a:r>
              <a:rPr lang="cs-CZ" sz="2400" dirty="0" err="1" smtClean="0"/>
              <a:t>of</a:t>
            </a:r>
            <a:r>
              <a:rPr lang="cs-CZ" sz="2400" dirty="0" smtClean="0"/>
              <a:t> </a:t>
            </a:r>
            <a:r>
              <a:rPr lang="cs-CZ" sz="2400" b="1" dirty="0" err="1" smtClean="0">
                <a:solidFill>
                  <a:srgbClr val="FF0000"/>
                </a:solidFill>
              </a:rPr>
              <a:t>good</a:t>
            </a:r>
            <a:r>
              <a:rPr lang="cs-CZ" sz="2400" b="1" dirty="0" smtClean="0">
                <a:solidFill>
                  <a:srgbClr val="FF0000"/>
                </a:solidFill>
              </a:rPr>
              <a:t> </a:t>
            </a:r>
            <a:r>
              <a:rPr lang="cs-CZ" sz="2400" b="1" dirty="0" err="1" smtClean="0">
                <a:solidFill>
                  <a:srgbClr val="FF0000"/>
                </a:solidFill>
              </a:rPr>
              <a:t>administration</a:t>
            </a:r>
            <a:r>
              <a:rPr lang="cs-CZ" sz="2400" dirty="0" smtClean="0"/>
              <a:t>): </a:t>
            </a:r>
            <a:r>
              <a:rPr lang="cs-CZ" sz="2400" b="1" dirty="0" smtClean="0"/>
              <a:t>legality</a:t>
            </a:r>
            <a:r>
              <a:rPr lang="cs-CZ" sz="2400" dirty="0" smtClean="0"/>
              <a:t>, </a:t>
            </a:r>
            <a:r>
              <a:rPr lang="cs-CZ" sz="2400" dirty="0" err="1" smtClean="0"/>
              <a:t>proportionality</a:t>
            </a:r>
            <a:r>
              <a:rPr lang="cs-CZ" sz="2400" dirty="0" smtClean="0"/>
              <a:t>, </a:t>
            </a:r>
            <a:r>
              <a:rPr lang="cs-CZ" sz="2400" dirty="0" err="1" smtClean="0"/>
              <a:t>protection</a:t>
            </a:r>
            <a:r>
              <a:rPr lang="cs-CZ" sz="2400" dirty="0" smtClean="0"/>
              <a:t> </a:t>
            </a:r>
            <a:r>
              <a:rPr lang="cs-CZ" sz="2400" dirty="0" err="1" smtClean="0"/>
              <a:t>of</a:t>
            </a:r>
            <a:r>
              <a:rPr lang="cs-CZ" sz="2400" dirty="0" smtClean="0"/>
              <a:t> </a:t>
            </a:r>
            <a:r>
              <a:rPr lang="cs-CZ" sz="2400" dirty="0" err="1" smtClean="0"/>
              <a:t>good</a:t>
            </a:r>
            <a:r>
              <a:rPr lang="cs-CZ" sz="2400" dirty="0" smtClean="0"/>
              <a:t> </a:t>
            </a:r>
            <a:r>
              <a:rPr lang="cs-CZ" sz="2400" dirty="0" err="1" smtClean="0"/>
              <a:t>will</a:t>
            </a:r>
            <a:r>
              <a:rPr lang="cs-CZ" sz="2400" dirty="0" smtClean="0"/>
              <a:t>, </a:t>
            </a:r>
            <a:r>
              <a:rPr lang="cs-CZ" sz="2400" dirty="0" err="1" smtClean="0"/>
              <a:t>legitimate</a:t>
            </a:r>
            <a:r>
              <a:rPr lang="cs-CZ" sz="2400" dirty="0" smtClean="0"/>
              <a:t> </a:t>
            </a:r>
            <a:r>
              <a:rPr lang="cs-CZ" sz="2400" dirty="0" err="1" smtClean="0"/>
              <a:t>expectations</a:t>
            </a:r>
            <a:r>
              <a:rPr lang="cs-CZ" sz="2400" dirty="0" smtClean="0"/>
              <a:t>, public </a:t>
            </a:r>
            <a:r>
              <a:rPr lang="cs-CZ" sz="2400" dirty="0" err="1" smtClean="0"/>
              <a:t>service</a:t>
            </a:r>
            <a:r>
              <a:rPr lang="cs-CZ" sz="2400" dirty="0"/>
              <a:t>, </a:t>
            </a:r>
            <a:r>
              <a:rPr lang="cs-CZ" sz="2400" dirty="0" err="1" smtClean="0"/>
              <a:t>alternative</a:t>
            </a:r>
            <a:r>
              <a:rPr lang="cs-CZ" sz="2400" dirty="0" smtClean="0"/>
              <a:t> </a:t>
            </a:r>
            <a:r>
              <a:rPr lang="cs-CZ" sz="2400" dirty="0" err="1" smtClean="0"/>
              <a:t>solutions</a:t>
            </a:r>
            <a:r>
              <a:rPr lang="cs-CZ" sz="2400" dirty="0" smtClean="0"/>
              <a:t>, </a:t>
            </a:r>
            <a:r>
              <a:rPr lang="cs-CZ" sz="2400" b="1" dirty="0" smtClean="0"/>
              <a:t>speed and </a:t>
            </a:r>
            <a:r>
              <a:rPr lang="cs-CZ" sz="2400" b="1" dirty="0" err="1" smtClean="0"/>
              <a:t>economy</a:t>
            </a:r>
            <a:r>
              <a:rPr lang="cs-CZ" sz="2400" dirty="0"/>
              <a:t>, </a:t>
            </a:r>
            <a:r>
              <a:rPr lang="cs-CZ" sz="2400" b="1" dirty="0" err="1" smtClean="0"/>
              <a:t>minimalization</a:t>
            </a:r>
            <a:r>
              <a:rPr lang="cs-CZ" sz="2400" b="1" dirty="0" smtClean="0"/>
              <a:t> </a:t>
            </a:r>
            <a:r>
              <a:rPr lang="cs-CZ" sz="2400" b="1" dirty="0" err="1"/>
              <a:t>of</a:t>
            </a:r>
            <a:r>
              <a:rPr lang="cs-CZ" sz="2400" b="1" dirty="0"/>
              <a:t> </a:t>
            </a:r>
            <a:r>
              <a:rPr lang="cs-CZ" sz="2400" b="1" dirty="0" err="1" smtClean="0"/>
              <a:t>interventions</a:t>
            </a:r>
            <a:r>
              <a:rPr lang="cs-CZ" sz="2400" dirty="0" smtClean="0"/>
              <a:t>, </a:t>
            </a:r>
            <a:r>
              <a:rPr lang="cs-CZ" sz="2400" dirty="0" err="1" smtClean="0"/>
              <a:t>equality</a:t>
            </a:r>
            <a:r>
              <a:rPr lang="cs-CZ" sz="2400" dirty="0" smtClean="0"/>
              <a:t>, </a:t>
            </a:r>
            <a:r>
              <a:rPr lang="cs-CZ" sz="2400" dirty="0" err="1" smtClean="0"/>
              <a:t>cooperation</a:t>
            </a:r>
            <a:r>
              <a:rPr lang="cs-CZ" sz="2400" dirty="0" smtClean="0"/>
              <a:t> – </a:t>
            </a:r>
            <a:r>
              <a:rPr lang="cs-CZ" sz="2400" dirty="0" err="1" smtClean="0"/>
              <a:t>binding</a:t>
            </a:r>
            <a:r>
              <a:rPr lang="cs-CZ" sz="2400" dirty="0" smtClean="0"/>
              <a:t> </a:t>
            </a:r>
            <a:r>
              <a:rPr lang="cs-CZ" sz="2400" dirty="0" err="1" smtClean="0"/>
              <a:t>for</a:t>
            </a:r>
            <a:r>
              <a:rPr lang="cs-CZ" sz="2400" dirty="0" smtClean="0"/>
              <a:t> </a:t>
            </a:r>
            <a:r>
              <a:rPr lang="cs-CZ" sz="2400" dirty="0" err="1" smtClean="0"/>
              <a:t>the</a:t>
            </a:r>
            <a:r>
              <a:rPr lang="cs-CZ" sz="2400" dirty="0" smtClean="0"/>
              <a:t> </a:t>
            </a:r>
            <a:r>
              <a:rPr lang="cs-CZ" sz="2400" dirty="0" err="1" smtClean="0"/>
              <a:t>administrative</a:t>
            </a:r>
            <a:r>
              <a:rPr lang="cs-CZ" sz="2400" dirty="0" smtClean="0"/>
              <a:t> </a:t>
            </a:r>
            <a:r>
              <a:rPr lang="cs-CZ" sz="2400" dirty="0" err="1" smtClean="0"/>
              <a:t>bodies</a:t>
            </a:r>
            <a:endParaRPr lang="cs-CZ" sz="2400" dirty="0" smtClean="0"/>
          </a:p>
          <a:p>
            <a:pPr algn="just">
              <a:lnSpc>
                <a:spcPct val="100000"/>
              </a:lnSpc>
            </a:pPr>
            <a:r>
              <a:rPr lang="cs-CZ" sz="2400" dirty="0" smtClean="0"/>
              <a:t>Soft </a:t>
            </a:r>
            <a:r>
              <a:rPr lang="cs-CZ" sz="2400" dirty="0" err="1" smtClean="0"/>
              <a:t>law</a:t>
            </a:r>
            <a:r>
              <a:rPr lang="cs-CZ" sz="2400" dirty="0" smtClean="0"/>
              <a:t>: </a:t>
            </a:r>
            <a:r>
              <a:rPr lang="cs-CZ" sz="2400" b="1" dirty="0" err="1" smtClean="0"/>
              <a:t>Rec</a:t>
            </a:r>
            <a:r>
              <a:rPr lang="cs-CZ" sz="2400" b="1" dirty="0" smtClean="0"/>
              <a:t> (2007) 7 on </a:t>
            </a:r>
            <a:r>
              <a:rPr lang="cs-CZ" sz="2400" b="1" dirty="0" err="1" smtClean="0"/>
              <a:t>good</a:t>
            </a:r>
            <a:r>
              <a:rPr lang="cs-CZ" sz="2400" b="1" dirty="0" smtClean="0"/>
              <a:t> </a:t>
            </a:r>
            <a:r>
              <a:rPr lang="cs-CZ" sz="2400" b="1" dirty="0" err="1" smtClean="0"/>
              <a:t>governance</a:t>
            </a:r>
            <a:endParaRPr lang="cs-CZ" sz="2400" b="1" dirty="0" smtClean="0"/>
          </a:p>
          <a:p>
            <a:pPr marL="72000" indent="0" algn="just">
              <a:lnSpc>
                <a:spcPct val="100000"/>
              </a:lnSpc>
              <a:buNone/>
            </a:pPr>
            <a:endParaRPr lang="cs-CZ" sz="2400" b="1" dirty="0"/>
          </a:p>
        </p:txBody>
      </p:sp>
    </p:spTree>
    <p:extLst>
      <p:ext uri="{BB962C8B-B14F-4D97-AF65-F5344CB8AC3E}">
        <p14:creationId xmlns:p14="http://schemas.microsoft.com/office/powerpoint/2010/main" val="290009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720000" y="325553"/>
            <a:ext cx="10753200" cy="451576"/>
          </a:xfrm>
        </p:spPr>
        <p:txBody>
          <a:bodyPr/>
          <a:lstStyle/>
          <a:p>
            <a:pPr algn="just"/>
            <a:r>
              <a:rPr lang="cs-CZ" dirty="0"/>
              <a:t>General </a:t>
            </a:r>
            <a:r>
              <a:rPr lang="cs-CZ" dirty="0" err="1"/>
              <a:t>rules</a:t>
            </a:r>
            <a:r>
              <a:rPr lang="cs-CZ" dirty="0"/>
              <a:t>/</a:t>
            </a:r>
            <a:r>
              <a:rPr lang="cs-CZ" dirty="0" err="1"/>
              <a:t>principles</a:t>
            </a:r>
            <a:r>
              <a:rPr lang="cs-CZ" dirty="0"/>
              <a:t> </a:t>
            </a:r>
            <a:r>
              <a:rPr lang="cs-CZ" dirty="0" err="1"/>
              <a:t>of</a:t>
            </a:r>
            <a:r>
              <a:rPr lang="cs-CZ" dirty="0"/>
              <a:t> public </a:t>
            </a:r>
            <a:r>
              <a:rPr lang="cs-CZ" dirty="0" err="1"/>
              <a:t>administration</a:t>
            </a:r>
            <a:r>
              <a:rPr lang="cs-CZ" dirty="0"/>
              <a:t> </a:t>
            </a:r>
            <a:r>
              <a:rPr lang="cs-CZ" dirty="0" err="1"/>
              <a:t>activity</a:t>
            </a:r>
            <a:endParaRPr lang="cs-CZ" dirty="0"/>
          </a:p>
        </p:txBody>
      </p:sp>
      <p:sp>
        <p:nvSpPr>
          <p:cNvPr id="5" name="Zástupný symbol pro obsah 4"/>
          <p:cNvSpPr>
            <a:spLocks noGrp="1"/>
          </p:cNvSpPr>
          <p:nvPr>
            <p:ph idx="1"/>
          </p:nvPr>
        </p:nvSpPr>
        <p:spPr>
          <a:xfrm>
            <a:off x="720000" y="1425388"/>
            <a:ext cx="10753200" cy="4406612"/>
          </a:xfrm>
        </p:spPr>
        <p:txBody>
          <a:bodyPr/>
          <a:lstStyle/>
          <a:p>
            <a:pPr algn="just">
              <a:lnSpc>
                <a:spcPct val="100000"/>
              </a:lnSpc>
            </a:pPr>
            <a:r>
              <a:rPr lang="cs-CZ" sz="2400" dirty="0" smtClean="0"/>
              <a:t>Case </a:t>
            </a:r>
            <a:r>
              <a:rPr lang="cs-CZ" sz="2400" dirty="0" err="1" smtClean="0"/>
              <a:t>law</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b="1" dirty="0" err="1" smtClean="0"/>
              <a:t>administrative</a:t>
            </a:r>
            <a:r>
              <a:rPr lang="cs-CZ" sz="2400" b="1" dirty="0" smtClean="0"/>
              <a:t> </a:t>
            </a:r>
            <a:r>
              <a:rPr lang="cs-CZ" sz="2400" b="1" dirty="0" err="1" smtClean="0"/>
              <a:t>courts</a:t>
            </a:r>
            <a:r>
              <a:rPr lang="cs-CZ" sz="2400" b="1" dirty="0" smtClean="0"/>
              <a:t> </a:t>
            </a:r>
            <a:r>
              <a:rPr lang="cs-CZ" sz="2400" dirty="0" smtClean="0"/>
              <a:t>(8 </a:t>
            </a:r>
            <a:r>
              <a:rPr lang="cs-CZ" sz="2400" dirty="0" err="1" smtClean="0"/>
              <a:t>regional</a:t>
            </a:r>
            <a:r>
              <a:rPr lang="cs-CZ" sz="2400" dirty="0" smtClean="0"/>
              <a:t> and </a:t>
            </a:r>
            <a:r>
              <a:rPr lang="cs-CZ" sz="2400" dirty="0" err="1" smtClean="0"/>
              <a:t>Supreme</a:t>
            </a:r>
            <a:r>
              <a:rPr lang="cs-CZ" sz="2400" dirty="0" smtClean="0"/>
              <a:t> </a:t>
            </a:r>
            <a:r>
              <a:rPr lang="cs-CZ" sz="2400" dirty="0" err="1" smtClean="0"/>
              <a:t>Administrative</a:t>
            </a:r>
            <a:r>
              <a:rPr lang="cs-CZ" sz="2400" dirty="0" smtClean="0"/>
              <a:t> </a:t>
            </a:r>
            <a:r>
              <a:rPr lang="cs-CZ" sz="2400" dirty="0" err="1" smtClean="0"/>
              <a:t>Court</a:t>
            </a:r>
            <a:r>
              <a:rPr lang="cs-CZ" sz="2400" dirty="0" smtClean="0"/>
              <a:t>) – </a:t>
            </a:r>
            <a:r>
              <a:rPr lang="cs-CZ" sz="2400" dirty="0" err="1" smtClean="0"/>
              <a:t>also</a:t>
            </a:r>
            <a:r>
              <a:rPr lang="cs-CZ" sz="2400" dirty="0" smtClean="0"/>
              <a:t> </a:t>
            </a:r>
            <a:r>
              <a:rPr lang="cs-CZ" sz="2400" dirty="0" err="1" smtClean="0"/>
              <a:t>sources</a:t>
            </a:r>
            <a:r>
              <a:rPr lang="cs-CZ" sz="2400" dirty="0" smtClean="0"/>
              <a:t> </a:t>
            </a:r>
            <a:r>
              <a:rPr lang="cs-CZ" sz="2400" dirty="0" err="1" smtClean="0"/>
              <a:t>of</a:t>
            </a:r>
            <a:r>
              <a:rPr lang="cs-CZ" sz="2400" dirty="0" smtClean="0"/>
              <a:t> </a:t>
            </a:r>
            <a:r>
              <a:rPr lang="cs-CZ" sz="2400" dirty="0" err="1" smtClean="0"/>
              <a:t>principles</a:t>
            </a:r>
            <a:r>
              <a:rPr lang="cs-CZ" sz="2400" dirty="0" smtClean="0"/>
              <a:t>, </a:t>
            </a:r>
            <a:r>
              <a:rPr lang="cs-CZ" sz="2400" dirty="0" err="1" smtClean="0"/>
              <a:t>subsequent</a:t>
            </a:r>
            <a:r>
              <a:rPr lang="cs-CZ" sz="2400" dirty="0" smtClean="0"/>
              <a:t> </a:t>
            </a:r>
            <a:r>
              <a:rPr lang="cs-CZ" sz="2400" dirty="0" err="1" smtClean="0"/>
              <a:t>control</a:t>
            </a:r>
            <a:endParaRPr lang="cs-CZ" sz="2400" dirty="0" smtClean="0"/>
          </a:p>
          <a:p>
            <a:pPr marL="72000" indent="0" algn="just">
              <a:lnSpc>
                <a:spcPct val="100000"/>
              </a:lnSpc>
              <a:buNone/>
            </a:pPr>
            <a:endParaRPr lang="cs-CZ" sz="2400" dirty="0" smtClean="0"/>
          </a:p>
          <a:p>
            <a:pPr marL="72000" indent="0" algn="just">
              <a:lnSpc>
                <a:spcPct val="100000"/>
              </a:lnSpc>
              <a:buNone/>
            </a:pPr>
            <a:endParaRPr lang="cs-CZ" sz="2400" dirty="0"/>
          </a:p>
        </p:txBody>
      </p:sp>
      <p:pic>
        <p:nvPicPr>
          <p:cNvPr id="10" name="Picture 2" descr="http://upload.wikimedia.org/wikipedia/commons/2/2f/Nejvy%C5%A1%C5%A1%C3%AD_spr%C3%A1vn%C3%AD_soud_%C4%8CR_I.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0440" y="2239200"/>
            <a:ext cx="610010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71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4" name="Nadpis 3"/>
          <p:cNvSpPr>
            <a:spLocks noGrp="1"/>
          </p:cNvSpPr>
          <p:nvPr>
            <p:ph type="title"/>
          </p:nvPr>
        </p:nvSpPr>
        <p:spPr>
          <a:xfrm>
            <a:off x="414000" y="1547445"/>
            <a:ext cx="11361600" cy="4126524"/>
          </a:xfrm>
        </p:spPr>
        <p:txBody>
          <a:bodyPr/>
          <a:lstStyle/>
          <a:p>
            <a:pPr algn="ctr">
              <a:lnSpc>
                <a:spcPct val="100000"/>
              </a:lnSpc>
            </a:pPr>
            <a:r>
              <a:rPr lang="en-US" sz="2000" dirty="0"/>
              <a:t>The main issue of the project</a:t>
            </a:r>
            <a:r>
              <a:rPr lang="en-US" sz="2000" dirty="0" smtClean="0"/>
              <a:t>:</a:t>
            </a:r>
            <a:r>
              <a:rPr lang="cs-CZ" sz="2000" dirty="0"/>
              <a:t/>
            </a:r>
            <a:br>
              <a:rPr lang="cs-CZ" sz="2000" dirty="0"/>
            </a:br>
            <a:r>
              <a:rPr lang="cs-CZ" sz="2000" dirty="0" err="1"/>
              <a:t>Admission</a:t>
            </a:r>
            <a:r>
              <a:rPr lang="cs-CZ" sz="2000" dirty="0" smtClean="0"/>
              <a:t>:</a:t>
            </a:r>
            <a:br>
              <a:rPr lang="cs-CZ" sz="2000" dirty="0" smtClean="0"/>
            </a:br>
            <a:r>
              <a:rPr lang="en-US" sz="2000" b="0" dirty="0"/>
              <a:t>• To create a system of normative regulations which can make administrative</a:t>
            </a:r>
            <a:br>
              <a:rPr lang="en-US" sz="2000" b="0" dirty="0"/>
            </a:br>
            <a:r>
              <a:rPr lang="en-US" sz="2000" b="0" dirty="0"/>
              <a:t>procedures in </a:t>
            </a:r>
            <a:r>
              <a:rPr lang="en-US" sz="2000" b="0" dirty="0" err="1"/>
              <a:t>Visegrad</a:t>
            </a:r>
            <a:r>
              <a:rPr lang="en-US" sz="2000" b="0" dirty="0"/>
              <a:t> countries simpler and shorter.</a:t>
            </a:r>
            <a:br>
              <a:rPr lang="en-US" sz="2000" b="0" dirty="0"/>
            </a:br>
            <a:r>
              <a:rPr lang="en-US" sz="2000" b="0" dirty="0"/>
              <a:t>• Procedures before authorities have crucial importance for individuals seeking</a:t>
            </a:r>
            <a:br>
              <a:rPr lang="en-US" sz="2000" b="0" dirty="0"/>
            </a:br>
            <a:r>
              <a:rPr lang="en-US" sz="2000" b="0" dirty="0"/>
              <a:t>normative protection in many areas, from building cases, through social assistance to</a:t>
            </a:r>
            <a:br>
              <a:rPr lang="en-US" sz="2000" b="0" dirty="0"/>
            </a:br>
            <a:r>
              <a:rPr lang="cs-CZ" sz="2000" b="0" dirty="0" err="1"/>
              <a:t>administrative</a:t>
            </a:r>
            <a:r>
              <a:rPr lang="cs-CZ" sz="2000" b="0" dirty="0"/>
              <a:t> </a:t>
            </a:r>
            <a:r>
              <a:rPr lang="cs-CZ" sz="2000" b="0" dirty="0" err="1"/>
              <a:t>enforcement</a:t>
            </a:r>
            <a:r>
              <a:rPr lang="cs-CZ" sz="2000" b="0" dirty="0"/>
              <a:t>.</a:t>
            </a:r>
            <a:br>
              <a:rPr lang="cs-CZ" sz="2000" b="0" dirty="0"/>
            </a:br>
            <a:r>
              <a:rPr lang="en-US" sz="2000" b="0" dirty="0"/>
              <a:t>• Both for states and individuals it is significant to create such procedural rules to make an</a:t>
            </a:r>
            <a:br>
              <a:rPr lang="en-US" sz="2000" b="0" dirty="0"/>
            </a:br>
            <a:r>
              <a:rPr lang="en-US" sz="2000" b="0" dirty="0" smtClean="0"/>
              <a:t>administrative </a:t>
            </a:r>
            <a:r>
              <a:rPr lang="en-US" sz="2000" b="0" dirty="0"/>
              <a:t>process as simple and transparent as possible</a:t>
            </a:r>
            <a:r>
              <a:rPr lang="en-US" sz="2000" b="0" dirty="0" smtClean="0"/>
              <a:t>.</a:t>
            </a:r>
            <a:r>
              <a:rPr lang="cs-CZ" sz="2000" b="0" dirty="0" smtClean="0"/>
              <a:t/>
            </a:r>
            <a:br>
              <a:rPr lang="cs-CZ" sz="2000" b="0" dirty="0" smtClean="0"/>
            </a:br>
            <a:r>
              <a:rPr lang="cs-CZ" sz="2000" b="0" dirty="0" smtClean="0"/>
              <a:t/>
            </a:r>
            <a:br>
              <a:rPr lang="cs-CZ" sz="2000" b="0" dirty="0" smtClean="0"/>
            </a:br>
            <a:r>
              <a:rPr lang="en-US" sz="2000" dirty="0"/>
              <a:t>Definition of an simplified procedure</a:t>
            </a:r>
            <a:r>
              <a:rPr lang="en-US" sz="2000" dirty="0" smtClean="0"/>
              <a:t>:</a:t>
            </a:r>
            <a:r>
              <a:rPr lang="cs-CZ" sz="2000" b="0" dirty="0" smtClean="0"/>
              <a:t/>
            </a:r>
            <a:br>
              <a:rPr lang="cs-CZ" sz="2000" b="0" dirty="0" smtClean="0"/>
            </a:br>
            <a:r>
              <a:rPr lang="en-US" sz="2000" b="0" i="1" dirty="0" smtClean="0"/>
              <a:t>Separated </a:t>
            </a:r>
            <a:r>
              <a:rPr lang="en-US" sz="2000" b="0" i="1" dirty="0"/>
              <a:t>from general administrative proceeding course of determining an</a:t>
            </a:r>
            <a:br>
              <a:rPr lang="en-US" sz="2000" b="0" i="1" dirty="0"/>
            </a:br>
            <a:r>
              <a:rPr lang="en-US" sz="2000" b="0" i="1" dirty="0"/>
              <a:t>administrative dispute, characterized by simplification of general normative solutions.</a:t>
            </a:r>
            <a:endParaRPr lang="cs-CZ" sz="2000" i="1" dirty="0"/>
          </a:p>
        </p:txBody>
      </p:sp>
      <p:sp>
        <p:nvSpPr>
          <p:cNvPr id="5" name="Podnadpis 4"/>
          <p:cNvSpPr>
            <a:spLocks noGrp="1"/>
          </p:cNvSpPr>
          <p:nvPr>
            <p:ph type="subTitle" idx="1"/>
          </p:nvPr>
        </p:nvSpPr>
        <p:spPr>
          <a:xfrm>
            <a:off x="586071" y="5955321"/>
            <a:ext cx="11361600" cy="272678"/>
          </a:xfrm>
        </p:spPr>
        <p:txBody>
          <a:bodyPr/>
          <a:lstStyle/>
          <a:p>
            <a:pPr algn="ctr"/>
            <a:endParaRPr lang="cs-CZ" dirty="0"/>
          </a:p>
        </p:txBody>
      </p:sp>
      <p:pic>
        <p:nvPicPr>
          <p:cNvPr id="6" name="Obrázek 5"/>
          <p:cNvPicPr>
            <a:picLocks noChangeAspect="1"/>
          </p:cNvPicPr>
          <p:nvPr/>
        </p:nvPicPr>
        <p:blipFill>
          <a:blip r:embed="rId2"/>
          <a:stretch>
            <a:fillRect/>
          </a:stretch>
        </p:blipFill>
        <p:spPr>
          <a:xfrm>
            <a:off x="10707077" y="251701"/>
            <a:ext cx="1359877" cy="1640982"/>
          </a:xfrm>
          <a:prstGeom prst="rect">
            <a:avLst/>
          </a:prstGeom>
        </p:spPr>
      </p:pic>
    </p:spTree>
    <p:extLst>
      <p:ext uri="{BB962C8B-B14F-4D97-AF65-F5344CB8AC3E}">
        <p14:creationId xmlns:p14="http://schemas.microsoft.com/office/powerpoint/2010/main" val="3883616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20000" y="424165"/>
            <a:ext cx="10753200" cy="451576"/>
          </a:xfrm>
        </p:spPr>
        <p:txBody>
          <a:bodyPr/>
          <a:lstStyle/>
          <a:p>
            <a:pPr algn="just"/>
            <a:r>
              <a:rPr lang="cs-CZ" dirty="0" err="1" smtClean="0"/>
              <a:t>Legal</a:t>
            </a:r>
            <a:r>
              <a:rPr lang="cs-CZ" dirty="0" smtClean="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algn="just" fontAlgn="t">
              <a:lnSpc>
                <a:spcPct val="100000"/>
              </a:lnSpc>
            </a:pPr>
            <a:r>
              <a:rPr lang="cs-CZ" sz="2400" dirty="0" smtClean="0"/>
              <a:t>In </a:t>
            </a:r>
            <a:r>
              <a:rPr lang="cs-CZ" sz="2400" dirty="0" err="1" smtClean="0"/>
              <a:t>general</a:t>
            </a:r>
            <a:r>
              <a:rPr lang="cs-CZ" sz="2400" dirty="0" smtClean="0"/>
              <a:t> </a:t>
            </a:r>
            <a:r>
              <a:rPr lang="cs-CZ" sz="2400" dirty="0" err="1" smtClean="0"/>
              <a:t>is</a:t>
            </a:r>
            <a:r>
              <a:rPr lang="cs-CZ" sz="2400" dirty="0" smtClean="0"/>
              <a:t> in </a:t>
            </a:r>
            <a:r>
              <a:rPr lang="cs-CZ" sz="2400" dirty="0" err="1" smtClean="0"/>
              <a:t>the</a:t>
            </a:r>
            <a:r>
              <a:rPr lang="cs-CZ" sz="2400" dirty="0" smtClean="0"/>
              <a:t> CAP (art. 1 sec. 2) „</a:t>
            </a:r>
            <a:r>
              <a:rPr lang="en-US" sz="2400" i="1" dirty="0" smtClean="0"/>
              <a:t>This </a:t>
            </a:r>
            <a:r>
              <a:rPr lang="en-US" sz="2400" i="1" dirty="0"/>
              <a:t>Act or its individual provisions shall apply unless a special Act provides otherwise</a:t>
            </a:r>
            <a:r>
              <a:rPr lang="en-US" sz="2400" dirty="0" smtClean="0"/>
              <a:t>.</a:t>
            </a:r>
            <a:r>
              <a:rPr lang="cs-CZ" sz="2400" dirty="0" smtClean="0"/>
              <a:t>“, so CAP:</a:t>
            </a:r>
          </a:p>
          <a:p>
            <a:pPr marL="72000" indent="0" algn="just" fontAlgn="t">
              <a:lnSpc>
                <a:spcPct val="100000"/>
              </a:lnSpc>
              <a:buNone/>
            </a:pPr>
            <a:endParaRPr lang="cs-CZ" sz="2400" dirty="0" smtClean="0"/>
          </a:p>
          <a:p>
            <a:pPr algn="just" fontAlgn="t">
              <a:lnSpc>
                <a:spcPct val="100000"/>
              </a:lnSpc>
            </a:pPr>
            <a:r>
              <a:rPr lang="cs-CZ" sz="2400" dirty="0" smtClean="0"/>
              <a:t>as </a:t>
            </a:r>
            <a:r>
              <a:rPr lang="cs-CZ" sz="2400" b="1" dirty="0" smtClean="0">
                <a:solidFill>
                  <a:srgbClr val="FF0000"/>
                </a:solidFill>
              </a:rPr>
              <a:t>lex </a:t>
            </a:r>
            <a:r>
              <a:rPr lang="cs-CZ" sz="2400" b="1" dirty="0" err="1" smtClean="0">
                <a:solidFill>
                  <a:srgbClr val="FF0000"/>
                </a:solidFill>
              </a:rPr>
              <a:t>generalis</a:t>
            </a:r>
            <a:r>
              <a:rPr lang="cs-CZ" sz="2400" b="1" dirty="0" smtClean="0">
                <a:solidFill>
                  <a:srgbClr val="FF0000"/>
                </a:solidFill>
              </a:rPr>
              <a:t> </a:t>
            </a:r>
            <a:r>
              <a:rPr lang="cs-CZ" sz="2400" dirty="0" smtClean="0"/>
              <a:t>(</a:t>
            </a:r>
            <a:r>
              <a:rPr lang="cs-CZ" sz="2400" dirty="0" err="1" smtClean="0"/>
              <a:t>about</a:t>
            </a:r>
            <a:r>
              <a:rPr lang="cs-CZ" sz="2400" dirty="0" smtClean="0"/>
              <a:t> 300 </a:t>
            </a:r>
            <a:r>
              <a:rPr lang="cs-CZ" sz="2400" dirty="0" err="1" smtClean="0"/>
              <a:t>laws</a:t>
            </a:r>
            <a:r>
              <a:rPr lang="cs-CZ" sz="2400" dirty="0" smtClean="0"/>
              <a:t> in </a:t>
            </a:r>
            <a:r>
              <a:rPr lang="cs-CZ" sz="2400" dirty="0" err="1" smtClean="0"/>
              <a:t>position</a:t>
            </a:r>
            <a:r>
              <a:rPr lang="cs-CZ" sz="2400" dirty="0" smtClean="0"/>
              <a:t> </a:t>
            </a:r>
            <a:r>
              <a:rPr lang="cs-CZ" sz="2400" dirty="0" err="1" smtClean="0"/>
              <a:t>of</a:t>
            </a:r>
            <a:r>
              <a:rPr lang="cs-CZ" sz="2400" dirty="0" smtClean="0"/>
              <a:t> </a:t>
            </a:r>
            <a:r>
              <a:rPr lang="cs-CZ" sz="2400" b="1" dirty="0" smtClean="0"/>
              <a:t>lex </a:t>
            </a:r>
            <a:r>
              <a:rPr lang="cs-CZ" sz="2400" b="1" dirty="0" err="1" smtClean="0"/>
              <a:t>specialis</a:t>
            </a:r>
            <a:r>
              <a:rPr lang="cs-CZ" sz="2400" dirty="0" smtClean="0"/>
              <a:t>), </a:t>
            </a:r>
            <a:r>
              <a:rPr lang="cs-CZ" sz="2400" dirty="0" err="1" smtClean="0"/>
              <a:t>we</a:t>
            </a:r>
            <a:r>
              <a:rPr lang="cs-CZ" sz="2400" dirty="0" smtClean="0"/>
              <a:t> </a:t>
            </a:r>
            <a:r>
              <a:rPr lang="cs-CZ" sz="2400" dirty="0" err="1" smtClean="0"/>
              <a:t>can</a:t>
            </a:r>
            <a:r>
              <a:rPr lang="cs-CZ" sz="2400" dirty="0" smtClean="0"/>
              <a:t> </a:t>
            </a:r>
            <a:r>
              <a:rPr lang="cs-CZ" sz="2400" dirty="0" err="1" smtClean="0"/>
              <a:t>find</a:t>
            </a:r>
            <a:r>
              <a:rPr lang="cs-CZ" sz="2400" dirty="0" smtClean="0"/>
              <a:t> </a:t>
            </a:r>
            <a:r>
              <a:rPr lang="cs-CZ" sz="2400" b="1" dirty="0" err="1" smtClean="0"/>
              <a:t>bigger</a:t>
            </a:r>
            <a:r>
              <a:rPr lang="cs-CZ" sz="2400" b="1" dirty="0" smtClean="0"/>
              <a:t> </a:t>
            </a:r>
            <a:r>
              <a:rPr lang="cs-CZ" sz="2400" b="1" dirty="0" err="1" smtClean="0"/>
              <a:t>or</a:t>
            </a:r>
            <a:r>
              <a:rPr lang="cs-CZ" sz="2400" b="1" dirty="0" smtClean="0"/>
              <a:t> </a:t>
            </a:r>
            <a:r>
              <a:rPr lang="cs-CZ" sz="2400" b="1" dirty="0" err="1" smtClean="0"/>
              <a:t>lower</a:t>
            </a:r>
            <a:r>
              <a:rPr lang="cs-CZ" sz="2400" b="1" dirty="0" smtClean="0"/>
              <a:t> </a:t>
            </a:r>
            <a:r>
              <a:rPr lang="cs-CZ" sz="2400" dirty="0" smtClean="0"/>
              <a:t>„</a:t>
            </a:r>
            <a:r>
              <a:rPr lang="cs-CZ" sz="2400" dirty="0" err="1" smtClean="0"/>
              <a:t>deviations</a:t>
            </a:r>
            <a:r>
              <a:rPr lang="cs-CZ" sz="2400" dirty="0" smtClean="0"/>
              <a:t>“, </a:t>
            </a:r>
            <a:r>
              <a:rPr lang="cs-CZ" sz="2400" dirty="0" err="1" smtClean="0"/>
              <a:t>special</a:t>
            </a:r>
            <a:r>
              <a:rPr lang="cs-CZ" sz="2400" dirty="0" smtClean="0"/>
              <a:t> </a:t>
            </a:r>
            <a:r>
              <a:rPr lang="cs-CZ" sz="2400" dirty="0" err="1" smtClean="0"/>
              <a:t>legal</a:t>
            </a:r>
            <a:r>
              <a:rPr lang="cs-CZ" sz="2400" dirty="0" smtClean="0"/>
              <a:t> </a:t>
            </a:r>
            <a:r>
              <a:rPr lang="cs-CZ" sz="2400" dirty="0" err="1" smtClean="0"/>
              <a:t>regulation</a:t>
            </a:r>
            <a:r>
              <a:rPr lang="cs-CZ" sz="2400" dirty="0" smtClean="0"/>
              <a:t> (</a:t>
            </a:r>
            <a:r>
              <a:rPr lang="cs-CZ" sz="2400" dirty="0" err="1" smtClean="0"/>
              <a:t>problems</a:t>
            </a:r>
            <a:r>
              <a:rPr lang="cs-CZ" sz="2400" dirty="0" smtClean="0"/>
              <a:t> </a:t>
            </a:r>
            <a:r>
              <a:rPr lang="cs-CZ" sz="2400" dirty="0" err="1" smtClean="0"/>
              <a:t>of</a:t>
            </a:r>
            <a:r>
              <a:rPr lang="cs-CZ" sz="2400" dirty="0" smtClean="0"/>
              <a:t> </a:t>
            </a:r>
            <a:r>
              <a:rPr lang="cs-CZ" sz="2400" dirty="0" err="1" smtClean="0"/>
              <a:t>knowledge</a:t>
            </a:r>
            <a:r>
              <a:rPr lang="cs-CZ" sz="2400" dirty="0" smtClean="0"/>
              <a:t>)</a:t>
            </a:r>
          </a:p>
          <a:p>
            <a:pPr algn="just" fontAlgn="t">
              <a:lnSpc>
                <a:spcPct val="100000"/>
              </a:lnSpc>
            </a:pPr>
            <a:r>
              <a:rPr lang="cs-CZ" sz="2400" dirty="0" err="1" smtClean="0"/>
              <a:t>about</a:t>
            </a:r>
            <a:r>
              <a:rPr lang="cs-CZ" sz="2400" dirty="0" smtClean="0"/>
              <a:t> </a:t>
            </a:r>
            <a:r>
              <a:rPr lang="cs-CZ" sz="2400" b="1" dirty="0" smtClean="0"/>
              <a:t>180 </a:t>
            </a:r>
            <a:r>
              <a:rPr lang="cs-CZ" sz="2400" b="1" dirty="0" err="1" smtClean="0"/>
              <a:t>provisions</a:t>
            </a:r>
            <a:r>
              <a:rPr lang="cs-CZ" sz="2400" dirty="0" smtClean="0"/>
              <a:t>, in </a:t>
            </a:r>
            <a:r>
              <a:rPr lang="cs-CZ" sz="2400" dirty="0" err="1" smtClean="0"/>
              <a:t>effect</a:t>
            </a:r>
            <a:r>
              <a:rPr lang="cs-CZ" sz="2400" dirty="0" smtClean="0"/>
              <a:t> </a:t>
            </a:r>
            <a:r>
              <a:rPr lang="cs-CZ" sz="2400" dirty="0" err="1" smtClean="0"/>
              <a:t>since</a:t>
            </a:r>
            <a:r>
              <a:rPr lang="cs-CZ" sz="2400" dirty="0" smtClean="0"/>
              <a:t> </a:t>
            </a:r>
            <a:r>
              <a:rPr lang="cs-CZ" sz="2400" b="1" dirty="0" smtClean="0"/>
              <a:t>2006</a:t>
            </a:r>
          </a:p>
          <a:p>
            <a:pPr algn="just" fontAlgn="t">
              <a:lnSpc>
                <a:spcPct val="100000"/>
              </a:lnSpc>
            </a:pPr>
            <a:r>
              <a:rPr lang="cs-CZ" sz="2400" dirty="0" err="1" smtClean="0"/>
              <a:t>can</a:t>
            </a:r>
            <a:r>
              <a:rPr lang="cs-CZ" sz="2400" dirty="0" smtClean="0"/>
              <a:t> </a:t>
            </a:r>
            <a:r>
              <a:rPr lang="cs-CZ" sz="2400" dirty="0" err="1" smtClean="0"/>
              <a:t>be</a:t>
            </a:r>
            <a:r>
              <a:rPr lang="cs-CZ" sz="2400" dirty="0" smtClean="0"/>
              <a:t> </a:t>
            </a:r>
            <a:r>
              <a:rPr lang="cs-CZ" sz="2400" b="1" dirty="0" err="1" smtClean="0"/>
              <a:t>excluded</a:t>
            </a:r>
            <a:r>
              <a:rPr lang="cs-CZ" sz="2400" dirty="0" smtClean="0"/>
              <a:t> by lex </a:t>
            </a:r>
            <a:r>
              <a:rPr lang="cs-CZ" sz="2400" dirty="0" err="1" smtClean="0"/>
              <a:t>specialis</a:t>
            </a:r>
            <a:r>
              <a:rPr lang="cs-CZ" sz="2400" dirty="0" smtClean="0"/>
              <a:t> – art. 177 sec. 1 CAP (</a:t>
            </a:r>
            <a:r>
              <a:rPr lang="cs-CZ" sz="2400" dirty="0" err="1" smtClean="0"/>
              <a:t>reqirements</a:t>
            </a:r>
            <a:r>
              <a:rPr lang="cs-CZ" sz="2400" dirty="0" smtClean="0"/>
              <a:t> </a:t>
            </a:r>
            <a:r>
              <a:rPr lang="cs-CZ" sz="2400" dirty="0" err="1" smtClean="0"/>
              <a:t>for</a:t>
            </a:r>
            <a:r>
              <a:rPr lang="cs-CZ" sz="2400" dirty="0" smtClean="0"/>
              <a:t> </a:t>
            </a:r>
            <a:r>
              <a:rPr lang="cs-CZ" sz="2400" dirty="0" err="1" smtClean="0"/>
              <a:t>the</a:t>
            </a:r>
            <a:r>
              <a:rPr lang="cs-CZ" sz="2400" dirty="0" smtClean="0"/>
              <a:t> lex </a:t>
            </a:r>
            <a:r>
              <a:rPr lang="cs-CZ" sz="2400" dirty="0" err="1" smtClean="0"/>
              <a:t>specialis</a:t>
            </a:r>
            <a:r>
              <a:rPr lang="cs-CZ" sz="2400" dirty="0" smtClean="0"/>
              <a:t> </a:t>
            </a:r>
            <a:r>
              <a:rPr lang="cs-CZ" sz="2400" dirty="0" err="1" smtClean="0"/>
              <a:t>about</a:t>
            </a:r>
            <a:r>
              <a:rPr lang="cs-CZ" sz="2400" dirty="0" smtClean="0"/>
              <a:t> </a:t>
            </a:r>
            <a:r>
              <a:rPr lang="cs-CZ" sz="2400" dirty="0" err="1" smtClean="0"/>
              <a:t>the</a:t>
            </a:r>
            <a:r>
              <a:rPr lang="cs-CZ" sz="2400" dirty="0" smtClean="0"/>
              <a:t> </a:t>
            </a:r>
            <a:r>
              <a:rPr lang="cs-CZ" sz="2400" dirty="0" err="1" smtClean="0"/>
              <a:t>principles</a:t>
            </a:r>
            <a:r>
              <a:rPr lang="cs-CZ" sz="2400" dirty="0" smtClean="0"/>
              <a:t> and </a:t>
            </a:r>
            <a:r>
              <a:rPr lang="cs-CZ" sz="2400" dirty="0" err="1" smtClean="0"/>
              <a:t>content</a:t>
            </a:r>
            <a:r>
              <a:rPr lang="cs-CZ" sz="2400" dirty="0" smtClean="0"/>
              <a:t> </a:t>
            </a:r>
            <a:r>
              <a:rPr lang="cs-CZ" sz="2400" dirty="0" err="1" smtClean="0"/>
              <a:t>itselfs</a:t>
            </a:r>
            <a:r>
              <a:rPr lang="cs-CZ" sz="2400" dirty="0" smtClean="0"/>
              <a:t>) – OK, but </a:t>
            </a:r>
            <a:r>
              <a:rPr lang="cs-CZ" sz="2400" dirty="0" err="1" smtClean="0"/>
              <a:t>the</a:t>
            </a:r>
            <a:r>
              <a:rPr lang="cs-CZ" sz="2400" dirty="0" smtClean="0"/>
              <a:t> </a:t>
            </a:r>
            <a:r>
              <a:rPr lang="cs-CZ" sz="2400" dirty="0" smtClean="0">
                <a:solidFill>
                  <a:srgbClr val="FF0000"/>
                </a:solidFill>
              </a:rPr>
              <a:t>CAP </a:t>
            </a:r>
            <a:r>
              <a:rPr lang="cs-CZ" sz="2400" dirty="0" err="1" smtClean="0">
                <a:solidFill>
                  <a:srgbClr val="FF0000"/>
                </a:solidFill>
              </a:rPr>
              <a:t>shall</a:t>
            </a:r>
            <a:r>
              <a:rPr lang="cs-CZ" sz="2400" dirty="0" smtClean="0">
                <a:solidFill>
                  <a:srgbClr val="FF0000"/>
                </a:solidFill>
              </a:rPr>
              <a:t> </a:t>
            </a:r>
            <a:r>
              <a:rPr lang="cs-CZ" sz="2400" dirty="0" err="1" smtClean="0">
                <a:solidFill>
                  <a:srgbClr val="FF0000"/>
                </a:solidFill>
              </a:rPr>
              <a:t>apply</a:t>
            </a:r>
            <a:r>
              <a:rPr lang="cs-CZ" sz="2400" dirty="0" smtClean="0">
                <a:solidFill>
                  <a:srgbClr val="FF0000"/>
                </a:solidFill>
              </a:rPr>
              <a:t> in </a:t>
            </a:r>
            <a:r>
              <a:rPr lang="cs-CZ" sz="2400" dirty="0" err="1" smtClean="0">
                <a:solidFill>
                  <a:srgbClr val="FF0000"/>
                </a:solidFill>
              </a:rPr>
              <a:t>the</a:t>
            </a:r>
            <a:r>
              <a:rPr lang="cs-CZ" sz="2400" dirty="0" smtClean="0">
                <a:solidFill>
                  <a:srgbClr val="FF0000"/>
                </a:solidFill>
              </a:rPr>
              <a:t> </a:t>
            </a:r>
            <a:r>
              <a:rPr lang="cs-CZ" sz="2400" dirty="0" err="1" smtClean="0">
                <a:solidFill>
                  <a:srgbClr val="FF0000"/>
                </a:solidFill>
              </a:rPr>
              <a:t>scope</a:t>
            </a:r>
            <a:r>
              <a:rPr lang="cs-CZ" sz="2400" dirty="0" smtClean="0">
                <a:solidFill>
                  <a:srgbClr val="FF0000"/>
                </a:solidFill>
              </a:rPr>
              <a:t> </a:t>
            </a:r>
            <a:r>
              <a:rPr lang="cs-CZ" sz="2400" dirty="0" err="1" smtClean="0">
                <a:solidFill>
                  <a:srgbClr val="FF0000"/>
                </a:solidFill>
              </a:rPr>
              <a:t>of</a:t>
            </a:r>
            <a:r>
              <a:rPr lang="cs-CZ" sz="2400" dirty="0" smtClean="0">
                <a:solidFill>
                  <a:srgbClr val="FF0000"/>
                </a:solidFill>
              </a:rPr>
              <a:t> </a:t>
            </a:r>
            <a:r>
              <a:rPr lang="cs-CZ" sz="2400" dirty="0" err="1" smtClean="0">
                <a:solidFill>
                  <a:srgbClr val="FF0000"/>
                </a:solidFill>
              </a:rPr>
              <a:t>principles</a:t>
            </a:r>
            <a:r>
              <a:rPr lang="cs-CZ" sz="2400" dirty="0" smtClean="0">
                <a:solidFill>
                  <a:srgbClr val="FF0000"/>
                </a:solidFill>
              </a:rPr>
              <a:t> </a:t>
            </a:r>
            <a:r>
              <a:rPr lang="cs-CZ" sz="2400" dirty="0" err="1" smtClean="0">
                <a:solidFill>
                  <a:srgbClr val="FF0000"/>
                </a:solidFill>
              </a:rPr>
              <a:t>of</a:t>
            </a:r>
            <a:r>
              <a:rPr lang="cs-CZ" sz="2400" dirty="0" smtClean="0">
                <a:solidFill>
                  <a:srgbClr val="FF0000"/>
                </a:solidFill>
              </a:rPr>
              <a:t> </a:t>
            </a:r>
            <a:r>
              <a:rPr lang="cs-CZ" sz="2400" dirty="0" err="1" smtClean="0">
                <a:solidFill>
                  <a:srgbClr val="FF0000"/>
                </a:solidFill>
              </a:rPr>
              <a:t>good</a:t>
            </a:r>
            <a:r>
              <a:rPr lang="cs-CZ" sz="2400" dirty="0" smtClean="0">
                <a:solidFill>
                  <a:srgbClr val="FF0000"/>
                </a:solidFill>
              </a:rPr>
              <a:t> </a:t>
            </a:r>
            <a:r>
              <a:rPr lang="cs-CZ" sz="2400" dirty="0" err="1" smtClean="0">
                <a:solidFill>
                  <a:srgbClr val="FF0000"/>
                </a:solidFill>
              </a:rPr>
              <a:t>aministration</a:t>
            </a:r>
            <a:r>
              <a:rPr lang="cs-CZ" sz="2400" dirty="0" smtClean="0"/>
              <a:t> (art. 2 – 8 CAP) – </a:t>
            </a:r>
            <a:r>
              <a:rPr lang="cs-CZ" sz="2400" b="1" dirty="0" smtClean="0"/>
              <a:t>so </a:t>
            </a:r>
            <a:r>
              <a:rPr lang="cs-CZ" sz="2400" b="1" dirty="0" err="1" smtClean="0"/>
              <a:t>the</a:t>
            </a:r>
            <a:r>
              <a:rPr lang="cs-CZ" sz="2400" b="1" dirty="0" smtClean="0"/>
              <a:t> CAP </a:t>
            </a:r>
            <a:r>
              <a:rPr lang="cs-CZ" sz="2400" b="1" dirty="0" err="1" smtClean="0"/>
              <a:t>will</a:t>
            </a:r>
            <a:r>
              <a:rPr lang="cs-CZ" sz="2400" b="1" dirty="0" smtClean="0"/>
              <a:t> </a:t>
            </a:r>
            <a:r>
              <a:rPr lang="cs-CZ" sz="2400" b="1" dirty="0" err="1" smtClean="0"/>
              <a:t>apply</a:t>
            </a:r>
            <a:r>
              <a:rPr lang="cs-CZ" sz="2400" b="1" dirty="0" smtClean="0"/>
              <a:t>, </a:t>
            </a:r>
            <a:r>
              <a:rPr lang="cs-CZ" sz="2400" b="1" dirty="0" err="1" smtClean="0"/>
              <a:t>even</a:t>
            </a:r>
            <a:r>
              <a:rPr lang="cs-CZ" sz="2400" b="1" dirty="0" smtClean="0"/>
              <a:t> </a:t>
            </a:r>
            <a:r>
              <a:rPr lang="cs-CZ" sz="2400" b="1" dirty="0" err="1" smtClean="0"/>
              <a:t>it</a:t>
            </a:r>
            <a:r>
              <a:rPr lang="cs-CZ" sz="2400" b="1" dirty="0" smtClean="0"/>
              <a:t> </a:t>
            </a:r>
            <a:r>
              <a:rPr lang="cs-CZ" sz="2400" b="1" dirty="0" err="1" smtClean="0"/>
              <a:t>is</a:t>
            </a:r>
            <a:r>
              <a:rPr lang="cs-CZ" sz="2400" b="1" dirty="0" smtClean="0"/>
              <a:t> </a:t>
            </a:r>
            <a:r>
              <a:rPr lang="cs-CZ" sz="2400" b="1" dirty="0" err="1" smtClean="0"/>
              <a:t>excluded</a:t>
            </a:r>
            <a:endParaRPr lang="cs-CZ" sz="2400" b="1" dirty="0" smtClean="0"/>
          </a:p>
          <a:p>
            <a:pPr algn="just" fontAlgn="t">
              <a:lnSpc>
                <a:spcPct val="100000"/>
              </a:lnSpc>
            </a:pPr>
            <a:r>
              <a:rPr lang="cs-CZ" sz="2400" b="1" dirty="0" err="1" smtClean="0"/>
              <a:t>It</a:t>
            </a:r>
            <a:r>
              <a:rPr lang="cs-CZ" sz="2400" b="1" dirty="0" smtClean="0"/>
              <a:t> </a:t>
            </a:r>
            <a:r>
              <a:rPr lang="cs-CZ" sz="2400" b="1" dirty="0" err="1" smtClean="0"/>
              <a:t>is</a:t>
            </a:r>
            <a:r>
              <a:rPr lang="cs-CZ" sz="2400" b="1" dirty="0" smtClean="0"/>
              <a:t> not </a:t>
            </a:r>
            <a:r>
              <a:rPr lang="cs-CZ" sz="2400" b="1" dirty="0" err="1" smtClean="0"/>
              <a:t>possible</a:t>
            </a:r>
            <a:r>
              <a:rPr lang="cs-CZ" sz="2400" b="1" dirty="0" smtClean="0"/>
              <a:t> to </a:t>
            </a:r>
            <a:r>
              <a:rPr lang="cs-CZ" sz="2400" b="1" dirty="0" err="1" smtClean="0"/>
              <a:t>perform</a:t>
            </a:r>
            <a:r>
              <a:rPr lang="cs-CZ" sz="2400" b="1" dirty="0" smtClean="0"/>
              <a:t> public </a:t>
            </a:r>
            <a:r>
              <a:rPr lang="cs-CZ" sz="2400" b="1" dirty="0" err="1" smtClean="0"/>
              <a:t>administration</a:t>
            </a:r>
            <a:r>
              <a:rPr lang="cs-CZ" sz="2400" b="1" dirty="0" smtClean="0"/>
              <a:t> and do not </a:t>
            </a:r>
            <a:r>
              <a:rPr lang="cs-CZ" sz="2400" b="1" dirty="0" err="1" smtClean="0"/>
              <a:t>apply</a:t>
            </a:r>
            <a:r>
              <a:rPr lang="cs-CZ" sz="2400" b="1" dirty="0" smtClean="0"/>
              <a:t> CAP</a:t>
            </a:r>
          </a:p>
          <a:p>
            <a:pPr algn="just" fontAlgn="t">
              <a:lnSpc>
                <a:spcPct val="100000"/>
              </a:lnSpc>
            </a:pPr>
            <a:endParaRPr lang="en-US" sz="2400" b="1" dirty="0"/>
          </a:p>
          <a:p>
            <a:pPr algn="just">
              <a:lnSpc>
                <a:spcPct val="100000"/>
              </a:lnSpc>
            </a:pPr>
            <a:endParaRPr lang="cs-CZ" sz="2400" dirty="0"/>
          </a:p>
        </p:txBody>
      </p:sp>
    </p:spTree>
    <p:extLst>
      <p:ext uri="{BB962C8B-B14F-4D97-AF65-F5344CB8AC3E}">
        <p14:creationId xmlns:p14="http://schemas.microsoft.com/office/powerpoint/2010/main" val="1260463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err="1" smtClean="0"/>
              <a:t>Legal</a:t>
            </a:r>
            <a:r>
              <a:rPr lang="cs-CZ" dirty="0" smtClean="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algn="just">
              <a:lnSpc>
                <a:spcPct val="100000"/>
              </a:lnSpc>
            </a:pPr>
            <a:r>
              <a:rPr lang="cs-CZ" sz="2400" dirty="0" smtClean="0"/>
              <a:t>1867 </a:t>
            </a:r>
            <a:r>
              <a:rPr lang="cs-CZ" sz="2400" dirty="0"/>
              <a:t>and 1876 in </a:t>
            </a:r>
            <a:r>
              <a:rPr lang="cs-CZ" sz="2400" dirty="0" err="1"/>
              <a:t>Austrian</a:t>
            </a:r>
            <a:r>
              <a:rPr lang="cs-CZ" sz="2400" dirty="0"/>
              <a:t> Empire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Act</a:t>
            </a:r>
            <a:r>
              <a:rPr lang="cs-CZ" sz="2400" dirty="0"/>
              <a:t> </a:t>
            </a:r>
            <a:r>
              <a:rPr lang="cs-CZ" sz="2400" dirty="0" err="1"/>
              <a:t>Nr</a:t>
            </a:r>
            <a:r>
              <a:rPr lang="cs-CZ" sz="2400" dirty="0"/>
              <a:t>. </a:t>
            </a:r>
            <a:r>
              <a:rPr lang="cs-CZ" sz="2400" b="1" dirty="0"/>
              <a:t>36/1876</a:t>
            </a:r>
            <a:r>
              <a:rPr lang="cs-CZ" sz="2400" dirty="0"/>
              <a:t> </a:t>
            </a:r>
            <a:r>
              <a:rPr lang="cs-CZ" sz="2400" dirty="0" err="1"/>
              <a:t>Coll</a:t>
            </a:r>
            <a:r>
              <a:rPr lang="cs-CZ" sz="2400" dirty="0" smtClean="0"/>
              <a:t>.) – </a:t>
            </a:r>
            <a:r>
              <a:rPr lang="cs-CZ" sz="2400" dirty="0" err="1" smtClean="0"/>
              <a:t>this</a:t>
            </a:r>
            <a:r>
              <a:rPr lang="cs-CZ" sz="2400" dirty="0" smtClean="0"/>
              <a:t> </a:t>
            </a:r>
            <a:r>
              <a:rPr lang="cs-CZ" sz="2400" dirty="0" err="1" smtClean="0"/>
              <a:t>act</a:t>
            </a:r>
            <a:r>
              <a:rPr lang="cs-CZ" sz="2400" dirty="0" smtClean="0"/>
              <a:t> </a:t>
            </a:r>
            <a:r>
              <a:rPr lang="cs-CZ" sz="2400" dirty="0" err="1" smtClean="0"/>
              <a:t>was</a:t>
            </a:r>
            <a:r>
              <a:rPr lang="cs-CZ" sz="2400" dirty="0" smtClean="0"/>
              <a:t> in </a:t>
            </a:r>
            <a:r>
              <a:rPr lang="cs-CZ" sz="2400" dirty="0" err="1" smtClean="0"/>
              <a:t>effect</a:t>
            </a:r>
            <a:r>
              <a:rPr lang="cs-CZ" sz="2400" dirty="0" smtClean="0"/>
              <a:t> (</a:t>
            </a:r>
            <a:r>
              <a:rPr lang="cs-CZ" sz="2400" dirty="0" err="1" smtClean="0"/>
              <a:t>with</a:t>
            </a:r>
            <a:r>
              <a:rPr lang="cs-CZ" sz="2400" dirty="0" smtClean="0"/>
              <a:t> </a:t>
            </a:r>
            <a:r>
              <a:rPr lang="cs-CZ" sz="2400" dirty="0" err="1" smtClean="0"/>
              <a:t>some</a:t>
            </a:r>
            <a:r>
              <a:rPr lang="cs-CZ" sz="2400" dirty="0" smtClean="0"/>
              <a:t> </a:t>
            </a:r>
            <a:r>
              <a:rPr lang="cs-CZ" sz="2400" dirty="0" err="1" smtClean="0"/>
              <a:t>changes</a:t>
            </a:r>
            <a:r>
              <a:rPr lang="cs-CZ" sz="2400" dirty="0" smtClean="0"/>
              <a:t>) </a:t>
            </a:r>
            <a:r>
              <a:rPr lang="cs-CZ" sz="2400" dirty="0" err="1" smtClean="0"/>
              <a:t>till</a:t>
            </a:r>
            <a:r>
              <a:rPr lang="cs-CZ" sz="2400" dirty="0" smtClean="0"/>
              <a:t> 1952!</a:t>
            </a:r>
            <a:endParaRPr lang="cs-CZ" sz="2400" dirty="0"/>
          </a:p>
          <a:p>
            <a:pPr algn="just">
              <a:lnSpc>
                <a:spcPct val="100000"/>
              </a:lnSpc>
            </a:pPr>
            <a:r>
              <a:rPr lang="cs-CZ" sz="2400" dirty="0" err="1"/>
              <a:t>Act</a:t>
            </a:r>
            <a:r>
              <a:rPr lang="cs-CZ" sz="2400" dirty="0"/>
              <a:t> </a:t>
            </a:r>
            <a:r>
              <a:rPr lang="cs-CZ" sz="2400" dirty="0" err="1"/>
              <a:t>Nr</a:t>
            </a:r>
            <a:r>
              <a:rPr lang="cs-CZ" sz="2400" dirty="0"/>
              <a:t>. </a:t>
            </a:r>
            <a:r>
              <a:rPr lang="cs-CZ" sz="2400" b="1" dirty="0"/>
              <a:t>3/1918</a:t>
            </a:r>
            <a:r>
              <a:rPr lang="cs-CZ" sz="2400" dirty="0"/>
              <a:t> </a:t>
            </a:r>
            <a:r>
              <a:rPr lang="cs-CZ" sz="2400" dirty="0" err="1"/>
              <a:t>Coll</a:t>
            </a:r>
            <a:r>
              <a:rPr lang="cs-CZ" sz="2400" dirty="0"/>
              <a:t>. – </a:t>
            </a:r>
            <a:r>
              <a:rPr lang="cs-CZ" sz="2400" dirty="0" err="1"/>
              <a:t>Code</a:t>
            </a:r>
            <a:r>
              <a:rPr lang="cs-CZ" sz="2400" dirty="0"/>
              <a:t> </a:t>
            </a:r>
            <a:r>
              <a:rPr lang="cs-CZ" sz="2400" dirty="0" err="1"/>
              <a:t>of</a:t>
            </a:r>
            <a:r>
              <a:rPr lang="cs-CZ" sz="2400" dirty="0"/>
              <a:t> </a:t>
            </a:r>
            <a:r>
              <a:rPr lang="cs-CZ" sz="2400" dirty="0" err="1"/>
              <a:t>Administrative</a:t>
            </a:r>
            <a:r>
              <a:rPr lang="cs-CZ" sz="2400" dirty="0"/>
              <a:t> Justice; „</a:t>
            </a:r>
            <a:r>
              <a:rPr lang="cs-CZ" sz="2400" dirty="0" err="1"/>
              <a:t>only</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r>
              <a:rPr lang="cs-CZ" sz="2400" dirty="0" err="1" smtClean="0"/>
              <a:t>with</a:t>
            </a:r>
            <a:r>
              <a:rPr lang="cs-CZ" sz="2400" dirty="0" smtClean="0"/>
              <a:t> </a:t>
            </a:r>
            <a:r>
              <a:rPr lang="cs-CZ" sz="2400" dirty="0" err="1" smtClean="0"/>
              <a:t>the</a:t>
            </a:r>
            <a:r>
              <a:rPr lang="cs-CZ" sz="2400" dirty="0" smtClean="0"/>
              <a:t> </a:t>
            </a:r>
            <a:r>
              <a:rPr lang="cs-CZ" sz="2400" dirty="0" err="1" smtClean="0"/>
              <a:t>the</a:t>
            </a:r>
            <a:r>
              <a:rPr lang="cs-CZ" sz="2400" dirty="0" smtClean="0"/>
              <a:t> </a:t>
            </a:r>
            <a:r>
              <a:rPr lang="cs-CZ" sz="2400" dirty="0" err="1"/>
              <a:t>cassation</a:t>
            </a:r>
            <a:r>
              <a:rPr lang="cs-CZ" sz="2400" dirty="0"/>
              <a:t> </a:t>
            </a:r>
            <a:r>
              <a:rPr lang="cs-CZ" sz="2400" dirty="0" err="1" smtClean="0"/>
              <a:t>action</a:t>
            </a:r>
            <a:r>
              <a:rPr lang="cs-CZ" sz="2400" dirty="0" smtClean="0"/>
              <a:t>/</a:t>
            </a:r>
            <a:r>
              <a:rPr lang="cs-CZ" sz="2400" dirty="0" err="1" smtClean="0"/>
              <a:t>complaint</a:t>
            </a:r>
            <a:r>
              <a:rPr lang="cs-CZ" sz="2400" dirty="0" smtClean="0"/>
              <a:t> </a:t>
            </a:r>
            <a:r>
              <a:rPr lang="cs-CZ" sz="2400" dirty="0"/>
              <a:t>(</a:t>
            </a:r>
            <a:r>
              <a:rPr lang="cs-CZ" sz="2400" dirty="0" err="1"/>
              <a:t>against</a:t>
            </a:r>
            <a:r>
              <a:rPr lang="cs-CZ" sz="2400" dirty="0"/>
              <a:t> </a:t>
            </a:r>
            <a:r>
              <a:rPr lang="cs-CZ" sz="2400" dirty="0" err="1"/>
              <a:t>administrative</a:t>
            </a:r>
            <a:r>
              <a:rPr lang="cs-CZ" sz="2400" dirty="0"/>
              <a:t> </a:t>
            </a:r>
            <a:r>
              <a:rPr lang="cs-CZ" sz="2400" dirty="0" err="1"/>
              <a:t>decision</a:t>
            </a:r>
            <a:r>
              <a:rPr lang="cs-CZ" sz="2400" dirty="0" smtClean="0"/>
              <a:t>), but </a:t>
            </a:r>
            <a:r>
              <a:rPr lang="cs-CZ" sz="2400" dirty="0" err="1" smtClean="0"/>
              <a:t>continuing</a:t>
            </a:r>
            <a:r>
              <a:rPr lang="cs-CZ" sz="2400" dirty="0" smtClean="0"/>
              <a:t> </a:t>
            </a:r>
            <a:r>
              <a:rPr lang="cs-CZ" sz="2400" dirty="0" err="1" smtClean="0"/>
              <a:t>Austrian</a:t>
            </a:r>
            <a:r>
              <a:rPr lang="cs-CZ" sz="2400" dirty="0" smtClean="0"/>
              <a:t> </a:t>
            </a:r>
            <a:r>
              <a:rPr lang="cs-CZ" sz="2400" dirty="0" err="1" smtClean="0"/>
              <a:t>procedural</a:t>
            </a:r>
            <a:r>
              <a:rPr lang="cs-CZ" sz="2400" dirty="0" smtClean="0"/>
              <a:t> </a:t>
            </a:r>
            <a:r>
              <a:rPr lang="cs-CZ" sz="2400" dirty="0" err="1" smtClean="0"/>
              <a:t>regulation</a:t>
            </a:r>
            <a:endParaRPr lang="cs-CZ" sz="2400" dirty="0" smtClean="0"/>
          </a:p>
          <a:p>
            <a:pPr algn="just">
              <a:lnSpc>
                <a:spcPct val="100000"/>
              </a:lnSpc>
            </a:pPr>
            <a:r>
              <a:rPr lang="cs-CZ" sz="2400" b="1" dirty="0" err="1" smtClean="0"/>
              <a:t>Lack</a:t>
            </a:r>
            <a:r>
              <a:rPr lang="cs-CZ" sz="2400" b="1" dirty="0" smtClean="0"/>
              <a:t> </a:t>
            </a:r>
            <a:r>
              <a:rPr lang="cs-CZ" sz="2400" b="1" dirty="0" err="1" smtClean="0"/>
              <a:t>of</a:t>
            </a:r>
            <a:r>
              <a:rPr lang="cs-CZ" sz="2400" b="1" dirty="0" smtClean="0"/>
              <a:t> </a:t>
            </a:r>
            <a:r>
              <a:rPr lang="cs-CZ" sz="2400" b="1" dirty="0" err="1" smtClean="0"/>
              <a:t>procedural</a:t>
            </a:r>
            <a:r>
              <a:rPr lang="cs-CZ" sz="2400" b="1" dirty="0" smtClean="0"/>
              <a:t> </a:t>
            </a:r>
            <a:r>
              <a:rPr lang="cs-CZ" sz="2400" b="1" dirty="0" err="1" smtClean="0"/>
              <a:t>norms</a:t>
            </a:r>
            <a:r>
              <a:rPr lang="cs-CZ" sz="2400" b="1" dirty="0" smtClean="0"/>
              <a:t> </a:t>
            </a:r>
            <a:r>
              <a:rPr lang="cs-CZ" sz="2400" dirty="0" err="1" smtClean="0"/>
              <a:t>it</a:t>
            </a:r>
            <a:r>
              <a:rPr lang="cs-CZ" sz="2400" dirty="0" smtClean="0"/>
              <a:t> </a:t>
            </a:r>
            <a:r>
              <a:rPr lang="cs-CZ" sz="2400" dirty="0" err="1" smtClean="0"/>
              <a:t>the</a:t>
            </a:r>
            <a:r>
              <a:rPr lang="cs-CZ" sz="2400" dirty="0" smtClean="0"/>
              <a:t> </a:t>
            </a:r>
            <a:r>
              <a:rPr lang="cs-CZ" sz="2400" dirty="0" err="1" smtClean="0"/>
              <a:t>sphere</a:t>
            </a:r>
            <a:r>
              <a:rPr lang="cs-CZ" sz="2400" dirty="0" smtClean="0"/>
              <a:t> </a:t>
            </a:r>
            <a:r>
              <a:rPr lang="cs-CZ" sz="2400" dirty="0" err="1" smtClean="0"/>
              <a:t>of</a:t>
            </a:r>
            <a:r>
              <a:rPr lang="cs-CZ" sz="2400" dirty="0" smtClean="0"/>
              <a:t> public </a:t>
            </a:r>
            <a:r>
              <a:rPr lang="cs-CZ" sz="2400" dirty="0" err="1" smtClean="0"/>
              <a:t>administration</a:t>
            </a:r>
            <a:r>
              <a:rPr lang="cs-CZ" sz="2400" dirty="0" smtClean="0"/>
              <a:t> – big place </a:t>
            </a:r>
            <a:r>
              <a:rPr lang="cs-CZ" sz="2400" dirty="0" err="1" smtClean="0"/>
              <a:t>for</a:t>
            </a:r>
            <a:r>
              <a:rPr lang="cs-CZ" sz="2400" dirty="0" smtClean="0"/>
              <a:t> </a:t>
            </a:r>
            <a:r>
              <a:rPr lang="cs-CZ" sz="2400" dirty="0" err="1" smtClean="0"/>
              <a:t>the</a:t>
            </a:r>
            <a:r>
              <a:rPr lang="cs-CZ" sz="2400" dirty="0" smtClean="0"/>
              <a:t> case </a:t>
            </a:r>
            <a:r>
              <a:rPr lang="cs-CZ" sz="2400" dirty="0" err="1" smtClean="0"/>
              <a:t>law</a:t>
            </a:r>
            <a:endParaRPr lang="cs-CZ" sz="2400" dirty="0"/>
          </a:p>
          <a:p>
            <a:pPr algn="just">
              <a:lnSpc>
                <a:spcPct val="100000"/>
              </a:lnSpc>
            </a:pPr>
            <a:r>
              <a:rPr lang="cs-CZ" sz="2400" dirty="0" err="1"/>
              <a:t>Adoption</a:t>
            </a:r>
            <a:r>
              <a:rPr lang="cs-CZ" sz="2400" dirty="0"/>
              <a:t> </a:t>
            </a:r>
            <a:r>
              <a:rPr lang="cs-CZ" sz="2400" dirty="0" err="1"/>
              <a:t>of</a:t>
            </a:r>
            <a:r>
              <a:rPr lang="cs-CZ" sz="2400" dirty="0"/>
              <a:t> </a:t>
            </a:r>
            <a:r>
              <a:rPr lang="cs-CZ" sz="2400" dirty="0" err="1"/>
              <a:t>the</a:t>
            </a:r>
            <a:r>
              <a:rPr lang="cs-CZ" sz="2400" dirty="0"/>
              <a:t> </a:t>
            </a:r>
            <a:r>
              <a:rPr lang="cs-CZ" sz="2400" b="1" dirty="0" err="1"/>
              <a:t>Code</a:t>
            </a:r>
            <a:r>
              <a:rPr lang="cs-CZ" sz="2400" b="1" dirty="0"/>
              <a:t> </a:t>
            </a:r>
            <a:r>
              <a:rPr lang="cs-CZ" sz="2400" b="1" dirty="0" err="1"/>
              <a:t>of</a:t>
            </a:r>
            <a:r>
              <a:rPr lang="cs-CZ" sz="2400" b="1" dirty="0"/>
              <a:t> </a:t>
            </a:r>
            <a:r>
              <a:rPr lang="cs-CZ" sz="2400" b="1" dirty="0" err="1"/>
              <a:t>Administrative</a:t>
            </a:r>
            <a:r>
              <a:rPr lang="cs-CZ" sz="2400" b="1" dirty="0"/>
              <a:t> </a:t>
            </a:r>
            <a:r>
              <a:rPr lang="cs-CZ" sz="2400" b="1" dirty="0" err="1"/>
              <a:t>Procedure</a:t>
            </a:r>
            <a:r>
              <a:rPr lang="cs-CZ" sz="2400" b="1" dirty="0"/>
              <a:t> </a:t>
            </a:r>
            <a:r>
              <a:rPr lang="cs-CZ" sz="2400" dirty="0"/>
              <a:t>(in 1928) </a:t>
            </a:r>
            <a:r>
              <a:rPr lang="cs-CZ" sz="2400" dirty="0" err="1"/>
              <a:t>was</a:t>
            </a:r>
            <a:r>
              <a:rPr lang="cs-CZ" sz="2400" dirty="0"/>
              <a:t> </a:t>
            </a:r>
            <a:r>
              <a:rPr lang="cs-CZ" sz="2400" b="1" dirty="0" err="1">
                <a:solidFill>
                  <a:srgbClr val="FF0000"/>
                </a:solidFill>
              </a:rPr>
              <a:t>strongly</a:t>
            </a:r>
            <a:r>
              <a:rPr lang="cs-CZ" sz="2400" b="1" dirty="0">
                <a:solidFill>
                  <a:srgbClr val="FF0000"/>
                </a:solidFill>
              </a:rPr>
              <a:t> </a:t>
            </a:r>
            <a:r>
              <a:rPr lang="cs-CZ" sz="2400" b="1" dirty="0" err="1">
                <a:solidFill>
                  <a:srgbClr val="FF0000"/>
                </a:solidFill>
              </a:rPr>
              <a:t>influenced</a:t>
            </a:r>
            <a:r>
              <a:rPr lang="cs-CZ" sz="2400" b="1" dirty="0">
                <a:solidFill>
                  <a:srgbClr val="FF0000"/>
                </a:solidFill>
              </a:rPr>
              <a:t> by </a:t>
            </a:r>
            <a:r>
              <a:rPr lang="cs-CZ" sz="2400" b="1" dirty="0" err="1">
                <a:solidFill>
                  <a:srgbClr val="FF0000"/>
                </a:solidFill>
              </a:rPr>
              <a:t>the</a:t>
            </a:r>
            <a:r>
              <a:rPr lang="cs-CZ" sz="2400" b="1" dirty="0">
                <a:solidFill>
                  <a:srgbClr val="FF0000"/>
                </a:solidFill>
              </a:rPr>
              <a:t> case </a:t>
            </a:r>
            <a:r>
              <a:rPr lang="cs-CZ" sz="2400" b="1" dirty="0" err="1">
                <a:solidFill>
                  <a:srgbClr val="FF0000"/>
                </a:solidFill>
              </a:rPr>
              <a:t>law</a:t>
            </a:r>
            <a:r>
              <a:rPr lang="cs-CZ" sz="2400" dirty="0"/>
              <a:t> </a:t>
            </a:r>
            <a:r>
              <a:rPr lang="cs-CZ" sz="2400" dirty="0" err="1"/>
              <a:t>of</a:t>
            </a:r>
            <a:r>
              <a:rPr lang="cs-CZ" sz="2400" dirty="0"/>
              <a:t> </a:t>
            </a:r>
            <a:r>
              <a:rPr lang="cs-CZ" sz="2400" dirty="0" err="1"/>
              <a:t>the</a:t>
            </a:r>
            <a:r>
              <a:rPr lang="cs-CZ" sz="2400" dirty="0"/>
              <a:t> </a:t>
            </a:r>
            <a:r>
              <a:rPr lang="cs-CZ" sz="2400" dirty="0" err="1"/>
              <a:t>Austrian</a:t>
            </a:r>
            <a:r>
              <a:rPr lang="cs-CZ" sz="2400" dirty="0"/>
              <a:t>/</a:t>
            </a:r>
            <a:r>
              <a:rPr lang="cs-CZ" sz="2400" dirty="0" err="1"/>
              <a:t>Czeschoslovakian</a:t>
            </a:r>
            <a:r>
              <a:rPr lang="cs-CZ" sz="2400" dirty="0"/>
              <a:t> (</a:t>
            </a:r>
            <a:r>
              <a:rPr lang="cs-CZ" sz="2400" dirty="0" err="1"/>
              <a:t>Supreme</a:t>
            </a:r>
            <a:r>
              <a:rPr lang="cs-CZ" sz="2400" dirty="0"/>
              <a:t>) </a:t>
            </a:r>
            <a:r>
              <a:rPr lang="cs-CZ" sz="2400" dirty="0" err="1"/>
              <a:t>Administrative</a:t>
            </a:r>
            <a:r>
              <a:rPr lang="cs-CZ" sz="2400" dirty="0"/>
              <a:t> </a:t>
            </a:r>
            <a:r>
              <a:rPr lang="cs-CZ" sz="2400" dirty="0" err="1"/>
              <a:t>Court</a:t>
            </a:r>
            <a:r>
              <a:rPr lang="cs-CZ" sz="2400" dirty="0"/>
              <a:t> </a:t>
            </a:r>
          </a:p>
          <a:p>
            <a:pPr marL="72000" indent="0" algn="just">
              <a:lnSpc>
                <a:spcPct val="100000"/>
              </a:lnSpc>
              <a:buNone/>
            </a:pPr>
            <a:endParaRPr lang="cs-CZ" sz="2400" dirty="0"/>
          </a:p>
        </p:txBody>
      </p:sp>
    </p:spTree>
    <p:extLst>
      <p:ext uri="{BB962C8B-B14F-4D97-AF65-F5344CB8AC3E}">
        <p14:creationId xmlns:p14="http://schemas.microsoft.com/office/powerpoint/2010/main" val="293488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err="1" smtClean="0"/>
              <a:t>Legal</a:t>
            </a:r>
            <a:r>
              <a:rPr lang="cs-CZ" dirty="0" smtClean="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smtClean="0"/>
              <a:t>CAP in </a:t>
            </a:r>
            <a:r>
              <a:rPr lang="cs-CZ" sz="2400" dirty="0" err="1" smtClean="0"/>
              <a:t>the</a:t>
            </a:r>
            <a:r>
              <a:rPr lang="cs-CZ" sz="2400" dirty="0" smtClean="0"/>
              <a:t> Czech </a:t>
            </a:r>
            <a:r>
              <a:rPr lang="cs-CZ" sz="2400" dirty="0" err="1" smtClean="0"/>
              <a:t>history</a:t>
            </a:r>
            <a:r>
              <a:rPr lang="cs-CZ" sz="2400" dirty="0" smtClean="0"/>
              <a:t>:</a:t>
            </a:r>
          </a:p>
          <a:p>
            <a:pPr marL="529200" indent="-457200" algn="just">
              <a:lnSpc>
                <a:spcPct val="100000"/>
              </a:lnSpc>
              <a:buFont typeface="+mj-lt"/>
              <a:buAutoNum type="arabicPeriod"/>
            </a:pPr>
            <a:r>
              <a:rPr lang="cs-CZ" sz="2400" b="1" dirty="0" smtClean="0"/>
              <a:t>8/1928 </a:t>
            </a:r>
            <a:r>
              <a:rPr lang="cs-CZ" sz="2400" b="1" dirty="0" err="1" smtClean="0"/>
              <a:t>Coll</a:t>
            </a:r>
            <a:r>
              <a:rPr lang="cs-CZ" sz="2400" b="1" dirty="0" smtClean="0"/>
              <a:t>.</a:t>
            </a:r>
            <a:r>
              <a:rPr lang="cs-CZ" sz="2400" dirty="0" smtClean="0"/>
              <a:t> – 137 </a:t>
            </a:r>
            <a:r>
              <a:rPr lang="cs-CZ" sz="2400" dirty="0" err="1" smtClean="0"/>
              <a:t>provisions</a:t>
            </a:r>
            <a:r>
              <a:rPr lang="cs-CZ" sz="2400" dirty="0" smtClean="0"/>
              <a:t>, „</a:t>
            </a:r>
            <a:r>
              <a:rPr lang="cs-CZ" sz="2400" dirty="0" err="1" smtClean="0"/>
              <a:t>only</a:t>
            </a:r>
            <a:r>
              <a:rPr lang="cs-CZ" sz="2400" dirty="0" smtClean="0"/>
              <a:t>“ </a:t>
            </a:r>
            <a:r>
              <a:rPr lang="cs-CZ" sz="2400" dirty="0" err="1" smtClean="0"/>
              <a:t>administrative</a:t>
            </a:r>
            <a:r>
              <a:rPr lang="cs-CZ" sz="2400" dirty="0" smtClean="0"/>
              <a:t> </a:t>
            </a:r>
            <a:r>
              <a:rPr lang="cs-CZ" sz="2400" dirty="0" err="1" smtClean="0"/>
              <a:t>procedure</a:t>
            </a:r>
            <a:endParaRPr lang="cs-CZ" sz="2400" dirty="0" smtClean="0"/>
          </a:p>
          <a:p>
            <a:pPr marL="529200" indent="-457200" algn="just">
              <a:lnSpc>
                <a:spcPct val="100000"/>
              </a:lnSpc>
              <a:buFont typeface="+mj-lt"/>
              <a:buAutoNum type="arabicPeriod"/>
            </a:pPr>
            <a:r>
              <a:rPr lang="cs-CZ" sz="2400" b="1" dirty="0" smtClean="0"/>
              <a:t>20/1955 </a:t>
            </a:r>
            <a:r>
              <a:rPr lang="cs-CZ" sz="2400" b="1" dirty="0" err="1" smtClean="0"/>
              <a:t>Coll</a:t>
            </a:r>
            <a:r>
              <a:rPr lang="cs-CZ" sz="2400" b="1" dirty="0" smtClean="0"/>
              <a:t>. </a:t>
            </a:r>
            <a:r>
              <a:rPr lang="cs-CZ" sz="2400" dirty="0" smtClean="0"/>
              <a:t>– 53 </a:t>
            </a:r>
            <a:r>
              <a:rPr lang="cs-CZ" sz="2400" dirty="0" err="1" smtClean="0"/>
              <a:t>provisions</a:t>
            </a:r>
            <a:r>
              <a:rPr lang="cs-CZ" sz="2400" dirty="0" smtClean="0"/>
              <a:t>, </a:t>
            </a:r>
            <a:r>
              <a:rPr lang="cs-CZ" sz="2400" dirty="0"/>
              <a:t>„</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smtClean="0"/>
          </a:p>
          <a:p>
            <a:pPr marL="529200" indent="-457200" algn="just">
              <a:lnSpc>
                <a:spcPct val="100000"/>
              </a:lnSpc>
              <a:buFont typeface="+mj-lt"/>
              <a:buAutoNum type="arabicPeriod"/>
            </a:pPr>
            <a:r>
              <a:rPr lang="cs-CZ" sz="2400" b="1" dirty="0" smtClean="0"/>
              <a:t>91/1969 </a:t>
            </a:r>
            <a:r>
              <a:rPr lang="cs-CZ" sz="2400" b="1" dirty="0" err="1" smtClean="0"/>
              <a:t>Coll</a:t>
            </a:r>
            <a:r>
              <a:rPr lang="cs-CZ" sz="2400" b="1" dirty="0" smtClean="0"/>
              <a:t>. </a:t>
            </a:r>
            <a:r>
              <a:rPr lang="cs-CZ" sz="2400" dirty="0" smtClean="0"/>
              <a:t>– just 36 </a:t>
            </a:r>
            <a:r>
              <a:rPr lang="cs-CZ" sz="2400" dirty="0" err="1" smtClean="0"/>
              <a:t>provisions</a:t>
            </a:r>
            <a:r>
              <a:rPr lang="cs-CZ" sz="2400" dirty="0" smtClean="0"/>
              <a:t>, </a:t>
            </a:r>
            <a:r>
              <a:rPr lang="cs-CZ" sz="2400" dirty="0"/>
              <a:t>„</a:t>
            </a:r>
            <a:r>
              <a:rPr lang="cs-CZ" sz="2400" dirty="0" err="1"/>
              <a:t>only</a:t>
            </a:r>
            <a:r>
              <a:rPr lang="cs-CZ" sz="2400" dirty="0"/>
              <a:t>“ </a:t>
            </a:r>
            <a:r>
              <a:rPr lang="cs-CZ" sz="2400" dirty="0" err="1"/>
              <a:t>administrative</a:t>
            </a:r>
            <a:r>
              <a:rPr lang="cs-CZ" sz="2400" dirty="0"/>
              <a:t> </a:t>
            </a:r>
            <a:r>
              <a:rPr lang="cs-CZ" sz="2400" dirty="0" err="1"/>
              <a:t>procedure</a:t>
            </a:r>
            <a:endParaRPr lang="cs-CZ" sz="2400" dirty="0" smtClean="0"/>
          </a:p>
          <a:p>
            <a:pPr marL="529200" indent="-457200" algn="just">
              <a:lnSpc>
                <a:spcPct val="100000"/>
              </a:lnSpc>
              <a:buFont typeface="+mj-lt"/>
              <a:buAutoNum type="arabicPeriod"/>
            </a:pPr>
            <a:r>
              <a:rPr lang="cs-CZ" sz="2400" b="1" dirty="0" err="1" smtClean="0"/>
              <a:t>Act</a:t>
            </a:r>
            <a:r>
              <a:rPr lang="cs-CZ" sz="2400" b="1" dirty="0" smtClean="0"/>
              <a:t>. </a:t>
            </a:r>
            <a:r>
              <a:rPr lang="cs-CZ" sz="2400" b="1" dirty="0" err="1" smtClean="0"/>
              <a:t>nr</a:t>
            </a:r>
            <a:r>
              <a:rPr lang="cs-CZ" sz="2400" b="1" dirty="0" smtClean="0"/>
              <a:t>. 71/1967 </a:t>
            </a:r>
            <a:r>
              <a:rPr lang="cs-CZ" sz="2400" b="1" dirty="0" err="1" smtClean="0"/>
              <a:t>Coll</a:t>
            </a:r>
            <a:r>
              <a:rPr lang="cs-CZ" sz="2400" b="1" dirty="0" smtClean="0"/>
              <a:t>. </a:t>
            </a:r>
            <a:r>
              <a:rPr lang="cs-CZ" sz="2400" dirty="0" smtClean="0"/>
              <a:t>– 86 </a:t>
            </a:r>
            <a:r>
              <a:rPr lang="cs-CZ" sz="2400" dirty="0" err="1" smtClean="0"/>
              <a:t>provisions</a:t>
            </a:r>
            <a:r>
              <a:rPr lang="cs-CZ" sz="2400" dirty="0" smtClean="0"/>
              <a:t>, </a:t>
            </a:r>
            <a:r>
              <a:rPr lang="cs-CZ" sz="2400" dirty="0" err="1" smtClean="0"/>
              <a:t>mostly</a:t>
            </a:r>
            <a:r>
              <a:rPr lang="cs-CZ" sz="2400" dirty="0" smtClean="0"/>
              <a:t> </a:t>
            </a:r>
            <a:r>
              <a:rPr lang="cs-CZ" sz="2400" dirty="0" err="1" smtClean="0"/>
              <a:t>administrative</a:t>
            </a:r>
            <a:r>
              <a:rPr lang="cs-CZ" sz="2400" dirty="0" smtClean="0"/>
              <a:t> </a:t>
            </a:r>
            <a:r>
              <a:rPr lang="cs-CZ" sz="2400" dirty="0" err="1" smtClean="0"/>
              <a:t>procedure</a:t>
            </a:r>
            <a:r>
              <a:rPr lang="cs-CZ" sz="2400" dirty="0" smtClean="0"/>
              <a:t>, </a:t>
            </a:r>
            <a:r>
              <a:rPr lang="cs-CZ" sz="2400" dirty="0" err="1" smtClean="0"/>
              <a:t>still</a:t>
            </a:r>
            <a:r>
              <a:rPr lang="cs-CZ" sz="2400" dirty="0" smtClean="0"/>
              <a:t> in </a:t>
            </a:r>
            <a:r>
              <a:rPr lang="cs-CZ" sz="2400" dirty="0" err="1" smtClean="0"/>
              <a:t>effect</a:t>
            </a:r>
            <a:r>
              <a:rPr lang="cs-CZ" sz="2400" dirty="0" smtClean="0"/>
              <a:t> in Slovakia (</a:t>
            </a:r>
            <a:r>
              <a:rPr lang="cs-CZ" sz="2400" dirty="0" err="1" smtClean="0"/>
              <a:t>common</a:t>
            </a:r>
            <a:r>
              <a:rPr lang="cs-CZ" sz="2400" dirty="0" smtClean="0"/>
              <a:t> CAP </a:t>
            </a:r>
            <a:r>
              <a:rPr lang="cs-CZ" sz="2400" dirty="0" err="1" smtClean="0"/>
              <a:t>for</a:t>
            </a:r>
            <a:r>
              <a:rPr lang="cs-CZ" sz="2400" dirty="0" smtClean="0"/>
              <a:t> </a:t>
            </a:r>
            <a:r>
              <a:rPr lang="cs-CZ" sz="2400" dirty="0" err="1" smtClean="0"/>
              <a:t>the</a:t>
            </a:r>
            <a:r>
              <a:rPr lang="cs-CZ" sz="2400" dirty="0" smtClean="0"/>
              <a:t> CZ and SK)</a:t>
            </a:r>
          </a:p>
          <a:p>
            <a:pPr marL="529200" indent="-457200" algn="just">
              <a:lnSpc>
                <a:spcPct val="100000"/>
              </a:lnSpc>
              <a:buFont typeface="+mj-lt"/>
              <a:buAutoNum type="arabicPeriod"/>
            </a:pPr>
            <a:r>
              <a:rPr lang="cs-CZ" sz="2400" b="1" dirty="0" err="1" smtClean="0"/>
              <a:t>Act</a:t>
            </a:r>
            <a:r>
              <a:rPr lang="cs-CZ" sz="2400" b="1" dirty="0" smtClean="0"/>
              <a:t> </a:t>
            </a:r>
            <a:r>
              <a:rPr lang="cs-CZ" sz="2400" b="1" dirty="0" err="1" smtClean="0"/>
              <a:t>nr</a:t>
            </a:r>
            <a:r>
              <a:rPr lang="cs-CZ" sz="2400" b="1" dirty="0" smtClean="0"/>
              <a:t>. 500/2004 </a:t>
            </a:r>
            <a:r>
              <a:rPr lang="cs-CZ" sz="2400" b="1" dirty="0" err="1" smtClean="0"/>
              <a:t>Coll</a:t>
            </a:r>
            <a:r>
              <a:rPr lang="cs-CZ" sz="2400" b="1" dirty="0" smtClean="0"/>
              <a:t>.</a:t>
            </a:r>
            <a:r>
              <a:rPr lang="cs-CZ" sz="2400" dirty="0" smtClean="0"/>
              <a:t> – 184 </a:t>
            </a:r>
            <a:r>
              <a:rPr lang="cs-CZ" sz="2400" dirty="0" err="1" smtClean="0"/>
              <a:t>provisions</a:t>
            </a:r>
            <a:r>
              <a:rPr lang="cs-CZ" sz="2400" dirty="0" smtClean="0"/>
              <a:t>, </a:t>
            </a:r>
            <a:r>
              <a:rPr lang="cs-CZ" sz="2400" dirty="0" err="1" smtClean="0"/>
              <a:t>mostly</a:t>
            </a:r>
            <a:r>
              <a:rPr lang="cs-CZ" sz="2400" dirty="0" smtClean="0"/>
              <a:t> </a:t>
            </a:r>
            <a:r>
              <a:rPr lang="cs-CZ" sz="2400" dirty="0" err="1" smtClean="0"/>
              <a:t>administrative</a:t>
            </a:r>
            <a:r>
              <a:rPr lang="cs-CZ" sz="2400" dirty="0" smtClean="0"/>
              <a:t> </a:t>
            </a:r>
            <a:r>
              <a:rPr lang="cs-CZ" sz="2400" dirty="0" err="1" smtClean="0"/>
              <a:t>procedure</a:t>
            </a:r>
            <a:r>
              <a:rPr lang="cs-CZ" sz="2400" dirty="0" smtClean="0"/>
              <a:t> (art. 9 – 153),</a:t>
            </a:r>
          </a:p>
          <a:p>
            <a:pPr marL="529200" indent="-457200" algn="just">
              <a:lnSpc>
                <a:spcPct val="100000"/>
              </a:lnSpc>
              <a:buFont typeface="+mj-lt"/>
              <a:buAutoNum type="arabicPeriod"/>
            </a:pPr>
            <a:endParaRPr lang="cs-CZ" sz="2400" dirty="0"/>
          </a:p>
          <a:p>
            <a:pPr marL="72000" indent="0" algn="just">
              <a:lnSpc>
                <a:spcPct val="100000"/>
              </a:lnSpc>
              <a:buNone/>
            </a:pPr>
            <a:r>
              <a:rPr lang="cs-CZ" sz="2400" b="1" dirty="0" err="1" smtClean="0"/>
              <a:t>Shortening</a:t>
            </a:r>
            <a:r>
              <a:rPr lang="cs-CZ" sz="2400" b="1" dirty="0" smtClean="0"/>
              <a:t> </a:t>
            </a:r>
            <a:r>
              <a:rPr lang="cs-CZ" sz="2400" b="1" dirty="0" err="1" smtClean="0"/>
              <a:t>or</a:t>
            </a:r>
            <a:r>
              <a:rPr lang="cs-CZ" sz="2400" b="1" dirty="0"/>
              <a:t>  </a:t>
            </a:r>
            <a:r>
              <a:rPr lang="cs-CZ" sz="2400" b="1" dirty="0" err="1" smtClean="0"/>
              <a:t>lengthening</a:t>
            </a:r>
            <a:r>
              <a:rPr lang="cs-CZ" sz="2400" b="1" dirty="0" smtClean="0"/>
              <a:t> </a:t>
            </a:r>
            <a:r>
              <a:rPr lang="cs-CZ" sz="2400" b="1" dirty="0" err="1" smtClean="0"/>
              <a:t>of</a:t>
            </a:r>
            <a:r>
              <a:rPr lang="cs-CZ" sz="2400" b="1" dirty="0" smtClean="0"/>
              <a:t> </a:t>
            </a:r>
            <a:r>
              <a:rPr lang="cs-CZ" sz="2400" b="1" dirty="0" err="1" smtClean="0"/>
              <a:t>legal</a:t>
            </a:r>
            <a:r>
              <a:rPr lang="cs-CZ" sz="2400" b="1" dirty="0" smtClean="0"/>
              <a:t> </a:t>
            </a:r>
            <a:r>
              <a:rPr lang="cs-CZ" sz="2400" b="1" dirty="0" err="1" smtClean="0"/>
              <a:t>regulation</a:t>
            </a:r>
            <a:r>
              <a:rPr lang="cs-CZ" sz="2400" b="1" dirty="0" smtClean="0"/>
              <a:t> as a </a:t>
            </a:r>
            <a:r>
              <a:rPr lang="cs-CZ" sz="2400" b="1" dirty="0" err="1" smtClean="0"/>
              <a:t>measure</a:t>
            </a:r>
            <a:r>
              <a:rPr lang="cs-CZ" sz="2400" b="1" dirty="0" smtClean="0"/>
              <a:t>, </a:t>
            </a:r>
            <a:r>
              <a:rPr lang="cs-CZ" sz="2400" b="1" dirty="0" err="1" smtClean="0"/>
              <a:t>how</a:t>
            </a:r>
            <a:r>
              <a:rPr lang="cs-CZ" sz="2400" b="1" dirty="0" smtClean="0"/>
              <a:t> to </a:t>
            </a:r>
            <a:r>
              <a:rPr lang="cs-CZ" sz="2400" b="1" dirty="0" err="1" smtClean="0"/>
              <a:t>simplify</a:t>
            </a:r>
            <a:r>
              <a:rPr lang="cs-CZ" sz="2400" b="1" dirty="0" smtClean="0"/>
              <a:t> </a:t>
            </a:r>
            <a:r>
              <a:rPr lang="cs-CZ" sz="2400" b="1" dirty="0" err="1" smtClean="0"/>
              <a:t>administrative</a:t>
            </a:r>
            <a:r>
              <a:rPr lang="cs-CZ" sz="2400" b="1" dirty="0" smtClean="0"/>
              <a:t> </a:t>
            </a:r>
            <a:r>
              <a:rPr lang="cs-CZ" sz="2400" b="1" dirty="0" err="1" smtClean="0"/>
              <a:t>procedure</a:t>
            </a:r>
            <a:r>
              <a:rPr lang="cs-CZ" sz="2400" b="1" dirty="0" smtClean="0"/>
              <a:t>?</a:t>
            </a:r>
            <a:endParaRPr lang="cs-CZ" sz="2400" b="1" dirty="0"/>
          </a:p>
        </p:txBody>
      </p:sp>
    </p:spTree>
    <p:extLst>
      <p:ext uri="{BB962C8B-B14F-4D97-AF65-F5344CB8AC3E}">
        <p14:creationId xmlns:p14="http://schemas.microsoft.com/office/powerpoint/2010/main" val="165227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720000" y="298659"/>
            <a:ext cx="10753200" cy="451576"/>
          </a:xfrm>
        </p:spPr>
        <p:txBody>
          <a:bodyPr/>
          <a:lstStyle/>
          <a:p>
            <a:r>
              <a:rPr lang="cs-CZ" dirty="0" err="1"/>
              <a:t>Legal</a:t>
            </a:r>
            <a:r>
              <a:rPr lang="cs-CZ" dirty="0"/>
              <a:t> </a:t>
            </a:r>
            <a:r>
              <a:rPr lang="cs-CZ" dirty="0" err="1"/>
              <a:t>regulation</a:t>
            </a:r>
            <a:r>
              <a:rPr lang="cs-CZ" dirty="0"/>
              <a:t> </a:t>
            </a:r>
            <a:r>
              <a:rPr lang="cs-CZ" dirty="0" err="1"/>
              <a:t>of</a:t>
            </a:r>
            <a:r>
              <a:rPr lang="cs-CZ" dirty="0"/>
              <a:t> </a:t>
            </a:r>
            <a:r>
              <a:rPr lang="cs-CZ" dirty="0" err="1"/>
              <a:t>administrative</a:t>
            </a:r>
            <a:r>
              <a:rPr lang="cs-CZ" dirty="0"/>
              <a:t> </a:t>
            </a:r>
            <a:r>
              <a:rPr lang="cs-CZ" dirty="0" err="1"/>
              <a:t>procedure</a:t>
            </a:r>
            <a:endParaRPr lang="cs-CZ" dirty="0"/>
          </a:p>
        </p:txBody>
      </p:sp>
      <p:sp>
        <p:nvSpPr>
          <p:cNvPr id="5" name="Zástupný symbol pro obsah 4"/>
          <p:cNvSpPr>
            <a:spLocks noGrp="1"/>
          </p:cNvSpPr>
          <p:nvPr>
            <p:ph idx="1"/>
          </p:nvPr>
        </p:nvSpPr>
        <p:spPr>
          <a:xfrm>
            <a:off x="720000" y="1541929"/>
            <a:ext cx="10753200" cy="4532118"/>
          </a:xfrm>
        </p:spPr>
        <p:txBody>
          <a:bodyPr/>
          <a:lstStyle/>
          <a:p>
            <a:pPr marL="72000" indent="0" algn="just">
              <a:lnSpc>
                <a:spcPct val="100000"/>
              </a:lnSpc>
              <a:buNone/>
            </a:pPr>
            <a:r>
              <a:rPr lang="cs-CZ" sz="2400" dirty="0"/>
              <a:t>Art. </a:t>
            </a:r>
            <a:r>
              <a:rPr lang="cs-CZ" sz="2400" b="1" dirty="0"/>
              <a:t>9</a:t>
            </a:r>
            <a:r>
              <a:rPr lang="cs-CZ" sz="2400" dirty="0"/>
              <a:t> </a:t>
            </a:r>
            <a:r>
              <a:rPr lang="cs-CZ" sz="2400" dirty="0" err="1"/>
              <a:t>of</a:t>
            </a:r>
            <a:r>
              <a:rPr lang="cs-CZ" sz="2400" dirty="0"/>
              <a:t> </a:t>
            </a:r>
            <a:r>
              <a:rPr lang="cs-CZ" sz="2400" dirty="0" err="1"/>
              <a:t>act</a:t>
            </a:r>
            <a:r>
              <a:rPr lang="cs-CZ" sz="2400" dirty="0"/>
              <a:t> </a:t>
            </a:r>
            <a:r>
              <a:rPr lang="cs-CZ" sz="2400" dirty="0" err="1"/>
              <a:t>nr</a:t>
            </a:r>
            <a:r>
              <a:rPr lang="cs-CZ" sz="2400" dirty="0"/>
              <a:t>. </a:t>
            </a:r>
            <a:r>
              <a:rPr lang="cs-CZ" sz="2400" b="1" dirty="0"/>
              <a:t>500/2004</a:t>
            </a:r>
            <a:r>
              <a:rPr lang="cs-CZ" sz="2400" dirty="0"/>
              <a:t> </a:t>
            </a:r>
            <a:r>
              <a:rPr lang="cs-CZ" sz="2400" dirty="0" err="1"/>
              <a:t>Coll</a:t>
            </a:r>
            <a:r>
              <a:rPr lang="cs-CZ" sz="2400" dirty="0"/>
              <a:t>., </a:t>
            </a:r>
            <a:r>
              <a:rPr lang="cs-CZ" sz="2400" dirty="0" err="1"/>
              <a:t>Code</a:t>
            </a:r>
            <a:r>
              <a:rPr lang="cs-CZ" sz="2400" dirty="0"/>
              <a:t> </a:t>
            </a:r>
            <a:r>
              <a:rPr lang="cs-CZ" sz="2400" dirty="0" err="1"/>
              <a:t>of</a:t>
            </a:r>
            <a:r>
              <a:rPr lang="cs-CZ" sz="2400" dirty="0"/>
              <a:t> </a:t>
            </a:r>
            <a:r>
              <a:rPr lang="cs-CZ" sz="2400" dirty="0" err="1"/>
              <a:t>Administrative</a:t>
            </a:r>
            <a:r>
              <a:rPr lang="cs-CZ" sz="2400" dirty="0"/>
              <a:t> </a:t>
            </a:r>
            <a:r>
              <a:rPr lang="cs-CZ" sz="2400" dirty="0" err="1"/>
              <a:t>Procedure</a:t>
            </a:r>
            <a:endParaRPr lang="cs-CZ" sz="2400" dirty="0"/>
          </a:p>
          <a:p>
            <a:pPr algn="just">
              <a:lnSpc>
                <a:spcPct val="100000"/>
              </a:lnSpc>
            </a:pPr>
            <a:r>
              <a:rPr lang="cs-CZ" sz="2400" dirty="0" smtClean="0"/>
              <a:t>„</a:t>
            </a:r>
            <a:r>
              <a:rPr lang="en-US" sz="2400" i="1" dirty="0"/>
              <a:t>Administrative procedure is </a:t>
            </a:r>
            <a:r>
              <a:rPr lang="en-US" sz="2400" i="1" dirty="0">
                <a:solidFill>
                  <a:srgbClr val="F01928"/>
                </a:solidFill>
              </a:rPr>
              <a:t>procedure</a:t>
            </a:r>
            <a:r>
              <a:rPr lang="en-US" sz="2400" i="1" dirty="0"/>
              <a:t> </a:t>
            </a:r>
            <a:r>
              <a:rPr lang="cs-CZ" sz="2400" i="1" dirty="0" err="1"/>
              <a:t>perfomed</a:t>
            </a:r>
            <a:r>
              <a:rPr lang="cs-CZ" sz="2400" i="1" dirty="0"/>
              <a:t> by </a:t>
            </a:r>
            <a:r>
              <a:rPr lang="cs-CZ" sz="2400" b="1" i="1" dirty="0" err="1"/>
              <a:t>administrative</a:t>
            </a:r>
            <a:r>
              <a:rPr lang="cs-CZ" sz="2400" b="1" i="1" dirty="0"/>
              <a:t> body </a:t>
            </a:r>
            <a:r>
              <a:rPr lang="en-US" sz="2400" i="1" dirty="0"/>
              <a:t>aimed at issuing a </a:t>
            </a:r>
            <a:r>
              <a:rPr lang="en-US" sz="2400" i="1" dirty="0">
                <a:solidFill>
                  <a:srgbClr val="F01928"/>
                </a:solidFill>
              </a:rPr>
              <a:t>decision</a:t>
            </a:r>
            <a:r>
              <a:rPr lang="en-US" sz="2400" i="1" dirty="0"/>
              <a:t> establishing, modifying or abolishing the </a:t>
            </a:r>
            <a:r>
              <a:rPr lang="en-US" sz="2400" i="1" dirty="0">
                <a:solidFill>
                  <a:srgbClr val="F01928"/>
                </a:solidFill>
              </a:rPr>
              <a:t>rights or obligations </a:t>
            </a:r>
            <a:r>
              <a:rPr lang="en-US" sz="2400" i="1" dirty="0"/>
              <a:t>of a </a:t>
            </a:r>
            <a:r>
              <a:rPr lang="en-US" sz="2400" i="1" dirty="0">
                <a:solidFill>
                  <a:srgbClr val="F01928"/>
                </a:solidFill>
              </a:rPr>
              <a:t>nominated person </a:t>
            </a:r>
            <a:r>
              <a:rPr lang="en-US" sz="2400" i="1" dirty="0"/>
              <a:t>in a particular case or declaring that a person has or does not have rights or obligations in a particular case</a:t>
            </a:r>
            <a:r>
              <a:rPr lang="en-US" sz="2400" dirty="0"/>
              <a:t>.</a:t>
            </a:r>
            <a:r>
              <a:rPr lang="cs-CZ" sz="2400" dirty="0" smtClean="0"/>
              <a:t>“</a:t>
            </a:r>
          </a:p>
          <a:p>
            <a:pPr marL="586350" indent="-514350" algn="just">
              <a:lnSpc>
                <a:spcPct val="100000"/>
              </a:lnSpc>
              <a:buFont typeface="+mj-lt"/>
              <a:buAutoNum type="arabicPeriod"/>
            </a:pPr>
            <a:r>
              <a:rPr lang="cs-CZ" sz="2400" b="1" dirty="0" err="1" smtClean="0"/>
              <a:t>Procedure</a:t>
            </a:r>
            <a:r>
              <a:rPr lang="cs-CZ" sz="2400" dirty="0" smtClean="0"/>
              <a:t> (</a:t>
            </a:r>
            <a:r>
              <a:rPr lang="cs-CZ" sz="2400" dirty="0" err="1" smtClean="0"/>
              <a:t>based</a:t>
            </a:r>
            <a:r>
              <a:rPr lang="cs-CZ" sz="2400" dirty="0" smtClean="0"/>
              <a:t> on </a:t>
            </a:r>
            <a:r>
              <a:rPr lang="cs-CZ" sz="2400" dirty="0" err="1" smtClean="0"/>
              <a:t>cooperation</a:t>
            </a:r>
            <a:r>
              <a:rPr lang="cs-CZ" sz="2400" dirty="0" smtClean="0"/>
              <a:t> </a:t>
            </a:r>
            <a:r>
              <a:rPr lang="cs-CZ" sz="2400" dirty="0" err="1" smtClean="0"/>
              <a:t>with</a:t>
            </a:r>
            <a:r>
              <a:rPr lang="cs-CZ" sz="2400" dirty="0" smtClean="0"/>
              <a:t> </a:t>
            </a:r>
            <a:r>
              <a:rPr lang="cs-CZ" sz="2400" dirty="0" err="1" smtClean="0"/>
              <a:t>participants</a:t>
            </a:r>
            <a:r>
              <a:rPr lang="cs-CZ" sz="2400" dirty="0" smtClean="0"/>
              <a:t>)</a:t>
            </a:r>
          </a:p>
          <a:p>
            <a:pPr marL="586350" indent="-514350" algn="just">
              <a:lnSpc>
                <a:spcPct val="100000"/>
              </a:lnSpc>
              <a:buFont typeface="+mj-lt"/>
              <a:buAutoNum type="arabicPeriod"/>
            </a:pPr>
            <a:r>
              <a:rPr lang="cs-CZ" sz="2400" dirty="0" err="1" smtClean="0"/>
              <a:t>Perfomed</a:t>
            </a:r>
            <a:r>
              <a:rPr lang="cs-CZ" sz="2400" dirty="0" smtClean="0"/>
              <a:t> by </a:t>
            </a:r>
            <a:r>
              <a:rPr lang="cs-CZ" sz="2400" b="1" dirty="0" err="1" smtClean="0"/>
              <a:t>administrative</a:t>
            </a:r>
            <a:r>
              <a:rPr lang="cs-CZ" sz="2400" b="1" dirty="0" smtClean="0"/>
              <a:t> body </a:t>
            </a:r>
            <a:r>
              <a:rPr lang="cs-CZ" sz="2400" dirty="0" smtClean="0"/>
              <a:t>(has public </a:t>
            </a:r>
            <a:r>
              <a:rPr lang="cs-CZ" sz="2400" dirty="0" err="1" smtClean="0"/>
              <a:t>power</a:t>
            </a:r>
            <a:r>
              <a:rPr lang="cs-CZ" sz="2400" dirty="0" smtClean="0"/>
              <a:t>)</a:t>
            </a:r>
          </a:p>
          <a:p>
            <a:pPr marL="586350" indent="-514350" algn="just">
              <a:lnSpc>
                <a:spcPct val="100000"/>
              </a:lnSpc>
              <a:buFont typeface="+mj-lt"/>
              <a:buAutoNum type="arabicPeriod"/>
            </a:pPr>
            <a:r>
              <a:rPr lang="cs-CZ" sz="2400" dirty="0" smtClean="0"/>
              <a:t>In </a:t>
            </a:r>
            <a:r>
              <a:rPr lang="cs-CZ" sz="2400" dirty="0" err="1" smtClean="0"/>
              <a:t>the</a:t>
            </a:r>
            <a:r>
              <a:rPr lang="cs-CZ" sz="2400" dirty="0" smtClean="0"/>
              <a:t> </a:t>
            </a:r>
            <a:r>
              <a:rPr lang="cs-CZ" sz="2400" dirty="0" err="1" smtClean="0"/>
              <a:t>sphere</a:t>
            </a:r>
            <a:r>
              <a:rPr lang="cs-CZ" sz="2400" dirty="0" smtClean="0"/>
              <a:t> </a:t>
            </a:r>
            <a:r>
              <a:rPr lang="cs-CZ" sz="2400" dirty="0" err="1" smtClean="0"/>
              <a:t>of</a:t>
            </a:r>
            <a:r>
              <a:rPr lang="cs-CZ" sz="2400" dirty="0" smtClean="0"/>
              <a:t> </a:t>
            </a:r>
            <a:r>
              <a:rPr lang="cs-CZ" sz="2400" b="1" dirty="0" smtClean="0"/>
              <a:t>public </a:t>
            </a:r>
            <a:r>
              <a:rPr lang="cs-CZ" sz="2400" b="1" dirty="0" err="1" smtClean="0"/>
              <a:t>administration</a:t>
            </a:r>
            <a:r>
              <a:rPr lang="cs-CZ" sz="2400" b="1" dirty="0" smtClean="0"/>
              <a:t> </a:t>
            </a:r>
            <a:r>
              <a:rPr lang="cs-CZ" sz="2400" dirty="0" smtClean="0"/>
              <a:t>(not </a:t>
            </a:r>
            <a:r>
              <a:rPr lang="cs-CZ" sz="2400" dirty="0" err="1" smtClean="0"/>
              <a:t>all</a:t>
            </a:r>
            <a:r>
              <a:rPr lang="cs-CZ" sz="2400" dirty="0" smtClean="0"/>
              <a:t> </a:t>
            </a:r>
            <a:r>
              <a:rPr lang="cs-CZ" sz="2400" dirty="0" err="1" smtClean="0"/>
              <a:t>things</a:t>
            </a:r>
            <a:r>
              <a:rPr lang="cs-CZ" sz="2400" dirty="0" smtClean="0"/>
              <a:t> are made by </a:t>
            </a:r>
            <a:r>
              <a:rPr lang="cs-CZ" sz="2400" dirty="0" err="1" smtClean="0"/>
              <a:t>administrative</a:t>
            </a:r>
            <a:r>
              <a:rPr lang="cs-CZ" sz="2400" dirty="0" smtClean="0"/>
              <a:t> </a:t>
            </a:r>
            <a:r>
              <a:rPr lang="cs-CZ" sz="2400" dirty="0" err="1" smtClean="0"/>
              <a:t>bodies</a:t>
            </a:r>
            <a:r>
              <a:rPr lang="cs-CZ" sz="2400" dirty="0" smtClean="0"/>
              <a:t>)</a:t>
            </a:r>
          </a:p>
          <a:p>
            <a:pPr marL="586350" indent="-514350" algn="just">
              <a:lnSpc>
                <a:spcPct val="100000"/>
              </a:lnSpc>
              <a:buFont typeface="+mj-lt"/>
              <a:buAutoNum type="arabicPeriod"/>
            </a:pPr>
            <a:r>
              <a:rPr lang="cs-CZ" sz="2400" dirty="0" smtClean="0"/>
              <a:t>(</a:t>
            </a:r>
            <a:r>
              <a:rPr lang="cs-CZ" sz="2400" dirty="0" err="1" smtClean="0"/>
              <a:t>Administrative</a:t>
            </a:r>
            <a:r>
              <a:rPr lang="cs-CZ" sz="2400" dirty="0" smtClean="0"/>
              <a:t>) </a:t>
            </a:r>
            <a:r>
              <a:rPr lang="cs-CZ" sz="2400" b="1" dirty="0" err="1" smtClean="0"/>
              <a:t>decision</a:t>
            </a:r>
            <a:r>
              <a:rPr lang="cs-CZ" sz="2400" dirty="0" smtClean="0"/>
              <a:t> </a:t>
            </a:r>
            <a:r>
              <a:rPr lang="cs-CZ" sz="2400" dirty="0" err="1" smtClean="0"/>
              <a:t>is</a:t>
            </a:r>
            <a:r>
              <a:rPr lang="cs-CZ" sz="2400" dirty="0" smtClean="0"/>
              <a:t> </a:t>
            </a:r>
            <a:r>
              <a:rPr lang="cs-CZ" sz="2400" dirty="0" err="1" smtClean="0"/>
              <a:t>product</a:t>
            </a:r>
            <a:r>
              <a:rPr lang="cs-CZ" sz="2400" dirty="0" smtClean="0"/>
              <a:t> (and </a:t>
            </a:r>
            <a:r>
              <a:rPr lang="cs-CZ" sz="2400" dirty="0" err="1" smtClean="0"/>
              <a:t>also</a:t>
            </a:r>
            <a:r>
              <a:rPr lang="cs-CZ" sz="2400" dirty="0" smtClean="0"/>
              <a:t> </a:t>
            </a:r>
            <a:r>
              <a:rPr lang="cs-CZ" sz="2400" dirty="0" err="1" smtClean="0"/>
              <a:t>under</a:t>
            </a:r>
            <a:r>
              <a:rPr lang="cs-CZ" sz="2400" dirty="0" smtClean="0"/>
              <a:t> </a:t>
            </a:r>
            <a:r>
              <a:rPr lang="cs-CZ" sz="2400" dirty="0" err="1" smtClean="0"/>
              <a:t>the</a:t>
            </a:r>
            <a:r>
              <a:rPr lang="cs-CZ" sz="2400" dirty="0" smtClean="0"/>
              <a:t> </a:t>
            </a:r>
            <a:r>
              <a:rPr lang="cs-CZ" sz="2400" dirty="0" err="1" smtClean="0">
                <a:solidFill>
                  <a:srgbClr val="FF0000"/>
                </a:solidFill>
              </a:rPr>
              <a:t>control</a:t>
            </a:r>
            <a:r>
              <a:rPr lang="cs-CZ" sz="2400" dirty="0" smtClean="0">
                <a:solidFill>
                  <a:srgbClr val="FF0000"/>
                </a:solidFill>
              </a:rPr>
              <a:t> </a:t>
            </a:r>
            <a:r>
              <a:rPr lang="cs-CZ" sz="2400" dirty="0" err="1" smtClean="0">
                <a:solidFill>
                  <a:srgbClr val="FF0000"/>
                </a:solidFill>
              </a:rPr>
              <a:t>of</a:t>
            </a:r>
            <a:r>
              <a:rPr lang="cs-CZ" sz="2400" dirty="0" smtClean="0">
                <a:solidFill>
                  <a:srgbClr val="FF0000"/>
                </a:solidFill>
              </a:rPr>
              <a:t> </a:t>
            </a:r>
            <a:r>
              <a:rPr lang="cs-CZ" sz="2400" dirty="0" err="1" smtClean="0">
                <a:solidFill>
                  <a:srgbClr val="FF0000"/>
                </a:solidFill>
              </a:rPr>
              <a:t>courts</a:t>
            </a:r>
            <a:r>
              <a:rPr lang="cs-CZ" sz="2400" dirty="0" smtClean="0"/>
              <a:t>)</a:t>
            </a:r>
          </a:p>
          <a:p>
            <a:pPr marL="586350" indent="-514350" algn="just">
              <a:lnSpc>
                <a:spcPct val="100000"/>
              </a:lnSpc>
              <a:buFont typeface="+mj-lt"/>
              <a:buAutoNum type="arabicPeriod"/>
            </a:pPr>
            <a:r>
              <a:rPr lang="cs-CZ" sz="2400" dirty="0" err="1" smtClean="0"/>
              <a:t>Twice</a:t>
            </a:r>
            <a:r>
              <a:rPr lang="cs-CZ" sz="2400" dirty="0" smtClean="0"/>
              <a:t> </a:t>
            </a:r>
            <a:r>
              <a:rPr lang="cs-CZ" sz="2400" dirty="0" err="1" smtClean="0"/>
              <a:t>concrete</a:t>
            </a:r>
            <a:r>
              <a:rPr lang="cs-CZ" sz="2400" dirty="0" smtClean="0"/>
              <a:t> – </a:t>
            </a:r>
            <a:r>
              <a:rPr lang="cs-CZ" sz="2400" b="1" dirty="0" err="1" smtClean="0"/>
              <a:t>rights</a:t>
            </a:r>
            <a:r>
              <a:rPr lang="cs-CZ" sz="2400" b="1" dirty="0" smtClean="0"/>
              <a:t> and </a:t>
            </a:r>
            <a:r>
              <a:rPr lang="cs-CZ" sz="2400" b="1" dirty="0" err="1" smtClean="0"/>
              <a:t>duties</a:t>
            </a:r>
            <a:r>
              <a:rPr lang="cs-CZ" sz="2400" b="1" dirty="0" smtClean="0"/>
              <a:t> </a:t>
            </a:r>
            <a:r>
              <a:rPr lang="cs-CZ" sz="2400" dirty="0" smtClean="0"/>
              <a:t>and </a:t>
            </a:r>
            <a:r>
              <a:rPr lang="cs-CZ" sz="2400" b="1" dirty="0" err="1" smtClean="0"/>
              <a:t>addressee</a:t>
            </a:r>
            <a:endParaRPr lang="cs-CZ" sz="2400" b="1" dirty="0" smtClean="0"/>
          </a:p>
          <a:p>
            <a:pPr algn="just">
              <a:lnSpc>
                <a:spcPct val="100000"/>
              </a:lnSpc>
            </a:pPr>
            <a:r>
              <a:rPr lang="cs-CZ" sz="2400" b="1" dirty="0" err="1" smtClean="0"/>
              <a:t>Provisions</a:t>
            </a:r>
            <a:r>
              <a:rPr lang="cs-CZ" sz="2400" b="1" dirty="0" smtClean="0"/>
              <a:t> 9 – 153 CAP</a:t>
            </a:r>
          </a:p>
          <a:p>
            <a:pPr marL="72000" indent="0" algn="just">
              <a:lnSpc>
                <a:spcPct val="100000"/>
              </a:lnSpc>
              <a:buNone/>
            </a:pPr>
            <a:endParaRPr lang="cs-CZ" sz="2400" b="1" dirty="0"/>
          </a:p>
          <a:p>
            <a:endParaRPr lang="cs-CZ" sz="2400" dirty="0"/>
          </a:p>
        </p:txBody>
      </p:sp>
    </p:spTree>
    <p:extLst>
      <p:ext uri="{BB962C8B-B14F-4D97-AF65-F5344CB8AC3E}">
        <p14:creationId xmlns:p14="http://schemas.microsoft.com/office/powerpoint/2010/main" val="347745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dirty="0" smtClean="0"/>
              <a:t> </a:t>
            </a:r>
            <a:r>
              <a:rPr lang="cs-CZ" sz="2400" dirty="0" err="1" smtClean="0"/>
              <a:t>is</a:t>
            </a:r>
            <a:r>
              <a:rPr lang="cs-CZ" sz="2400" dirty="0" smtClean="0"/>
              <a:t> </a:t>
            </a:r>
            <a:r>
              <a:rPr lang="cs-CZ" sz="2400" b="1" dirty="0" err="1" smtClean="0"/>
              <a:t>one</a:t>
            </a:r>
            <a:r>
              <a:rPr lang="cs-CZ" sz="2400" b="1" dirty="0" smtClean="0"/>
              <a:t> (not </a:t>
            </a:r>
            <a:r>
              <a:rPr lang="cs-CZ" sz="2400" b="1" dirty="0" err="1" smtClean="0"/>
              <a:t>the</a:t>
            </a:r>
            <a:r>
              <a:rPr lang="cs-CZ" sz="2400" b="1" dirty="0" smtClean="0"/>
              <a:t> </a:t>
            </a:r>
            <a:r>
              <a:rPr lang="cs-CZ" sz="2400" b="1" dirty="0" err="1" smtClean="0"/>
              <a:t>only</a:t>
            </a:r>
            <a:r>
              <a:rPr lang="cs-CZ" sz="2400" b="1" dirty="0" smtClean="0"/>
              <a:t> </a:t>
            </a:r>
            <a:r>
              <a:rPr lang="cs-CZ" sz="2400" b="1" dirty="0" err="1" smtClean="0"/>
              <a:t>one</a:t>
            </a:r>
            <a:r>
              <a:rPr lang="cs-CZ" sz="2400" b="1" dirty="0" smtClean="0"/>
              <a:t>) </a:t>
            </a:r>
            <a:r>
              <a:rPr lang="cs-CZ" sz="2400" b="1" dirty="0" err="1" smtClean="0"/>
              <a:t>of</a:t>
            </a:r>
            <a:r>
              <a:rPr lang="cs-CZ" sz="2400" b="1" dirty="0" smtClean="0"/>
              <a:t> </a:t>
            </a:r>
            <a:r>
              <a:rPr lang="cs-CZ" sz="2400" b="1" dirty="0" err="1" smtClean="0"/>
              <a:t>the</a:t>
            </a:r>
            <a:r>
              <a:rPr lang="cs-CZ" sz="2400" b="1" dirty="0" smtClean="0"/>
              <a:t> </a:t>
            </a:r>
            <a:r>
              <a:rPr lang="cs-CZ" sz="2400" b="1" dirty="0" err="1" smtClean="0"/>
              <a:t>procedural</a:t>
            </a:r>
            <a:r>
              <a:rPr lang="cs-CZ" sz="2400" b="1" dirty="0" smtClean="0"/>
              <a:t> </a:t>
            </a:r>
            <a:r>
              <a:rPr lang="cs-CZ" sz="2400" b="1" dirty="0" err="1" smtClean="0"/>
              <a:t>forms</a:t>
            </a:r>
            <a:r>
              <a:rPr lang="cs-CZ" sz="2400" dirty="0" smtClean="0"/>
              <a:t>, </a:t>
            </a:r>
            <a:r>
              <a:rPr lang="cs-CZ" sz="2400" dirty="0" err="1" smtClean="0"/>
              <a:t>that</a:t>
            </a:r>
            <a:r>
              <a:rPr lang="cs-CZ" sz="2400" dirty="0" smtClean="0"/>
              <a:t> are </a:t>
            </a:r>
            <a:r>
              <a:rPr lang="cs-CZ" sz="2400" dirty="0" err="1" smtClean="0"/>
              <a:t>regulated</a:t>
            </a:r>
            <a:r>
              <a:rPr lang="cs-CZ" sz="2400" dirty="0" smtClean="0"/>
              <a:t> by/ </a:t>
            </a:r>
            <a:r>
              <a:rPr lang="cs-CZ" sz="2400" dirty="0" err="1" smtClean="0"/>
              <a:t>can</a:t>
            </a:r>
            <a:r>
              <a:rPr lang="cs-CZ" sz="2400" dirty="0" smtClean="0"/>
              <a:t> </a:t>
            </a:r>
            <a:r>
              <a:rPr lang="cs-CZ" sz="2400" dirty="0" err="1" smtClean="0"/>
              <a:t>be</a:t>
            </a:r>
            <a:r>
              <a:rPr lang="cs-CZ" sz="2400" dirty="0" smtClean="0"/>
              <a:t> </a:t>
            </a:r>
            <a:r>
              <a:rPr lang="cs-CZ" sz="2400" dirty="0" err="1" smtClean="0"/>
              <a:t>found</a:t>
            </a:r>
            <a:r>
              <a:rPr lang="cs-CZ" sz="2400" dirty="0" smtClean="0"/>
              <a:t> in CAP, </a:t>
            </a:r>
            <a:r>
              <a:rPr lang="cs-CZ" sz="2400" b="1" dirty="0" smtClean="0"/>
              <a:t>CAP ≠ </a:t>
            </a:r>
            <a:r>
              <a:rPr lang="cs-CZ" sz="2400" b="1" dirty="0" err="1" smtClean="0"/>
              <a:t>administrative</a:t>
            </a:r>
            <a:r>
              <a:rPr lang="cs-CZ" sz="2400" b="1" dirty="0" smtClean="0"/>
              <a:t> </a:t>
            </a:r>
            <a:r>
              <a:rPr lang="cs-CZ" sz="2400" b="1" dirty="0" err="1" smtClean="0"/>
              <a:t>procedure</a:t>
            </a:r>
            <a:r>
              <a:rPr lang="cs-CZ" sz="2400" dirty="0" smtClean="0"/>
              <a:t>, but </a:t>
            </a:r>
            <a:r>
              <a:rPr lang="cs-CZ" sz="2400" b="1" dirty="0" smtClean="0"/>
              <a:t>CAP ≥ </a:t>
            </a:r>
            <a:r>
              <a:rPr lang="cs-CZ" sz="2400" b="1" dirty="0" err="1" smtClean="0"/>
              <a:t>administrative</a:t>
            </a:r>
            <a:r>
              <a:rPr lang="cs-CZ" sz="2400" b="1" dirty="0" smtClean="0"/>
              <a:t> </a:t>
            </a:r>
            <a:r>
              <a:rPr lang="cs-CZ" sz="2400" b="1" dirty="0" err="1" smtClean="0"/>
              <a:t>procedure</a:t>
            </a:r>
            <a:endParaRPr lang="cs-CZ" sz="2400" b="1" dirty="0" smtClean="0"/>
          </a:p>
          <a:p>
            <a:pPr algn="just">
              <a:lnSpc>
                <a:spcPct val="100000"/>
              </a:lnSpc>
            </a:pPr>
            <a:r>
              <a:rPr lang="cs-CZ" sz="2400" b="1" dirty="0"/>
              <a:t> </a:t>
            </a:r>
            <a:r>
              <a:rPr lang="cs-CZ" sz="2400" dirty="0" err="1" smtClean="0"/>
              <a:t>is</a:t>
            </a:r>
            <a:r>
              <a:rPr lang="cs-CZ" sz="2400" dirty="0" smtClean="0"/>
              <a:t> </a:t>
            </a:r>
            <a:r>
              <a:rPr lang="cs-CZ" sz="2400" dirty="0" err="1" smtClean="0"/>
              <a:t>important</a:t>
            </a:r>
            <a:r>
              <a:rPr lang="cs-CZ" sz="2400" dirty="0" smtClean="0"/>
              <a:t> </a:t>
            </a:r>
            <a:r>
              <a:rPr lang="cs-CZ" sz="2400" b="1" dirty="0" smtClean="0"/>
              <a:t>part </a:t>
            </a:r>
            <a:r>
              <a:rPr lang="cs-CZ" sz="2400" b="1" dirty="0" err="1" smtClean="0"/>
              <a:t>of</a:t>
            </a:r>
            <a:r>
              <a:rPr lang="cs-CZ" sz="2400" b="1" dirty="0" smtClean="0"/>
              <a:t> public </a:t>
            </a:r>
            <a:r>
              <a:rPr lang="cs-CZ" sz="2400" b="1" dirty="0" err="1" smtClean="0"/>
              <a:t>administration</a:t>
            </a:r>
            <a:r>
              <a:rPr lang="cs-CZ" sz="2400" b="1" dirty="0" smtClean="0"/>
              <a:t> </a:t>
            </a:r>
            <a:r>
              <a:rPr lang="cs-CZ" sz="2400" dirty="0" smtClean="0"/>
              <a:t>– </a:t>
            </a:r>
            <a:r>
              <a:rPr lang="cs-CZ" sz="2400" dirty="0" err="1" smtClean="0"/>
              <a:t>the</a:t>
            </a:r>
            <a:r>
              <a:rPr lang="cs-CZ" sz="2400" dirty="0" smtClean="0"/>
              <a:t> </a:t>
            </a:r>
            <a:r>
              <a:rPr lang="cs-CZ" sz="2400" dirty="0" err="1" smtClean="0"/>
              <a:t>decision</a:t>
            </a:r>
            <a:r>
              <a:rPr lang="cs-CZ" sz="2400" dirty="0" smtClean="0"/>
              <a:t> </a:t>
            </a:r>
            <a:r>
              <a:rPr lang="cs-CZ" sz="2400" dirty="0" err="1" smtClean="0"/>
              <a:t>enables</a:t>
            </a:r>
            <a:r>
              <a:rPr lang="cs-CZ" sz="2400" dirty="0" smtClean="0"/>
              <a:t>/</a:t>
            </a:r>
            <a:r>
              <a:rPr lang="cs-CZ" sz="2400" dirty="0" err="1" smtClean="0"/>
              <a:t>permits</a:t>
            </a:r>
            <a:r>
              <a:rPr lang="cs-CZ" sz="2400" dirty="0" smtClean="0"/>
              <a:t>/</a:t>
            </a:r>
            <a:r>
              <a:rPr lang="cs-CZ" sz="2400" dirty="0" err="1" smtClean="0"/>
              <a:t>constitues</a:t>
            </a:r>
            <a:r>
              <a:rPr lang="cs-CZ" sz="2400" dirty="0" smtClean="0"/>
              <a:t> </a:t>
            </a:r>
            <a:r>
              <a:rPr lang="cs-CZ" sz="2400" b="1" dirty="0" err="1" smtClean="0"/>
              <a:t>new</a:t>
            </a:r>
            <a:r>
              <a:rPr lang="cs-CZ" sz="2400" b="1" dirty="0" smtClean="0"/>
              <a:t> </a:t>
            </a:r>
            <a:r>
              <a:rPr lang="cs-CZ" sz="2400" b="1" dirty="0" err="1" smtClean="0"/>
              <a:t>right</a:t>
            </a:r>
            <a:r>
              <a:rPr lang="cs-CZ" sz="2400" b="1" dirty="0" smtClean="0"/>
              <a:t> </a:t>
            </a:r>
            <a:r>
              <a:rPr lang="cs-CZ" sz="2400" dirty="0" smtClean="0"/>
              <a:t>(to study, to </a:t>
            </a:r>
            <a:r>
              <a:rPr lang="cs-CZ" sz="2400" dirty="0" err="1" smtClean="0"/>
              <a:t>build</a:t>
            </a:r>
            <a:r>
              <a:rPr lang="cs-CZ" sz="2400" dirty="0" smtClean="0"/>
              <a:t>, to do business, to drive, grant </a:t>
            </a:r>
            <a:r>
              <a:rPr lang="cs-CZ" sz="2400" dirty="0" err="1" smtClean="0"/>
              <a:t>social</a:t>
            </a:r>
            <a:r>
              <a:rPr lang="cs-CZ" sz="2400" dirty="0" smtClean="0"/>
              <a:t> benefit, </a:t>
            </a:r>
            <a:r>
              <a:rPr lang="cs-CZ" sz="2400" dirty="0" err="1" smtClean="0"/>
              <a:t>authorozation</a:t>
            </a:r>
            <a:r>
              <a:rPr lang="cs-CZ" sz="2400" dirty="0" smtClean="0"/>
              <a:t>, …), but </a:t>
            </a:r>
            <a:r>
              <a:rPr lang="cs-CZ" sz="2400" dirty="0" err="1" smtClean="0"/>
              <a:t>also</a:t>
            </a:r>
            <a:r>
              <a:rPr lang="cs-CZ" sz="2400" dirty="0" smtClean="0"/>
              <a:t> </a:t>
            </a:r>
            <a:r>
              <a:rPr lang="cs-CZ" sz="2400" b="1" dirty="0" err="1" smtClean="0"/>
              <a:t>constitues</a:t>
            </a:r>
            <a:r>
              <a:rPr lang="cs-CZ" sz="2400" b="1" dirty="0" smtClean="0"/>
              <a:t> </a:t>
            </a:r>
            <a:r>
              <a:rPr lang="cs-CZ" sz="2400" b="1" dirty="0" err="1" smtClean="0"/>
              <a:t>duties</a:t>
            </a:r>
            <a:r>
              <a:rPr lang="cs-CZ" sz="2400" b="1" dirty="0" smtClean="0"/>
              <a:t> </a:t>
            </a:r>
            <a:r>
              <a:rPr lang="cs-CZ" sz="2400" dirty="0" smtClean="0"/>
              <a:t>(to </a:t>
            </a:r>
            <a:r>
              <a:rPr lang="cs-CZ" sz="2400" dirty="0" err="1" smtClean="0"/>
              <a:t>pay</a:t>
            </a:r>
            <a:r>
              <a:rPr lang="cs-CZ" sz="2400" dirty="0" smtClean="0"/>
              <a:t> a fine); </a:t>
            </a:r>
            <a:r>
              <a:rPr lang="cs-CZ" sz="2400" dirty="0" err="1" smtClean="0"/>
              <a:t>sometimes</a:t>
            </a:r>
            <a:r>
              <a:rPr lang="cs-CZ" sz="2400" dirty="0" smtClean="0"/>
              <a:t> </a:t>
            </a:r>
            <a:r>
              <a:rPr lang="cs-CZ" sz="2400" dirty="0" err="1" smtClean="0"/>
              <a:t>is</a:t>
            </a:r>
            <a:r>
              <a:rPr lang="cs-CZ" sz="2400" dirty="0" smtClean="0"/>
              <a:t> </a:t>
            </a:r>
            <a:r>
              <a:rPr lang="cs-CZ" sz="2400" dirty="0" err="1" smtClean="0"/>
              <a:t>the</a:t>
            </a:r>
            <a:r>
              <a:rPr lang="cs-CZ" sz="2400" dirty="0" smtClean="0"/>
              <a:t> </a:t>
            </a:r>
            <a:r>
              <a:rPr lang="cs-CZ" sz="2400" dirty="0" err="1" smtClean="0"/>
              <a:t>decision</a:t>
            </a:r>
            <a:r>
              <a:rPr lang="cs-CZ" sz="2400" dirty="0" smtClean="0"/>
              <a:t> </a:t>
            </a:r>
            <a:r>
              <a:rPr lang="cs-CZ" sz="2400" dirty="0" err="1" smtClean="0"/>
              <a:t>the</a:t>
            </a:r>
            <a:r>
              <a:rPr lang="cs-CZ" sz="2400" dirty="0" smtClean="0"/>
              <a:t> </a:t>
            </a:r>
            <a:r>
              <a:rPr lang="cs-CZ" sz="2400" dirty="0" err="1" smtClean="0"/>
              <a:t>first</a:t>
            </a:r>
            <a:r>
              <a:rPr lang="cs-CZ" sz="2400" dirty="0" smtClean="0"/>
              <a:t> </a:t>
            </a:r>
            <a:r>
              <a:rPr lang="cs-CZ" sz="2400" dirty="0" err="1" smtClean="0"/>
              <a:t>thing</a:t>
            </a:r>
            <a:r>
              <a:rPr lang="cs-CZ" sz="2400" dirty="0" smtClean="0"/>
              <a:t>, </a:t>
            </a:r>
            <a:r>
              <a:rPr lang="cs-CZ" sz="2400" dirty="0" err="1" smtClean="0"/>
              <a:t>sometimes</a:t>
            </a:r>
            <a:r>
              <a:rPr lang="cs-CZ" sz="2400" dirty="0" smtClean="0"/>
              <a:t> </a:t>
            </a:r>
            <a:r>
              <a:rPr lang="cs-CZ" sz="2400" dirty="0" err="1" smtClean="0"/>
              <a:t>it</a:t>
            </a:r>
            <a:r>
              <a:rPr lang="cs-CZ" sz="2400" dirty="0" smtClean="0"/>
              <a:t> </a:t>
            </a:r>
            <a:r>
              <a:rPr lang="cs-CZ" sz="2400" dirty="0" err="1" smtClean="0"/>
              <a:t>follows</a:t>
            </a:r>
            <a:r>
              <a:rPr lang="cs-CZ" sz="2400" dirty="0" smtClean="0"/>
              <a:t> </a:t>
            </a:r>
            <a:r>
              <a:rPr lang="cs-CZ" sz="2400" dirty="0" err="1" smtClean="0"/>
              <a:t>what</a:t>
            </a:r>
            <a:r>
              <a:rPr lang="cs-CZ" sz="2400" dirty="0" smtClean="0"/>
              <a:t> </a:t>
            </a:r>
            <a:r>
              <a:rPr lang="cs-CZ" sz="2400" dirty="0" err="1" smtClean="0"/>
              <a:t>happened</a:t>
            </a:r>
            <a:r>
              <a:rPr lang="cs-CZ" sz="2400" dirty="0" smtClean="0"/>
              <a:t> (</a:t>
            </a:r>
            <a:r>
              <a:rPr lang="cs-CZ" sz="2400" dirty="0" err="1" smtClean="0"/>
              <a:t>administrative</a:t>
            </a:r>
            <a:r>
              <a:rPr lang="cs-CZ" sz="2400" dirty="0" smtClean="0"/>
              <a:t> </a:t>
            </a:r>
            <a:r>
              <a:rPr lang="cs-CZ" sz="2400" dirty="0" err="1" smtClean="0"/>
              <a:t>offence</a:t>
            </a:r>
            <a:r>
              <a:rPr lang="cs-CZ" sz="2400" dirty="0" smtClean="0"/>
              <a:t>)</a:t>
            </a:r>
          </a:p>
          <a:p>
            <a:pPr algn="just">
              <a:lnSpc>
                <a:spcPct val="100000"/>
              </a:lnSpc>
            </a:pPr>
            <a:r>
              <a:rPr lang="cs-CZ" sz="2400" dirty="0" err="1" smtClean="0"/>
              <a:t>is</a:t>
            </a:r>
            <a:r>
              <a:rPr lang="cs-CZ" sz="2400" dirty="0" smtClean="0"/>
              <a:t> </a:t>
            </a:r>
            <a:r>
              <a:rPr lang="cs-CZ" sz="2400" dirty="0" err="1" smtClean="0"/>
              <a:t>performed</a:t>
            </a:r>
            <a:r>
              <a:rPr lang="cs-CZ" sz="2400" dirty="0" smtClean="0"/>
              <a:t> by </a:t>
            </a:r>
            <a:r>
              <a:rPr lang="cs-CZ" sz="2400" dirty="0" err="1" smtClean="0"/>
              <a:t>hundreds</a:t>
            </a:r>
            <a:r>
              <a:rPr lang="cs-CZ" sz="2400" dirty="0" smtClean="0"/>
              <a:t>/</a:t>
            </a:r>
            <a:r>
              <a:rPr lang="cs-CZ" sz="2400" dirty="0" err="1" smtClean="0"/>
              <a:t>thousands</a:t>
            </a:r>
            <a:r>
              <a:rPr lang="cs-CZ" sz="2400" dirty="0" smtClean="0"/>
              <a:t> </a:t>
            </a:r>
            <a:r>
              <a:rPr lang="cs-CZ" sz="2400" dirty="0" err="1" smtClean="0"/>
              <a:t>of</a:t>
            </a:r>
            <a:r>
              <a:rPr lang="cs-CZ" sz="2400" dirty="0" smtClean="0"/>
              <a:t> </a:t>
            </a:r>
            <a:r>
              <a:rPr lang="cs-CZ" sz="2400" b="1" dirty="0" err="1" smtClean="0"/>
              <a:t>different</a:t>
            </a:r>
            <a:r>
              <a:rPr lang="cs-CZ" sz="2400" b="1" dirty="0" smtClean="0"/>
              <a:t> </a:t>
            </a:r>
            <a:r>
              <a:rPr lang="cs-CZ" sz="2400" b="1" dirty="0" err="1" smtClean="0"/>
              <a:t>administrative</a:t>
            </a:r>
            <a:r>
              <a:rPr lang="cs-CZ" sz="2400" b="1" dirty="0" smtClean="0"/>
              <a:t> </a:t>
            </a:r>
            <a:r>
              <a:rPr lang="cs-CZ" sz="2400" b="1" dirty="0" err="1" smtClean="0"/>
              <a:t>bodies</a:t>
            </a:r>
            <a:r>
              <a:rPr lang="cs-CZ" sz="2400" b="1" dirty="0" smtClean="0"/>
              <a:t> </a:t>
            </a:r>
            <a:r>
              <a:rPr lang="cs-CZ" sz="2400" dirty="0" smtClean="0"/>
              <a:t>and in </a:t>
            </a:r>
            <a:r>
              <a:rPr lang="cs-CZ" sz="2400" b="1" dirty="0" err="1" smtClean="0"/>
              <a:t>different</a:t>
            </a:r>
            <a:r>
              <a:rPr lang="cs-CZ" sz="2400" b="1" dirty="0" smtClean="0"/>
              <a:t> </a:t>
            </a:r>
            <a:r>
              <a:rPr lang="cs-CZ" sz="2400" b="1" dirty="0" err="1" smtClean="0"/>
              <a:t>situations</a:t>
            </a:r>
            <a:r>
              <a:rPr lang="cs-CZ" sz="2400" b="1" dirty="0" smtClean="0"/>
              <a:t> </a:t>
            </a:r>
            <a:r>
              <a:rPr lang="cs-CZ" sz="2400" dirty="0" smtClean="0"/>
              <a:t>(</a:t>
            </a:r>
            <a:r>
              <a:rPr lang="cs-CZ" sz="2400" dirty="0" err="1" smtClean="0"/>
              <a:t>azylum</a:t>
            </a:r>
            <a:r>
              <a:rPr lang="cs-CZ" sz="2400" dirty="0" smtClean="0"/>
              <a:t>, </a:t>
            </a:r>
            <a:r>
              <a:rPr lang="cs-CZ" sz="2400" dirty="0" err="1" smtClean="0"/>
              <a:t>permision</a:t>
            </a:r>
            <a:r>
              <a:rPr lang="cs-CZ" sz="2400" dirty="0" smtClean="0"/>
              <a:t> </a:t>
            </a:r>
            <a:r>
              <a:rPr lang="cs-CZ" sz="2400" dirty="0" err="1" smtClean="0"/>
              <a:t>for</a:t>
            </a:r>
            <a:r>
              <a:rPr lang="cs-CZ" sz="2400" dirty="0" smtClean="0"/>
              <a:t> </a:t>
            </a:r>
            <a:r>
              <a:rPr lang="cs-CZ" sz="2400" dirty="0" err="1" smtClean="0"/>
              <a:t>foreigners</a:t>
            </a:r>
            <a:r>
              <a:rPr lang="cs-CZ" sz="2400" dirty="0" smtClean="0"/>
              <a:t>, …)</a:t>
            </a:r>
            <a:endParaRPr lang="cs-CZ" sz="2400" b="1" dirty="0" smtClean="0"/>
          </a:p>
          <a:p>
            <a:pPr algn="just">
              <a:lnSpc>
                <a:spcPct val="100000"/>
              </a:lnSpc>
            </a:pPr>
            <a:r>
              <a:rPr lang="cs-CZ" sz="2400" dirty="0" err="1" smtClean="0"/>
              <a:t>some</a:t>
            </a:r>
            <a:r>
              <a:rPr lang="cs-CZ" sz="2400" dirty="0" smtClean="0"/>
              <a:t> </a:t>
            </a:r>
            <a:r>
              <a:rPr lang="cs-CZ" sz="2400" dirty="0" err="1" smtClean="0"/>
              <a:t>provisions</a:t>
            </a:r>
            <a:r>
              <a:rPr lang="cs-CZ" sz="2400" dirty="0" smtClean="0"/>
              <a:t> are </a:t>
            </a:r>
            <a:r>
              <a:rPr lang="cs-CZ" sz="2400" dirty="0" err="1" smtClean="0"/>
              <a:t>still</a:t>
            </a:r>
            <a:r>
              <a:rPr lang="cs-CZ" sz="2400" dirty="0" smtClean="0"/>
              <a:t> </a:t>
            </a:r>
            <a:r>
              <a:rPr lang="cs-CZ" sz="2400" dirty="0" err="1" smtClean="0"/>
              <a:t>the</a:t>
            </a:r>
            <a:r>
              <a:rPr lang="cs-CZ" sz="2400" dirty="0" smtClean="0"/>
              <a:t> </a:t>
            </a:r>
            <a:r>
              <a:rPr lang="cs-CZ" sz="2400" dirty="0" err="1" smtClean="0"/>
              <a:t>same</a:t>
            </a:r>
            <a:r>
              <a:rPr lang="cs-CZ" sz="2400" dirty="0" smtClean="0"/>
              <a:t>, </a:t>
            </a:r>
            <a:r>
              <a:rPr lang="cs-CZ" sz="2400" dirty="0" err="1" smtClean="0"/>
              <a:t>some</a:t>
            </a:r>
            <a:r>
              <a:rPr lang="cs-CZ" sz="2400" dirty="0" smtClean="0"/>
              <a:t> </a:t>
            </a:r>
            <a:r>
              <a:rPr lang="cs-CZ" sz="2400" dirty="0" err="1" smtClean="0"/>
              <a:t>of</a:t>
            </a:r>
            <a:r>
              <a:rPr lang="cs-CZ" sz="2400" dirty="0" smtClean="0"/>
              <a:t> </a:t>
            </a:r>
            <a:r>
              <a:rPr lang="cs-CZ" sz="2400" dirty="0" err="1" smtClean="0"/>
              <a:t>them</a:t>
            </a:r>
            <a:r>
              <a:rPr lang="cs-CZ" sz="2400" dirty="0" smtClean="0"/>
              <a:t> </a:t>
            </a:r>
            <a:r>
              <a:rPr lang="cs-CZ" sz="2400" dirty="0" err="1" smtClean="0"/>
              <a:t>differs</a:t>
            </a:r>
            <a:r>
              <a:rPr lang="cs-CZ" sz="2400" dirty="0" smtClean="0"/>
              <a:t> (</a:t>
            </a:r>
            <a:r>
              <a:rPr lang="cs-CZ" sz="2400" i="1" dirty="0" smtClean="0"/>
              <a:t>lex </a:t>
            </a:r>
            <a:r>
              <a:rPr lang="cs-CZ" sz="2400" i="1" dirty="0" err="1" smtClean="0"/>
              <a:t>specialis</a:t>
            </a:r>
            <a:r>
              <a:rPr lang="cs-CZ" sz="2400" dirty="0" smtClean="0"/>
              <a:t>) in </a:t>
            </a:r>
            <a:r>
              <a:rPr lang="cs-CZ" sz="2400" dirty="0" err="1" smtClean="0"/>
              <a:t>different</a:t>
            </a:r>
            <a:r>
              <a:rPr lang="cs-CZ" sz="2400" dirty="0" smtClean="0"/>
              <a:t> </a:t>
            </a:r>
            <a:r>
              <a:rPr lang="cs-CZ" sz="2400" dirty="0" err="1" smtClean="0"/>
              <a:t>cases</a:t>
            </a:r>
            <a:r>
              <a:rPr lang="cs-CZ" sz="2400" dirty="0" smtClean="0"/>
              <a:t>/</a:t>
            </a:r>
            <a:r>
              <a:rPr lang="cs-CZ" sz="2400" dirty="0" err="1" smtClean="0"/>
              <a:t>examples</a:t>
            </a:r>
            <a:endParaRPr lang="cs-CZ" sz="2400" dirty="0"/>
          </a:p>
        </p:txBody>
      </p:sp>
    </p:spTree>
    <p:extLst>
      <p:ext uri="{BB962C8B-B14F-4D97-AF65-F5344CB8AC3E}">
        <p14:creationId xmlns:p14="http://schemas.microsoft.com/office/powerpoint/2010/main" val="5613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dirty="0" err="1" smtClean="0"/>
              <a:t>needs</a:t>
            </a:r>
            <a:r>
              <a:rPr lang="cs-CZ" sz="2400" dirty="0" smtClean="0"/>
              <a:t> to </a:t>
            </a:r>
            <a:r>
              <a:rPr lang="cs-CZ" sz="2400" dirty="0" err="1" smtClean="0"/>
              <a:t>have</a:t>
            </a:r>
            <a:r>
              <a:rPr lang="cs-CZ" sz="2400" dirty="0" smtClean="0"/>
              <a:t> </a:t>
            </a:r>
            <a:r>
              <a:rPr lang="cs-CZ" sz="2400" dirty="0" err="1" smtClean="0"/>
              <a:t>its</a:t>
            </a:r>
            <a:r>
              <a:rPr lang="cs-CZ" sz="2400" dirty="0" smtClean="0"/>
              <a:t> </a:t>
            </a:r>
            <a:r>
              <a:rPr lang="cs-CZ" sz="2400" b="1" dirty="0" err="1" smtClean="0"/>
              <a:t>participants</a:t>
            </a:r>
            <a:r>
              <a:rPr lang="cs-CZ" sz="2400" dirty="0" smtClean="0"/>
              <a:t>, </a:t>
            </a:r>
            <a:r>
              <a:rPr lang="cs-CZ" sz="2400" dirty="0" err="1" smtClean="0"/>
              <a:t>who</a:t>
            </a:r>
            <a:r>
              <a:rPr lang="cs-CZ" sz="2400" dirty="0" smtClean="0"/>
              <a:t> </a:t>
            </a:r>
            <a:r>
              <a:rPr lang="cs-CZ" sz="2400" dirty="0" err="1" smtClean="0"/>
              <a:t>have</a:t>
            </a:r>
            <a:r>
              <a:rPr lang="cs-CZ" sz="2400" dirty="0" smtClean="0"/>
              <a:t> </a:t>
            </a:r>
            <a:r>
              <a:rPr lang="cs-CZ" sz="2400" dirty="0" err="1" smtClean="0"/>
              <a:t>different</a:t>
            </a:r>
            <a:r>
              <a:rPr lang="cs-CZ" sz="2400" dirty="0" smtClean="0"/>
              <a:t> </a:t>
            </a:r>
            <a:r>
              <a:rPr lang="cs-CZ" sz="2400" dirty="0" err="1" smtClean="0"/>
              <a:t>rights</a:t>
            </a:r>
            <a:r>
              <a:rPr lang="cs-CZ" sz="2400" dirty="0" smtClean="0"/>
              <a:t> and </a:t>
            </a:r>
            <a:r>
              <a:rPr lang="cs-CZ" sz="2400" dirty="0" err="1" smtClean="0"/>
              <a:t>duties</a:t>
            </a:r>
            <a:r>
              <a:rPr lang="cs-CZ" sz="2400" dirty="0" smtClean="0"/>
              <a:t> </a:t>
            </a:r>
            <a:r>
              <a:rPr lang="cs-CZ" sz="2400" dirty="0" err="1" smtClean="0"/>
              <a:t>among</a:t>
            </a:r>
            <a:r>
              <a:rPr lang="cs-CZ" sz="2400" dirty="0" smtClean="0"/>
              <a:t> </a:t>
            </a:r>
            <a:r>
              <a:rPr lang="cs-CZ" sz="2400" dirty="0" err="1" smtClean="0"/>
              <a:t>the</a:t>
            </a:r>
            <a:r>
              <a:rPr lang="cs-CZ" sz="2400" dirty="0" smtClean="0"/>
              <a:t> </a:t>
            </a:r>
            <a:r>
              <a:rPr lang="cs-CZ" sz="2400" dirty="0" err="1" smtClean="0"/>
              <a:t>procedure</a:t>
            </a:r>
            <a:r>
              <a:rPr lang="cs-CZ" sz="2400" dirty="0" smtClean="0"/>
              <a:t>; these are </a:t>
            </a:r>
            <a:r>
              <a:rPr lang="cs-CZ" sz="2400" dirty="0" err="1" smtClean="0"/>
              <a:t>also</a:t>
            </a:r>
            <a:r>
              <a:rPr lang="cs-CZ" sz="2400" dirty="0" smtClean="0"/>
              <a:t> </a:t>
            </a:r>
            <a:r>
              <a:rPr lang="cs-CZ" sz="2400" b="1" dirty="0" err="1" smtClean="0"/>
              <a:t>addressee</a:t>
            </a:r>
            <a:r>
              <a:rPr lang="cs-CZ" sz="2400" b="1" dirty="0" smtClean="0"/>
              <a:t> </a:t>
            </a:r>
            <a:r>
              <a:rPr lang="cs-CZ" sz="2400" b="1" dirty="0" err="1" smtClean="0"/>
              <a:t>of</a:t>
            </a:r>
            <a:r>
              <a:rPr lang="cs-CZ" sz="2400" b="1" dirty="0" smtClean="0"/>
              <a:t> </a:t>
            </a:r>
            <a:r>
              <a:rPr lang="cs-CZ" sz="2400" b="1" dirty="0" err="1" smtClean="0"/>
              <a:t>the</a:t>
            </a:r>
            <a:r>
              <a:rPr lang="cs-CZ" sz="2400" b="1" dirty="0" smtClean="0"/>
              <a:t> </a:t>
            </a:r>
            <a:r>
              <a:rPr lang="cs-CZ" sz="2400" b="1" dirty="0" err="1" smtClean="0"/>
              <a:t>final</a:t>
            </a:r>
            <a:r>
              <a:rPr lang="cs-CZ" sz="2400" b="1" dirty="0" smtClean="0"/>
              <a:t> </a:t>
            </a:r>
            <a:r>
              <a:rPr lang="cs-CZ" sz="2400" b="1" dirty="0" err="1" smtClean="0"/>
              <a:t>decision</a:t>
            </a:r>
            <a:endParaRPr lang="cs-CZ" sz="2400" b="1" dirty="0" smtClean="0"/>
          </a:p>
          <a:p>
            <a:pPr algn="just">
              <a:lnSpc>
                <a:spcPct val="100000"/>
              </a:lnSpc>
            </a:pPr>
            <a:r>
              <a:rPr lang="cs-CZ" sz="2400" dirty="0" err="1" smtClean="0"/>
              <a:t>If</a:t>
            </a:r>
            <a:r>
              <a:rPr lang="cs-CZ" sz="2400" dirty="0" smtClean="0"/>
              <a:t> </a:t>
            </a:r>
            <a:r>
              <a:rPr lang="cs-CZ" sz="2400" dirty="0" err="1" smtClean="0"/>
              <a:t>started</a:t>
            </a:r>
            <a:r>
              <a:rPr lang="cs-CZ" sz="2400" dirty="0" smtClean="0"/>
              <a:t>, </a:t>
            </a:r>
            <a:r>
              <a:rPr lang="cs-CZ" sz="2400" dirty="0" err="1" smtClean="0"/>
              <a:t>the</a:t>
            </a:r>
            <a:r>
              <a:rPr lang="cs-CZ" sz="2400" dirty="0" smtClean="0"/>
              <a:t> </a:t>
            </a:r>
            <a:r>
              <a:rPr lang="cs-CZ" sz="2400" dirty="0" err="1" smtClean="0"/>
              <a:t>only</a:t>
            </a:r>
            <a:r>
              <a:rPr lang="cs-CZ" sz="2400" dirty="0" smtClean="0"/>
              <a:t> </a:t>
            </a:r>
            <a:r>
              <a:rPr lang="cs-CZ" sz="2400" dirty="0" err="1" smtClean="0"/>
              <a:t>way</a:t>
            </a:r>
            <a:r>
              <a:rPr lang="cs-CZ" sz="2400" dirty="0" smtClean="0"/>
              <a:t> </a:t>
            </a:r>
            <a:r>
              <a:rPr lang="cs-CZ" sz="2400" dirty="0" err="1" smtClean="0"/>
              <a:t>how</a:t>
            </a:r>
            <a:r>
              <a:rPr lang="cs-CZ" sz="2400" dirty="0" smtClean="0"/>
              <a:t> to </a:t>
            </a:r>
            <a:r>
              <a:rPr lang="cs-CZ" sz="2400" dirty="0" err="1" smtClean="0"/>
              <a:t>terminate</a:t>
            </a:r>
            <a:r>
              <a:rPr lang="cs-CZ" sz="2400" dirty="0" smtClean="0"/>
              <a:t> </a:t>
            </a:r>
            <a:r>
              <a:rPr lang="cs-CZ" sz="2400" dirty="0" err="1" smtClean="0"/>
              <a:t>it</a:t>
            </a:r>
            <a:r>
              <a:rPr lang="cs-CZ" sz="2400" dirty="0" smtClean="0"/>
              <a:t> </a:t>
            </a:r>
            <a:r>
              <a:rPr lang="cs-CZ" sz="2400" dirty="0" err="1" smtClean="0"/>
              <a:t>is</a:t>
            </a:r>
            <a:r>
              <a:rPr lang="cs-CZ" sz="2400" dirty="0" smtClean="0"/>
              <a:t> </a:t>
            </a:r>
            <a:r>
              <a:rPr lang="cs-CZ" sz="2400" dirty="0" err="1" smtClean="0"/>
              <a:t>the</a:t>
            </a:r>
            <a:r>
              <a:rPr lang="cs-CZ" sz="2400" dirty="0" smtClean="0"/>
              <a:t> </a:t>
            </a:r>
            <a:r>
              <a:rPr lang="cs-CZ" sz="2400" b="1" dirty="0" err="1" smtClean="0"/>
              <a:t>decision</a:t>
            </a:r>
            <a:r>
              <a:rPr lang="cs-CZ" sz="2400" dirty="0" smtClean="0"/>
              <a:t> (</a:t>
            </a:r>
            <a:r>
              <a:rPr lang="cs-CZ" sz="2400" dirty="0" err="1" smtClean="0"/>
              <a:t>or</a:t>
            </a:r>
            <a:r>
              <a:rPr lang="cs-CZ" sz="2400" dirty="0" smtClean="0"/>
              <a:t> </a:t>
            </a:r>
            <a:r>
              <a:rPr lang="cs-CZ" sz="2400" b="1" dirty="0" smtClean="0"/>
              <a:t>public </a:t>
            </a:r>
            <a:r>
              <a:rPr lang="cs-CZ" sz="2400" b="1" dirty="0" err="1" smtClean="0"/>
              <a:t>law</a:t>
            </a:r>
            <a:r>
              <a:rPr lang="cs-CZ" sz="2400" b="1" dirty="0" smtClean="0"/>
              <a:t> </a:t>
            </a:r>
            <a:r>
              <a:rPr lang="cs-CZ" sz="2400" b="1" dirty="0" err="1" smtClean="0"/>
              <a:t>contract</a:t>
            </a:r>
            <a:r>
              <a:rPr lang="cs-CZ" sz="2400" dirty="0" smtClean="0"/>
              <a:t>), </a:t>
            </a:r>
            <a:r>
              <a:rPr lang="cs-CZ" sz="2400" dirty="0" err="1" smtClean="0"/>
              <a:t>if</a:t>
            </a:r>
            <a:r>
              <a:rPr lang="cs-CZ" sz="2400" dirty="0" smtClean="0"/>
              <a:t> not – </a:t>
            </a:r>
            <a:r>
              <a:rPr lang="cs-CZ" sz="2400" dirty="0" err="1" smtClean="0">
                <a:solidFill>
                  <a:srgbClr val="FF0000"/>
                </a:solidFill>
              </a:rPr>
              <a:t>administrative</a:t>
            </a:r>
            <a:r>
              <a:rPr lang="cs-CZ" sz="2400" dirty="0" smtClean="0">
                <a:solidFill>
                  <a:srgbClr val="FF0000"/>
                </a:solidFill>
              </a:rPr>
              <a:t> silence/</a:t>
            </a:r>
            <a:r>
              <a:rPr lang="cs-CZ" sz="2400" dirty="0" err="1" smtClean="0">
                <a:solidFill>
                  <a:srgbClr val="FF0000"/>
                </a:solidFill>
              </a:rPr>
              <a:t>innactivity</a:t>
            </a:r>
            <a:endParaRPr lang="cs-CZ" sz="2400" dirty="0" smtClean="0">
              <a:solidFill>
                <a:srgbClr val="FF0000"/>
              </a:solidFill>
            </a:endParaRPr>
          </a:p>
          <a:p>
            <a:pPr algn="just">
              <a:lnSpc>
                <a:spcPct val="100000"/>
              </a:lnSpc>
            </a:pPr>
            <a:r>
              <a:rPr lang="cs-CZ" sz="2400" dirty="0" err="1" smtClean="0"/>
              <a:t>Usually</a:t>
            </a:r>
            <a:r>
              <a:rPr lang="cs-CZ" sz="2400" dirty="0" smtClean="0"/>
              <a:t> </a:t>
            </a:r>
            <a:r>
              <a:rPr lang="cs-CZ" sz="2400" dirty="0" err="1" smtClean="0"/>
              <a:t>takes</a:t>
            </a:r>
            <a:r>
              <a:rPr lang="cs-CZ" sz="2400" dirty="0" smtClean="0"/>
              <a:t> </a:t>
            </a:r>
            <a:r>
              <a:rPr lang="cs-CZ" sz="2400" dirty="0" err="1" smtClean="0"/>
              <a:t>some</a:t>
            </a:r>
            <a:r>
              <a:rPr lang="cs-CZ" sz="2400" dirty="0" smtClean="0"/>
              <a:t> </a:t>
            </a:r>
            <a:r>
              <a:rPr lang="cs-CZ" sz="2400" b="1" dirty="0" smtClean="0"/>
              <a:t>(</a:t>
            </a:r>
            <a:r>
              <a:rPr lang="cs-CZ" sz="2400" b="1" dirty="0" err="1" smtClean="0"/>
              <a:t>reasonable</a:t>
            </a:r>
            <a:r>
              <a:rPr lang="cs-CZ" sz="2400" b="1" dirty="0" smtClean="0"/>
              <a:t>) </a:t>
            </a:r>
            <a:r>
              <a:rPr lang="cs-CZ" sz="2400" b="1" dirty="0" err="1" smtClean="0"/>
              <a:t>time</a:t>
            </a:r>
            <a:r>
              <a:rPr lang="cs-CZ" sz="2400" dirty="0" smtClean="0"/>
              <a:t>, but </a:t>
            </a:r>
            <a:r>
              <a:rPr lang="cs-CZ" sz="2400" dirty="0" err="1" smtClean="0"/>
              <a:t>the</a:t>
            </a:r>
            <a:r>
              <a:rPr lang="cs-CZ" sz="2400" dirty="0" smtClean="0"/>
              <a:t> participant </a:t>
            </a:r>
            <a:r>
              <a:rPr lang="cs-CZ" sz="2400" dirty="0" err="1" smtClean="0"/>
              <a:t>wants</a:t>
            </a:r>
            <a:r>
              <a:rPr lang="cs-CZ" sz="2400" dirty="0" smtClean="0"/>
              <a:t> to </a:t>
            </a:r>
            <a:r>
              <a:rPr lang="cs-CZ" sz="2400" dirty="0" err="1" smtClean="0"/>
              <a:t>have</a:t>
            </a:r>
            <a:r>
              <a:rPr lang="cs-CZ" sz="2400" dirty="0" smtClean="0"/>
              <a:t> </a:t>
            </a:r>
            <a:r>
              <a:rPr lang="cs-CZ" sz="2400" dirty="0" err="1" smtClean="0"/>
              <a:t>decision</a:t>
            </a:r>
            <a:r>
              <a:rPr lang="cs-CZ" sz="2400" dirty="0" smtClean="0"/>
              <a:t> </a:t>
            </a:r>
            <a:r>
              <a:rPr lang="cs-CZ" sz="2400" dirty="0" err="1" smtClean="0"/>
              <a:t>immediately</a:t>
            </a:r>
            <a:r>
              <a:rPr lang="cs-CZ" sz="2400" dirty="0" smtClean="0"/>
              <a:t> </a:t>
            </a:r>
            <a:r>
              <a:rPr lang="cs-CZ" sz="2400" dirty="0" err="1" smtClean="0"/>
              <a:t>or</a:t>
            </a:r>
            <a:r>
              <a:rPr lang="cs-CZ" sz="2400" dirty="0" smtClean="0"/>
              <a:t> „</a:t>
            </a:r>
            <a:r>
              <a:rPr lang="cs-CZ" sz="2400" dirty="0" err="1" smtClean="0"/>
              <a:t>never</a:t>
            </a:r>
            <a:r>
              <a:rPr lang="cs-CZ" sz="2400" dirty="0" smtClean="0"/>
              <a:t>“ (</a:t>
            </a:r>
            <a:r>
              <a:rPr lang="cs-CZ" sz="2400" dirty="0" err="1" smtClean="0"/>
              <a:t>sanctions</a:t>
            </a:r>
            <a:r>
              <a:rPr lang="cs-CZ" sz="2400" dirty="0" smtClean="0"/>
              <a:t>) – </a:t>
            </a:r>
            <a:r>
              <a:rPr lang="cs-CZ" sz="2400" b="1" dirty="0" err="1" smtClean="0"/>
              <a:t>different</a:t>
            </a:r>
            <a:r>
              <a:rPr lang="cs-CZ" sz="2400" b="1" dirty="0" smtClean="0"/>
              <a:t> </a:t>
            </a:r>
            <a:r>
              <a:rPr lang="cs-CZ" sz="2400" b="1" dirty="0" err="1" smtClean="0"/>
              <a:t>attitude</a:t>
            </a:r>
            <a:r>
              <a:rPr lang="cs-CZ" sz="2400" b="1" dirty="0" smtClean="0"/>
              <a:t> </a:t>
            </a:r>
            <a:r>
              <a:rPr lang="cs-CZ" sz="2400" b="1" dirty="0" err="1" smtClean="0"/>
              <a:t>of</a:t>
            </a:r>
            <a:r>
              <a:rPr lang="cs-CZ" sz="2400" b="1" dirty="0" smtClean="0"/>
              <a:t> </a:t>
            </a:r>
            <a:r>
              <a:rPr lang="cs-CZ" sz="2400" b="1" dirty="0" err="1" smtClean="0"/>
              <a:t>participants</a:t>
            </a:r>
            <a:r>
              <a:rPr lang="cs-CZ" sz="2400" b="1" dirty="0" smtClean="0"/>
              <a:t> </a:t>
            </a:r>
            <a:r>
              <a:rPr lang="cs-CZ" sz="2400" dirty="0" smtClean="0"/>
              <a:t>(</a:t>
            </a:r>
            <a:r>
              <a:rPr lang="cs-CZ" sz="2400" dirty="0" err="1" smtClean="0"/>
              <a:t>cooperation</a:t>
            </a:r>
            <a:r>
              <a:rPr lang="cs-CZ" sz="2400" dirty="0" smtClean="0"/>
              <a:t> x </a:t>
            </a:r>
            <a:r>
              <a:rPr lang="cs-CZ" sz="2400" dirty="0" err="1" smtClean="0"/>
              <a:t>obstacles</a:t>
            </a:r>
            <a:r>
              <a:rPr lang="cs-CZ" sz="2400" dirty="0" smtClean="0"/>
              <a:t>)</a:t>
            </a:r>
          </a:p>
          <a:p>
            <a:pPr algn="just">
              <a:lnSpc>
                <a:spcPct val="100000"/>
              </a:lnSpc>
            </a:pPr>
            <a:r>
              <a:rPr lang="cs-CZ" sz="2400" dirty="0" err="1" smtClean="0"/>
              <a:t>Can</a:t>
            </a:r>
            <a:r>
              <a:rPr lang="cs-CZ" sz="2400" dirty="0" smtClean="0"/>
              <a:t> </a:t>
            </a:r>
            <a:r>
              <a:rPr lang="cs-CZ" sz="2400" dirty="0" err="1" smtClean="0"/>
              <a:t>be</a:t>
            </a:r>
            <a:r>
              <a:rPr lang="cs-CZ" sz="2400" dirty="0" smtClean="0"/>
              <a:t> </a:t>
            </a:r>
            <a:r>
              <a:rPr lang="cs-CZ" sz="2400" b="1" dirty="0" err="1" smtClean="0"/>
              <a:t>controled</a:t>
            </a:r>
            <a:r>
              <a:rPr lang="cs-CZ" sz="2400" dirty="0" smtClean="0"/>
              <a:t> by </a:t>
            </a:r>
            <a:r>
              <a:rPr lang="cs-CZ" sz="2400" dirty="0" err="1" smtClean="0"/>
              <a:t>the</a:t>
            </a:r>
            <a:r>
              <a:rPr lang="cs-CZ" sz="2400" dirty="0" smtClean="0"/>
              <a:t> superior </a:t>
            </a:r>
            <a:r>
              <a:rPr lang="cs-CZ" sz="2400" dirty="0" err="1" smtClean="0"/>
              <a:t>administrative</a:t>
            </a:r>
            <a:r>
              <a:rPr lang="cs-CZ" sz="2400" dirty="0" smtClean="0"/>
              <a:t> body and </a:t>
            </a:r>
            <a:r>
              <a:rPr lang="cs-CZ" sz="2400" dirty="0" err="1" smtClean="0"/>
              <a:t>later</a:t>
            </a:r>
            <a:r>
              <a:rPr lang="cs-CZ" sz="2400" dirty="0" smtClean="0"/>
              <a:t> by </a:t>
            </a:r>
            <a:r>
              <a:rPr lang="cs-CZ" sz="2400" dirty="0" err="1" smtClean="0"/>
              <a:t>the</a:t>
            </a:r>
            <a:r>
              <a:rPr lang="cs-CZ" sz="2400" dirty="0" smtClean="0"/>
              <a:t> </a:t>
            </a:r>
            <a:r>
              <a:rPr lang="cs-CZ" sz="2400" dirty="0" err="1" smtClean="0"/>
              <a:t>administrative</a:t>
            </a:r>
            <a:r>
              <a:rPr lang="cs-CZ" sz="2400" dirty="0" smtClean="0"/>
              <a:t> </a:t>
            </a:r>
            <a:r>
              <a:rPr lang="cs-CZ" sz="2400" dirty="0" err="1" smtClean="0"/>
              <a:t>courts</a:t>
            </a:r>
            <a:endParaRPr lang="cs-CZ" sz="2400" dirty="0" smtClean="0"/>
          </a:p>
        </p:txBody>
      </p:sp>
    </p:spTree>
    <p:extLst>
      <p:ext uri="{BB962C8B-B14F-4D97-AF65-F5344CB8AC3E}">
        <p14:creationId xmlns:p14="http://schemas.microsoft.com/office/powerpoint/2010/main" val="592998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en-US" sz="2400" dirty="0" smtClean="0"/>
              <a:t>is </a:t>
            </a:r>
            <a:r>
              <a:rPr lang="en-US" sz="2400" dirty="0"/>
              <a:t>terminated by a </a:t>
            </a:r>
            <a:r>
              <a:rPr lang="en-US" sz="2400" b="1" dirty="0"/>
              <a:t>decision</a:t>
            </a:r>
            <a:r>
              <a:rPr lang="en-US" sz="2400" dirty="0"/>
              <a:t> and the decision is </a:t>
            </a:r>
            <a:r>
              <a:rPr lang="en-US" sz="2400" b="1" dirty="0" smtClean="0"/>
              <a:t>issued</a:t>
            </a:r>
            <a:r>
              <a:rPr lang="cs-CZ" sz="2400" b="1" dirty="0" smtClean="0"/>
              <a:t> </a:t>
            </a:r>
            <a:r>
              <a:rPr lang="en-US" sz="2400" b="1" dirty="0" smtClean="0"/>
              <a:t>in </a:t>
            </a:r>
            <a:r>
              <a:rPr lang="en-US" sz="2400" b="1" dirty="0"/>
              <a:t>administrative </a:t>
            </a:r>
            <a:r>
              <a:rPr lang="en-US" sz="2400" b="1" dirty="0" smtClean="0"/>
              <a:t>proceedings</a:t>
            </a:r>
            <a:endParaRPr lang="cs-CZ" sz="2400" b="1" dirty="0" smtClean="0"/>
          </a:p>
          <a:p>
            <a:pPr algn="just">
              <a:lnSpc>
                <a:spcPct val="100000"/>
              </a:lnSpc>
            </a:pPr>
            <a:r>
              <a:rPr lang="cs-CZ" sz="2400" b="1" dirty="0" err="1" smtClean="0"/>
              <a:t>is</a:t>
            </a:r>
            <a:r>
              <a:rPr lang="cs-CZ" sz="2400" b="1" dirty="0" smtClean="0"/>
              <a:t> </a:t>
            </a:r>
            <a:r>
              <a:rPr lang="en-US" sz="2400" b="1" dirty="0" smtClean="0"/>
              <a:t>a </a:t>
            </a:r>
            <a:r>
              <a:rPr lang="en-US" sz="2400" b="1" dirty="0">
                <a:solidFill>
                  <a:srgbClr val="FF0000"/>
                </a:solidFill>
              </a:rPr>
              <a:t>legal relationship </a:t>
            </a:r>
            <a:r>
              <a:rPr lang="en-US" sz="2400" dirty="0"/>
              <a:t>(procedural nature, </a:t>
            </a:r>
            <a:r>
              <a:rPr lang="en-US" sz="2400" dirty="0" smtClean="0"/>
              <a:t>unequal</a:t>
            </a:r>
            <a:r>
              <a:rPr lang="cs-CZ" sz="2400" dirty="0" smtClean="0"/>
              <a:t> </a:t>
            </a:r>
            <a:r>
              <a:rPr lang="en-US" sz="2400" dirty="0" smtClean="0"/>
              <a:t>position</a:t>
            </a:r>
            <a:r>
              <a:rPr lang="en-US" sz="2400" dirty="0"/>
              <a:t>, superiority of the administrative body), </a:t>
            </a:r>
            <a:r>
              <a:rPr lang="en-US" sz="2400" b="1" dirty="0"/>
              <a:t>has </a:t>
            </a:r>
            <a:r>
              <a:rPr lang="en-US" sz="2400" b="1" dirty="0">
                <a:solidFill>
                  <a:srgbClr val="FF0000"/>
                </a:solidFill>
              </a:rPr>
              <a:t>entities</a:t>
            </a:r>
            <a:r>
              <a:rPr lang="en-US" sz="2400" b="1" dirty="0"/>
              <a:t> </a:t>
            </a:r>
            <a:r>
              <a:rPr lang="en-US" sz="2400" dirty="0"/>
              <a:t>(</a:t>
            </a:r>
            <a:r>
              <a:rPr lang="en-US" sz="2400" dirty="0" smtClean="0"/>
              <a:t>administrative</a:t>
            </a:r>
            <a:r>
              <a:rPr lang="cs-CZ" sz="2400" dirty="0" smtClean="0"/>
              <a:t> body </a:t>
            </a:r>
            <a:r>
              <a:rPr lang="en-US" sz="2400" dirty="0" smtClean="0"/>
              <a:t>and </a:t>
            </a:r>
            <a:r>
              <a:rPr lang="en-US" sz="2400" dirty="0"/>
              <a:t>participants), </a:t>
            </a:r>
            <a:r>
              <a:rPr lang="en-US" sz="2400" b="1" dirty="0">
                <a:solidFill>
                  <a:srgbClr val="FF0000"/>
                </a:solidFill>
              </a:rPr>
              <a:t>object</a:t>
            </a:r>
            <a:r>
              <a:rPr lang="en-US" sz="2400" b="1" dirty="0"/>
              <a:t> </a:t>
            </a:r>
            <a:r>
              <a:rPr lang="en-US" sz="2400" dirty="0"/>
              <a:t>(why, for what purpose - issuing a </a:t>
            </a:r>
            <a:r>
              <a:rPr lang="en-US" sz="2400" dirty="0" smtClean="0"/>
              <a:t>decision</a:t>
            </a:r>
            <a:r>
              <a:rPr lang="cs-CZ" sz="2400" dirty="0" smtClean="0"/>
              <a:t> </a:t>
            </a:r>
            <a:r>
              <a:rPr lang="en-US" sz="2400" dirty="0" smtClean="0"/>
              <a:t>on </a:t>
            </a:r>
            <a:r>
              <a:rPr lang="en-US" sz="2400" dirty="0"/>
              <a:t>rights and obligations)</a:t>
            </a:r>
            <a:r>
              <a:rPr lang="en-US" sz="2400" b="1" dirty="0"/>
              <a:t> and </a:t>
            </a:r>
            <a:r>
              <a:rPr lang="en-US" sz="2400" b="1" dirty="0">
                <a:solidFill>
                  <a:srgbClr val="FF0000"/>
                </a:solidFill>
              </a:rPr>
              <a:t>content</a:t>
            </a:r>
            <a:r>
              <a:rPr lang="en-US" sz="2400" b="1" dirty="0"/>
              <a:t> </a:t>
            </a:r>
            <a:r>
              <a:rPr lang="en-US" sz="2400" dirty="0"/>
              <a:t>(procedural rights and obligations)</a:t>
            </a:r>
            <a:endParaRPr lang="cs-CZ" sz="2400" dirty="0" smtClean="0"/>
          </a:p>
        </p:txBody>
      </p:sp>
    </p:spTree>
    <p:extLst>
      <p:ext uri="{BB962C8B-B14F-4D97-AF65-F5344CB8AC3E}">
        <p14:creationId xmlns:p14="http://schemas.microsoft.com/office/powerpoint/2010/main" val="318641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dirty="0" smtClean="0"/>
              <a:t>t</a:t>
            </a:r>
            <a:r>
              <a:rPr lang="en-US" sz="2400" dirty="0" smtClean="0"/>
              <a:t>he </a:t>
            </a:r>
            <a:r>
              <a:rPr lang="en-US" sz="2400" dirty="0"/>
              <a:t>'</a:t>
            </a:r>
            <a:r>
              <a:rPr lang="en-US" sz="2400" b="1" dirty="0">
                <a:solidFill>
                  <a:srgbClr val="FF0000"/>
                </a:solidFill>
              </a:rPr>
              <a:t>master</a:t>
            </a:r>
            <a:r>
              <a:rPr lang="en-US" sz="2400" dirty="0"/>
              <a:t> of the proceedings' is </a:t>
            </a:r>
            <a:r>
              <a:rPr lang="en-US" sz="2400" dirty="0" smtClean="0"/>
              <a:t>the </a:t>
            </a:r>
            <a:r>
              <a:rPr lang="en-US" sz="2400" dirty="0"/>
              <a:t>competent administrative </a:t>
            </a:r>
            <a:r>
              <a:rPr lang="cs-CZ" sz="2400" dirty="0" smtClean="0"/>
              <a:t>bod</a:t>
            </a:r>
            <a:r>
              <a:rPr lang="en-US" sz="2400" dirty="0" smtClean="0"/>
              <a:t> </a:t>
            </a:r>
            <a:r>
              <a:rPr lang="en-US" sz="2400" dirty="0"/>
              <a:t>- the </a:t>
            </a:r>
            <a:r>
              <a:rPr lang="en-US" sz="2400" b="1" dirty="0" err="1" smtClean="0"/>
              <a:t>parti</a:t>
            </a:r>
            <a:r>
              <a:rPr lang="cs-CZ" sz="2400" b="1" dirty="0" err="1" smtClean="0"/>
              <a:t>cipants</a:t>
            </a:r>
            <a:r>
              <a:rPr lang="cs-CZ" sz="2400" dirty="0" smtClean="0"/>
              <a:t> </a:t>
            </a:r>
            <a:r>
              <a:rPr lang="en-US" sz="2400" dirty="0" smtClean="0"/>
              <a:t>have </a:t>
            </a:r>
            <a:r>
              <a:rPr lang="en-US" sz="2400" dirty="0"/>
              <a:t>the </a:t>
            </a:r>
            <a:r>
              <a:rPr lang="en-US" sz="2400" b="1" dirty="0"/>
              <a:t>right to propose and demand</a:t>
            </a:r>
            <a:r>
              <a:rPr lang="en-US" sz="2400" dirty="0"/>
              <a:t>… but they may not be</a:t>
            </a:r>
          </a:p>
          <a:p>
            <a:pPr algn="just">
              <a:lnSpc>
                <a:spcPct val="100000"/>
              </a:lnSpc>
            </a:pPr>
            <a:r>
              <a:rPr lang="en-US" sz="2400" dirty="0"/>
              <a:t>complied with (but justify </a:t>
            </a:r>
            <a:r>
              <a:rPr lang="en-US" sz="2400" dirty="0" smtClean="0"/>
              <a:t>why</a:t>
            </a:r>
            <a:r>
              <a:rPr lang="cs-CZ" sz="2400" dirty="0" smtClean="0"/>
              <a:t> – in </a:t>
            </a:r>
            <a:r>
              <a:rPr lang="cs-CZ" sz="2400" dirty="0" err="1" smtClean="0"/>
              <a:t>reasoning</a:t>
            </a:r>
            <a:r>
              <a:rPr lang="en-US" sz="2400" dirty="0" smtClean="0"/>
              <a:t>)</a:t>
            </a:r>
            <a:endParaRPr lang="en-US" sz="2400" dirty="0"/>
          </a:p>
          <a:p>
            <a:pPr algn="just">
              <a:lnSpc>
                <a:spcPct val="100000"/>
              </a:lnSpc>
            </a:pPr>
            <a:r>
              <a:rPr lang="en-US" sz="2400" b="1" dirty="0" smtClean="0"/>
              <a:t>time </a:t>
            </a:r>
            <a:r>
              <a:rPr lang="en-US" sz="2400" b="1" dirty="0"/>
              <a:t>limit for issuing </a:t>
            </a:r>
            <a:r>
              <a:rPr lang="en-US" sz="2400" dirty="0"/>
              <a:t>a decision </a:t>
            </a:r>
            <a:r>
              <a:rPr lang="en-US" sz="2400" dirty="0" smtClean="0"/>
              <a:t>(</a:t>
            </a:r>
            <a:r>
              <a:rPr lang="cs-CZ" sz="2400" dirty="0" smtClean="0"/>
              <a:t>Art. 7</a:t>
            </a:r>
            <a:r>
              <a:rPr lang="en-US" sz="2400" dirty="0" smtClean="0"/>
              <a:t>1</a:t>
            </a:r>
            <a:r>
              <a:rPr lang="en-US" sz="2400" dirty="0"/>
              <a:t>) </a:t>
            </a:r>
            <a:r>
              <a:rPr lang="cs-CZ" sz="2400" dirty="0" smtClean="0"/>
              <a:t>x </a:t>
            </a:r>
            <a:r>
              <a:rPr lang="cs-CZ" sz="2400" dirty="0" err="1" smtClean="0"/>
              <a:t>administrative</a:t>
            </a:r>
            <a:r>
              <a:rPr lang="cs-CZ" sz="2400" dirty="0" smtClean="0"/>
              <a:t> silence </a:t>
            </a:r>
            <a:r>
              <a:rPr lang="en-US" sz="2400" dirty="0" smtClean="0"/>
              <a:t>(</a:t>
            </a:r>
            <a:r>
              <a:rPr lang="cs-CZ" sz="2400" dirty="0" smtClean="0"/>
              <a:t>Art. </a:t>
            </a:r>
            <a:r>
              <a:rPr lang="en-US" sz="2400" dirty="0" smtClean="0"/>
              <a:t>80</a:t>
            </a:r>
            <a:r>
              <a:rPr lang="en-US" sz="2400" dirty="0"/>
              <a:t>), </a:t>
            </a:r>
            <a:r>
              <a:rPr lang="en-US" sz="2400" dirty="0" smtClean="0"/>
              <a:t>in </a:t>
            </a:r>
            <a:r>
              <a:rPr lang="en-US" sz="2400" dirty="0"/>
              <a:t>some </a:t>
            </a:r>
            <a:r>
              <a:rPr lang="en-US" sz="2400" dirty="0" smtClean="0"/>
              <a:t>cases </a:t>
            </a:r>
            <a:r>
              <a:rPr lang="en-US" sz="2400" dirty="0"/>
              <a:t>the time </a:t>
            </a:r>
            <a:r>
              <a:rPr lang="en-US" sz="2400" b="1" dirty="0"/>
              <a:t>limits </a:t>
            </a:r>
            <a:r>
              <a:rPr lang="en-US" sz="2400" b="1" dirty="0" smtClean="0"/>
              <a:t>initiating </a:t>
            </a:r>
            <a:r>
              <a:rPr lang="en-US" sz="2400" b="1" dirty="0"/>
              <a:t>proceedings </a:t>
            </a:r>
            <a:r>
              <a:rPr lang="en-US" sz="2400" dirty="0"/>
              <a:t>and </a:t>
            </a:r>
            <a:r>
              <a:rPr lang="cs-CZ" sz="2400" dirty="0" err="1" smtClean="0"/>
              <a:t>issuing</a:t>
            </a:r>
            <a:r>
              <a:rPr lang="cs-CZ" sz="2400" dirty="0" smtClean="0"/>
              <a:t> </a:t>
            </a:r>
            <a:r>
              <a:rPr lang="en-US" sz="2400" dirty="0" smtClean="0"/>
              <a:t>decision/termination </a:t>
            </a:r>
            <a:r>
              <a:rPr lang="en-US" sz="2400" dirty="0"/>
              <a:t>of proceedings</a:t>
            </a:r>
          </a:p>
          <a:p>
            <a:pPr algn="just">
              <a:lnSpc>
                <a:spcPct val="100000"/>
              </a:lnSpc>
            </a:pPr>
            <a:r>
              <a:rPr lang="cs-CZ" sz="2400" b="1" dirty="0" err="1" smtClean="0"/>
              <a:t>gaining</a:t>
            </a:r>
            <a:r>
              <a:rPr lang="cs-CZ" sz="2400" b="1" dirty="0" smtClean="0"/>
              <a:t> </a:t>
            </a:r>
            <a:r>
              <a:rPr lang="en-US" sz="2400" b="1" dirty="0" smtClean="0"/>
              <a:t>of </a:t>
            </a:r>
            <a:r>
              <a:rPr lang="en-US" sz="2400" b="1" dirty="0"/>
              <a:t>documents </a:t>
            </a:r>
            <a:r>
              <a:rPr lang="en-US" sz="2400" dirty="0"/>
              <a:t>from other (affected) administrative bodies</a:t>
            </a:r>
            <a:r>
              <a:rPr lang="en-US" sz="2400" dirty="0" smtClean="0"/>
              <a:t>,</a:t>
            </a:r>
            <a:r>
              <a:rPr lang="cs-CZ" sz="2400" dirty="0" smtClean="0"/>
              <a:t> </a:t>
            </a:r>
            <a:r>
              <a:rPr lang="en-US" sz="2400" dirty="0" smtClean="0"/>
              <a:t>as </a:t>
            </a:r>
            <a:r>
              <a:rPr lang="en-US" sz="2400" dirty="0"/>
              <a:t>well as the </a:t>
            </a:r>
            <a:r>
              <a:rPr lang="en-US" sz="2400" dirty="0" err="1" smtClean="0"/>
              <a:t>parti</a:t>
            </a:r>
            <a:r>
              <a:rPr lang="cs-CZ" sz="2400" dirty="0" err="1" smtClean="0"/>
              <a:t>cipants</a:t>
            </a:r>
            <a:r>
              <a:rPr lang="en-US" sz="2400" dirty="0" smtClean="0"/>
              <a:t> </a:t>
            </a:r>
            <a:r>
              <a:rPr lang="en-US" sz="2400" dirty="0"/>
              <a:t>(may propose), </a:t>
            </a:r>
            <a:r>
              <a:rPr lang="en-US" sz="2400" b="1" dirty="0"/>
              <a:t>ascertaining the </a:t>
            </a:r>
            <a:r>
              <a:rPr lang="en-US" sz="2400" b="1" dirty="0" smtClean="0"/>
              <a:t>facts</a:t>
            </a:r>
            <a:r>
              <a:rPr lang="cs-CZ" sz="2400" b="1" dirty="0" smtClean="0"/>
              <a:t> </a:t>
            </a:r>
            <a:r>
              <a:rPr lang="en-US" sz="2400" b="1" dirty="0" smtClean="0"/>
              <a:t>things </a:t>
            </a:r>
            <a:endParaRPr lang="en-US" sz="2400" b="1" dirty="0"/>
          </a:p>
          <a:p>
            <a:pPr algn="just">
              <a:lnSpc>
                <a:spcPct val="100000"/>
              </a:lnSpc>
            </a:pPr>
            <a:r>
              <a:rPr lang="cs-CZ" sz="2400" dirty="0" smtClean="0"/>
              <a:t>a</a:t>
            </a:r>
            <a:r>
              <a:rPr lang="en-US" sz="2400" dirty="0" err="1" smtClean="0"/>
              <a:t>ctivities</a:t>
            </a:r>
            <a:r>
              <a:rPr lang="en-US" sz="2400" dirty="0" smtClean="0"/>
              <a:t> </a:t>
            </a:r>
            <a:r>
              <a:rPr lang="en-US" sz="2400" dirty="0"/>
              <a:t>of the administrative body </a:t>
            </a:r>
            <a:r>
              <a:rPr lang="en-US" sz="2400" b="1" dirty="0">
                <a:solidFill>
                  <a:srgbClr val="FF0000"/>
                </a:solidFill>
              </a:rPr>
              <a:t>before, during and after</a:t>
            </a:r>
            <a:r>
              <a:rPr lang="en-US" sz="2400" dirty="0"/>
              <a:t> the proceedings</a:t>
            </a:r>
          </a:p>
          <a:p>
            <a:pPr marL="72000" indent="0" algn="just">
              <a:lnSpc>
                <a:spcPct val="100000"/>
              </a:lnSpc>
              <a:buNone/>
            </a:pPr>
            <a:endParaRPr lang="cs-CZ" sz="2400" dirty="0" smtClean="0"/>
          </a:p>
        </p:txBody>
      </p:sp>
    </p:spTree>
    <p:extLst>
      <p:ext uri="{BB962C8B-B14F-4D97-AF65-F5344CB8AC3E}">
        <p14:creationId xmlns:p14="http://schemas.microsoft.com/office/powerpoint/2010/main" val="202902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b="1" dirty="0" smtClean="0"/>
              <a:t>p</a:t>
            </a:r>
            <a:r>
              <a:rPr lang="en-US" sz="2400" b="1" dirty="0" err="1" smtClean="0"/>
              <a:t>arti</a:t>
            </a:r>
            <a:r>
              <a:rPr lang="cs-CZ" sz="2400" b="1" dirty="0" err="1" smtClean="0"/>
              <a:t>cipants</a:t>
            </a:r>
            <a:r>
              <a:rPr lang="cs-CZ" sz="2400" dirty="0" smtClean="0"/>
              <a:t> </a:t>
            </a:r>
            <a:r>
              <a:rPr lang="en-US" sz="2400" dirty="0" smtClean="0"/>
              <a:t>- </a:t>
            </a:r>
            <a:r>
              <a:rPr lang="en-US" sz="2400" dirty="0"/>
              <a:t>those whose </a:t>
            </a:r>
            <a:r>
              <a:rPr lang="cs-CZ" sz="2400" dirty="0" err="1" smtClean="0"/>
              <a:t>rights</a:t>
            </a:r>
            <a:r>
              <a:rPr lang="cs-CZ" sz="2400" dirty="0" smtClean="0"/>
              <a:t> </a:t>
            </a:r>
            <a:r>
              <a:rPr lang="cs-CZ" sz="2400" dirty="0" err="1" smtClean="0"/>
              <a:t>or</a:t>
            </a:r>
            <a:r>
              <a:rPr lang="cs-CZ" sz="2400" dirty="0" smtClean="0"/>
              <a:t> </a:t>
            </a:r>
            <a:r>
              <a:rPr lang="cs-CZ" sz="2400" dirty="0" err="1" smtClean="0"/>
              <a:t>ditues</a:t>
            </a:r>
            <a:r>
              <a:rPr lang="cs-CZ" sz="2400" dirty="0" smtClean="0"/>
              <a:t> </a:t>
            </a:r>
            <a:r>
              <a:rPr lang="en-US" sz="2400" dirty="0" smtClean="0"/>
              <a:t>are </a:t>
            </a:r>
            <a:r>
              <a:rPr lang="en-US" sz="2400" dirty="0"/>
              <a:t>to be </a:t>
            </a:r>
            <a:r>
              <a:rPr lang="en-US" sz="2400" dirty="0" smtClean="0"/>
              <a:t>decided</a:t>
            </a:r>
            <a:r>
              <a:rPr lang="cs-CZ" sz="2400" dirty="0" smtClean="0"/>
              <a:t> </a:t>
            </a:r>
            <a:r>
              <a:rPr lang="en-US" sz="2400" dirty="0" smtClean="0"/>
              <a:t>(established</a:t>
            </a:r>
            <a:r>
              <a:rPr lang="en-US" sz="2400" dirty="0"/>
              <a:t>, changed, canceled or </a:t>
            </a:r>
            <a:r>
              <a:rPr lang="en-US" sz="2400" dirty="0" smtClean="0"/>
              <a:t>confirm</a:t>
            </a:r>
            <a:r>
              <a:rPr lang="cs-CZ" sz="2400" dirty="0" err="1" smtClean="0"/>
              <a:t>ed</a:t>
            </a:r>
            <a:r>
              <a:rPr lang="en-US" sz="2400" dirty="0" smtClean="0"/>
              <a:t>)</a:t>
            </a:r>
            <a:endParaRPr lang="en-US" sz="2400" dirty="0"/>
          </a:p>
          <a:p>
            <a:pPr algn="just">
              <a:lnSpc>
                <a:spcPct val="100000"/>
              </a:lnSpc>
            </a:pPr>
            <a:r>
              <a:rPr lang="cs-CZ" sz="2400" dirty="0" smtClean="0"/>
              <a:t>min. </a:t>
            </a:r>
            <a:r>
              <a:rPr lang="cs-CZ" sz="2400" b="1" dirty="0" smtClean="0"/>
              <a:t>1 participant</a:t>
            </a:r>
            <a:r>
              <a:rPr lang="cs-CZ" sz="2400" dirty="0" smtClean="0"/>
              <a:t>, s</a:t>
            </a:r>
            <a:r>
              <a:rPr lang="en-US" sz="2400" dirty="0" err="1" smtClean="0"/>
              <a:t>pecial</a:t>
            </a:r>
            <a:r>
              <a:rPr lang="en-US" sz="2400" dirty="0" smtClean="0"/>
              <a:t> </a:t>
            </a:r>
            <a:r>
              <a:rPr lang="en-US" sz="2400" dirty="0"/>
              <a:t>laws may </a:t>
            </a:r>
            <a:r>
              <a:rPr lang="en-US" sz="2400" b="1" dirty="0">
                <a:solidFill>
                  <a:srgbClr val="FF0000"/>
                </a:solidFill>
              </a:rPr>
              <a:t>include a </a:t>
            </a:r>
            <a:r>
              <a:rPr lang="en-US" sz="2400" b="1" dirty="0" smtClean="0">
                <a:solidFill>
                  <a:srgbClr val="FF0000"/>
                </a:solidFill>
              </a:rPr>
              <a:t>broader</a:t>
            </a:r>
            <a:r>
              <a:rPr lang="cs-CZ" sz="2400" b="1" dirty="0" smtClean="0">
                <a:solidFill>
                  <a:srgbClr val="FF0000"/>
                </a:solidFill>
              </a:rPr>
              <a:t>/</a:t>
            </a:r>
            <a:r>
              <a:rPr lang="cs-CZ" sz="2400" b="1" dirty="0" err="1" smtClean="0">
                <a:solidFill>
                  <a:srgbClr val="FF0000"/>
                </a:solidFill>
              </a:rPr>
              <a:t>narrower</a:t>
            </a:r>
            <a:r>
              <a:rPr lang="en-US" sz="2400" b="1" dirty="0" smtClean="0">
                <a:solidFill>
                  <a:srgbClr val="FF0000"/>
                </a:solidFill>
              </a:rPr>
              <a:t> </a:t>
            </a:r>
            <a:r>
              <a:rPr lang="en-US" sz="2400" dirty="0"/>
              <a:t>definition, </a:t>
            </a:r>
            <a:endParaRPr lang="cs-CZ" sz="2400" dirty="0" smtClean="0"/>
          </a:p>
          <a:p>
            <a:pPr algn="just">
              <a:lnSpc>
                <a:spcPct val="100000"/>
              </a:lnSpc>
            </a:pPr>
            <a:r>
              <a:rPr lang="cs-CZ" sz="2400" b="1" dirty="0" smtClean="0"/>
              <a:t>i</a:t>
            </a:r>
            <a:r>
              <a:rPr lang="en-US" sz="2400" b="1" dirty="0" smtClean="0"/>
              <a:t>n </a:t>
            </a:r>
            <a:r>
              <a:rPr lang="en-US" sz="2400" b="1" dirty="0"/>
              <a:t>case of doubt </a:t>
            </a:r>
            <a:r>
              <a:rPr lang="en-US" sz="2400" dirty="0" smtClean="0"/>
              <a:t>– </a:t>
            </a:r>
            <a:r>
              <a:rPr lang="cs-CZ" sz="2400" dirty="0" err="1" smtClean="0"/>
              <a:t>is</a:t>
            </a:r>
            <a:r>
              <a:rPr lang="cs-CZ" sz="2400" dirty="0" smtClean="0"/>
              <a:t> </a:t>
            </a:r>
            <a:r>
              <a:rPr lang="cs-CZ" sz="2400" dirty="0" err="1" smtClean="0"/>
              <a:t>better</a:t>
            </a:r>
            <a:r>
              <a:rPr lang="cs-CZ" sz="2400" dirty="0" smtClean="0"/>
              <a:t> to </a:t>
            </a:r>
            <a:r>
              <a:rPr lang="en-US" sz="2400" dirty="0" smtClean="0"/>
              <a:t>consider person </a:t>
            </a:r>
            <a:r>
              <a:rPr lang="en-US" sz="2400" dirty="0"/>
              <a:t>as a participant (</a:t>
            </a:r>
            <a:r>
              <a:rPr lang="en-US" sz="2400" dirty="0" smtClean="0"/>
              <a:t>risk</a:t>
            </a:r>
            <a:r>
              <a:rPr lang="cs-CZ" sz="2400" dirty="0" smtClean="0"/>
              <a:t> </a:t>
            </a:r>
            <a:r>
              <a:rPr lang="cs-CZ" sz="2400" dirty="0" err="1" smtClean="0"/>
              <a:t>of</a:t>
            </a:r>
            <a:r>
              <a:rPr lang="cs-CZ" sz="2400" dirty="0" smtClean="0"/>
              <a:t> „</a:t>
            </a:r>
            <a:r>
              <a:rPr lang="en-US" sz="2400" dirty="0" smtClean="0"/>
              <a:t>forgotten participants</a:t>
            </a:r>
            <a:r>
              <a:rPr lang="cs-CZ" sz="2400" dirty="0" smtClean="0"/>
              <a:t>“</a:t>
            </a:r>
            <a:r>
              <a:rPr lang="en-US" sz="2400" dirty="0" smtClean="0"/>
              <a:t>)</a:t>
            </a:r>
            <a:endParaRPr lang="en-US" sz="2400" dirty="0"/>
          </a:p>
          <a:p>
            <a:pPr algn="just">
              <a:lnSpc>
                <a:spcPct val="100000"/>
              </a:lnSpc>
            </a:pPr>
            <a:r>
              <a:rPr lang="cs-CZ" sz="2400" dirty="0" smtClean="0"/>
              <a:t>t</a:t>
            </a:r>
            <a:r>
              <a:rPr lang="en-US" sz="2400" dirty="0" smtClean="0"/>
              <a:t>he </a:t>
            </a:r>
            <a:r>
              <a:rPr lang="en-US" sz="2400" dirty="0"/>
              <a:t>responsibility for the </a:t>
            </a:r>
            <a:r>
              <a:rPr lang="en-US" sz="2400" b="1" dirty="0"/>
              <a:t>proper delimitation of the participants </a:t>
            </a:r>
            <a:r>
              <a:rPr lang="en-US" sz="2400" dirty="0"/>
              <a:t>lies with the </a:t>
            </a:r>
            <a:r>
              <a:rPr lang="en-US" sz="2400" dirty="0" smtClean="0"/>
              <a:t>administrative</a:t>
            </a:r>
            <a:r>
              <a:rPr lang="cs-CZ" sz="2400" dirty="0" smtClean="0"/>
              <a:t> body, </a:t>
            </a:r>
            <a:r>
              <a:rPr lang="cs-CZ" sz="2400" dirty="0" err="1" smtClean="0"/>
              <a:t>the</a:t>
            </a:r>
            <a:r>
              <a:rPr lang="cs-CZ" sz="2400" dirty="0" smtClean="0"/>
              <a:t> </a:t>
            </a:r>
            <a:r>
              <a:rPr lang="en-US" sz="2400" dirty="0" smtClean="0"/>
              <a:t>need </a:t>
            </a:r>
            <a:r>
              <a:rPr lang="en-US" sz="2400" dirty="0"/>
              <a:t>to check the circle of </a:t>
            </a:r>
            <a:r>
              <a:rPr lang="en-US" sz="2400" dirty="0" smtClean="0"/>
              <a:t>participants</a:t>
            </a:r>
            <a:endParaRPr lang="cs-CZ" sz="2400" dirty="0" smtClean="0"/>
          </a:p>
          <a:p>
            <a:pPr algn="just">
              <a:lnSpc>
                <a:spcPct val="100000"/>
              </a:lnSpc>
            </a:pPr>
            <a:r>
              <a:rPr lang="cs-CZ" sz="2400" dirty="0" smtClean="0"/>
              <a:t>more </a:t>
            </a:r>
            <a:r>
              <a:rPr lang="cs-CZ" sz="2400" dirty="0" err="1" smtClean="0"/>
              <a:t>than</a:t>
            </a:r>
            <a:r>
              <a:rPr lang="cs-CZ" sz="2400" dirty="0" smtClean="0"/>
              <a:t> </a:t>
            </a:r>
            <a:r>
              <a:rPr lang="cs-CZ" sz="2400" b="1" dirty="0" smtClean="0"/>
              <a:t>30 </a:t>
            </a:r>
            <a:r>
              <a:rPr lang="cs-CZ" sz="2400" b="1" dirty="0" err="1" smtClean="0"/>
              <a:t>participants</a:t>
            </a:r>
            <a:r>
              <a:rPr lang="cs-CZ" sz="2400" b="1" dirty="0" smtClean="0"/>
              <a:t> </a:t>
            </a:r>
            <a:r>
              <a:rPr lang="cs-CZ" sz="2400" dirty="0" smtClean="0"/>
              <a:t>(</a:t>
            </a:r>
            <a:r>
              <a:rPr lang="cs-CZ" sz="2400" b="1" dirty="0" err="1" smtClean="0">
                <a:solidFill>
                  <a:srgbClr val="FF0000"/>
                </a:solidFill>
              </a:rPr>
              <a:t>simplified</a:t>
            </a:r>
            <a:r>
              <a:rPr lang="cs-CZ" sz="2400" b="1" dirty="0" smtClean="0">
                <a:solidFill>
                  <a:srgbClr val="FF0000"/>
                </a:solidFill>
              </a:rPr>
              <a:t> </a:t>
            </a:r>
            <a:r>
              <a:rPr lang="cs-CZ" sz="2400" b="1" dirty="0" err="1" smtClean="0">
                <a:solidFill>
                  <a:srgbClr val="FF0000"/>
                </a:solidFill>
              </a:rPr>
              <a:t>procedure</a:t>
            </a:r>
            <a:r>
              <a:rPr lang="cs-CZ" sz="2400" b="1" dirty="0" smtClean="0">
                <a:solidFill>
                  <a:srgbClr val="FF0000"/>
                </a:solidFill>
              </a:rPr>
              <a:t> </a:t>
            </a:r>
            <a:r>
              <a:rPr lang="cs-CZ" sz="2400" dirty="0" smtClean="0"/>
              <a:t>Art. 144)</a:t>
            </a:r>
          </a:p>
        </p:txBody>
      </p:sp>
    </p:spTree>
    <p:extLst>
      <p:ext uri="{BB962C8B-B14F-4D97-AF65-F5344CB8AC3E}">
        <p14:creationId xmlns:p14="http://schemas.microsoft.com/office/powerpoint/2010/main" val="4204730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b="1" dirty="0" smtClean="0"/>
              <a:t>p</a:t>
            </a:r>
            <a:r>
              <a:rPr lang="en-US" sz="2400" b="1" dirty="0" err="1" smtClean="0"/>
              <a:t>arti</a:t>
            </a:r>
            <a:r>
              <a:rPr lang="cs-CZ" sz="2400" b="1" dirty="0" err="1" smtClean="0"/>
              <a:t>cipants</a:t>
            </a:r>
            <a:r>
              <a:rPr lang="cs-CZ" sz="2400" dirty="0" smtClean="0"/>
              <a:t> </a:t>
            </a:r>
            <a:endParaRPr lang="cs-CZ" sz="2400" dirty="0"/>
          </a:p>
          <a:p>
            <a:pPr marL="72000" indent="0" algn="just">
              <a:lnSpc>
                <a:spcPct val="100000"/>
              </a:lnSpc>
              <a:buNone/>
            </a:pPr>
            <a:r>
              <a:rPr lang="en-US" sz="2400" dirty="0"/>
              <a:t>1. </a:t>
            </a:r>
            <a:r>
              <a:rPr lang="en-US" sz="2400" b="1" dirty="0" smtClean="0"/>
              <a:t>main</a:t>
            </a:r>
            <a:r>
              <a:rPr lang="en-US" sz="2400" b="1" dirty="0"/>
              <a:t>, strong or unforgettable participants </a:t>
            </a:r>
            <a:r>
              <a:rPr lang="en-US" sz="2400" dirty="0" smtClean="0"/>
              <a:t>– </a:t>
            </a:r>
            <a:r>
              <a:rPr lang="cs-CZ" sz="2400" dirty="0" smtClean="0"/>
              <a:t>Art. </a:t>
            </a:r>
            <a:r>
              <a:rPr lang="en-US" sz="2400" dirty="0" smtClean="0"/>
              <a:t>27 </a:t>
            </a:r>
            <a:r>
              <a:rPr lang="cs-CZ" sz="2400" dirty="0" smtClean="0"/>
              <a:t>sec. 1 CAP (</a:t>
            </a:r>
            <a:r>
              <a:rPr lang="en-US" sz="2400" dirty="0" smtClean="0"/>
              <a:t>persons </a:t>
            </a:r>
            <a:r>
              <a:rPr lang="en-US" sz="2400" dirty="0"/>
              <a:t>whose </a:t>
            </a:r>
            <a:r>
              <a:rPr lang="cs-CZ" sz="2400" dirty="0" err="1" smtClean="0"/>
              <a:t>rights</a:t>
            </a:r>
            <a:r>
              <a:rPr lang="cs-CZ" sz="2400" dirty="0" smtClean="0"/>
              <a:t> </a:t>
            </a:r>
            <a:r>
              <a:rPr lang="cs-CZ" sz="2400" dirty="0" err="1" smtClean="0"/>
              <a:t>or</a:t>
            </a:r>
            <a:r>
              <a:rPr lang="cs-CZ" sz="2400" dirty="0" smtClean="0"/>
              <a:t> </a:t>
            </a:r>
            <a:r>
              <a:rPr lang="cs-CZ" sz="2400" dirty="0" err="1" smtClean="0"/>
              <a:t>duties</a:t>
            </a:r>
            <a:r>
              <a:rPr lang="cs-CZ" sz="2400" dirty="0" smtClean="0"/>
              <a:t> </a:t>
            </a:r>
            <a:r>
              <a:rPr lang="en-US" sz="2400" dirty="0" smtClean="0"/>
              <a:t>are </a:t>
            </a:r>
            <a:r>
              <a:rPr lang="en-US" sz="2400" b="1" dirty="0">
                <a:solidFill>
                  <a:srgbClr val="FF0000"/>
                </a:solidFill>
              </a:rPr>
              <a:t>directly </a:t>
            </a:r>
            <a:r>
              <a:rPr lang="en-US" sz="2400" b="1" dirty="0" smtClean="0">
                <a:solidFill>
                  <a:srgbClr val="FF0000"/>
                </a:solidFill>
              </a:rPr>
              <a:t>decided</a:t>
            </a:r>
            <a:r>
              <a:rPr lang="cs-CZ" sz="2400" dirty="0" smtClean="0"/>
              <a:t>)</a:t>
            </a:r>
            <a:endParaRPr lang="en-US" sz="2400" dirty="0"/>
          </a:p>
          <a:p>
            <a:pPr marL="72000" indent="0" algn="just">
              <a:lnSpc>
                <a:spcPct val="100000"/>
              </a:lnSpc>
              <a:buNone/>
            </a:pPr>
            <a:r>
              <a:rPr lang="en-US" sz="2400" b="1" dirty="0"/>
              <a:t>2. </a:t>
            </a:r>
            <a:r>
              <a:rPr lang="en-US" sz="2400" b="1" dirty="0" smtClean="0"/>
              <a:t>weaker </a:t>
            </a:r>
            <a:r>
              <a:rPr lang="en-US" sz="2400" b="1" dirty="0"/>
              <a:t>participants </a:t>
            </a:r>
            <a:r>
              <a:rPr lang="en-US" sz="2400" dirty="0" smtClean="0"/>
              <a:t>– </a:t>
            </a:r>
            <a:r>
              <a:rPr lang="cs-CZ" sz="2400" dirty="0" smtClean="0"/>
              <a:t>Art. </a:t>
            </a:r>
            <a:r>
              <a:rPr lang="en-US" sz="2400" dirty="0" smtClean="0"/>
              <a:t>27 </a:t>
            </a:r>
            <a:r>
              <a:rPr lang="cs-CZ" sz="2400" dirty="0" smtClean="0"/>
              <a:t>sec. </a:t>
            </a:r>
            <a:r>
              <a:rPr lang="en-US" sz="2400" dirty="0" smtClean="0"/>
              <a:t>2</a:t>
            </a:r>
            <a:r>
              <a:rPr lang="cs-CZ" sz="2400" dirty="0" smtClean="0"/>
              <a:t> CAP</a:t>
            </a:r>
            <a:r>
              <a:rPr lang="en-US" sz="2400" dirty="0" smtClean="0"/>
              <a:t>, those </a:t>
            </a:r>
            <a:r>
              <a:rPr lang="en-US" sz="2400" dirty="0"/>
              <a:t>whose </a:t>
            </a:r>
            <a:r>
              <a:rPr lang="cs-CZ" sz="2400" dirty="0" err="1" smtClean="0"/>
              <a:t>rights</a:t>
            </a:r>
            <a:r>
              <a:rPr lang="cs-CZ" sz="2400" dirty="0" smtClean="0"/>
              <a:t> </a:t>
            </a:r>
            <a:r>
              <a:rPr lang="cs-CZ" sz="2400" dirty="0" err="1" smtClean="0"/>
              <a:t>or</a:t>
            </a:r>
            <a:r>
              <a:rPr lang="cs-CZ" sz="2400" dirty="0" smtClean="0"/>
              <a:t> </a:t>
            </a:r>
            <a:r>
              <a:rPr lang="cs-CZ" sz="2400" dirty="0" err="1" smtClean="0"/>
              <a:t>duties</a:t>
            </a:r>
            <a:r>
              <a:rPr lang="cs-CZ" sz="2400" dirty="0" smtClean="0"/>
              <a:t> </a:t>
            </a:r>
            <a:r>
              <a:rPr lang="en-US" sz="2400" dirty="0" smtClean="0"/>
              <a:t>can </a:t>
            </a:r>
            <a:r>
              <a:rPr lang="en-US" sz="2400" dirty="0"/>
              <a:t>be </a:t>
            </a:r>
            <a:r>
              <a:rPr lang="cs-CZ" sz="2400" b="1" dirty="0" smtClean="0">
                <a:solidFill>
                  <a:srgbClr val="FF0000"/>
                </a:solidFill>
              </a:rPr>
              <a:t>d</a:t>
            </a:r>
            <a:r>
              <a:rPr lang="en-US" sz="2400" b="1" dirty="0" err="1" smtClean="0">
                <a:solidFill>
                  <a:srgbClr val="FF0000"/>
                </a:solidFill>
              </a:rPr>
              <a:t>irectly</a:t>
            </a:r>
            <a:r>
              <a:rPr lang="en-US" sz="2400" b="1" dirty="0" smtClean="0">
                <a:solidFill>
                  <a:srgbClr val="FF0000"/>
                </a:solidFill>
              </a:rPr>
              <a:t> </a:t>
            </a:r>
            <a:r>
              <a:rPr lang="en-US" sz="2400" b="1" dirty="0">
                <a:solidFill>
                  <a:srgbClr val="FF0000"/>
                </a:solidFill>
              </a:rPr>
              <a:t>affected </a:t>
            </a:r>
            <a:r>
              <a:rPr lang="en-US" sz="2400" dirty="0"/>
              <a:t>by the decision (somehow this will have a negative effect on </a:t>
            </a:r>
            <a:r>
              <a:rPr lang="en-US" sz="2400" dirty="0" smtClean="0"/>
              <a:t>their</a:t>
            </a:r>
            <a:r>
              <a:rPr lang="cs-CZ" sz="2400" dirty="0" smtClean="0"/>
              <a:t> </a:t>
            </a:r>
            <a:r>
              <a:rPr lang="en-US" sz="2400" dirty="0" smtClean="0"/>
              <a:t>legal </a:t>
            </a:r>
            <a:r>
              <a:rPr lang="en-US" sz="2400" dirty="0"/>
              <a:t>sphere)</a:t>
            </a:r>
          </a:p>
          <a:p>
            <a:pPr marL="72000" indent="0" algn="just">
              <a:lnSpc>
                <a:spcPct val="100000"/>
              </a:lnSpc>
              <a:buNone/>
            </a:pPr>
            <a:r>
              <a:rPr lang="en-US" sz="2400" b="1" dirty="0"/>
              <a:t>3. </a:t>
            </a:r>
            <a:r>
              <a:rPr lang="cs-CZ" sz="2400" b="1" dirty="0" smtClean="0"/>
              <a:t>p</a:t>
            </a:r>
            <a:r>
              <a:rPr lang="en-US" sz="2400" b="1" dirty="0" err="1" smtClean="0"/>
              <a:t>articipants</a:t>
            </a:r>
            <a:r>
              <a:rPr lang="en-US" sz="2400" b="1" dirty="0" smtClean="0"/>
              <a:t> </a:t>
            </a:r>
            <a:r>
              <a:rPr lang="en-US" sz="2400" b="1" dirty="0"/>
              <a:t>under a special law </a:t>
            </a:r>
            <a:r>
              <a:rPr lang="en-US" sz="2400" dirty="0"/>
              <a:t>(</a:t>
            </a:r>
            <a:r>
              <a:rPr lang="en-US" sz="2400" dirty="0" err="1"/>
              <a:t>lex</a:t>
            </a:r>
            <a:r>
              <a:rPr lang="en-US" sz="2400" dirty="0"/>
              <a:t> </a:t>
            </a:r>
            <a:r>
              <a:rPr lang="en-US" sz="2400" dirty="0" err="1"/>
              <a:t>specialis</a:t>
            </a:r>
            <a:r>
              <a:rPr lang="en-US" sz="2400" dirty="0"/>
              <a:t>) </a:t>
            </a:r>
            <a:r>
              <a:rPr lang="en-US" sz="2400" dirty="0" smtClean="0"/>
              <a:t>– </a:t>
            </a:r>
            <a:r>
              <a:rPr lang="cs-CZ" sz="2400" dirty="0" smtClean="0"/>
              <a:t>Art. 27 s</a:t>
            </a:r>
            <a:r>
              <a:rPr lang="en-US" sz="2400" dirty="0" err="1" smtClean="0"/>
              <a:t>ec</a:t>
            </a:r>
            <a:r>
              <a:rPr lang="cs-CZ" sz="2400" dirty="0" smtClean="0"/>
              <a:t>. </a:t>
            </a:r>
            <a:r>
              <a:rPr lang="en-US" sz="2400" dirty="0" smtClean="0"/>
              <a:t>3</a:t>
            </a:r>
            <a:r>
              <a:rPr lang="cs-CZ" sz="2400" dirty="0" smtClean="0"/>
              <a:t> CAP</a:t>
            </a:r>
            <a:endParaRPr lang="en-US" sz="2400" dirty="0"/>
          </a:p>
          <a:p>
            <a:pPr marL="72000" indent="0" algn="just">
              <a:lnSpc>
                <a:spcPct val="100000"/>
              </a:lnSpc>
              <a:buNone/>
            </a:pPr>
            <a:r>
              <a:rPr lang="en-US" sz="2400" dirty="0"/>
              <a:t>4. </a:t>
            </a:r>
            <a:r>
              <a:rPr lang="cs-CZ" sz="2400" dirty="0" smtClean="0"/>
              <a:t>t</a:t>
            </a:r>
            <a:r>
              <a:rPr lang="en-US" sz="2400" dirty="0" smtClean="0"/>
              <a:t>he </a:t>
            </a:r>
            <a:r>
              <a:rPr lang="en-US" sz="2400" dirty="0" err="1" smtClean="0"/>
              <a:t>parti</a:t>
            </a:r>
            <a:r>
              <a:rPr lang="cs-CZ" sz="2400" dirty="0" err="1" smtClean="0"/>
              <a:t>cipant</a:t>
            </a:r>
            <a:r>
              <a:rPr lang="cs-CZ" sz="2400" dirty="0" smtClean="0"/>
              <a:t> </a:t>
            </a:r>
            <a:r>
              <a:rPr lang="cs-CZ" sz="2400" b="1" dirty="0" smtClean="0"/>
              <a:t>in case </a:t>
            </a:r>
            <a:r>
              <a:rPr lang="cs-CZ" sz="2400" b="1" dirty="0" err="1" smtClean="0"/>
              <a:t>of</a:t>
            </a:r>
            <a:r>
              <a:rPr lang="cs-CZ" sz="2400" b="1" dirty="0" smtClean="0"/>
              <a:t> </a:t>
            </a:r>
            <a:r>
              <a:rPr lang="en-US" sz="2400" b="1" dirty="0" smtClean="0"/>
              <a:t>doubt </a:t>
            </a:r>
            <a:r>
              <a:rPr lang="en-US" sz="2400" dirty="0" smtClean="0"/>
              <a:t>– </a:t>
            </a:r>
            <a:r>
              <a:rPr lang="cs-CZ" sz="2400" dirty="0" smtClean="0"/>
              <a:t>Art. 28 </a:t>
            </a:r>
          </a:p>
        </p:txBody>
      </p:sp>
    </p:spTree>
    <p:extLst>
      <p:ext uri="{BB962C8B-B14F-4D97-AF65-F5344CB8AC3E}">
        <p14:creationId xmlns:p14="http://schemas.microsoft.com/office/powerpoint/2010/main" val="6241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284177"/>
            <a:ext cx="10753200" cy="451576"/>
          </a:xfrm>
        </p:spPr>
        <p:txBody>
          <a:bodyPr/>
          <a:lstStyle/>
          <a:p>
            <a:r>
              <a:rPr lang="cs-CZ" dirty="0" err="1" smtClean="0"/>
              <a:t>Introduction</a:t>
            </a:r>
            <a:endParaRPr lang="cs-CZ" dirty="0"/>
          </a:p>
        </p:txBody>
      </p:sp>
      <p:sp>
        <p:nvSpPr>
          <p:cNvPr id="5" name="Zástupný symbol pro obsah 4"/>
          <p:cNvSpPr>
            <a:spLocks noGrp="1"/>
          </p:cNvSpPr>
          <p:nvPr>
            <p:ph idx="1"/>
          </p:nvPr>
        </p:nvSpPr>
        <p:spPr>
          <a:xfrm>
            <a:off x="720000" y="821993"/>
            <a:ext cx="10753200" cy="4776923"/>
          </a:xfrm>
        </p:spPr>
        <p:txBody>
          <a:bodyPr/>
          <a:lstStyle/>
          <a:p>
            <a:pPr marL="529200" indent="-457200" algn="just">
              <a:buFont typeface="+mj-lt"/>
              <a:buAutoNum type="arabicPeriod"/>
            </a:pPr>
            <a:r>
              <a:rPr lang="cs-CZ" sz="2200" b="1" dirty="0" smtClean="0"/>
              <a:t>System </a:t>
            </a:r>
            <a:r>
              <a:rPr lang="cs-CZ" sz="2200" b="1" dirty="0" err="1" smtClean="0"/>
              <a:t>of</a:t>
            </a:r>
            <a:r>
              <a:rPr lang="cs-CZ" sz="2200" b="1" dirty="0" smtClean="0"/>
              <a:t> </a:t>
            </a:r>
            <a:r>
              <a:rPr lang="cs-CZ" sz="2200" b="1" dirty="0" err="1" smtClean="0"/>
              <a:t>Administrative</a:t>
            </a:r>
            <a:r>
              <a:rPr lang="cs-CZ" sz="2200" b="1" dirty="0" smtClean="0"/>
              <a:t> </a:t>
            </a:r>
            <a:r>
              <a:rPr lang="cs-CZ" sz="2200" b="1" dirty="0" err="1" smtClean="0"/>
              <a:t>Law</a:t>
            </a:r>
            <a:r>
              <a:rPr lang="cs-CZ" sz="2200" b="1" dirty="0" smtClean="0"/>
              <a:t> </a:t>
            </a:r>
            <a:r>
              <a:rPr lang="cs-CZ" sz="2200" dirty="0" smtClean="0"/>
              <a:t>(</a:t>
            </a:r>
            <a:r>
              <a:rPr lang="cs-CZ" sz="2200" dirty="0" err="1" smtClean="0"/>
              <a:t>according</a:t>
            </a:r>
            <a:r>
              <a:rPr lang="cs-CZ" sz="2200" dirty="0" smtClean="0"/>
              <a:t> to </a:t>
            </a:r>
            <a:r>
              <a:rPr lang="cs-CZ" sz="2200" dirty="0" err="1" smtClean="0"/>
              <a:t>the</a:t>
            </a:r>
            <a:r>
              <a:rPr lang="cs-CZ" sz="2200" dirty="0" smtClean="0"/>
              <a:t> Czech </a:t>
            </a:r>
            <a:r>
              <a:rPr lang="cs-CZ" sz="2200" dirty="0" err="1" smtClean="0"/>
              <a:t>theory</a:t>
            </a:r>
            <a:r>
              <a:rPr lang="cs-CZ" sz="2200" dirty="0" smtClean="0"/>
              <a:t>/</a:t>
            </a:r>
            <a:r>
              <a:rPr lang="cs-CZ" sz="2200" dirty="0" err="1" smtClean="0"/>
              <a:t>doctrine</a:t>
            </a:r>
            <a:r>
              <a:rPr lang="cs-CZ" sz="2200" dirty="0" smtClean="0"/>
              <a:t>)</a:t>
            </a:r>
          </a:p>
          <a:p>
            <a:pPr marL="529200" indent="-457200" algn="just">
              <a:buFont typeface="+mj-lt"/>
              <a:buAutoNum type="arabicPeriod"/>
            </a:pPr>
            <a:r>
              <a:rPr lang="cs-CZ" sz="2200" b="1" dirty="0" smtClean="0"/>
              <a:t>System </a:t>
            </a:r>
            <a:r>
              <a:rPr lang="cs-CZ" sz="2200" b="1" dirty="0" err="1" smtClean="0"/>
              <a:t>of</a:t>
            </a:r>
            <a:r>
              <a:rPr lang="cs-CZ" sz="2200" b="1" dirty="0" smtClean="0"/>
              <a:t> Public </a:t>
            </a:r>
            <a:r>
              <a:rPr lang="cs-CZ" sz="2200" b="1" dirty="0" err="1" smtClean="0"/>
              <a:t>Administration</a:t>
            </a:r>
            <a:r>
              <a:rPr lang="cs-CZ" sz="2200" b="1" dirty="0" smtClean="0"/>
              <a:t> </a:t>
            </a:r>
            <a:r>
              <a:rPr lang="cs-CZ" sz="2200" dirty="0" smtClean="0"/>
              <a:t>in </a:t>
            </a:r>
            <a:r>
              <a:rPr lang="cs-CZ" sz="2200" dirty="0" err="1" smtClean="0"/>
              <a:t>the</a:t>
            </a:r>
            <a:r>
              <a:rPr lang="cs-CZ" sz="2200" dirty="0" smtClean="0"/>
              <a:t> Czech Republic – </a:t>
            </a:r>
            <a:r>
              <a:rPr lang="cs-CZ" sz="2200" dirty="0" err="1" smtClean="0"/>
              <a:t>its</a:t>
            </a:r>
            <a:r>
              <a:rPr lang="cs-CZ" sz="2200" dirty="0" smtClean="0"/>
              <a:t> </a:t>
            </a:r>
            <a:r>
              <a:rPr lang="cs-CZ" sz="2200" dirty="0" err="1" smtClean="0"/>
              <a:t>organization</a:t>
            </a:r>
            <a:r>
              <a:rPr lang="cs-CZ" sz="2200" dirty="0"/>
              <a:t> </a:t>
            </a:r>
            <a:r>
              <a:rPr lang="cs-CZ" sz="2200" dirty="0" smtClean="0"/>
              <a:t>(„</a:t>
            </a:r>
            <a:r>
              <a:rPr lang="cs-CZ" sz="2200" i="1" dirty="0" err="1" smtClean="0"/>
              <a:t>who</a:t>
            </a:r>
            <a:r>
              <a:rPr lang="cs-CZ" sz="2200" i="1" dirty="0" smtClean="0"/>
              <a:t> </a:t>
            </a:r>
            <a:r>
              <a:rPr lang="cs-CZ" sz="2200" i="1" dirty="0" err="1" smtClean="0"/>
              <a:t>conducts</a:t>
            </a:r>
            <a:r>
              <a:rPr lang="cs-CZ" sz="2200" i="1" dirty="0" smtClean="0"/>
              <a:t> </a:t>
            </a:r>
            <a:r>
              <a:rPr lang="cs-CZ" sz="2200" i="1" dirty="0" err="1" smtClean="0"/>
              <a:t>administrative</a:t>
            </a:r>
            <a:r>
              <a:rPr lang="cs-CZ" sz="2200" i="1" dirty="0" smtClean="0"/>
              <a:t> </a:t>
            </a:r>
            <a:r>
              <a:rPr lang="cs-CZ" sz="2200" i="1" dirty="0" err="1" smtClean="0"/>
              <a:t>procedure</a:t>
            </a:r>
            <a:r>
              <a:rPr lang="cs-CZ" sz="2200" dirty="0" smtClean="0"/>
              <a:t>“)</a:t>
            </a:r>
          </a:p>
          <a:p>
            <a:pPr marL="529200" indent="-457200" algn="just">
              <a:buFont typeface="+mj-lt"/>
              <a:buAutoNum type="arabicPeriod"/>
            </a:pPr>
            <a:r>
              <a:rPr lang="cs-CZ" sz="2200" b="1" dirty="0" smtClean="0"/>
              <a:t>General </a:t>
            </a:r>
            <a:r>
              <a:rPr lang="cs-CZ" sz="2200" b="1" dirty="0" err="1" smtClean="0"/>
              <a:t>rules</a:t>
            </a:r>
            <a:r>
              <a:rPr lang="cs-CZ" sz="2200" b="1" dirty="0" smtClean="0"/>
              <a:t>/</a:t>
            </a:r>
            <a:r>
              <a:rPr lang="cs-CZ" sz="2200" b="1" dirty="0" err="1" smtClean="0"/>
              <a:t>principles</a:t>
            </a:r>
            <a:r>
              <a:rPr lang="cs-CZ" sz="2200" b="1" dirty="0" smtClean="0"/>
              <a:t> </a:t>
            </a:r>
            <a:r>
              <a:rPr lang="cs-CZ" sz="2200" dirty="0" err="1" smtClean="0"/>
              <a:t>of</a:t>
            </a:r>
            <a:r>
              <a:rPr lang="cs-CZ" sz="2200" dirty="0" smtClean="0"/>
              <a:t> public </a:t>
            </a:r>
            <a:r>
              <a:rPr lang="cs-CZ" sz="2200" dirty="0" err="1" smtClean="0"/>
              <a:t>administration</a:t>
            </a:r>
            <a:r>
              <a:rPr lang="cs-CZ" sz="2200" dirty="0" smtClean="0"/>
              <a:t> </a:t>
            </a:r>
            <a:r>
              <a:rPr lang="cs-CZ" sz="2200" b="1" dirty="0" err="1" smtClean="0"/>
              <a:t>activity</a:t>
            </a:r>
            <a:r>
              <a:rPr lang="cs-CZ" sz="2200" b="1" dirty="0" smtClean="0"/>
              <a:t>; </a:t>
            </a:r>
            <a:r>
              <a:rPr lang="cs-CZ" sz="2200" dirty="0" smtClean="0"/>
              <a:t>public </a:t>
            </a:r>
            <a:r>
              <a:rPr lang="cs-CZ" sz="2200" dirty="0" err="1" smtClean="0"/>
              <a:t>administration</a:t>
            </a:r>
            <a:r>
              <a:rPr lang="cs-CZ" sz="2200" dirty="0" smtClean="0"/>
              <a:t> as </a:t>
            </a:r>
            <a:r>
              <a:rPr lang="cs-CZ" sz="2200" dirty="0" err="1" smtClean="0"/>
              <a:t>an</a:t>
            </a:r>
            <a:r>
              <a:rPr lang="cs-CZ" sz="2200" dirty="0" smtClean="0"/>
              <a:t> </a:t>
            </a:r>
            <a:r>
              <a:rPr lang="cs-CZ" sz="2200" dirty="0" err="1" smtClean="0"/>
              <a:t>activity</a:t>
            </a:r>
            <a:r>
              <a:rPr lang="cs-CZ" sz="2200" dirty="0" smtClean="0"/>
              <a:t> and </a:t>
            </a:r>
            <a:r>
              <a:rPr lang="cs-CZ" sz="2200" dirty="0" err="1" smtClean="0"/>
              <a:t>its</a:t>
            </a:r>
            <a:r>
              <a:rPr lang="cs-CZ" sz="2200" dirty="0" smtClean="0"/>
              <a:t> </a:t>
            </a:r>
            <a:r>
              <a:rPr lang="cs-CZ" sz="2200" b="1" dirty="0" err="1" smtClean="0"/>
              <a:t>forms</a:t>
            </a:r>
            <a:r>
              <a:rPr lang="cs-CZ" sz="2200" b="1" dirty="0" smtClean="0"/>
              <a:t> </a:t>
            </a:r>
            <a:r>
              <a:rPr lang="cs-CZ" sz="2200" dirty="0" smtClean="0"/>
              <a:t>(„</a:t>
            </a:r>
            <a:r>
              <a:rPr lang="cs-CZ" sz="2200" i="1" dirty="0" err="1" smtClean="0"/>
              <a:t>what</a:t>
            </a:r>
            <a:r>
              <a:rPr lang="cs-CZ" sz="2200" i="1" dirty="0" smtClean="0"/>
              <a:t> </a:t>
            </a:r>
            <a:r>
              <a:rPr lang="cs-CZ" sz="2200" i="1" dirty="0" err="1" smtClean="0"/>
              <a:t>different</a:t>
            </a:r>
            <a:r>
              <a:rPr lang="cs-CZ" sz="2200" i="1" dirty="0" smtClean="0"/>
              <a:t> </a:t>
            </a:r>
            <a:r>
              <a:rPr lang="cs-CZ" sz="2200" i="1" dirty="0" err="1" smtClean="0"/>
              <a:t>procedural</a:t>
            </a:r>
            <a:r>
              <a:rPr lang="cs-CZ" sz="2200" i="1" dirty="0" smtClean="0"/>
              <a:t> </a:t>
            </a:r>
            <a:r>
              <a:rPr lang="cs-CZ" sz="2200" i="1" dirty="0" err="1" smtClean="0"/>
              <a:t>types</a:t>
            </a:r>
            <a:r>
              <a:rPr lang="cs-CZ" sz="2200" i="1" dirty="0" smtClean="0"/>
              <a:t> do </a:t>
            </a:r>
            <a:r>
              <a:rPr lang="cs-CZ" sz="2200" i="1" dirty="0" err="1" smtClean="0"/>
              <a:t>we</a:t>
            </a:r>
            <a:r>
              <a:rPr lang="cs-CZ" sz="2200" i="1" dirty="0" smtClean="0"/>
              <a:t> </a:t>
            </a:r>
            <a:r>
              <a:rPr lang="cs-CZ" sz="2200" i="1" dirty="0" err="1" smtClean="0"/>
              <a:t>have</a:t>
            </a:r>
            <a:r>
              <a:rPr lang="cs-CZ" sz="2200" dirty="0" smtClean="0"/>
              <a:t>“)</a:t>
            </a:r>
          </a:p>
          <a:p>
            <a:pPr marL="529200" indent="-457200" algn="just">
              <a:buFont typeface="+mj-lt"/>
              <a:buAutoNum type="arabicPeriod"/>
            </a:pPr>
            <a:r>
              <a:rPr lang="cs-CZ" sz="2200" b="1" dirty="0" err="1" smtClean="0"/>
              <a:t>Development</a:t>
            </a:r>
            <a:r>
              <a:rPr lang="cs-CZ" sz="2200" dirty="0" smtClean="0"/>
              <a:t> and </a:t>
            </a:r>
            <a:r>
              <a:rPr lang="cs-CZ" sz="2200" b="1" dirty="0" err="1" smtClean="0"/>
              <a:t>history</a:t>
            </a:r>
            <a:r>
              <a:rPr lang="cs-CZ" sz="2200" b="1" dirty="0" smtClean="0"/>
              <a:t> </a:t>
            </a:r>
            <a:r>
              <a:rPr lang="cs-CZ" sz="2200" b="1" dirty="0" err="1" smtClean="0"/>
              <a:t>of</a:t>
            </a:r>
            <a:r>
              <a:rPr lang="cs-CZ" sz="2200" b="1" dirty="0" smtClean="0"/>
              <a:t> </a:t>
            </a:r>
            <a:r>
              <a:rPr lang="cs-CZ" sz="2200" b="1" dirty="0" err="1" smtClean="0"/>
              <a:t>legal</a:t>
            </a:r>
            <a:r>
              <a:rPr lang="cs-CZ" sz="2200" b="1" dirty="0" smtClean="0"/>
              <a:t> </a:t>
            </a:r>
            <a:r>
              <a:rPr lang="cs-CZ" sz="2200" b="1" dirty="0" err="1" smtClean="0"/>
              <a:t>regulation</a:t>
            </a:r>
            <a:r>
              <a:rPr lang="cs-CZ" sz="2200" b="1" dirty="0" smtClean="0"/>
              <a:t> </a:t>
            </a:r>
            <a:r>
              <a:rPr lang="cs-CZ" sz="2200" b="1" dirty="0" err="1" smtClean="0"/>
              <a:t>of</a:t>
            </a:r>
            <a:r>
              <a:rPr lang="cs-CZ" sz="2200" b="1" dirty="0" smtClean="0"/>
              <a:t> </a:t>
            </a:r>
            <a:r>
              <a:rPr lang="cs-CZ" sz="2200" b="1" dirty="0" err="1" smtClean="0"/>
              <a:t>administrative</a:t>
            </a:r>
            <a:r>
              <a:rPr lang="cs-CZ" sz="2200" b="1" dirty="0" smtClean="0"/>
              <a:t> </a:t>
            </a:r>
            <a:r>
              <a:rPr lang="cs-CZ" sz="2200" b="1" dirty="0" err="1" smtClean="0"/>
              <a:t>procedure</a:t>
            </a:r>
            <a:r>
              <a:rPr lang="cs-CZ" sz="2200" b="1" dirty="0" smtClean="0"/>
              <a:t> </a:t>
            </a:r>
            <a:r>
              <a:rPr lang="cs-CZ" sz="2200" dirty="0" smtClean="0"/>
              <a:t>(„</a:t>
            </a:r>
            <a:r>
              <a:rPr lang="cs-CZ" sz="2200" i="1" dirty="0" err="1" smtClean="0"/>
              <a:t>was</a:t>
            </a:r>
            <a:r>
              <a:rPr lang="cs-CZ" sz="2200" i="1" dirty="0" smtClean="0"/>
              <a:t> </a:t>
            </a:r>
            <a:r>
              <a:rPr lang="cs-CZ" sz="2200" i="1" dirty="0" err="1" smtClean="0"/>
              <a:t>it</a:t>
            </a:r>
            <a:r>
              <a:rPr lang="cs-CZ" sz="2200" i="1" dirty="0" smtClean="0"/>
              <a:t> </a:t>
            </a:r>
            <a:r>
              <a:rPr lang="cs-CZ" sz="2200" i="1" dirty="0" err="1" smtClean="0"/>
              <a:t>better</a:t>
            </a:r>
            <a:r>
              <a:rPr lang="cs-CZ" sz="2200" i="1" dirty="0" smtClean="0"/>
              <a:t> </a:t>
            </a:r>
            <a:r>
              <a:rPr lang="cs-CZ" sz="2200" i="1" dirty="0" err="1" smtClean="0"/>
              <a:t>or</a:t>
            </a:r>
            <a:r>
              <a:rPr lang="cs-CZ" sz="2200" i="1" dirty="0" smtClean="0"/>
              <a:t> not</a:t>
            </a:r>
            <a:r>
              <a:rPr lang="cs-CZ" sz="2200" dirty="0" smtClean="0"/>
              <a:t>?“)</a:t>
            </a:r>
          </a:p>
          <a:p>
            <a:pPr marL="529200" indent="-457200" algn="just">
              <a:buFont typeface="+mj-lt"/>
              <a:buAutoNum type="arabicPeriod"/>
            </a:pPr>
            <a:r>
              <a:rPr lang="cs-CZ" sz="2200" b="1" dirty="0" smtClean="0"/>
              <a:t>Czech </a:t>
            </a:r>
            <a:r>
              <a:rPr lang="cs-CZ" sz="2200" b="1" dirty="0" err="1" smtClean="0"/>
              <a:t>Administrative</a:t>
            </a:r>
            <a:r>
              <a:rPr lang="cs-CZ" sz="2200" b="1" dirty="0" smtClean="0"/>
              <a:t> </a:t>
            </a:r>
            <a:r>
              <a:rPr lang="cs-CZ" sz="2200" b="1" dirty="0" err="1" smtClean="0"/>
              <a:t>Procedure</a:t>
            </a:r>
            <a:r>
              <a:rPr lang="cs-CZ" sz="2200" b="1" dirty="0" smtClean="0"/>
              <a:t> </a:t>
            </a:r>
            <a:r>
              <a:rPr lang="cs-CZ" sz="2200" dirty="0" err="1" smtClean="0"/>
              <a:t>from</a:t>
            </a:r>
            <a:r>
              <a:rPr lang="cs-CZ" sz="2200" dirty="0" smtClean="0"/>
              <a:t> </a:t>
            </a:r>
            <a:r>
              <a:rPr lang="cs-CZ" sz="2200" dirty="0" err="1" smtClean="0"/>
              <a:t>the</a:t>
            </a:r>
            <a:r>
              <a:rPr lang="cs-CZ" sz="2200" dirty="0" smtClean="0"/>
              <a:t> </a:t>
            </a:r>
            <a:r>
              <a:rPr lang="cs-CZ" sz="2200" dirty="0" err="1" smtClean="0"/>
              <a:t>perspective</a:t>
            </a:r>
            <a:r>
              <a:rPr lang="cs-CZ" sz="2200" dirty="0" smtClean="0"/>
              <a:t> </a:t>
            </a:r>
            <a:r>
              <a:rPr lang="cs-CZ" sz="2200" dirty="0" err="1" smtClean="0"/>
              <a:t>of</a:t>
            </a:r>
            <a:r>
              <a:rPr lang="cs-CZ" sz="2200" dirty="0" smtClean="0"/>
              <a:t> </a:t>
            </a:r>
            <a:r>
              <a:rPr lang="cs-CZ" sz="2200" dirty="0" err="1" smtClean="0"/>
              <a:t>general</a:t>
            </a:r>
            <a:r>
              <a:rPr lang="cs-CZ" sz="2200" dirty="0" smtClean="0"/>
              <a:t> </a:t>
            </a:r>
            <a:r>
              <a:rPr lang="cs-CZ" sz="2200" dirty="0" err="1" smtClean="0"/>
              <a:t>rules</a:t>
            </a:r>
            <a:r>
              <a:rPr lang="cs-CZ" sz="2200" dirty="0" smtClean="0"/>
              <a:t> </a:t>
            </a:r>
            <a:r>
              <a:rPr lang="cs-CZ" sz="2200" dirty="0" err="1" smtClean="0"/>
              <a:t>of</a:t>
            </a:r>
            <a:r>
              <a:rPr lang="cs-CZ" sz="2200" dirty="0" smtClean="0"/>
              <a:t> </a:t>
            </a:r>
            <a:r>
              <a:rPr lang="cs-CZ" sz="2200" dirty="0" err="1" smtClean="0"/>
              <a:t>proceedings</a:t>
            </a:r>
            <a:r>
              <a:rPr lang="cs-CZ" sz="2200" dirty="0" smtClean="0"/>
              <a:t> („</a:t>
            </a:r>
            <a:r>
              <a:rPr lang="cs-CZ" sz="2200" i="1" dirty="0" err="1" smtClean="0"/>
              <a:t>what</a:t>
            </a:r>
            <a:r>
              <a:rPr lang="cs-CZ" sz="2200" i="1" dirty="0" smtClean="0"/>
              <a:t> </a:t>
            </a:r>
            <a:r>
              <a:rPr lang="cs-CZ" sz="2200" i="1" dirty="0" err="1" smtClean="0"/>
              <a:t>can</a:t>
            </a:r>
            <a:r>
              <a:rPr lang="cs-CZ" sz="2200" i="1" dirty="0" smtClean="0"/>
              <a:t> </a:t>
            </a:r>
            <a:r>
              <a:rPr lang="cs-CZ" sz="2200" i="1" dirty="0" err="1" smtClean="0"/>
              <a:t>be</a:t>
            </a:r>
            <a:r>
              <a:rPr lang="cs-CZ" sz="2200" i="1" dirty="0" smtClean="0"/>
              <a:t> </a:t>
            </a:r>
            <a:r>
              <a:rPr lang="cs-CZ" sz="2200" i="1" dirty="0" err="1" smtClean="0"/>
              <a:t>simplified</a:t>
            </a:r>
            <a:r>
              <a:rPr lang="cs-CZ" sz="2200" dirty="0" smtClean="0"/>
              <a:t>?“)</a:t>
            </a:r>
          </a:p>
          <a:p>
            <a:pPr marL="529200" indent="-457200" algn="just">
              <a:buFont typeface="+mj-lt"/>
              <a:buAutoNum type="arabicPeriod"/>
            </a:pPr>
            <a:r>
              <a:rPr lang="cs-CZ" sz="2200" b="1" dirty="0" err="1" smtClean="0"/>
              <a:t>Course</a:t>
            </a:r>
            <a:r>
              <a:rPr lang="cs-CZ" sz="2200" dirty="0" smtClean="0"/>
              <a:t> </a:t>
            </a:r>
            <a:r>
              <a:rPr lang="cs-CZ" sz="2200" dirty="0" err="1" smtClean="0"/>
              <a:t>of</a:t>
            </a:r>
            <a:r>
              <a:rPr lang="cs-CZ" sz="2200" dirty="0" smtClean="0"/>
              <a:t> </a:t>
            </a:r>
            <a:r>
              <a:rPr lang="cs-CZ" sz="2200" dirty="0" err="1" smtClean="0"/>
              <a:t>the</a:t>
            </a:r>
            <a:r>
              <a:rPr lang="cs-CZ" sz="2200" dirty="0" smtClean="0"/>
              <a:t> </a:t>
            </a:r>
            <a:r>
              <a:rPr lang="cs-CZ" sz="2200" dirty="0" err="1" smtClean="0"/>
              <a:t>administrative</a:t>
            </a:r>
            <a:r>
              <a:rPr lang="cs-CZ" sz="2200" dirty="0" smtClean="0"/>
              <a:t> </a:t>
            </a:r>
            <a:r>
              <a:rPr lang="cs-CZ" sz="2200" dirty="0" err="1" smtClean="0"/>
              <a:t>proceeding</a:t>
            </a:r>
            <a:r>
              <a:rPr lang="cs-CZ" sz="2200" dirty="0" smtClean="0"/>
              <a:t> </a:t>
            </a:r>
            <a:r>
              <a:rPr lang="cs-CZ" sz="2200" dirty="0" err="1" smtClean="0"/>
              <a:t>with</a:t>
            </a:r>
            <a:r>
              <a:rPr lang="cs-CZ" sz="2200" dirty="0" smtClean="0"/>
              <a:t> </a:t>
            </a:r>
            <a:r>
              <a:rPr lang="cs-CZ" sz="2200" dirty="0" err="1" smtClean="0"/>
              <a:t>the</a:t>
            </a:r>
            <a:r>
              <a:rPr lang="cs-CZ" sz="2200" dirty="0" smtClean="0"/>
              <a:t> </a:t>
            </a:r>
            <a:r>
              <a:rPr lang="cs-CZ" sz="2200" b="1" dirty="0" err="1" smtClean="0"/>
              <a:t>existed</a:t>
            </a:r>
            <a:r>
              <a:rPr lang="cs-CZ" sz="2200" b="1" dirty="0" smtClean="0"/>
              <a:t> </a:t>
            </a:r>
            <a:r>
              <a:rPr lang="cs-CZ" sz="2200" b="1" dirty="0" err="1" smtClean="0"/>
              <a:t>simplification</a:t>
            </a:r>
            <a:endParaRPr lang="cs-CZ" sz="2200" b="1" dirty="0" smtClean="0"/>
          </a:p>
          <a:p>
            <a:pPr marL="529200" indent="-457200" algn="just">
              <a:buFont typeface="+mj-lt"/>
              <a:buAutoNum type="arabicPeriod"/>
            </a:pPr>
            <a:r>
              <a:rPr lang="cs-CZ" sz="2200" b="1" dirty="0" smtClean="0"/>
              <a:t>Idea </a:t>
            </a:r>
            <a:r>
              <a:rPr lang="cs-CZ" sz="2200" b="1" dirty="0" err="1" smtClean="0"/>
              <a:t>of</a:t>
            </a:r>
            <a:r>
              <a:rPr lang="cs-CZ" sz="2200" b="1" dirty="0" smtClean="0"/>
              <a:t> </a:t>
            </a:r>
            <a:r>
              <a:rPr lang="cs-CZ" sz="2200" b="1" dirty="0" err="1" smtClean="0"/>
              <a:t>possible</a:t>
            </a:r>
            <a:r>
              <a:rPr lang="cs-CZ" sz="2200" b="1" dirty="0" smtClean="0"/>
              <a:t> </a:t>
            </a:r>
            <a:r>
              <a:rPr lang="cs-CZ" sz="2200" b="1" dirty="0" err="1" smtClean="0"/>
              <a:t>simplifications</a:t>
            </a:r>
            <a:r>
              <a:rPr lang="cs-CZ" sz="2200" b="1" dirty="0" smtClean="0"/>
              <a:t> </a:t>
            </a:r>
            <a:endParaRPr lang="cs-CZ" sz="2200" b="1" dirty="0"/>
          </a:p>
        </p:txBody>
      </p:sp>
    </p:spTree>
    <p:extLst>
      <p:ext uri="{BB962C8B-B14F-4D97-AF65-F5344CB8AC3E}">
        <p14:creationId xmlns:p14="http://schemas.microsoft.com/office/powerpoint/2010/main" val="3536218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b="1" dirty="0" smtClean="0"/>
              <a:t>p</a:t>
            </a:r>
            <a:r>
              <a:rPr lang="en-US" sz="2400" b="1" dirty="0" err="1" smtClean="0"/>
              <a:t>arti</a:t>
            </a:r>
            <a:r>
              <a:rPr lang="cs-CZ" sz="2400" b="1" dirty="0" err="1" smtClean="0"/>
              <a:t>cipants</a:t>
            </a:r>
            <a:r>
              <a:rPr lang="cs-CZ" sz="2400" dirty="0" smtClean="0"/>
              <a:t> and </a:t>
            </a:r>
            <a:r>
              <a:rPr lang="cs-CZ" sz="2400" dirty="0" err="1" smtClean="0"/>
              <a:t>theire</a:t>
            </a:r>
            <a:r>
              <a:rPr lang="cs-CZ" sz="2400" dirty="0" smtClean="0"/>
              <a:t> </a:t>
            </a:r>
            <a:r>
              <a:rPr lang="cs-CZ" sz="2400" dirty="0" err="1" smtClean="0"/>
              <a:t>rights</a:t>
            </a:r>
            <a:endParaRPr lang="cs-CZ" sz="2400" dirty="0" smtClean="0"/>
          </a:p>
          <a:p>
            <a:pPr marL="529200" indent="-457200" algn="just">
              <a:lnSpc>
                <a:spcPct val="100000"/>
              </a:lnSpc>
              <a:buFont typeface="+mj-lt"/>
              <a:buAutoNum type="arabicPeriod"/>
            </a:pPr>
            <a:r>
              <a:rPr lang="en-US" sz="2400" b="1" dirty="0" smtClean="0">
                <a:solidFill>
                  <a:srgbClr val="FF0000"/>
                </a:solidFill>
              </a:rPr>
              <a:t>make proposals</a:t>
            </a:r>
            <a:r>
              <a:rPr lang="cs-CZ" sz="2400" b="1" dirty="0" smtClean="0">
                <a:solidFill>
                  <a:srgbClr val="FF0000"/>
                </a:solidFill>
              </a:rPr>
              <a:t>/</a:t>
            </a:r>
            <a:r>
              <a:rPr lang="cs-CZ" sz="2400" b="1" dirty="0" err="1" smtClean="0">
                <a:solidFill>
                  <a:srgbClr val="FF0000"/>
                </a:solidFill>
              </a:rPr>
              <a:t>demands</a:t>
            </a:r>
            <a:r>
              <a:rPr lang="cs-CZ" sz="2400" b="1" dirty="0" smtClean="0">
                <a:solidFill>
                  <a:srgbClr val="FF0000"/>
                </a:solidFill>
              </a:rPr>
              <a:t>/</a:t>
            </a:r>
            <a:r>
              <a:rPr lang="cs-CZ" sz="2400" b="1" dirty="0" err="1" smtClean="0">
                <a:solidFill>
                  <a:srgbClr val="FF0000"/>
                </a:solidFill>
              </a:rPr>
              <a:t>objections</a:t>
            </a:r>
            <a:r>
              <a:rPr lang="en-US" sz="2400" b="1" dirty="0" smtClean="0">
                <a:solidFill>
                  <a:srgbClr val="FF0000"/>
                </a:solidFill>
              </a:rPr>
              <a:t> </a:t>
            </a:r>
            <a:r>
              <a:rPr lang="en-US" sz="2400" b="1" dirty="0">
                <a:solidFill>
                  <a:srgbClr val="FF0000"/>
                </a:solidFill>
              </a:rPr>
              <a:t>* concentration</a:t>
            </a:r>
          </a:p>
          <a:p>
            <a:pPr marL="529200" indent="-457200" algn="just">
              <a:lnSpc>
                <a:spcPct val="100000"/>
              </a:lnSpc>
              <a:buFont typeface="+mj-lt"/>
              <a:buAutoNum type="arabicPeriod"/>
            </a:pPr>
            <a:r>
              <a:rPr lang="en-US" sz="2400" b="1" dirty="0" smtClean="0">
                <a:solidFill>
                  <a:srgbClr val="FF0000"/>
                </a:solidFill>
              </a:rPr>
              <a:t>to </a:t>
            </a:r>
            <a:r>
              <a:rPr lang="en-US" sz="2400" b="1" dirty="0" smtClean="0">
                <a:solidFill>
                  <a:srgbClr val="FF0000"/>
                </a:solidFill>
              </a:rPr>
              <a:t>comment</a:t>
            </a:r>
            <a:r>
              <a:rPr lang="cs-CZ" sz="2400" b="1" dirty="0" smtClean="0">
                <a:solidFill>
                  <a:srgbClr val="FF0000"/>
                </a:solidFill>
              </a:rPr>
              <a:t>, </a:t>
            </a:r>
            <a:r>
              <a:rPr lang="cs-CZ" sz="2400" b="1" dirty="0" err="1" smtClean="0">
                <a:solidFill>
                  <a:srgbClr val="FF0000"/>
                </a:solidFill>
              </a:rPr>
              <a:t>explanate</a:t>
            </a:r>
            <a:endParaRPr lang="en-US" sz="2400" b="1" dirty="0">
              <a:solidFill>
                <a:srgbClr val="FF0000"/>
              </a:solidFill>
            </a:endParaRPr>
          </a:p>
          <a:p>
            <a:pPr marL="529200" indent="-457200" algn="just">
              <a:lnSpc>
                <a:spcPct val="100000"/>
              </a:lnSpc>
              <a:buFont typeface="+mj-lt"/>
              <a:buAutoNum type="arabicPeriod"/>
            </a:pPr>
            <a:r>
              <a:rPr lang="cs-CZ" sz="2400" b="1" dirty="0" smtClean="0">
                <a:solidFill>
                  <a:srgbClr val="FF0000"/>
                </a:solidFill>
              </a:rPr>
              <a:t>to </a:t>
            </a:r>
            <a:r>
              <a:rPr lang="cs-CZ" sz="2400" b="1" dirty="0" err="1" smtClean="0">
                <a:solidFill>
                  <a:srgbClr val="FF0000"/>
                </a:solidFill>
              </a:rPr>
              <a:t>be</a:t>
            </a:r>
            <a:r>
              <a:rPr lang="cs-CZ" sz="2400" b="1" dirty="0" smtClean="0">
                <a:solidFill>
                  <a:srgbClr val="FF0000"/>
                </a:solidFill>
              </a:rPr>
              <a:t> </a:t>
            </a:r>
            <a:r>
              <a:rPr lang="en-US" sz="2400" b="1" dirty="0" err="1" smtClean="0">
                <a:solidFill>
                  <a:srgbClr val="FF0000"/>
                </a:solidFill>
              </a:rPr>
              <a:t>familiariz</a:t>
            </a:r>
            <a:r>
              <a:rPr lang="cs-CZ" sz="2400" b="1" dirty="0" err="1" smtClean="0">
                <a:solidFill>
                  <a:srgbClr val="FF0000"/>
                </a:solidFill>
              </a:rPr>
              <a:t>ed</a:t>
            </a:r>
            <a:r>
              <a:rPr lang="cs-CZ" sz="2400" b="1" dirty="0" smtClean="0">
                <a:solidFill>
                  <a:srgbClr val="FF0000"/>
                </a:solidFill>
              </a:rPr>
              <a:t> </a:t>
            </a:r>
            <a:r>
              <a:rPr lang="en-US" sz="2400" b="1" dirty="0" smtClean="0">
                <a:solidFill>
                  <a:srgbClr val="FF0000"/>
                </a:solidFill>
              </a:rPr>
              <a:t>with </a:t>
            </a:r>
            <a:r>
              <a:rPr lang="en-US" sz="2400" b="1" dirty="0">
                <a:solidFill>
                  <a:srgbClr val="FF0000"/>
                </a:solidFill>
              </a:rPr>
              <a:t>the documents </a:t>
            </a:r>
            <a:r>
              <a:rPr lang="cs-CZ" sz="2400" b="1" dirty="0" err="1" smtClean="0">
                <a:solidFill>
                  <a:srgbClr val="FF0000"/>
                </a:solidFill>
              </a:rPr>
              <a:t>before</a:t>
            </a:r>
            <a:r>
              <a:rPr lang="cs-CZ" sz="2400" b="1" dirty="0" smtClean="0">
                <a:solidFill>
                  <a:srgbClr val="FF0000"/>
                </a:solidFill>
              </a:rPr>
              <a:t> </a:t>
            </a:r>
            <a:r>
              <a:rPr lang="en-US" sz="2400" b="1" dirty="0" smtClean="0">
                <a:solidFill>
                  <a:srgbClr val="FF0000"/>
                </a:solidFill>
              </a:rPr>
              <a:t>issuing </a:t>
            </a:r>
            <a:r>
              <a:rPr lang="en-US" sz="2400" b="1" dirty="0">
                <a:solidFill>
                  <a:srgbClr val="FF0000"/>
                </a:solidFill>
              </a:rPr>
              <a:t>a </a:t>
            </a:r>
            <a:r>
              <a:rPr lang="en-US" sz="2400" b="1" dirty="0" smtClean="0">
                <a:solidFill>
                  <a:srgbClr val="FF0000"/>
                </a:solidFill>
              </a:rPr>
              <a:t>decision</a:t>
            </a:r>
            <a:r>
              <a:rPr lang="cs-CZ" sz="2400" dirty="0" smtClean="0"/>
              <a:t>, </a:t>
            </a:r>
            <a:r>
              <a:rPr lang="cs-CZ" sz="2400" dirty="0" err="1" smtClean="0"/>
              <a:t>if</a:t>
            </a:r>
            <a:r>
              <a:rPr lang="cs-CZ" sz="2400" dirty="0" smtClean="0"/>
              <a:t> not: </a:t>
            </a:r>
            <a:r>
              <a:rPr lang="en-US" sz="2400" dirty="0" smtClean="0"/>
              <a:t>significant </a:t>
            </a:r>
            <a:r>
              <a:rPr lang="en-US" sz="2400" dirty="0"/>
              <a:t>procedural </a:t>
            </a:r>
            <a:r>
              <a:rPr lang="en-US" sz="2400" dirty="0" smtClean="0"/>
              <a:t>error</a:t>
            </a:r>
            <a:endParaRPr lang="cs-CZ" sz="2400" dirty="0" smtClean="0"/>
          </a:p>
          <a:p>
            <a:pPr marL="529200" indent="-457200" algn="just">
              <a:lnSpc>
                <a:spcPct val="100000"/>
              </a:lnSpc>
              <a:buFont typeface="+mj-lt"/>
              <a:buAutoNum type="arabicPeriod"/>
            </a:pPr>
            <a:r>
              <a:rPr lang="cs-CZ" sz="2400" dirty="0" smtClean="0"/>
              <a:t>Access to </a:t>
            </a:r>
            <a:r>
              <a:rPr lang="cs-CZ" sz="2400" dirty="0" err="1" smtClean="0"/>
              <a:t>the</a:t>
            </a:r>
            <a:r>
              <a:rPr lang="cs-CZ" sz="2400" dirty="0" smtClean="0"/>
              <a:t> </a:t>
            </a:r>
            <a:r>
              <a:rPr lang="cs-CZ" sz="2400" dirty="0" err="1" smtClean="0"/>
              <a:t>files</a:t>
            </a:r>
            <a:endParaRPr lang="cs-CZ" sz="2400" dirty="0"/>
          </a:p>
        </p:txBody>
      </p:sp>
    </p:spTree>
    <p:extLst>
      <p:ext uri="{BB962C8B-B14F-4D97-AF65-F5344CB8AC3E}">
        <p14:creationId xmlns:p14="http://schemas.microsoft.com/office/powerpoint/2010/main" val="2535335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cs-CZ" sz="2400" dirty="0" smtClean="0"/>
              <a:t>t</a:t>
            </a:r>
            <a:r>
              <a:rPr lang="en-US" sz="2400" dirty="0" smtClean="0"/>
              <a:t>he </a:t>
            </a:r>
            <a:r>
              <a:rPr lang="en-US" sz="2400" dirty="0"/>
              <a:t>proceedings are conducted by the relevant administrative body </a:t>
            </a:r>
            <a:r>
              <a:rPr lang="en-US" sz="2400" dirty="0" smtClean="0"/>
              <a:t>and </a:t>
            </a:r>
            <a:r>
              <a:rPr lang="en-US" sz="2400" dirty="0"/>
              <a:t>in particular the so-called </a:t>
            </a:r>
            <a:r>
              <a:rPr lang="en-US" sz="2400" b="1" dirty="0"/>
              <a:t>authorized </a:t>
            </a:r>
            <a:r>
              <a:rPr lang="en-US" sz="2400" b="1" dirty="0" smtClean="0"/>
              <a:t>official</a:t>
            </a:r>
            <a:r>
              <a:rPr lang="cs-CZ" sz="2400" b="1" dirty="0" smtClean="0"/>
              <a:t> </a:t>
            </a:r>
            <a:r>
              <a:rPr lang="en-US" sz="2400" b="1" dirty="0" smtClean="0"/>
              <a:t>person </a:t>
            </a:r>
            <a:endParaRPr lang="en-US" sz="2400" b="1" dirty="0"/>
          </a:p>
          <a:p>
            <a:pPr algn="just">
              <a:lnSpc>
                <a:spcPct val="100000"/>
              </a:lnSpc>
            </a:pPr>
            <a:r>
              <a:rPr lang="cs-CZ" sz="2400" b="1" dirty="0" err="1" smtClean="0"/>
              <a:t>written</a:t>
            </a:r>
            <a:r>
              <a:rPr lang="cs-CZ" sz="2400" b="1" dirty="0" smtClean="0"/>
              <a:t> </a:t>
            </a:r>
            <a:r>
              <a:rPr lang="cs-CZ" sz="2400" b="1" dirty="0" err="1" smtClean="0"/>
              <a:t>form</a:t>
            </a:r>
            <a:r>
              <a:rPr lang="cs-CZ" sz="2400" b="1" dirty="0" smtClean="0"/>
              <a:t> </a:t>
            </a:r>
            <a:r>
              <a:rPr lang="cs-CZ" sz="2400" dirty="0" err="1" smtClean="0"/>
              <a:t>is</a:t>
            </a:r>
            <a:r>
              <a:rPr lang="cs-CZ" sz="2400" dirty="0" smtClean="0"/>
              <a:t> </a:t>
            </a:r>
            <a:r>
              <a:rPr lang="cs-CZ" sz="2400" dirty="0" err="1" smtClean="0"/>
              <a:t>dominating</a:t>
            </a:r>
            <a:r>
              <a:rPr lang="en-US" sz="2400" dirty="0" smtClean="0"/>
              <a:t>, </a:t>
            </a:r>
            <a:r>
              <a:rPr lang="cs-CZ" sz="2400" dirty="0" smtClean="0"/>
              <a:t>but </a:t>
            </a:r>
            <a:r>
              <a:rPr lang="cs-CZ" sz="2400" dirty="0" err="1" smtClean="0"/>
              <a:t>also</a:t>
            </a:r>
            <a:r>
              <a:rPr lang="cs-CZ" sz="2400" dirty="0" smtClean="0"/>
              <a:t> </a:t>
            </a:r>
            <a:r>
              <a:rPr lang="en-US" sz="2400" b="1" dirty="0" smtClean="0"/>
              <a:t>oral </a:t>
            </a:r>
            <a:r>
              <a:rPr lang="cs-CZ" sz="2400" b="1" dirty="0" err="1" smtClean="0"/>
              <a:t>hearings</a:t>
            </a:r>
            <a:r>
              <a:rPr lang="cs-CZ" sz="2400" b="1" dirty="0" smtClean="0"/>
              <a:t> </a:t>
            </a:r>
            <a:r>
              <a:rPr lang="cs-CZ" sz="2400" dirty="0" smtClean="0"/>
              <a:t>(o</a:t>
            </a:r>
            <a:r>
              <a:rPr lang="en-US" sz="2400" dirty="0" smtClean="0"/>
              <a:t>rally </a:t>
            </a:r>
            <a:r>
              <a:rPr lang="en-US" sz="2400" dirty="0"/>
              <a:t>to the </a:t>
            </a:r>
            <a:r>
              <a:rPr lang="en-US" sz="2400" dirty="0" smtClean="0"/>
              <a:t>protocol)</a:t>
            </a:r>
            <a:endParaRPr lang="en-US" sz="2400" dirty="0"/>
          </a:p>
          <a:p>
            <a:pPr algn="just">
              <a:lnSpc>
                <a:spcPct val="100000"/>
              </a:lnSpc>
            </a:pPr>
            <a:r>
              <a:rPr lang="cs-CZ" sz="2400" dirty="0" smtClean="0"/>
              <a:t>t</a:t>
            </a:r>
            <a:r>
              <a:rPr lang="en-US" sz="2400" dirty="0" smtClean="0"/>
              <a:t>he </a:t>
            </a:r>
            <a:r>
              <a:rPr lang="en-US" sz="2400" b="1" dirty="0"/>
              <a:t>file</a:t>
            </a:r>
            <a:r>
              <a:rPr lang="en-US" sz="2400" dirty="0"/>
              <a:t> is established and maintained in each </a:t>
            </a:r>
            <a:r>
              <a:rPr lang="en-US" sz="2400" dirty="0" smtClean="0"/>
              <a:t>case</a:t>
            </a:r>
            <a:r>
              <a:rPr lang="cs-CZ" sz="2400" dirty="0" smtClean="0"/>
              <a:t> – </a:t>
            </a:r>
            <a:r>
              <a:rPr lang="cs-CZ" sz="2400" dirty="0" err="1" smtClean="0"/>
              <a:t>right</a:t>
            </a:r>
            <a:r>
              <a:rPr lang="cs-CZ" sz="2400" dirty="0" smtClean="0"/>
              <a:t> to </a:t>
            </a:r>
            <a:r>
              <a:rPr lang="cs-CZ" sz="2400" dirty="0" err="1" smtClean="0"/>
              <a:t>access</a:t>
            </a:r>
            <a:r>
              <a:rPr lang="cs-CZ" sz="2400" dirty="0" smtClean="0"/>
              <a:t> to </a:t>
            </a:r>
            <a:r>
              <a:rPr lang="cs-CZ" sz="2400" dirty="0" err="1" smtClean="0"/>
              <a:t>the</a:t>
            </a:r>
            <a:r>
              <a:rPr lang="cs-CZ" sz="2400" dirty="0" smtClean="0"/>
              <a:t> </a:t>
            </a:r>
            <a:r>
              <a:rPr lang="cs-CZ" sz="2400" dirty="0" err="1" smtClean="0"/>
              <a:t>files</a:t>
            </a:r>
            <a:endParaRPr lang="cs-CZ" sz="2400" dirty="0" smtClean="0"/>
          </a:p>
        </p:txBody>
      </p:sp>
    </p:spTree>
    <p:extLst>
      <p:ext uri="{BB962C8B-B14F-4D97-AF65-F5344CB8AC3E}">
        <p14:creationId xmlns:p14="http://schemas.microsoft.com/office/powerpoint/2010/main" val="173757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 </a:t>
            </a:r>
            <a:r>
              <a:rPr lang="cs-CZ" sz="2400" dirty="0" err="1" smtClean="0"/>
              <a:t>ways</a:t>
            </a:r>
            <a:r>
              <a:rPr lang="cs-CZ" sz="2400" dirty="0" smtClean="0"/>
              <a:t> </a:t>
            </a:r>
            <a:r>
              <a:rPr lang="cs-CZ" sz="2400" dirty="0" err="1" smtClean="0"/>
              <a:t>of</a:t>
            </a:r>
            <a:r>
              <a:rPr lang="cs-CZ" sz="2400" dirty="0" smtClean="0"/>
              <a:t> </a:t>
            </a:r>
            <a:r>
              <a:rPr lang="cs-CZ" sz="2400" dirty="0" err="1" smtClean="0"/>
              <a:t>delivering</a:t>
            </a:r>
            <a:r>
              <a:rPr lang="cs-CZ" sz="2400" dirty="0" smtClean="0"/>
              <a:t> </a:t>
            </a:r>
            <a:r>
              <a:rPr lang="cs-CZ" sz="2400" dirty="0" err="1" smtClean="0"/>
              <a:t>the</a:t>
            </a:r>
            <a:r>
              <a:rPr lang="cs-CZ" sz="2400" dirty="0" smtClean="0"/>
              <a:t> </a:t>
            </a:r>
            <a:r>
              <a:rPr lang="cs-CZ" sz="2400" dirty="0" err="1" smtClean="0"/>
              <a:t>documents</a:t>
            </a:r>
            <a:endParaRPr lang="cs-CZ" sz="2400" dirty="0" smtClean="0"/>
          </a:p>
          <a:p>
            <a:pPr marL="529200" indent="-457200" algn="just">
              <a:lnSpc>
                <a:spcPct val="100000"/>
              </a:lnSpc>
              <a:buFont typeface="+mj-lt"/>
              <a:buAutoNum type="arabicPeriod"/>
            </a:pPr>
            <a:r>
              <a:rPr lang="en-US" sz="2400" dirty="0" smtClean="0"/>
              <a:t>on </a:t>
            </a:r>
            <a:r>
              <a:rPr lang="en-US" sz="2400" dirty="0"/>
              <a:t>site (vis-à-vis the present)</a:t>
            </a:r>
          </a:p>
          <a:p>
            <a:pPr marL="529200" indent="-457200" algn="just">
              <a:lnSpc>
                <a:spcPct val="100000"/>
              </a:lnSpc>
              <a:buFont typeface="+mj-lt"/>
              <a:buAutoNum type="arabicPeriod"/>
            </a:pPr>
            <a:r>
              <a:rPr lang="en-US" sz="2400" dirty="0" smtClean="0"/>
              <a:t>to </a:t>
            </a:r>
            <a:r>
              <a:rPr lang="en-US" sz="2400" b="1" dirty="0">
                <a:solidFill>
                  <a:srgbClr val="FF0000"/>
                </a:solidFill>
              </a:rPr>
              <a:t>data box </a:t>
            </a:r>
            <a:r>
              <a:rPr lang="en-US" sz="2400" dirty="0"/>
              <a:t>or otherwise electronically (e-mail)</a:t>
            </a:r>
          </a:p>
          <a:p>
            <a:pPr marL="529200" indent="-457200" algn="just">
              <a:lnSpc>
                <a:spcPct val="100000"/>
              </a:lnSpc>
              <a:buFont typeface="+mj-lt"/>
              <a:buAutoNum type="arabicPeriod"/>
            </a:pPr>
            <a:r>
              <a:rPr lang="en-US" sz="2400" dirty="0" smtClean="0"/>
              <a:t>written </a:t>
            </a:r>
            <a:r>
              <a:rPr lang="en-US" sz="2400" dirty="0"/>
              <a:t>(by post)</a:t>
            </a:r>
          </a:p>
          <a:p>
            <a:pPr marL="529200" indent="-457200" algn="just">
              <a:lnSpc>
                <a:spcPct val="100000"/>
              </a:lnSpc>
              <a:buFont typeface="+mj-lt"/>
              <a:buAutoNum type="arabicPeriod"/>
            </a:pPr>
            <a:r>
              <a:rPr lang="en-US" sz="2400" dirty="0" smtClean="0"/>
              <a:t>hybrid</a:t>
            </a:r>
            <a:endParaRPr lang="cs-CZ" sz="2400" dirty="0" smtClean="0"/>
          </a:p>
        </p:txBody>
      </p:sp>
    </p:spTree>
    <p:extLst>
      <p:ext uri="{BB962C8B-B14F-4D97-AF65-F5344CB8AC3E}">
        <p14:creationId xmlns:p14="http://schemas.microsoft.com/office/powerpoint/2010/main" val="1378452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procedure</a:t>
            </a:r>
            <a:r>
              <a:rPr lang="cs-CZ" sz="2400" dirty="0" smtClean="0"/>
              <a:t>:</a:t>
            </a:r>
          </a:p>
          <a:p>
            <a:pPr algn="just">
              <a:lnSpc>
                <a:spcPct val="100000"/>
              </a:lnSpc>
            </a:pPr>
            <a:r>
              <a:rPr lang="en-US" sz="2400" b="1" dirty="0"/>
              <a:t>Pre - litigation </a:t>
            </a:r>
            <a:r>
              <a:rPr lang="en-US" sz="2400" dirty="0"/>
              <a:t>procedure</a:t>
            </a:r>
          </a:p>
          <a:p>
            <a:pPr marL="529200" indent="-457200" algn="just">
              <a:lnSpc>
                <a:spcPct val="100000"/>
              </a:lnSpc>
              <a:buFont typeface="+mj-lt"/>
              <a:buAutoNum type="arabicPeriod"/>
            </a:pPr>
            <a:r>
              <a:rPr lang="cs-CZ" sz="2400" dirty="0" smtClean="0"/>
              <a:t>a</a:t>
            </a:r>
            <a:r>
              <a:rPr lang="en-US" sz="2400" dirty="0" err="1" smtClean="0"/>
              <a:t>cceptance</a:t>
            </a:r>
            <a:r>
              <a:rPr lang="en-US" sz="2400" dirty="0" smtClean="0"/>
              <a:t> </a:t>
            </a:r>
            <a:r>
              <a:rPr lang="en-US" sz="2400" dirty="0"/>
              <a:t>of </a:t>
            </a:r>
            <a:r>
              <a:rPr lang="cs-CZ" sz="2400" b="1" dirty="0" smtClean="0"/>
              <a:t>i</a:t>
            </a:r>
            <a:r>
              <a:rPr lang="en-US" sz="2400" b="1" dirty="0" err="1" smtClean="0"/>
              <a:t>nitiatives</a:t>
            </a:r>
            <a:r>
              <a:rPr lang="en-US" sz="2400" b="1" dirty="0" smtClean="0"/>
              <a:t> </a:t>
            </a:r>
            <a:r>
              <a:rPr lang="en-US" sz="2400" dirty="0"/>
              <a:t>for </a:t>
            </a:r>
            <a:r>
              <a:rPr lang="cs-CZ" sz="2400" dirty="0" smtClean="0"/>
              <a:t>i</a:t>
            </a:r>
            <a:r>
              <a:rPr lang="en-US" sz="2400" dirty="0" err="1" smtClean="0"/>
              <a:t>nitiation</a:t>
            </a:r>
            <a:r>
              <a:rPr lang="en-US" sz="2400" dirty="0" smtClean="0"/>
              <a:t> </a:t>
            </a:r>
            <a:r>
              <a:rPr lang="en-US" sz="2400" dirty="0"/>
              <a:t>of </a:t>
            </a:r>
            <a:r>
              <a:rPr lang="cs-CZ" sz="2400" dirty="0" smtClean="0"/>
              <a:t>p</a:t>
            </a:r>
            <a:r>
              <a:rPr lang="en-US" sz="2400" dirty="0" err="1" smtClean="0"/>
              <a:t>roceedings</a:t>
            </a:r>
            <a:r>
              <a:rPr lang="en-US" sz="2400" dirty="0" smtClean="0"/>
              <a:t> </a:t>
            </a:r>
            <a:r>
              <a:rPr lang="en-US" sz="2400" dirty="0"/>
              <a:t>ex </a:t>
            </a:r>
            <a:r>
              <a:rPr lang="en-US" sz="2400" dirty="0" smtClean="0"/>
              <a:t>officio</a:t>
            </a:r>
            <a:endParaRPr lang="cs-CZ" sz="2400" dirty="0" smtClean="0"/>
          </a:p>
          <a:p>
            <a:pPr marL="529200" indent="-457200" algn="just">
              <a:lnSpc>
                <a:spcPct val="100000"/>
              </a:lnSpc>
              <a:buFont typeface="+mj-lt"/>
              <a:buAutoNum type="arabicPeriod"/>
            </a:pPr>
            <a:r>
              <a:rPr lang="en-US" sz="2400" b="1" dirty="0" smtClean="0"/>
              <a:t>postponement</a:t>
            </a:r>
            <a:r>
              <a:rPr lang="en-US" sz="2400" dirty="0" smtClean="0"/>
              <a:t> </a:t>
            </a:r>
            <a:r>
              <a:rPr lang="en-US" sz="2400" dirty="0"/>
              <a:t>of the </a:t>
            </a:r>
            <a:r>
              <a:rPr lang="en-US" sz="2400" dirty="0" smtClean="0"/>
              <a:t>case</a:t>
            </a:r>
            <a:endParaRPr lang="cs-CZ" sz="2400" dirty="0" smtClean="0"/>
          </a:p>
          <a:p>
            <a:pPr marL="529200" indent="-457200" algn="just">
              <a:lnSpc>
                <a:spcPct val="100000"/>
              </a:lnSpc>
              <a:buFont typeface="+mj-lt"/>
              <a:buAutoNum type="arabicPeriod"/>
            </a:pPr>
            <a:r>
              <a:rPr lang="cs-CZ" sz="2400" b="1" dirty="0" smtClean="0"/>
              <a:t>e</a:t>
            </a:r>
            <a:r>
              <a:rPr lang="en-US" sz="2400" b="1" dirty="0" err="1" smtClean="0"/>
              <a:t>xplanation</a:t>
            </a:r>
            <a:endParaRPr lang="cs-CZ" sz="2400" b="1" dirty="0" smtClean="0"/>
          </a:p>
          <a:p>
            <a:pPr marL="529200" indent="-457200" algn="just">
              <a:lnSpc>
                <a:spcPct val="100000"/>
              </a:lnSpc>
              <a:buFont typeface="+mj-lt"/>
              <a:buAutoNum type="arabicPeriod"/>
            </a:pPr>
            <a:r>
              <a:rPr lang="cs-CZ" sz="2400" b="1" dirty="0" smtClean="0"/>
              <a:t>p</a:t>
            </a:r>
            <a:r>
              <a:rPr lang="en-US" sz="2400" b="1" dirty="0" err="1" smtClean="0"/>
              <a:t>rovision</a:t>
            </a:r>
            <a:r>
              <a:rPr lang="cs-CZ" sz="2400" dirty="0" smtClean="0"/>
              <a:t> (</a:t>
            </a:r>
            <a:r>
              <a:rPr lang="cs-CZ" sz="2400" dirty="0" err="1" smtClean="0"/>
              <a:t>ensurance</a:t>
            </a:r>
            <a:r>
              <a:rPr lang="cs-CZ" sz="2400" dirty="0" smtClean="0"/>
              <a:t>)</a:t>
            </a:r>
            <a:r>
              <a:rPr lang="en-US" sz="2400" dirty="0" smtClean="0"/>
              <a:t> </a:t>
            </a:r>
            <a:r>
              <a:rPr lang="en-US" sz="2400" dirty="0"/>
              <a:t>of </a:t>
            </a:r>
            <a:r>
              <a:rPr lang="cs-CZ" sz="2400" dirty="0" smtClean="0"/>
              <a:t>e</a:t>
            </a:r>
            <a:r>
              <a:rPr lang="en-US" sz="2400" dirty="0" err="1" smtClean="0"/>
              <a:t>vidence</a:t>
            </a:r>
            <a:endParaRPr lang="cs-CZ" sz="2400" dirty="0" smtClean="0"/>
          </a:p>
          <a:p>
            <a:pPr marL="529200" indent="-457200" algn="just">
              <a:lnSpc>
                <a:spcPct val="100000"/>
              </a:lnSpc>
              <a:buFont typeface="+mj-lt"/>
              <a:buAutoNum type="arabicPeriod"/>
            </a:pPr>
            <a:r>
              <a:rPr lang="en-US" sz="2400" b="1" dirty="0" smtClean="0"/>
              <a:t>preliminary information</a:t>
            </a:r>
            <a:endParaRPr lang="cs-CZ" sz="2400" b="1" dirty="0" smtClean="0"/>
          </a:p>
          <a:p>
            <a:pPr marL="529200" indent="-457200" algn="just">
              <a:lnSpc>
                <a:spcPct val="100000"/>
              </a:lnSpc>
              <a:buFont typeface="+mj-lt"/>
              <a:buAutoNum type="arabicPeriod"/>
            </a:pPr>
            <a:endParaRPr lang="cs-CZ" sz="2400" b="1" dirty="0"/>
          </a:p>
          <a:p>
            <a:pPr algn="just">
              <a:lnSpc>
                <a:spcPct val="100000"/>
              </a:lnSpc>
            </a:pPr>
            <a:r>
              <a:rPr lang="en-US" sz="2400" b="1" dirty="0"/>
              <a:t>initiation of proceedings</a:t>
            </a:r>
          </a:p>
          <a:p>
            <a:pPr marL="72000" indent="0" algn="just">
              <a:lnSpc>
                <a:spcPct val="100000"/>
              </a:lnSpc>
              <a:buNone/>
            </a:pPr>
            <a:r>
              <a:rPr lang="en-US" sz="2400" dirty="0"/>
              <a:t>upon</a:t>
            </a:r>
            <a:r>
              <a:rPr lang="en-US" sz="2400" b="1" dirty="0"/>
              <a:t> </a:t>
            </a:r>
            <a:r>
              <a:rPr lang="en-US" sz="2400" b="1" dirty="0">
                <a:solidFill>
                  <a:srgbClr val="FF0000"/>
                </a:solidFill>
              </a:rPr>
              <a:t>request</a:t>
            </a:r>
            <a:r>
              <a:rPr lang="en-US" sz="2400" b="1" dirty="0"/>
              <a:t> </a:t>
            </a:r>
            <a:r>
              <a:rPr lang="en-US" sz="2400" dirty="0"/>
              <a:t>and</a:t>
            </a:r>
            <a:r>
              <a:rPr lang="en-US" sz="2400" b="1" dirty="0"/>
              <a:t> </a:t>
            </a:r>
            <a:r>
              <a:rPr lang="en-US" sz="2400" b="1" dirty="0">
                <a:solidFill>
                  <a:srgbClr val="FF0000"/>
                </a:solidFill>
              </a:rPr>
              <a:t>ex </a:t>
            </a:r>
            <a:r>
              <a:rPr lang="en-US" sz="2400" b="1" dirty="0" smtClean="0">
                <a:solidFill>
                  <a:srgbClr val="FF0000"/>
                </a:solidFill>
              </a:rPr>
              <a:t>officio</a:t>
            </a:r>
            <a:endParaRPr lang="cs-CZ" sz="2400" b="1" dirty="0" smtClean="0">
              <a:solidFill>
                <a:srgbClr val="FF0000"/>
              </a:solidFill>
            </a:endParaRPr>
          </a:p>
          <a:p>
            <a:pPr marL="72000" indent="0" algn="just">
              <a:lnSpc>
                <a:spcPct val="100000"/>
              </a:lnSpc>
              <a:buNone/>
            </a:pPr>
            <a:r>
              <a:rPr lang="cs-CZ" sz="2400" dirty="0"/>
              <a:t>oral </a:t>
            </a:r>
            <a:r>
              <a:rPr lang="cs-CZ" sz="2400" dirty="0" err="1"/>
              <a:t>hearing</a:t>
            </a:r>
            <a:endParaRPr lang="cs-CZ" sz="2400" dirty="0"/>
          </a:p>
          <a:p>
            <a:pPr marL="72000" indent="0" algn="just">
              <a:lnSpc>
                <a:spcPct val="100000"/>
              </a:lnSpc>
              <a:buNone/>
            </a:pPr>
            <a:r>
              <a:rPr lang="en-US" sz="2400" dirty="0"/>
              <a:t>documents for issuing the decision</a:t>
            </a:r>
            <a:endParaRPr lang="cs-CZ" sz="2400" dirty="0"/>
          </a:p>
          <a:p>
            <a:pPr marL="72000" indent="0" algn="just">
              <a:lnSpc>
                <a:spcPct val="100000"/>
              </a:lnSpc>
              <a:buNone/>
            </a:pPr>
            <a:endParaRPr lang="cs-CZ" sz="2400" b="1" dirty="0" smtClean="0">
              <a:solidFill>
                <a:srgbClr val="FF0000"/>
              </a:solidFill>
            </a:endParaRPr>
          </a:p>
        </p:txBody>
      </p:sp>
    </p:spTree>
    <p:extLst>
      <p:ext uri="{BB962C8B-B14F-4D97-AF65-F5344CB8AC3E}">
        <p14:creationId xmlns:p14="http://schemas.microsoft.com/office/powerpoint/2010/main" val="281898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decision</a:t>
            </a:r>
            <a:r>
              <a:rPr lang="cs-CZ" sz="2400" dirty="0" smtClean="0"/>
              <a:t>:</a:t>
            </a:r>
          </a:p>
          <a:p>
            <a:pPr marL="529200" indent="-457200" algn="just">
              <a:lnSpc>
                <a:spcPct val="100000"/>
              </a:lnSpc>
              <a:buFont typeface="+mj-lt"/>
              <a:buAutoNum type="arabicPeriod"/>
            </a:pPr>
            <a:r>
              <a:rPr lang="cs-CZ" sz="2400" dirty="0" err="1" smtClean="0"/>
              <a:t>Statement</a:t>
            </a:r>
            <a:endParaRPr lang="cs-CZ" sz="2400" dirty="0" smtClean="0"/>
          </a:p>
          <a:p>
            <a:pPr marL="529200" indent="-457200" algn="just">
              <a:lnSpc>
                <a:spcPct val="100000"/>
              </a:lnSpc>
              <a:buFont typeface="+mj-lt"/>
              <a:buAutoNum type="arabicPeriod"/>
            </a:pPr>
            <a:r>
              <a:rPr lang="cs-CZ" sz="2400" dirty="0" err="1" smtClean="0"/>
              <a:t>Justifications</a:t>
            </a:r>
            <a:r>
              <a:rPr lang="cs-CZ" sz="2400" dirty="0" smtClean="0"/>
              <a:t>/</a:t>
            </a:r>
            <a:r>
              <a:rPr lang="cs-CZ" sz="2400" dirty="0" err="1" smtClean="0"/>
              <a:t>reasoning</a:t>
            </a:r>
            <a:endParaRPr lang="cs-CZ" sz="2400" dirty="0" smtClean="0"/>
          </a:p>
          <a:p>
            <a:pPr marL="529200" indent="-457200" algn="just">
              <a:lnSpc>
                <a:spcPct val="100000"/>
              </a:lnSpc>
              <a:buFont typeface="+mj-lt"/>
              <a:buAutoNum type="arabicPeriod"/>
            </a:pPr>
            <a:r>
              <a:rPr lang="cs-CZ" sz="2400" dirty="0" err="1" smtClean="0"/>
              <a:t>Information</a:t>
            </a:r>
            <a:r>
              <a:rPr lang="cs-CZ" sz="2400" dirty="0" smtClean="0"/>
              <a:t> </a:t>
            </a:r>
            <a:r>
              <a:rPr lang="cs-CZ" sz="2400" dirty="0" err="1" smtClean="0"/>
              <a:t>about</a:t>
            </a:r>
            <a:r>
              <a:rPr lang="cs-CZ" sz="2400" dirty="0" smtClean="0"/>
              <a:t> </a:t>
            </a:r>
            <a:r>
              <a:rPr lang="cs-CZ" sz="2400" dirty="0" err="1" smtClean="0"/>
              <a:t>remedies</a:t>
            </a:r>
            <a:endParaRPr lang="cs-CZ" sz="2400" dirty="0" smtClean="0"/>
          </a:p>
          <a:p>
            <a:pPr marL="529200" indent="-457200" algn="just">
              <a:lnSpc>
                <a:spcPct val="100000"/>
              </a:lnSpc>
              <a:buFont typeface="+mj-lt"/>
              <a:buAutoNum type="arabicPeriod"/>
            </a:pPr>
            <a:endParaRPr lang="cs-CZ" sz="2400" dirty="0"/>
          </a:p>
          <a:p>
            <a:pPr algn="just">
              <a:lnSpc>
                <a:spcPct val="100000"/>
              </a:lnSpc>
            </a:pPr>
            <a:r>
              <a:rPr lang="en-US" sz="2400" dirty="0"/>
              <a:t>It </a:t>
            </a:r>
            <a:r>
              <a:rPr lang="en-US" sz="2400" b="1" dirty="0"/>
              <a:t>follows the initiation </a:t>
            </a:r>
            <a:r>
              <a:rPr lang="en-US" sz="2400" dirty="0"/>
              <a:t>of the proceedings (application / notice of initiation) and the </a:t>
            </a:r>
            <a:r>
              <a:rPr lang="en-US" sz="2400" b="1" dirty="0"/>
              <a:t>subject of the proceedings </a:t>
            </a:r>
            <a:r>
              <a:rPr lang="en-US" sz="2400" dirty="0"/>
              <a:t>(it is not possible to decide on something else</a:t>
            </a:r>
            <a:r>
              <a:rPr lang="en-US" sz="2400" dirty="0" smtClean="0"/>
              <a:t>)</a:t>
            </a:r>
            <a:endParaRPr lang="cs-CZ" sz="2400" dirty="0" smtClean="0"/>
          </a:p>
          <a:p>
            <a:pPr algn="just">
              <a:lnSpc>
                <a:spcPct val="100000"/>
              </a:lnSpc>
            </a:pPr>
            <a:r>
              <a:rPr lang="en-US" sz="2400" b="1" dirty="0"/>
              <a:t>Specifying the rules </a:t>
            </a:r>
            <a:r>
              <a:rPr lang="en-US" sz="2400" dirty="0"/>
              <a:t>of conduct for a given case and circumstances (act of </a:t>
            </a:r>
            <a:r>
              <a:rPr lang="en-US" sz="2400" b="1" dirty="0">
                <a:solidFill>
                  <a:srgbClr val="FF0000"/>
                </a:solidFill>
              </a:rPr>
              <a:t>application of law</a:t>
            </a:r>
            <a:r>
              <a:rPr lang="en-US" sz="2400" dirty="0"/>
              <a:t>)</a:t>
            </a:r>
          </a:p>
          <a:p>
            <a:pPr algn="just">
              <a:lnSpc>
                <a:spcPct val="100000"/>
              </a:lnSpc>
            </a:pPr>
            <a:r>
              <a:rPr lang="en-US" sz="2400" dirty="0"/>
              <a:t>Creates decision-making </a:t>
            </a:r>
            <a:r>
              <a:rPr lang="en-US" sz="2400" b="1" dirty="0"/>
              <a:t>practice </a:t>
            </a:r>
            <a:r>
              <a:rPr lang="en-US" sz="2400" b="1" dirty="0" smtClean="0"/>
              <a:t>– binding</a:t>
            </a:r>
            <a:r>
              <a:rPr lang="cs-CZ" sz="2400" b="1" dirty="0" smtClean="0"/>
              <a:t> in </a:t>
            </a:r>
            <a:r>
              <a:rPr lang="cs-CZ" sz="2400" b="1" dirty="0" err="1" smtClean="0"/>
              <a:t>the</a:t>
            </a:r>
            <a:r>
              <a:rPr lang="cs-CZ" sz="2400" b="1" dirty="0" smtClean="0"/>
              <a:t> </a:t>
            </a:r>
            <a:r>
              <a:rPr lang="cs-CZ" sz="2400" b="1" dirty="0" err="1" smtClean="0"/>
              <a:t>future</a:t>
            </a:r>
            <a:r>
              <a:rPr lang="en-US" sz="2400" b="1" dirty="0" smtClean="0"/>
              <a:t> </a:t>
            </a:r>
            <a:endParaRPr lang="cs-CZ" sz="2400" dirty="0" smtClean="0"/>
          </a:p>
        </p:txBody>
      </p:sp>
    </p:spTree>
    <p:extLst>
      <p:ext uri="{BB962C8B-B14F-4D97-AF65-F5344CB8AC3E}">
        <p14:creationId xmlns:p14="http://schemas.microsoft.com/office/powerpoint/2010/main" val="392944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decision</a:t>
            </a:r>
            <a:r>
              <a:rPr lang="cs-CZ" sz="2400" dirty="0" smtClean="0"/>
              <a:t>:</a:t>
            </a:r>
          </a:p>
          <a:p>
            <a:pPr marL="529200" indent="-457200" algn="just">
              <a:lnSpc>
                <a:spcPct val="100000"/>
              </a:lnSpc>
              <a:buFont typeface="+mj-lt"/>
              <a:buAutoNum type="arabicPeriod"/>
            </a:pPr>
            <a:r>
              <a:rPr lang="cs-CZ" sz="2400" dirty="0" err="1" smtClean="0"/>
              <a:t>Statement</a:t>
            </a:r>
            <a:endParaRPr lang="cs-CZ" sz="2400" dirty="0" smtClean="0"/>
          </a:p>
          <a:p>
            <a:pPr marL="529200" indent="-457200" algn="just">
              <a:lnSpc>
                <a:spcPct val="100000"/>
              </a:lnSpc>
              <a:buFont typeface="+mj-lt"/>
              <a:buAutoNum type="arabicPeriod"/>
            </a:pPr>
            <a:r>
              <a:rPr lang="cs-CZ" sz="2400" dirty="0" err="1" smtClean="0"/>
              <a:t>Justifications</a:t>
            </a:r>
            <a:r>
              <a:rPr lang="cs-CZ" sz="2400" dirty="0" smtClean="0"/>
              <a:t>/</a:t>
            </a:r>
            <a:r>
              <a:rPr lang="cs-CZ" sz="2400" dirty="0" err="1" smtClean="0"/>
              <a:t>reasoning</a:t>
            </a:r>
            <a:endParaRPr lang="cs-CZ" sz="2400" dirty="0" smtClean="0"/>
          </a:p>
          <a:p>
            <a:pPr marL="529200" indent="-457200" algn="just">
              <a:lnSpc>
                <a:spcPct val="100000"/>
              </a:lnSpc>
              <a:buFont typeface="+mj-lt"/>
              <a:buAutoNum type="arabicPeriod"/>
            </a:pPr>
            <a:r>
              <a:rPr lang="cs-CZ" sz="2400" dirty="0" err="1" smtClean="0"/>
              <a:t>Information</a:t>
            </a:r>
            <a:r>
              <a:rPr lang="cs-CZ" sz="2400" dirty="0" smtClean="0"/>
              <a:t> </a:t>
            </a:r>
            <a:r>
              <a:rPr lang="cs-CZ" sz="2400" dirty="0" err="1" smtClean="0"/>
              <a:t>about</a:t>
            </a:r>
            <a:r>
              <a:rPr lang="cs-CZ" sz="2400" dirty="0" smtClean="0"/>
              <a:t> </a:t>
            </a:r>
            <a:r>
              <a:rPr lang="cs-CZ" sz="2400" dirty="0" err="1" smtClean="0"/>
              <a:t>remedies</a:t>
            </a:r>
            <a:endParaRPr lang="cs-CZ" sz="2400" dirty="0" smtClean="0"/>
          </a:p>
          <a:p>
            <a:pPr marL="529200" indent="-457200" algn="just">
              <a:lnSpc>
                <a:spcPct val="100000"/>
              </a:lnSpc>
              <a:buFont typeface="+mj-lt"/>
              <a:buAutoNum type="arabicPeriod"/>
            </a:pPr>
            <a:endParaRPr lang="cs-CZ" sz="2400" dirty="0"/>
          </a:p>
          <a:p>
            <a:pPr algn="just">
              <a:lnSpc>
                <a:spcPct val="100000"/>
              </a:lnSpc>
            </a:pPr>
            <a:r>
              <a:rPr lang="en-US" sz="2400" dirty="0"/>
              <a:t>It </a:t>
            </a:r>
            <a:r>
              <a:rPr lang="en-US" sz="2400" b="1" dirty="0"/>
              <a:t>follows the initiation </a:t>
            </a:r>
            <a:r>
              <a:rPr lang="en-US" sz="2400" dirty="0"/>
              <a:t>of the proceedings (application / notice of initiation) and the </a:t>
            </a:r>
            <a:r>
              <a:rPr lang="en-US" sz="2400" b="1" dirty="0"/>
              <a:t>subject of the proceedings </a:t>
            </a:r>
            <a:r>
              <a:rPr lang="en-US" sz="2400" dirty="0"/>
              <a:t>(it is not possible to decide on something else</a:t>
            </a:r>
            <a:r>
              <a:rPr lang="en-US" sz="2400" dirty="0" smtClean="0"/>
              <a:t>)</a:t>
            </a:r>
            <a:endParaRPr lang="cs-CZ" sz="2400" dirty="0" smtClean="0"/>
          </a:p>
          <a:p>
            <a:pPr algn="just">
              <a:lnSpc>
                <a:spcPct val="100000"/>
              </a:lnSpc>
            </a:pPr>
            <a:r>
              <a:rPr lang="en-US" sz="2400" b="1" dirty="0"/>
              <a:t>Specifying the rules </a:t>
            </a:r>
            <a:r>
              <a:rPr lang="en-US" sz="2400" dirty="0"/>
              <a:t>of conduct for a given case and circumstances (act of </a:t>
            </a:r>
            <a:r>
              <a:rPr lang="en-US" sz="2400" b="1" dirty="0">
                <a:solidFill>
                  <a:srgbClr val="FF0000"/>
                </a:solidFill>
              </a:rPr>
              <a:t>application of law</a:t>
            </a:r>
            <a:r>
              <a:rPr lang="en-US" sz="2400" dirty="0"/>
              <a:t>)</a:t>
            </a:r>
          </a:p>
          <a:p>
            <a:pPr algn="just">
              <a:lnSpc>
                <a:spcPct val="100000"/>
              </a:lnSpc>
            </a:pPr>
            <a:r>
              <a:rPr lang="en-US" sz="2400" dirty="0"/>
              <a:t>Creates decision-making </a:t>
            </a:r>
            <a:r>
              <a:rPr lang="en-US" sz="2400" b="1" dirty="0"/>
              <a:t>practice </a:t>
            </a:r>
            <a:r>
              <a:rPr lang="en-US" sz="2400" b="1" dirty="0" smtClean="0"/>
              <a:t>– binding</a:t>
            </a:r>
            <a:r>
              <a:rPr lang="cs-CZ" sz="2400" b="1" dirty="0" smtClean="0"/>
              <a:t> in </a:t>
            </a:r>
            <a:r>
              <a:rPr lang="cs-CZ" sz="2400" b="1" dirty="0" err="1" smtClean="0"/>
              <a:t>the</a:t>
            </a:r>
            <a:r>
              <a:rPr lang="cs-CZ" sz="2400" b="1" dirty="0" smtClean="0"/>
              <a:t> </a:t>
            </a:r>
            <a:r>
              <a:rPr lang="cs-CZ" sz="2400" b="1" dirty="0" err="1" smtClean="0"/>
              <a:t>future</a:t>
            </a:r>
            <a:r>
              <a:rPr lang="en-US" sz="2400" b="1" dirty="0" smtClean="0"/>
              <a:t> </a:t>
            </a:r>
            <a:endParaRPr lang="cs-CZ" sz="2400" dirty="0" smtClean="0"/>
          </a:p>
        </p:txBody>
      </p:sp>
    </p:spTree>
    <p:extLst>
      <p:ext uri="{BB962C8B-B14F-4D97-AF65-F5344CB8AC3E}">
        <p14:creationId xmlns:p14="http://schemas.microsoft.com/office/powerpoint/2010/main" val="4196604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a:xfrm>
            <a:off x="720000" y="343482"/>
            <a:ext cx="10753200" cy="451576"/>
          </a:xfrm>
        </p:spPr>
        <p:txBody>
          <a:bodyPr/>
          <a:lstStyle/>
          <a:p>
            <a:pPr algn="just"/>
            <a:r>
              <a:rPr lang="cs-CZ" dirty="0"/>
              <a:t>Czech </a:t>
            </a:r>
            <a:r>
              <a:rPr lang="cs-CZ" dirty="0" err="1"/>
              <a:t>Administrative</a:t>
            </a:r>
            <a:r>
              <a:rPr lang="cs-CZ" dirty="0"/>
              <a:t> </a:t>
            </a:r>
            <a:r>
              <a:rPr lang="cs-CZ" dirty="0" err="1"/>
              <a:t>Procedure</a:t>
            </a:r>
            <a:r>
              <a:rPr lang="cs-CZ" dirty="0"/>
              <a:t> </a:t>
            </a:r>
            <a:r>
              <a:rPr lang="cs-CZ" dirty="0" err="1"/>
              <a:t>from</a:t>
            </a:r>
            <a:r>
              <a:rPr lang="cs-CZ" dirty="0"/>
              <a:t> </a:t>
            </a:r>
            <a:r>
              <a:rPr lang="cs-CZ" dirty="0" err="1"/>
              <a:t>the</a:t>
            </a:r>
            <a:r>
              <a:rPr lang="cs-CZ" dirty="0"/>
              <a:t> </a:t>
            </a:r>
            <a:r>
              <a:rPr lang="cs-CZ" dirty="0" err="1"/>
              <a:t>perspective</a:t>
            </a:r>
            <a:r>
              <a:rPr lang="cs-CZ" dirty="0"/>
              <a:t> </a:t>
            </a:r>
            <a:r>
              <a:rPr lang="cs-CZ" dirty="0" err="1"/>
              <a:t>of</a:t>
            </a:r>
            <a:r>
              <a:rPr lang="cs-CZ" dirty="0"/>
              <a:t> </a:t>
            </a:r>
            <a:r>
              <a:rPr lang="cs-CZ" dirty="0" err="1"/>
              <a:t>general</a:t>
            </a:r>
            <a:r>
              <a:rPr lang="cs-CZ" dirty="0"/>
              <a:t> </a:t>
            </a:r>
            <a:r>
              <a:rPr lang="cs-CZ" dirty="0" err="1"/>
              <a:t>rules</a:t>
            </a:r>
            <a:r>
              <a:rPr lang="cs-CZ" dirty="0"/>
              <a:t> </a:t>
            </a:r>
            <a:r>
              <a:rPr lang="cs-CZ" dirty="0" err="1"/>
              <a:t>of</a:t>
            </a:r>
            <a:r>
              <a:rPr lang="cs-CZ" dirty="0"/>
              <a:t> </a:t>
            </a:r>
            <a:r>
              <a:rPr lang="cs-CZ" dirty="0" err="1"/>
              <a:t>proceedings</a:t>
            </a:r>
            <a:endParaRPr lang="cs-CZ" dirty="0"/>
          </a:p>
        </p:txBody>
      </p:sp>
      <p:sp>
        <p:nvSpPr>
          <p:cNvPr id="5" name="Zástupný symbol pro obsah 4"/>
          <p:cNvSpPr>
            <a:spLocks noGrp="1"/>
          </p:cNvSpPr>
          <p:nvPr>
            <p:ph idx="1"/>
          </p:nvPr>
        </p:nvSpPr>
        <p:spPr/>
        <p:txBody>
          <a:bodyPr/>
          <a:lstStyle/>
          <a:p>
            <a:pPr marL="72000" indent="0" algn="just">
              <a:lnSpc>
                <a:spcPct val="100000"/>
              </a:lnSpc>
              <a:buNone/>
            </a:pPr>
            <a:r>
              <a:rPr lang="cs-CZ" sz="2400" dirty="0" err="1" smtClean="0"/>
              <a:t>Administrative</a:t>
            </a:r>
            <a:r>
              <a:rPr lang="cs-CZ" sz="2400" dirty="0" smtClean="0"/>
              <a:t> </a:t>
            </a:r>
            <a:r>
              <a:rPr lang="cs-CZ" sz="2400" dirty="0" err="1" smtClean="0"/>
              <a:t>decision</a:t>
            </a:r>
            <a:r>
              <a:rPr lang="cs-CZ" sz="2400" dirty="0" smtClean="0"/>
              <a:t>:</a:t>
            </a:r>
          </a:p>
          <a:p>
            <a:pPr algn="just">
              <a:lnSpc>
                <a:spcPct val="100000"/>
              </a:lnSpc>
            </a:pPr>
            <a:r>
              <a:rPr lang="en-US" sz="2400" i="1" dirty="0"/>
              <a:t>the decision itself is only that part of it which is truly 'capable of curtailing its addressee's rights and which is manifested by the' power of law 'if the decision becomes final. In the operative part of the decision, the administrative authority authoritatively establishes, modifies, or cancels or declares authoritative subjective authority of the participant. </a:t>
            </a:r>
            <a:r>
              <a:rPr lang="cs-CZ" sz="2400" i="1" dirty="0" smtClean="0"/>
              <a:t>(</a:t>
            </a:r>
            <a:r>
              <a:rPr lang="cs-CZ" sz="2400" i="1" dirty="0" err="1" smtClean="0"/>
              <a:t>High</a:t>
            </a:r>
            <a:r>
              <a:rPr lang="cs-CZ" sz="2400" i="1" dirty="0" smtClean="0"/>
              <a:t> </a:t>
            </a:r>
            <a:r>
              <a:rPr lang="cs-CZ" sz="2400" i="1" dirty="0" err="1" smtClean="0"/>
              <a:t>Court</a:t>
            </a:r>
            <a:r>
              <a:rPr lang="cs-CZ" sz="2400" i="1" dirty="0" smtClean="0"/>
              <a:t> </a:t>
            </a:r>
            <a:r>
              <a:rPr lang="cs-CZ" sz="2400" i="1" dirty="0"/>
              <a:t>in Prague, 13. 8. 1996, </a:t>
            </a:r>
            <a:r>
              <a:rPr lang="cs-CZ" sz="2400" i="1" dirty="0" err="1" smtClean="0"/>
              <a:t>nr</a:t>
            </a:r>
            <a:r>
              <a:rPr lang="cs-CZ" sz="2400" i="1" dirty="0" smtClean="0"/>
              <a:t>. 6 </a:t>
            </a:r>
            <a:r>
              <a:rPr lang="cs-CZ" sz="2400" i="1" dirty="0"/>
              <a:t>A </a:t>
            </a:r>
            <a:r>
              <a:rPr lang="cs-CZ" sz="2400" i="1" dirty="0" smtClean="0"/>
              <a:t>154/94)</a:t>
            </a:r>
          </a:p>
          <a:p>
            <a:pPr algn="just">
              <a:lnSpc>
                <a:spcPct val="100000"/>
              </a:lnSpc>
            </a:pPr>
            <a:r>
              <a:rPr lang="en-US" sz="2400" b="1" dirty="0" smtClean="0"/>
              <a:t>interim and partial decision</a:t>
            </a:r>
            <a:r>
              <a:rPr lang="cs-CZ" sz="2400" b="1" dirty="0" smtClean="0"/>
              <a:t>, </a:t>
            </a:r>
            <a:r>
              <a:rPr lang="en-US" sz="2400" b="1" dirty="0" smtClean="0"/>
              <a:t>subject to binding opinion, order</a:t>
            </a:r>
            <a:r>
              <a:rPr lang="cs-CZ" sz="2400" b="1" dirty="0" smtClean="0"/>
              <a:t> (, „</a:t>
            </a:r>
            <a:r>
              <a:rPr lang="en-US" sz="2400" b="1" dirty="0" smtClean="0"/>
              <a:t>document</a:t>
            </a:r>
            <a:r>
              <a:rPr lang="cs-CZ" sz="2400" b="1" dirty="0" smtClean="0"/>
              <a:t>“</a:t>
            </a:r>
            <a:r>
              <a:rPr lang="en-US" sz="2400" b="1" dirty="0" smtClean="0"/>
              <a:t> </a:t>
            </a:r>
            <a:endParaRPr lang="cs-CZ" sz="2400" b="1" dirty="0" smtClean="0"/>
          </a:p>
        </p:txBody>
      </p:sp>
    </p:spTree>
    <p:extLst>
      <p:ext uri="{BB962C8B-B14F-4D97-AF65-F5344CB8AC3E}">
        <p14:creationId xmlns:p14="http://schemas.microsoft.com/office/powerpoint/2010/main" val="3783692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p:txBody>
          <a:bodyPr/>
          <a:lstStyle/>
          <a:p>
            <a:r>
              <a:rPr lang="cs-CZ" altLang="cs-CZ" dirty="0" err="1"/>
              <a:t>Principle</a:t>
            </a:r>
            <a:r>
              <a:rPr lang="cs-CZ" altLang="cs-CZ" dirty="0"/>
              <a:t> </a:t>
            </a:r>
            <a:r>
              <a:rPr lang="cs-CZ" altLang="cs-CZ" dirty="0" err="1"/>
              <a:t>of</a:t>
            </a:r>
            <a:r>
              <a:rPr lang="cs-CZ" altLang="cs-CZ" dirty="0"/>
              <a:t> </a:t>
            </a:r>
            <a:r>
              <a:rPr lang="cs-CZ" altLang="cs-CZ" dirty="0" err="1"/>
              <a:t>Two</a:t>
            </a:r>
            <a:r>
              <a:rPr lang="cs-CZ" altLang="cs-CZ" dirty="0"/>
              <a:t> </a:t>
            </a:r>
            <a:r>
              <a:rPr lang="cs-CZ" altLang="cs-CZ" dirty="0" err="1"/>
              <a:t>Instances</a:t>
            </a:r>
            <a:endParaRPr lang="cs-CZ" dirty="0"/>
          </a:p>
        </p:txBody>
      </p:sp>
      <p:sp>
        <p:nvSpPr>
          <p:cNvPr id="5" name="Zástupný symbol pro obsah 4"/>
          <p:cNvSpPr>
            <a:spLocks noGrp="1"/>
          </p:cNvSpPr>
          <p:nvPr>
            <p:ph idx="1"/>
          </p:nvPr>
        </p:nvSpPr>
        <p:spPr/>
        <p:txBody>
          <a:bodyPr/>
          <a:lstStyle/>
          <a:p>
            <a:pPr algn="just">
              <a:lnSpc>
                <a:spcPct val="100000"/>
              </a:lnSpc>
              <a:defRPr/>
            </a:pPr>
            <a:r>
              <a:rPr lang="cs-CZ" altLang="cs-CZ" b="1" dirty="0" err="1"/>
              <a:t>Common</a:t>
            </a:r>
            <a:r>
              <a:rPr lang="cs-CZ" altLang="cs-CZ" b="1" dirty="0"/>
              <a:t> </a:t>
            </a:r>
            <a:r>
              <a:rPr lang="cs-CZ" altLang="cs-CZ" b="1" dirty="0" err="1"/>
              <a:t>principle</a:t>
            </a:r>
            <a:r>
              <a:rPr lang="cs-CZ" altLang="cs-CZ" b="1" dirty="0"/>
              <a:t> </a:t>
            </a:r>
            <a:r>
              <a:rPr lang="cs-CZ" altLang="cs-CZ" dirty="0" err="1"/>
              <a:t>of</a:t>
            </a:r>
            <a:r>
              <a:rPr lang="cs-CZ" altLang="cs-CZ" dirty="0"/>
              <a:t> </a:t>
            </a:r>
            <a:r>
              <a:rPr lang="cs-CZ" altLang="cs-CZ" dirty="0" err="1"/>
              <a:t>the</a:t>
            </a:r>
            <a:r>
              <a:rPr lang="cs-CZ" altLang="cs-CZ" dirty="0"/>
              <a:t> </a:t>
            </a:r>
            <a:r>
              <a:rPr lang="cs-CZ" altLang="cs-CZ" dirty="0" err="1"/>
              <a:t>Administrative</a:t>
            </a:r>
            <a:r>
              <a:rPr lang="cs-CZ" altLang="cs-CZ" dirty="0"/>
              <a:t> </a:t>
            </a:r>
            <a:r>
              <a:rPr lang="cs-CZ" altLang="cs-CZ" dirty="0" err="1"/>
              <a:t>Law</a:t>
            </a:r>
            <a:endParaRPr lang="cs-CZ" altLang="cs-CZ" dirty="0"/>
          </a:p>
          <a:p>
            <a:pPr algn="just">
              <a:lnSpc>
                <a:spcPct val="100000"/>
              </a:lnSpc>
              <a:defRPr/>
            </a:pPr>
            <a:r>
              <a:rPr lang="cs-CZ" altLang="cs-CZ" b="1" dirty="0">
                <a:solidFill>
                  <a:srgbClr val="FF0000"/>
                </a:solidFill>
              </a:rPr>
              <a:t>not </a:t>
            </a:r>
            <a:r>
              <a:rPr lang="cs-CZ" altLang="cs-CZ" b="1" dirty="0" err="1">
                <a:solidFill>
                  <a:srgbClr val="FF0000"/>
                </a:solidFill>
              </a:rPr>
              <a:t>expressly</a:t>
            </a:r>
            <a:r>
              <a:rPr lang="cs-CZ" altLang="cs-CZ" b="1" dirty="0">
                <a:solidFill>
                  <a:srgbClr val="FF0000"/>
                </a:solidFill>
              </a:rPr>
              <a:t> </a:t>
            </a:r>
            <a:r>
              <a:rPr lang="cs-CZ" altLang="cs-CZ" b="1" dirty="0" err="1">
                <a:solidFill>
                  <a:srgbClr val="FF0000"/>
                </a:solidFill>
              </a:rPr>
              <a:t>stated</a:t>
            </a:r>
            <a:r>
              <a:rPr lang="cs-CZ" altLang="cs-CZ" b="1" dirty="0">
                <a:solidFill>
                  <a:srgbClr val="FF0000"/>
                </a:solidFill>
              </a:rPr>
              <a:t> </a:t>
            </a:r>
            <a:r>
              <a:rPr lang="cs-CZ" altLang="cs-CZ" dirty="0"/>
              <a:t>in </a:t>
            </a:r>
            <a:r>
              <a:rPr lang="cs-CZ" altLang="cs-CZ" dirty="0" err="1"/>
              <a:t>the</a:t>
            </a:r>
            <a:r>
              <a:rPr lang="cs-CZ" altLang="cs-CZ" dirty="0"/>
              <a:t> </a:t>
            </a:r>
            <a:r>
              <a:rPr lang="cs-CZ" altLang="cs-CZ" dirty="0" err="1"/>
              <a:t>legislation</a:t>
            </a:r>
            <a:r>
              <a:rPr lang="cs-CZ" altLang="cs-CZ" dirty="0"/>
              <a:t> – non </a:t>
            </a:r>
            <a:r>
              <a:rPr lang="cs-CZ" altLang="cs-CZ" dirty="0" err="1"/>
              <a:t>written</a:t>
            </a:r>
            <a:r>
              <a:rPr lang="cs-CZ" altLang="cs-CZ" dirty="0"/>
              <a:t> </a:t>
            </a:r>
            <a:r>
              <a:rPr lang="cs-CZ" altLang="cs-CZ" dirty="0" err="1"/>
              <a:t>down</a:t>
            </a:r>
            <a:r>
              <a:rPr lang="cs-CZ" altLang="cs-CZ" dirty="0"/>
              <a:t> </a:t>
            </a:r>
            <a:r>
              <a:rPr lang="cs-CZ" altLang="cs-CZ" dirty="0" err="1"/>
              <a:t>exactly</a:t>
            </a:r>
            <a:endParaRPr lang="cs-CZ" altLang="cs-CZ" dirty="0"/>
          </a:p>
          <a:p>
            <a:pPr algn="just">
              <a:lnSpc>
                <a:spcPct val="100000"/>
              </a:lnSpc>
              <a:defRPr/>
            </a:pPr>
            <a:r>
              <a:rPr lang="cs-CZ" altLang="cs-CZ" b="1" dirty="0"/>
              <a:t>X - </a:t>
            </a:r>
            <a:r>
              <a:rPr lang="cs-CZ" altLang="cs-CZ" b="1" dirty="0" err="1"/>
              <a:t>Admitted</a:t>
            </a:r>
            <a:r>
              <a:rPr lang="cs-CZ" altLang="cs-CZ" b="1" dirty="0"/>
              <a:t> </a:t>
            </a:r>
            <a:r>
              <a:rPr lang="cs-CZ" altLang="cs-CZ" dirty="0"/>
              <a:t>by </a:t>
            </a:r>
            <a:r>
              <a:rPr lang="cs-CZ" altLang="cs-CZ" dirty="0" err="1"/>
              <a:t>the</a:t>
            </a:r>
            <a:r>
              <a:rPr lang="cs-CZ" altLang="cs-CZ" dirty="0"/>
              <a:t> </a:t>
            </a:r>
            <a:r>
              <a:rPr lang="cs-CZ" altLang="cs-CZ" dirty="0" err="1"/>
              <a:t>practice</a:t>
            </a:r>
            <a:r>
              <a:rPr lang="cs-CZ" altLang="cs-CZ" dirty="0"/>
              <a:t> a jurisprudence</a:t>
            </a:r>
          </a:p>
          <a:p>
            <a:pPr algn="just">
              <a:lnSpc>
                <a:spcPct val="100000"/>
              </a:lnSpc>
              <a:defRPr/>
            </a:pPr>
            <a:r>
              <a:rPr lang="cs-CZ" altLang="cs-CZ" b="1" dirty="0"/>
              <a:t>X - Existence </a:t>
            </a:r>
            <a:r>
              <a:rPr lang="cs-CZ" altLang="cs-CZ" b="1" dirty="0" err="1"/>
              <a:t>of</a:t>
            </a:r>
            <a:r>
              <a:rPr lang="cs-CZ" altLang="cs-CZ" b="1" dirty="0"/>
              <a:t> </a:t>
            </a:r>
            <a:r>
              <a:rPr lang="cs-CZ" altLang="cs-CZ" b="1" dirty="0" err="1"/>
              <a:t>ordinary</a:t>
            </a:r>
            <a:r>
              <a:rPr lang="cs-CZ" altLang="cs-CZ" b="1" dirty="0"/>
              <a:t> </a:t>
            </a:r>
            <a:r>
              <a:rPr lang="cs-CZ" altLang="cs-CZ" b="1" dirty="0" err="1"/>
              <a:t>remedies</a:t>
            </a:r>
            <a:r>
              <a:rPr lang="cs-CZ" altLang="cs-CZ" b="1" dirty="0"/>
              <a:t> </a:t>
            </a:r>
            <a:r>
              <a:rPr lang="cs-CZ" altLang="cs-CZ" dirty="0"/>
              <a:t>– </a:t>
            </a:r>
            <a:r>
              <a:rPr lang="cs-CZ" altLang="cs-CZ" dirty="0" err="1"/>
              <a:t>their</a:t>
            </a:r>
            <a:r>
              <a:rPr lang="cs-CZ" altLang="cs-CZ" dirty="0"/>
              <a:t> </a:t>
            </a:r>
            <a:r>
              <a:rPr lang="cs-CZ" altLang="cs-CZ" dirty="0" err="1"/>
              <a:t>admissibility</a:t>
            </a:r>
            <a:r>
              <a:rPr lang="cs-CZ" altLang="cs-CZ" dirty="0"/>
              <a:t> – existence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algn="just">
              <a:lnSpc>
                <a:spcPct val="100000"/>
              </a:lnSpc>
              <a:defRPr/>
            </a:pPr>
            <a:r>
              <a:rPr lang="cs-CZ" altLang="cs-CZ" b="1" dirty="0"/>
              <a:t>! - BUT</a:t>
            </a:r>
            <a:r>
              <a:rPr lang="cs-CZ" altLang="cs-CZ" dirty="0"/>
              <a:t> has </a:t>
            </a:r>
            <a:r>
              <a:rPr lang="cs-CZ" altLang="cs-CZ" b="1" dirty="0">
                <a:solidFill>
                  <a:srgbClr val="FF0000"/>
                </a:solidFill>
              </a:rPr>
              <a:t>no </a:t>
            </a:r>
            <a:r>
              <a:rPr lang="cs-CZ" altLang="cs-CZ" b="1" dirty="0" err="1">
                <a:solidFill>
                  <a:srgbClr val="FF0000"/>
                </a:solidFill>
              </a:rPr>
              <a:t>nature</a:t>
            </a:r>
            <a:r>
              <a:rPr lang="cs-CZ" altLang="cs-CZ" b="1" dirty="0">
                <a:solidFill>
                  <a:srgbClr val="FF0000"/>
                </a:solidFill>
              </a:rPr>
              <a:t> as BASIC/FUNDAMENTAL </a:t>
            </a:r>
            <a:r>
              <a:rPr lang="cs-CZ" altLang="cs-CZ" b="1" dirty="0" err="1">
                <a:solidFill>
                  <a:srgbClr val="FF0000"/>
                </a:solidFill>
              </a:rPr>
              <a:t>principle</a:t>
            </a:r>
            <a:r>
              <a:rPr lang="cs-CZ" altLang="cs-CZ" b="1" dirty="0">
                <a:solidFill>
                  <a:srgbClr val="FF0000"/>
                </a:solidFill>
              </a:rPr>
              <a:t>, </a:t>
            </a:r>
            <a:r>
              <a:rPr lang="cs-CZ" altLang="cs-CZ" dirty="0" err="1"/>
              <a:t>only</a:t>
            </a:r>
            <a:r>
              <a:rPr lang="cs-CZ" altLang="cs-CZ" dirty="0"/>
              <a:t> standard/</a:t>
            </a:r>
            <a:r>
              <a:rPr lang="cs-CZ" altLang="cs-CZ" dirty="0" err="1"/>
              <a:t>normal</a:t>
            </a:r>
            <a:r>
              <a:rPr lang="cs-CZ" altLang="cs-CZ" dirty="0"/>
              <a:t> </a:t>
            </a:r>
            <a:r>
              <a:rPr lang="cs-CZ" altLang="cs-CZ" dirty="0" err="1"/>
              <a:t>principle</a:t>
            </a:r>
            <a:endParaRPr lang="cs-CZ" altLang="cs-CZ" dirty="0"/>
          </a:p>
          <a:p>
            <a:pPr algn="just">
              <a:lnSpc>
                <a:spcPct val="100000"/>
              </a:lnSpc>
              <a:defRPr/>
            </a:pPr>
            <a:r>
              <a:rPr lang="cs-CZ" altLang="cs-CZ" dirty="0">
                <a:solidFill>
                  <a:srgbClr val="FF0000"/>
                </a:solidFill>
              </a:rPr>
              <a:t>THEREFORE:</a:t>
            </a:r>
          </a:p>
          <a:p>
            <a:pPr marL="457200" indent="-457200" algn="just">
              <a:lnSpc>
                <a:spcPct val="100000"/>
              </a:lnSpc>
              <a:buFont typeface="+mj-lt"/>
              <a:buAutoNum type="arabicPeriod"/>
              <a:defRPr/>
            </a:pPr>
            <a:r>
              <a:rPr lang="cs-CZ" altLang="cs-CZ" b="1" dirty="0" err="1"/>
              <a:t>Absolute</a:t>
            </a:r>
            <a:r>
              <a:rPr lang="cs-CZ" altLang="cs-CZ" b="1" dirty="0"/>
              <a:t> </a:t>
            </a:r>
            <a:r>
              <a:rPr lang="cs-CZ" altLang="cs-CZ" b="1" dirty="0" err="1"/>
              <a:t>exclusion</a:t>
            </a:r>
            <a:r>
              <a:rPr lang="cs-CZ" altLang="cs-CZ" b="1" dirty="0"/>
              <a:t>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marL="457200" indent="-457200" algn="just">
              <a:lnSpc>
                <a:spcPct val="100000"/>
              </a:lnSpc>
              <a:buFont typeface="+mj-lt"/>
              <a:buAutoNum type="arabicPeriod"/>
              <a:defRPr/>
            </a:pPr>
            <a:r>
              <a:rPr lang="cs-CZ" altLang="cs-CZ" b="1" dirty="0" err="1"/>
              <a:t>Relative</a:t>
            </a:r>
            <a:r>
              <a:rPr lang="cs-CZ" altLang="cs-CZ" b="1" dirty="0"/>
              <a:t> </a:t>
            </a:r>
            <a:r>
              <a:rPr lang="cs-CZ" altLang="cs-CZ" b="1" dirty="0" err="1"/>
              <a:t>exclusion</a:t>
            </a:r>
            <a:r>
              <a:rPr lang="cs-CZ" altLang="cs-CZ" b="1" dirty="0"/>
              <a:t> </a:t>
            </a:r>
            <a:r>
              <a:rPr lang="cs-CZ" altLang="cs-CZ" dirty="0" err="1"/>
              <a:t>of</a:t>
            </a:r>
            <a:r>
              <a:rPr lang="cs-CZ" altLang="cs-CZ" dirty="0"/>
              <a:t> </a:t>
            </a:r>
            <a:r>
              <a:rPr lang="cs-CZ" altLang="cs-CZ" dirty="0" err="1"/>
              <a:t>this</a:t>
            </a:r>
            <a:r>
              <a:rPr lang="cs-CZ" altLang="cs-CZ" dirty="0"/>
              <a:t> </a:t>
            </a:r>
            <a:r>
              <a:rPr lang="cs-CZ" altLang="cs-CZ" dirty="0" err="1"/>
              <a:t>principle</a:t>
            </a:r>
            <a:endParaRPr lang="cs-CZ" altLang="cs-CZ" dirty="0"/>
          </a:p>
          <a:p>
            <a:pPr algn="just">
              <a:lnSpc>
                <a:spcPct val="100000"/>
              </a:lnSpc>
            </a:pPr>
            <a:endParaRPr lang="cs-CZ" dirty="0"/>
          </a:p>
        </p:txBody>
      </p:sp>
    </p:spTree>
    <p:extLst>
      <p:ext uri="{BB962C8B-B14F-4D97-AF65-F5344CB8AC3E}">
        <p14:creationId xmlns:p14="http://schemas.microsoft.com/office/powerpoint/2010/main" val="835976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p:txBody>
          <a:bodyPr/>
          <a:lstStyle/>
          <a:p>
            <a:r>
              <a:rPr lang="cs-CZ" altLang="cs-CZ" dirty="0" err="1"/>
              <a:t>Principle</a:t>
            </a:r>
            <a:r>
              <a:rPr lang="cs-CZ" altLang="cs-CZ" dirty="0"/>
              <a:t> </a:t>
            </a:r>
            <a:r>
              <a:rPr lang="cs-CZ" altLang="cs-CZ" dirty="0" err="1"/>
              <a:t>of</a:t>
            </a:r>
            <a:r>
              <a:rPr lang="cs-CZ" altLang="cs-CZ" dirty="0"/>
              <a:t> </a:t>
            </a:r>
            <a:r>
              <a:rPr lang="cs-CZ" altLang="cs-CZ" dirty="0" err="1"/>
              <a:t>Two</a:t>
            </a:r>
            <a:r>
              <a:rPr lang="cs-CZ" altLang="cs-CZ" dirty="0"/>
              <a:t> </a:t>
            </a:r>
            <a:r>
              <a:rPr lang="cs-CZ" altLang="cs-CZ" dirty="0" err="1"/>
              <a:t>Instances</a:t>
            </a:r>
            <a:endParaRPr lang="cs-CZ" dirty="0"/>
          </a:p>
        </p:txBody>
      </p:sp>
      <p:sp>
        <p:nvSpPr>
          <p:cNvPr id="5" name="Zástupný symbol pro obsah 4"/>
          <p:cNvSpPr>
            <a:spLocks noGrp="1"/>
          </p:cNvSpPr>
          <p:nvPr>
            <p:ph idx="1"/>
          </p:nvPr>
        </p:nvSpPr>
        <p:spPr>
          <a:xfrm>
            <a:off x="720000" y="1353671"/>
            <a:ext cx="10753200" cy="4478329"/>
          </a:xfrm>
        </p:spPr>
        <p:txBody>
          <a:bodyPr/>
          <a:lstStyle/>
          <a:p>
            <a:pPr algn="just">
              <a:lnSpc>
                <a:spcPct val="100000"/>
              </a:lnSpc>
              <a:defRPr/>
            </a:pPr>
            <a:r>
              <a:rPr lang="cs-CZ" b="1" dirty="0" err="1">
                <a:solidFill>
                  <a:srgbClr val="FF0000"/>
                </a:solidFill>
              </a:rPr>
              <a:t>Absolute</a:t>
            </a:r>
            <a:r>
              <a:rPr lang="cs-CZ" b="1" dirty="0">
                <a:solidFill>
                  <a:srgbClr val="FF0000"/>
                </a:solidFill>
              </a:rPr>
              <a:t> </a:t>
            </a:r>
            <a:r>
              <a:rPr lang="cs-CZ" b="1" dirty="0" err="1">
                <a:solidFill>
                  <a:srgbClr val="FF0000"/>
                </a:solidFill>
              </a:rPr>
              <a:t>exclusion</a:t>
            </a:r>
            <a:r>
              <a:rPr lang="cs-CZ" b="1" dirty="0">
                <a:solidFill>
                  <a:srgbClr val="FF0000"/>
                </a:solidFill>
              </a:rPr>
              <a:t> </a:t>
            </a:r>
            <a:r>
              <a:rPr lang="cs-CZ" dirty="0" err="1"/>
              <a:t>of</a:t>
            </a:r>
            <a:r>
              <a:rPr lang="cs-CZ" dirty="0"/>
              <a:t> </a:t>
            </a:r>
            <a:r>
              <a:rPr lang="cs-CZ" dirty="0" err="1"/>
              <a:t>the</a:t>
            </a:r>
            <a:r>
              <a:rPr lang="cs-CZ" dirty="0"/>
              <a:t> </a:t>
            </a:r>
            <a:r>
              <a:rPr lang="cs-CZ" dirty="0" err="1"/>
              <a:t>principle</a:t>
            </a:r>
            <a:endParaRPr lang="cs-CZ" dirty="0"/>
          </a:p>
          <a:p>
            <a:pPr marL="457200" indent="-457200" algn="just">
              <a:lnSpc>
                <a:spcPct val="100000"/>
              </a:lnSpc>
              <a:buFont typeface="+mj-lt"/>
              <a:buAutoNum type="arabicPeriod"/>
              <a:defRPr/>
            </a:pPr>
            <a:r>
              <a:rPr lang="cs-CZ" b="1" dirty="0"/>
              <a:t>no </a:t>
            </a:r>
            <a:r>
              <a:rPr lang="cs-CZ" b="1" dirty="0" err="1"/>
              <a:t>ordinary</a:t>
            </a:r>
            <a:r>
              <a:rPr lang="cs-CZ" b="1" dirty="0"/>
              <a:t> </a:t>
            </a:r>
            <a:r>
              <a:rPr lang="cs-CZ" b="1" dirty="0" err="1"/>
              <a:t>remedies</a:t>
            </a:r>
            <a:endParaRPr lang="cs-CZ" b="1" dirty="0"/>
          </a:p>
          <a:p>
            <a:pPr marL="457200" indent="-457200" algn="just">
              <a:lnSpc>
                <a:spcPct val="100000"/>
              </a:lnSpc>
              <a:buFont typeface="+mj-lt"/>
              <a:buAutoNum type="arabicPeriod"/>
              <a:defRPr/>
            </a:pPr>
            <a:r>
              <a:rPr lang="cs-CZ" b="1" dirty="0" err="1"/>
              <a:t>legal</a:t>
            </a:r>
            <a:r>
              <a:rPr lang="cs-CZ" b="1" dirty="0"/>
              <a:t> </a:t>
            </a:r>
            <a:r>
              <a:rPr lang="cs-CZ" b="1" dirty="0" err="1"/>
              <a:t>force</a:t>
            </a:r>
            <a:endParaRPr lang="cs-CZ" b="1" dirty="0"/>
          </a:p>
          <a:p>
            <a:pPr algn="just">
              <a:lnSpc>
                <a:spcPct val="100000"/>
              </a:lnSpc>
              <a:buFont typeface="Arial" pitchFamily="34" charset="0"/>
              <a:buChar char="•"/>
              <a:defRPr/>
            </a:pPr>
            <a:r>
              <a:rPr lang="cs-CZ" dirty="0"/>
              <a:t>Independent </a:t>
            </a:r>
            <a:r>
              <a:rPr lang="cs-CZ" dirty="0" err="1"/>
              <a:t>administrative</a:t>
            </a:r>
            <a:r>
              <a:rPr lang="cs-CZ" dirty="0"/>
              <a:t> </a:t>
            </a:r>
            <a:r>
              <a:rPr lang="cs-CZ" dirty="0" err="1"/>
              <a:t>bodies</a:t>
            </a:r>
            <a:r>
              <a:rPr lang="cs-CZ" dirty="0"/>
              <a:t> (no superior body)</a:t>
            </a:r>
          </a:p>
          <a:p>
            <a:pPr algn="just">
              <a:lnSpc>
                <a:spcPct val="100000"/>
              </a:lnSpc>
              <a:buFont typeface="Arial" pitchFamily="34" charset="0"/>
              <a:buChar char="•"/>
              <a:defRPr/>
            </a:pPr>
            <a:r>
              <a:rPr lang="cs-CZ" dirty="0"/>
              <a:t>No </a:t>
            </a:r>
            <a:r>
              <a:rPr lang="cs-CZ" dirty="0" err="1"/>
              <a:t>administrative</a:t>
            </a:r>
            <a:r>
              <a:rPr lang="cs-CZ" dirty="0"/>
              <a:t> </a:t>
            </a:r>
            <a:r>
              <a:rPr lang="cs-CZ" dirty="0" err="1"/>
              <a:t>review</a:t>
            </a:r>
            <a:r>
              <a:rPr lang="cs-CZ" dirty="0"/>
              <a:t> – </a:t>
            </a:r>
            <a:r>
              <a:rPr lang="cs-CZ" dirty="0" err="1"/>
              <a:t>due</a:t>
            </a:r>
            <a:r>
              <a:rPr lang="cs-CZ" dirty="0"/>
              <a:t> to </a:t>
            </a:r>
            <a:r>
              <a:rPr lang="cs-CZ" dirty="0" err="1"/>
              <a:t>the</a:t>
            </a:r>
            <a:r>
              <a:rPr lang="cs-CZ" dirty="0"/>
              <a:t> </a:t>
            </a:r>
            <a:r>
              <a:rPr lang="cs-CZ" dirty="0" err="1"/>
              <a:t>independence</a:t>
            </a:r>
            <a:endParaRPr lang="cs-CZ" dirty="0"/>
          </a:p>
          <a:p>
            <a:pPr marL="457200" indent="-457200" algn="just">
              <a:lnSpc>
                <a:spcPct val="100000"/>
              </a:lnSpc>
              <a:buFont typeface="+mj-lt"/>
              <a:buAutoNum type="arabicPeriod" startAt="3"/>
              <a:defRPr/>
            </a:pPr>
            <a:r>
              <a:rPr lang="cs-CZ" dirty="0" err="1"/>
              <a:t>Instead</a:t>
            </a:r>
            <a:r>
              <a:rPr lang="cs-CZ" dirty="0"/>
              <a:t> </a:t>
            </a:r>
            <a:r>
              <a:rPr lang="cs-CZ" dirty="0" err="1"/>
              <a:t>of</a:t>
            </a:r>
            <a:r>
              <a:rPr lang="cs-CZ" dirty="0"/>
              <a:t> </a:t>
            </a:r>
            <a:r>
              <a:rPr lang="cs-CZ" dirty="0" err="1"/>
              <a:t>administrative</a:t>
            </a:r>
            <a:r>
              <a:rPr lang="cs-CZ" dirty="0"/>
              <a:t> </a:t>
            </a:r>
            <a:r>
              <a:rPr lang="cs-CZ" dirty="0" err="1"/>
              <a:t>review</a:t>
            </a:r>
            <a:r>
              <a:rPr lang="cs-CZ" dirty="0"/>
              <a:t> – </a:t>
            </a:r>
            <a:r>
              <a:rPr lang="cs-CZ" dirty="0" err="1"/>
              <a:t>straight</a:t>
            </a:r>
            <a:r>
              <a:rPr lang="cs-CZ" dirty="0"/>
              <a:t> </a:t>
            </a:r>
            <a:r>
              <a:rPr lang="cs-CZ" b="1" dirty="0" err="1"/>
              <a:t>judicial</a:t>
            </a:r>
            <a:r>
              <a:rPr lang="cs-CZ" b="1" dirty="0"/>
              <a:t> </a:t>
            </a:r>
            <a:r>
              <a:rPr lang="cs-CZ" b="1" dirty="0" err="1" smtClean="0"/>
              <a:t>review</a:t>
            </a:r>
            <a:endParaRPr lang="cs-CZ" b="1" dirty="0" smtClean="0"/>
          </a:p>
          <a:p>
            <a:pPr algn="just">
              <a:lnSpc>
                <a:spcPct val="100000"/>
              </a:lnSpc>
              <a:defRPr/>
            </a:pPr>
            <a:r>
              <a:rPr lang="cs-CZ" b="1" dirty="0" err="1">
                <a:solidFill>
                  <a:srgbClr val="FF0000"/>
                </a:solidFill>
              </a:rPr>
              <a:t>Relative</a:t>
            </a:r>
            <a:r>
              <a:rPr lang="cs-CZ" b="1" dirty="0">
                <a:solidFill>
                  <a:srgbClr val="FF0000"/>
                </a:solidFill>
              </a:rPr>
              <a:t> </a:t>
            </a:r>
            <a:r>
              <a:rPr lang="cs-CZ" b="1" dirty="0" err="1">
                <a:solidFill>
                  <a:srgbClr val="FF0000"/>
                </a:solidFill>
              </a:rPr>
              <a:t>exclusion</a:t>
            </a:r>
            <a:r>
              <a:rPr lang="cs-CZ" b="1" dirty="0">
                <a:solidFill>
                  <a:srgbClr val="FF0000"/>
                </a:solidFill>
              </a:rPr>
              <a:t> </a:t>
            </a:r>
            <a:r>
              <a:rPr lang="cs-CZ" dirty="0" err="1"/>
              <a:t>of</a:t>
            </a:r>
            <a:r>
              <a:rPr lang="cs-CZ" dirty="0"/>
              <a:t> </a:t>
            </a:r>
            <a:r>
              <a:rPr lang="cs-CZ" dirty="0" err="1"/>
              <a:t>the</a:t>
            </a:r>
            <a:r>
              <a:rPr lang="cs-CZ" dirty="0"/>
              <a:t> </a:t>
            </a:r>
            <a:r>
              <a:rPr lang="cs-CZ" dirty="0" err="1"/>
              <a:t>principle</a:t>
            </a:r>
            <a:endParaRPr lang="cs-CZ" dirty="0"/>
          </a:p>
          <a:p>
            <a:pPr marL="457200" indent="-457200" algn="just">
              <a:lnSpc>
                <a:spcPct val="100000"/>
              </a:lnSpc>
              <a:buFont typeface="+mj-lt"/>
              <a:buAutoNum type="arabicPeriod"/>
              <a:defRPr/>
            </a:pPr>
            <a:r>
              <a:rPr lang="cs-CZ" b="1" dirty="0" err="1"/>
              <a:t>Remonstrance</a:t>
            </a:r>
            <a:endParaRPr lang="cs-CZ" b="1" dirty="0"/>
          </a:p>
          <a:p>
            <a:pPr algn="just">
              <a:lnSpc>
                <a:spcPct val="100000"/>
              </a:lnSpc>
              <a:defRPr/>
            </a:pPr>
            <a:r>
              <a:rPr lang="cs-CZ" b="1" dirty="0"/>
              <a:t>?</a:t>
            </a:r>
            <a:r>
              <a:rPr lang="cs-CZ" dirty="0"/>
              <a:t> </a:t>
            </a:r>
            <a:r>
              <a:rPr lang="cs-CZ" i="1" dirty="0" err="1">
                <a:solidFill>
                  <a:srgbClr val="FF0000"/>
                </a:solidFill>
              </a:rPr>
              <a:t>Is</a:t>
            </a:r>
            <a:r>
              <a:rPr lang="cs-CZ" i="1" dirty="0">
                <a:solidFill>
                  <a:srgbClr val="FF0000"/>
                </a:solidFill>
              </a:rPr>
              <a:t> </a:t>
            </a:r>
            <a:r>
              <a:rPr lang="cs-CZ" i="1" dirty="0" err="1">
                <a:solidFill>
                  <a:srgbClr val="FF0000"/>
                </a:solidFill>
              </a:rPr>
              <a:t>it</a:t>
            </a:r>
            <a:r>
              <a:rPr lang="cs-CZ" i="1" dirty="0">
                <a:solidFill>
                  <a:srgbClr val="FF0000"/>
                </a:solidFill>
              </a:rPr>
              <a:t> a </a:t>
            </a:r>
            <a:r>
              <a:rPr lang="cs-CZ" b="1" i="1" dirty="0" err="1">
                <a:solidFill>
                  <a:srgbClr val="FF0000"/>
                </a:solidFill>
              </a:rPr>
              <a:t>special</a:t>
            </a:r>
            <a:r>
              <a:rPr lang="cs-CZ" b="1" i="1" dirty="0">
                <a:solidFill>
                  <a:srgbClr val="FF0000"/>
                </a:solidFill>
              </a:rPr>
              <a:t>, </a:t>
            </a:r>
            <a:r>
              <a:rPr lang="cs-CZ" i="1" dirty="0">
                <a:solidFill>
                  <a:srgbClr val="FF0000"/>
                </a:solidFill>
              </a:rPr>
              <a:t>but independent </a:t>
            </a:r>
            <a:r>
              <a:rPr lang="cs-CZ" b="1" i="1" dirty="0" err="1">
                <a:solidFill>
                  <a:srgbClr val="FF0000"/>
                </a:solidFill>
              </a:rPr>
              <a:t>ordinary</a:t>
            </a:r>
            <a:r>
              <a:rPr lang="cs-CZ" b="1" i="1" dirty="0">
                <a:solidFill>
                  <a:srgbClr val="FF0000"/>
                </a:solidFill>
              </a:rPr>
              <a:t> </a:t>
            </a:r>
            <a:r>
              <a:rPr lang="cs-CZ" b="1" i="1" dirty="0" err="1">
                <a:solidFill>
                  <a:srgbClr val="FF0000"/>
                </a:solidFill>
              </a:rPr>
              <a:t>remedy</a:t>
            </a:r>
            <a:r>
              <a:rPr lang="cs-CZ" b="1" i="1" dirty="0">
                <a:solidFill>
                  <a:srgbClr val="FF0000"/>
                </a:solidFill>
              </a:rPr>
              <a:t>, </a:t>
            </a:r>
            <a:r>
              <a:rPr lang="cs-CZ" i="1" dirty="0" err="1">
                <a:solidFill>
                  <a:srgbClr val="FF0000"/>
                </a:solidFill>
              </a:rPr>
              <a:t>or</a:t>
            </a:r>
            <a:r>
              <a:rPr lang="cs-CZ" i="1" dirty="0">
                <a:solidFill>
                  <a:srgbClr val="FF0000"/>
                </a:solidFill>
              </a:rPr>
              <a:t> </a:t>
            </a:r>
            <a:r>
              <a:rPr lang="cs-CZ" i="1" dirty="0" err="1">
                <a:solidFill>
                  <a:srgbClr val="FF0000"/>
                </a:solidFill>
              </a:rPr>
              <a:t>only</a:t>
            </a:r>
            <a:r>
              <a:rPr lang="cs-CZ" i="1" dirty="0">
                <a:solidFill>
                  <a:srgbClr val="FF0000"/>
                </a:solidFill>
              </a:rPr>
              <a:t> a </a:t>
            </a:r>
            <a:r>
              <a:rPr lang="cs-CZ" b="1" i="1" dirty="0" err="1">
                <a:solidFill>
                  <a:srgbClr val="FF0000"/>
                </a:solidFill>
              </a:rPr>
              <a:t>special</a:t>
            </a:r>
            <a:r>
              <a:rPr lang="cs-CZ" b="1" i="1" dirty="0">
                <a:solidFill>
                  <a:srgbClr val="FF0000"/>
                </a:solidFill>
              </a:rPr>
              <a:t> type/</a:t>
            </a:r>
            <a:r>
              <a:rPr lang="cs-CZ" b="1" i="1" dirty="0" err="1">
                <a:solidFill>
                  <a:srgbClr val="FF0000"/>
                </a:solidFill>
              </a:rPr>
              <a:t>kind</a:t>
            </a:r>
            <a:r>
              <a:rPr lang="cs-CZ" b="1" i="1" dirty="0">
                <a:solidFill>
                  <a:srgbClr val="FF0000"/>
                </a:solidFill>
              </a:rPr>
              <a:t> </a:t>
            </a:r>
            <a:r>
              <a:rPr lang="cs-CZ" b="1" i="1" dirty="0" err="1">
                <a:solidFill>
                  <a:srgbClr val="FF0000"/>
                </a:solidFill>
              </a:rPr>
              <a:t>of</a:t>
            </a:r>
            <a:r>
              <a:rPr lang="cs-CZ" b="1" i="1" dirty="0">
                <a:solidFill>
                  <a:srgbClr val="FF0000"/>
                </a:solidFill>
              </a:rPr>
              <a:t> </a:t>
            </a:r>
            <a:r>
              <a:rPr lang="cs-CZ" b="1" i="1" dirty="0" err="1">
                <a:solidFill>
                  <a:srgbClr val="FF0000"/>
                </a:solidFill>
              </a:rPr>
              <a:t>an</a:t>
            </a:r>
            <a:r>
              <a:rPr lang="cs-CZ" b="1" i="1" dirty="0">
                <a:solidFill>
                  <a:srgbClr val="FF0000"/>
                </a:solidFill>
              </a:rPr>
              <a:t> </a:t>
            </a:r>
            <a:r>
              <a:rPr lang="cs-CZ" b="1" i="1" dirty="0" err="1">
                <a:solidFill>
                  <a:srgbClr val="FF0000"/>
                </a:solidFill>
              </a:rPr>
              <a:t>administrative</a:t>
            </a:r>
            <a:r>
              <a:rPr lang="cs-CZ" b="1" i="1" dirty="0">
                <a:solidFill>
                  <a:srgbClr val="FF0000"/>
                </a:solidFill>
              </a:rPr>
              <a:t> appeal</a:t>
            </a:r>
            <a:r>
              <a:rPr lang="cs-CZ" i="1" dirty="0">
                <a:solidFill>
                  <a:srgbClr val="FF0000"/>
                </a:solidFill>
              </a:rPr>
              <a:t>?</a:t>
            </a:r>
          </a:p>
          <a:p>
            <a:pPr algn="just">
              <a:lnSpc>
                <a:spcPct val="100000"/>
              </a:lnSpc>
              <a:defRPr/>
            </a:pPr>
            <a:r>
              <a:rPr lang="cs-CZ" b="1" dirty="0" err="1"/>
              <a:t>Whose</a:t>
            </a:r>
            <a:r>
              <a:rPr lang="cs-CZ" b="1" dirty="0"/>
              <a:t> </a:t>
            </a:r>
            <a:r>
              <a:rPr lang="cs-CZ" b="1" dirty="0" err="1"/>
              <a:t>decision</a:t>
            </a:r>
            <a:r>
              <a:rPr lang="cs-CZ" b="1" dirty="0"/>
              <a:t> are </a:t>
            </a:r>
            <a:r>
              <a:rPr lang="cs-CZ" b="1" dirty="0" err="1"/>
              <a:t>controlled</a:t>
            </a:r>
            <a:r>
              <a:rPr lang="cs-CZ" b="1" dirty="0"/>
              <a:t> </a:t>
            </a:r>
            <a:r>
              <a:rPr lang="cs-CZ" dirty="0"/>
              <a:t>in </a:t>
            </a:r>
            <a:r>
              <a:rPr lang="cs-CZ" dirty="0" err="1"/>
              <a:t>remonstrance</a:t>
            </a:r>
            <a:r>
              <a:rPr lang="cs-CZ" dirty="0"/>
              <a:t> </a:t>
            </a:r>
            <a:r>
              <a:rPr lang="cs-CZ" dirty="0" err="1"/>
              <a:t>proceedings</a:t>
            </a:r>
            <a:r>
              <a:rPr lang="cs-CZ" dirty="0"/>
              <a:t>?</a:t>
            </a:r>
          </a:p>
          <a:p>
            <a:pPr algn="just">
              <a:lnSpc>
                <a:spcPct val="100000"/>
              </a:lnSpc>
              <a:defRPr/>
            </a:pPr>
            <a:r>
              <a:rPr lang="cs-CZ" b="1" dirty="0" err="1"/>
              <a:t>Who</a:t>
            </a:r>
            <a:r>
              <a:rPr lang="cs-CZ" b="1" dirty="0"/>
              <a:t> </a:t>
            </a:r>
            <a:r>
              <a:rPr lang="cs-CZ" b="1" dirty="0" err="1"/>
              <a:t>decides</a:t>
            </a:r>
            <a:r>
              <a:rPr lang="cs-CZ" dirty="0"/>
              <a:t> on </a:t>
            </a:r>
            <a:r>
              <a:rPr lang="cs-CZ" dirty="0" err="1"/>
              <a:t>remonstrance</a:t>
            </a:r>
            <a:r>
              <a:rPr lang="cs-CZ" dirty="0"/>
              <a:t>?</a:t>
            </a:r>
          </a:p>
          <a:p>
            <a:pPr marL="0" indent="0" algn="just">
              <a:lnSpc>
                <a:spcPct val="100000"/>
              </a:lnSpc>
              <a:buNone/>
              <a:defRPr/>
            </a:pPr>
            <a:endParaRPr lang="cs-CZ" b="1" dirty="0"/>
          </a:p>
          <a:p>
            <a:pPr marL="0" indent="0" algn="just">
              <a:lnSpc>
                <a:spcPct val="100000"/>
              </a:lnSpc>
              <a:buFont typeface="Wingdings" panose="05000000000000000000" pitchFamily="2" charset="2"/>
              <a:buNone/>
              <a:defRPr/>
            </a:pPr>
            <a:r>
              <a:rPr lang="cs-CZ" dirty="0"/>
              <a:t> </a:t>
            </a:r>
          </a:p>
          <a:p>
            <a:pPr algn="just">
              <a:lnSpc>
                <a:spcPct val="100000"/>
              </a:lnSpc>
            </a:pPr>
            <a:endParaRPr lang="cs-CZ" dirty="0"/>
          </a:p>
        </p:txBody>
      </p:sp>
    </p:spTree>
    <p:extLst>
      <p:ext uri="{BB962C8B-B14F-4D97-AF65-F5344CB8AC3E}">
        <p14:creationId xmlns:p14="http://schemas.microsoft.com/office/powerpoint/2010/main" val="1087015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p:txBody>
          <a:bodyPr/>
          <a:lstStyle/>
          <a:p>
            <a:r>
              <a:rPr lang="cs-CZ" dirty="0" err="1" smtClean="0"/>
              <a:t>Remedies</a:t>
            </a:r>
            <a:endParaRPr lang="cs-CZ" dirty="0"/>
          </a:p>
        </p:txBody>
      </p:sp>
      <p:sp>
        <p:nvSpPr>
          <p:cNvPr id="5" name="Zástupný symbol pro obsah 4"/>
          <p:cNvSpPr>
            <a:spLocks noGrp="1"/>
          </p:cNvSpPr>
          <p:nvPr>
            <p:ph idx="1"/>
          </p:nvPr>
        </p:nvSpPr>
        <p:spPr/>
        <p:txBody>
          <a:bodyPr/>
          <a:lstStyle/>
          <a:p>
            <a:pPr marL="0" indent="0" algn="just">
              <a:lnSpc>
                <a:spcPct val="100000"/>
              </a:lnSpc>
              <a:buFont typeface="Wingdings" panose="05000000000000000000" pitchFamily="2" charset="2"/>
              <a:buNone/>
              <a:defRPr/>
            </a:pPr>
            <a:r>
              <a:rPr lang="cs-CZ" altLang="cs-CZ" b="1" dirty="0"/>
              <a:t>WHY REMEDIES IN ADMINISTRATIVE PROCEDURE? NEED OF REMEDIES?</a:t>
            </a:r>
          </a:p>
          <a:p>
            <a:pPr marL="285750" indent="-285750" algn="just">
              <a:lnSpc>
                <a:spcPct val="100000"/>
              </a:lnSpc>
              <a:buFont typeface="Arial" panose="020B0604020202020204" pitchFamily="34" charset="0"/>
              <a:buChar char="•"/>
              <a:defRPr/>
            </a:pPr>
            <a:r>
              <a:rPr lang="cs-CZ" altLang="cs-CZ" u="sng" dirty="0"/>
              <a:t>Normative </a:t>
            </a:r>
            <a:r>
              <a:rPr lang="cs-CZ" altLang="cs-CZ" u="sng" dirty="0" err="1"/>
              <a:t>approach</a:t>
            </a:r>
            <a:r>
              <a:rPr lang="cs-CZ" altLang="cs-CZ" u="sng" dirty="0"/>
              <a:t>:</a:t>
            </a:r>
            <a:r>
              <a:rPr lang="cs-CZ" altLang="cs-CZ" dirty="0"/>
              <a:t> </a:t>
            </a:r>
            <a:r>
              <a:rPr lang="cs-CZ" altLang="cs-CZ" dirty="0" err="1"/>
              <a:t>how</a:t>
            </a:r>
            <a:r>
              <a:rPr lang="cs-CZ" altLang="cs-CZ" dirty="0"/>
              <a:t> to </a:t>
            </a:r>
            <a:r>
              <a:rPr lang="cs-CZ" altLang="cs-CZ" b="1" dirty="0" err="1"/>
              <a:t>protect</a:t>
            </a:r>
            <a:r>
              <a:rPr lang="cs-CZ" altLang="cs-CZ" b="1" dirty="0"/>
              <a:t> legality and public </a:t>
            </a:r>
            <a:r>
              <a:rPr lang="cs-CZ" altLang="cs-CZ" b="1" dirty="0" err="1"/>
              <a:t>interests</a:t>
            </a:r>
            <a:r>
              <a:rPr lang="cs-CZ" altLang="cs-CZ" dirty="0"/>
              <a:t> in </a:t>
            </a:r>
            <a:r>
              <a:rPr lang="cs-CZ" altLang="cs-CZ" dirty="0" err="1"/>
              <a:t>administrative</a:t>
            </a:r>
            <a:r>
              <a:rPr lang="cs-CZ" altLang="cs-CZ" dirty="0"/>
              <a:t> </a:t>
            </a:r>
            <a:r>
              <a:rPr lang="cs-CZ" altLang="cs-CZ" dirty="0" err="1"/>
              <a:t>procedure</a:t>
            </a:r>
            <a:r>
              <a:rPr lang="cs-CZ" altLang="cs-CZ" dirty="0"/>
              <a:t>, to </a:t>
            </a:r>
            <a:r>
              <a:rPr lang="cs-CZ" altLang="cs-CZ" dirty="0" err="1"/>
              <a:t>ensure</a:t>
            </a:r>
            <a:r>
              <a:rPr lang="cs-CZ" altLang="cs-CZ" dirty="0"/>
              <a:t> legality </a:t>
            </a:r>
            <a:r>
              <a:rPr lang="cs-CZ" altLang="cs-CZ" dirty="0" err="1"/>
              <a:t>of</a:t>
            </a:r>
            <a:r>
              <a:rPr lang="cs-CZ" altLang="cs-CZ" dirty="0"/>
              <a:t> </a:t>
            </a:r>
            <a:r>
              <a:rPr lang="cs-CZ" altLang="cs-CZ" dirty="0" err="1"/>
              <a:t>administrative</a:t>
            </a:r>
            <a:r>
              <a:rPr lang="cs-CZ" altLang="cs-CZ" dirty="0"/>
              <a:t> </a:t>
            </a:r>
            <a:r>
              <a:rPr lang="cs-CZ" altLang="cs-CZ" dirty="0" err="1"/>
              <a:t>acts</a:t>
            </a:r>
            <a:r>
              <a:rPr lang="cs-CZ" altLang="cs-CZ" dirty="0"/>
              <a:t> </a:t>
            </a:r>
            <a:r>
              <a:rPr lang="cs-CZ" altLang="cs-CZ" dirty="0" err="1"/>
              <a:t>itself</a:t>
            </a:r>
            <a:r>
              <a:rPr lang="cs-CZ" altLang="cs-CZ" dirty="0"/>
              <a:t> (</a:t>
            </a:r>
            <a:r>
              <a:rPr lang="cs-CZ" altLang="cs-CZ" dirty="0" err="1">
                <a:solidFill>
                  <a:srgbClr val="FF0000"/>
                </a:solidFill>
              </a:rPr>
              <a:t>law</a:t>
            </a:r>
            <a:r>
              <a:rPr lang="cs-CZ" altLang="cs-CZ" dirty="0"/>
              <a:t>)</a:t>
            </a:r>
          </a:p>
          <a:p>
            <a:pPr marL="285750" indent="-285750" algn="just">
              <a:lnSpc>
                <a:spcPct val="100000"/>
              </a:lnSpc>
              <a:buFont typeface="Arial" panose="020B0604020202020204" pitchFamily="34" charset="0"/>
              <a:buChar char="•"/>
              <a:defRPr/>
            </a:pPr>
            <a:r>
              <a:rPr lang="cs-CZ" altLang="cs-CZ" u="sng" dirty="0" err="1"/>
              <a:t>Instrumental</a:t>
            </a:r>
            <a:r>
              <a:rPr lang="cs-CZ" altLang="cs-CZ" u="sng" dirty="0"/>
              <a:t> </a:t>
            </a:r>
            <a:r>
              <a:rPr lang="cs-CZ" altLang="cs-CZ" u="sng" dirty="0" err="1"/>
              <a:t>approach</a:t>
            </a:r>
            <a:r>
              <a:rPr lang="cs-CZ" altLang="cs-CZ" u="sng" dirty="0"/>
              <a:t>:</a:t>
            </a:r>
            <a:r>
              <a:rPr lang="cs-CZ" altLang="cs-CZ" dirty="0"/>
              <a:t> </a:t>
            </a:r>
            <a:r>
              <a:rPr lang="cs-CZ" altLang="cs-CZ" dirty="0" err="1"/>
              <a:t>system</a:t>
            </a:r>
            <a:r>
              <a:rPr lang="cs-CZ" altLang="cs-CZ" dirty="0"/>
              <a:t> </a:t>
            </a:r>
            <a:r>
              <a:rPr lang="cs-CZ" altLang="cs-CZ" dirty="0" err="1"/>
              <a:t>of</a:t>
            </a:r>
            <a:r>
              <a:rPr lang="cs-CZ" altLang="cs-CZ" dirty="0"/>
              <a:t> </a:t>
            </a:r>
            <a:r>
              <a:rPr lang="cs-CZ" altLang="cs-CZ" dirty="0" err="1"/>
              <a:t>remedies</a:t>
            </a:r>
            <a:r>
              <a:rPr lang="cs-CZ" altLang="cs-CZ" dirty="0"/>
              <a:t> </a:t>
            </a:r>
            <a:r>
              <a:rPr lang="cs-CZ" altLang="cs-CZ" dirty="0" err="1"/>
              <a:t>that</a:t>
            </a:r>
            <a:r>
              <a:rPr lang="cs-CZ" altLang="cs-CZ" dirty="0"/>
              <a:t> </a:t>
            </a:r>
            <a:r>
              <a:rPr lang="cs-CZ" altLang="cs-CZ" dirty="0" err="1"/>
              <a:t>helps</a:t>
            </a:r>
            <a:r>
              <a:rPr lang="cs-CZ" altLang="cs-CZ" dirty="0"/>
              <a:t> </a:t>
            </a:r>
            <a:r>
              <a:rPr lang="cs-CZ" altLang="cs-CZ" dirty="0" err="1"/>
              <a:t>aggrieved</a:t>
            </a:r>
            <a:r>
              <a:rPr lang="cs-CZ" altLang="cs-CZ" dirty="0"/>
              <a:t> </a:t>
            </a:r>
            <a:r>
              <a:rPr lang="cs-CZ" altLang="cs-CZ" dirty="0" err="1"/>
              <a:t>parties</a:t>
            </a:r>
            <a:r>
              <a:rPr lang="cs-CZ" altLang="cs-CZ" dirty="0"/>
              <a:t> (</a:t>
            </a:r>
            <a:r>
              <a:rPr lang="cs-CZ" altLang="cs-CZ" dirty="0" err="1"/>
              <a:t>participants</a:t>
            </a:r>
            <a:r>
              <a:rPr lang="cs-CZ" altLang="cs-CZ" dirty="0"/>
              <a:t>) </a:t>
            </a:r>
            <a:r>
              <a:rPr lang="cs-CZ" altLang="cs-CZ" dirty="0" err="1"/>
              <a:t>against</a:t>
            </a:r>
            <a:r>
              <a:rPr lang="cs-CZ" altLang="cs-CZ" dirty="0"/>
              <a:t> </a:t>
            </a:r>
            <a:r>
              <a:rPr lang="cs-CZ" altLang="cs-CZ" dirty="0" err="1"/>
              <a:t>unlawful</a:t>
            </a:r>
            <a:r>
              <a:rPr lang="cs-CZ" altLang="cs-CZ" dirty="0"/>
              <a:t> and </a:t>
            </a:r>
            <a:r>
              <a:rPr lang="cs-CZ" altLang="cs-CZ" dirty="0" err="1"/>
              <a:t>unjust</a:t>
            </a:r>
            <a:r>
              <a:rPr lang="cs-CZ" altLang="cs-CZ" dirty="0"/>
              <a:t> </a:t>
            </a:r>
            <a:r>
              <a:rPr lang="cs-CZ" altLang="cs-CZ" dirty="0" err="1"/>
              <a:t>decisions</a:t>
            </a:r>
            <a:r>
              <a:rPr lang="cs-CZ" altLang="cs-CZ" dirty="0"/>
              <a:t> (</a:t>
            </a:r>
            <a:r>
              <a:rPr lang="cs-CZ" altLang="cs-CZ" dirty="0" err="1">
                <a:solidFill>
                  <a:srgbClr val="FF0000"/>
                </a:solidFill>
              </a:rPr>
              <a:t>right</a:t>
            </a:r>
            <a:r>
              <a:rPr lang="cs-CZ" altLang="cs-CZ" dirty="0"/>
              <a:t>)</a:t>
            </a:r>
          </a:p>
          <a:p>
            <a:pPr marL="285750" indent="-285750" algn="just">
              <a:lnSpc>
                <a:spcPct val="100000"/>
              </a:lnSpc>
              <a:buFont typeface="Arial" panose="020B0604020202020204" pitchFamily="34" charset="0"/>
              <a:buChar char="•"/>
              <a:defRPr/>
            </a:pPr>
            <a:endParaRPr lang="cs-CZ" altLang="cs-CZ" dirty="0"/>
          </a:p>
          <a:p>
            <a:pPr marL="285750" indent="-285750" algn="just">
              <a:lnSpc>
                <a:spcPct val="100000"/>
              </a:lnSpc>
              <a:buFont typeface="Arial" panose="020B0604020202020204" pitchFamily="34" charset="0"/>
              <a:buChar char="•"/>
              <a:defRPr/>
            </a:pPr>
            <a:r>
              <a:rPr lang="cs-CZ" altLang="cs-CZ" dirty="0"/>
              <a:t>YES, </a:t>
            </a:r>
            <a:r>
              <a:rPr lang="cs-CZ" altLang="cs-CZ" dirty="0" err="1"/>
              <a:t>we</a:t>
            </a:r>
            <a:r>
              <a:rPr lang="cs-CZ" altLang="cs-CZ" dirty="0"/>
              <a:t> </a:t>
            </a:r>
            <a:r>
              <a:rPr lang="cs-CZ" altLang="cs-CZ" dirty="0" err="1"/>
              <a:t>need</a:t>
            </a:r>
            <a:r>
              <a:rPr lang="cs-CZ" altLang="cs-CZ" dirty="0"/>
              <a:t> </a:t>
            </a:r>
            <a:r>
              <a:rPr lang="cs-CZ" altLang="cs-CZ" dirty="0" err="1"/>
              <a:t>them</a:t>
            </a:r>
            <a:r>
              <a:rPr lang="cs-CZ" altLang="cs-CZ" dirty="0"/>
              <a:t>, but … (</a:t>
            </a:r>
            <a:r>
              <a:rPr lang="cs-CZ" altLang="cs-CZ" dirty="0" err="1"/>
              <a:t>is</a:t>
            </a:r>
            <a:r>
              <a:rPr lang="cs-CZ" altLang="cs-CZ" dirty="0"/>
              <a:t> not so much </a:t>
            </a:r>
            <a:r>
              <a:rPr lang="cs-CZ" altLang="cs-CZ" dirty="0" err="1"/>
              <a:t>remedial</a:t>
            </a:r>
            <a:r>
              <a:rPr lang="cs-CZ" altLang="cs-CZ" dirty="0"/>
              <a:t> </a:t>
            </a:r>
            <a:r>
              <a:rPr lang="cs-CZ" altLang="cs-CZ" dirty="0" err="1"/>
              <a:t>measures</a:t>
            </a:r>
            <a:r>
              <a:rPr lang="cs-CZ" altLang="cs-CZ" dirty="0"/>
              <a:t>? </a:t>
            </a:r>
            <a:r>
              <a:rPr lang="cs-CZ" altLang="cs-CZ" b="1" dirty="0"/>
              <a:t>More </a:t>
            </a:r>
            <a:r>
              <a:rPr lang="cs-CZ" altLang="cs-CZ" b="1" dirty="0" err="1"/>
              <a:t>remedies</a:t>
            </a:r>
            <a:r>
              <a:rPr lang="cs-CZ" altLang="cs-CZ" b="1" dirty="0"/>
              <a:t> = more </a:t>
            </a:r>
            <a:r>
              <a:rPr lang="cs-CZ" altLang="cs-CZ" b="1" dirty="0" err="1"/>
              <a:t>rights</a:t>
            </a:r>
            <a:r>
              <a:rPr lang="cs-CZ" altLang="cs-CZ" b="1" dirty="0"/>
              <a:t>??? </a:t>
            </a:r>
            <a:r>
              <a:rPr lang="cs-CZ" altLang="cs-CZ" dirty="0" err="1"/>
              <a:t>How</a:t>
            </a:r>
            <a:r>
              <a:rPr lang="cs-CZ" altLang="cs-CZ" dirty="0"/>
              <a:t> to use </a:t>
            </a:r>
            <a:r>
              <a:rPr lang="cs-CZ" altLang="cs-CZ" dirty="0" err="1"/>
              <a:t>this</a:t>
            </a:r>
            <a:r>
              <a:rPr lang="cs-CZ" altLang="cs-CZ" dirty="0"/>
              <a:t> </a:t>
            </a:r>
            <a:r>
              <a:rPr lang="cs-CZ" altLang="cs-CZ" dirty="0" err="1"/>
              <a:t>system</a:t>
            </a:r>
            <a:r>
              <a:rPr lang="cs-CZ" altLang="cs-CZ" dirty="0"/>
              <a:t> …</a:t>
            </a:r>
          </a:p>
          <a:p>
            <a:pPr>
              <a:lnSpc>
                <a:spcPct val="100000"/>
              </a:lnSpc>
            </a:pPr>
            <a:endParaRPr lang="cs-CZ" dirty="0"/>
          </a:p>
        </p:txBody>
      </p:sp>
    </p:spTree>
    <p:extLst>
      <p:ext uri="{BB962C8B-B14F-4D97-AF65-F5344CB8AC3E}">
        <p14:creationId xmlns:p14="http://schemas.microsoft.com/office/powerpoint/2010/main" val="53464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a:t>
            </a:r>
            <a:r>
              <a:rPr lang="cs-CZ" dirty="0" smtClean="0"/>
              <a:t>(Czech) </a:t>
            </a:r>
            <a:r>
              <a:rPr lang="cs-CZ" dirty="0" err="1" smtClean="0"/>
              <a:t>Administrative</a:t>
            </a:r>
            <a:r>
              <a:rPr lang="cs-CZ" dirty="0" smtClean="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smtClean="0"/>
              <a:t>Administrative</a:t>
            </a:r>
            <a:r>
              <a:rPr lang="cs-CZ" sz="2400" b="1" dirty="0" smtClean="0"/>
              <a:t> </a:t>
            </a:r>
            <a:r>
              <a:rPr lang="cs-CZ" sz="2400" b="1" dirty="0" err="1" smtClean="0"/>
              <a:t>Law</a:t>
            </a:r>
            <a:r>
              <a:rPr lang="cs-CZ" sz="2400" b="1" dirty="0" smtClean="0"/>
              <a:t> („Správní právo“) </a:t>
            </a:r>
          </a:p>
          <a:p>
            <a:pPr marL="72000" indent="0" algn="just">
              <a:lnSpc>
                <a:spcPct val="100000"/>
              </a:lnSpc>
              <a:buNone/>
            </a:pPr>
            <a:endParaRPr lang="cs-CZ" sz="2400" b="1" dirty="0" smtClean="0"/>
          </a:p>
          <a:p>
            <a:pPr algn="just">
              <a:lnSpc>
                <a:spcPct val="100000"/>
              </a:lnSpc>
            </a:pPr>
            <a:r>
              <a:rPr lang="cs-CZ" sz="2400" dirty="0" err="1" smtClean="0"/>
              <a:t>is</a:t>
            </a:r>
            <a:r>
              <a:rPr lang="cs-CZ" sz="2400" dirty="0" smtClean="0"/>
              <a:t> </a:t>
            </a:r>
            <a:r>
              <a:rPr lang="cs-CZ" sz="2400" dirty="0" err="1" smtClean="0"/>
              <a:t>the</a:t>
            </a:r>
            <a:r>
              <a:rPr lang="cs-CZ" sz="2400" dirty="0" smtClean="0"/>
              <a:t> </a:t>
            </a:r>
            <a:r>
              <a:rPr lang="cs-CZ" sz="2400" dirty="0" err="1" smtClean="0"/>
              <a:t>biggest</a:t>
            </a:r>
            <a:r>
              <a:rPr lang="cs-CZ" sz="2400" dirty="0" smtClean="0"/>
              <a:t> (and </a:t>
            </a:r>
            <a:r>
              <a:rPr lang="cs-CZ" sz="2400" dirty="0" err="1" smtClean="0"/>
              <a:t>also</a:t>
            </a:r>
            <a:r>
              <a:rPr lang="cs-CZ" sz="2400" dirty="0" smtClean="0"/>
              <a:t> very </a:t>
            </a:r>
            <a:r>
              <a:rPr lang="cs-CZ" sz="2400" dirty="0" err="1" smtClean="0"/>
              <a:t>important</a:t>
            </a:r>
            <a:r>
              <a:rPr lang="cs-CZ" sz="2400" dirty="0" smtClean="0"/>
              <a:t> – </a:t>
            </a:r>
            <a:r>
              <a:rPr lang="cs-CZ" sz="2400" dirty="0" err="1" smtClean="0"/>
              <a:t>yes</a:t>
            </a:r>
            <a:r>
              <a:rPr lang="cs-CZ" sz="2400" dirty="0" smtClean="0"/>
              <a:t>? </a:t>
            </a:r>
            <a:r>
              <a:rPr lang="cs-CZ" sz="2400" dirty="0" err="1" smtClean="0">
                <a:solidFill>
                  <a:srgbClr val="FF0000"/>
                </a:solidFill>
              </a:rPr>
              <a:t>Really</a:t>
            </a:r>
            <a:r>
              <a:rPr lang="cs-CZ" sz="2400" dirty="0" smtClean="0"/>
              <a:t>, </a:t>
            </a:r>
            <a:r>
              <a:rPr lang="cs-CZ" sz="2400" dirty="0" err="1" smtClean="0"/>
              <a:t>it</a:t>
            </a:r>
            <a:r>
              <a:rPr lang="cs-CZ" sz="2400" dirty="0" smtClean="0"/>
              <a:t>  </a:t>
            </a:r>
            <a:r>
              <a:rPr lang="cs-CZ" sz="2400" dirty="0" err="1" smtClean="0"/>
              <a:t>is</a:t>
            </a:r>
            <a:r>
              <a:rPr lang="cs-CZ" sz="2400" dirty="0" smtClean="0"/>
              <a:t>!) </a:t>
            </a:r>
            <a:r>
              <a:rPr lang="cs-CZ" sz="2400" b="1" dirty="0" err="1" smtClean="0"/>
              <a:t>branch</a:t>
            </a:r>
            <a:r>
              <a:rPr lang="cs-CZ" sz="2400" b="1" dirty="0" smtClean="0"/>
              <a:t>/part </a:t>
            </a:r>
            <a:r>
              <a:rPr lang="cs-CZ" sz="2400" b="1" dirty="0" err="1" smtClean="0"/>
              <a:t>of</a:t>
            </a:r>
            <a:r>
              <a:rPr lang="cs-CZ" sz="2400" b="1" dirty="0" smtClean="0"/>
              <a:t> </a:t>
            </a:r>
            <a:r>
              <a:rPr lang="cs-CZ" sz="2400" b="1" dirty="0" err="1" smtClean="0"/>
              <a:t>law</a:t>
            </a:r>
            <a:r>
              <a:rPr lang="cs-CZ" sz="2400" b="1" dirty="0" smtClean="0"/>
              <a:t>/</a:t>
            </a:r>
            <a:r>
              <a:rPr lang="cs-CZ" sz="2400" b="1" dirty="0" err="1" smtClean="0"/>
              <a:t>legal</a:t>
            </a:r>
            <a:r>
              <a:rPr lang="cs-CZ" sz="2400" b="1" dirty="0" smtClean="0"/>
              <a:t> </a:t>
            </a:r>
            <a:r>
              <a:rPr lang="cs-CZ" sz="2400" b="1" dirty="0" err="1" smtClean="0"/>
              <a:t>system</a:t>
            </a:r>
            <a:r>
              <a:rPr lang="cs-CZ" sz="2400" b="1" dirty="0" smtClean="0"/>
              <a:t> </a:t>
            </a:r>
            <a:r>
              <a:rPr lang="cs-CZ" sz="2400" dirty="0" smtClean="0"/>
              <a:t>(</a:t>
            </a:r>
            <a:r>
              <a:rPr lang="cs-CZ" sz="2400" dirty="0" err="1" smtClean="0"/>
              <a:t>of</a:t>
            </a:r>
            <a:r>
              <a:rPr lang="cs-CZ" sz="2400" dirty="0" smtClean="0"/>
              <a:t> </a:t>
            </a:r>
            <a:r>
              <a:rPr lang="cs-CZ" sz="2400" dirty="0" err="1" smtClean="0"/>
              <a:t>each</a:t>
            </a:r>
            <a:r>
              <a:rPr lang="cs-CZ" sz="2400" dirty="0" smtClean="0"/>
              <a:t> „</a:t>
            </a:r>
            <a:r>
              <a:rPr lang="cs-CZ" sz="2400" dirty="0" err="1" smtClean="0"/>
              <a:t>legal</a:t>
            </a:r>
            <a:r>
              <a:rPr lang="cs-CZ" sz="2400" dirty="0" smtClean="0"/>
              <a:t>“/“</a:t>
            </a:r>
            <a:r>
              <a:rPr lang="cs-CZ" sz="2400" dirty="0" err="1" smtClean="0"/>
              <a:t>administrative</a:t>
            </a:r>
            <a:r>
              <a:rPr lang="cs-CZ" sz="2400" dirty="0" smtClean="0"/>
              <a:t>“ </a:t>
            </a:r>
            <a:r>
              <a:rPr lang="cs-CZ" sz="2400" dirty="0" err="1" smtClean="0"/>
              <a:t>state</a:t>
            </a:r>
            <a:r>
              <a:rPr lang="cs-CZ" sz="2400" dirty="0" smtClean="0"/>
              <a:t>); part </a:t>
            </a:r>
            <a:r>
              <a:rPr lang="cs-CZ" sz="2400" dirty="0" err="1" smtClean="0"/>
              <a:t>of</a:t>
            </a:r>
            <a:r>
              <a:rPr lang="cs-CZ" sz="2400" dirty="0" smtClean="0"/>
              <a:t> </a:t>
            </a:r>
            <a:r>
              <a:rPr lang="cs-CZ" sz="2400" b="1" dirty="0" smtClean="0"/>
              <a:t>public </a:t>
            </a:r>
            <a:r>
              <a:rPr lang="cs-CZ" sz="2400" b="1" dirty="0" err="1" smtClean="0"/>
              <a:t>law</a:t>
            </a:r>
            <a:endParaRPr lang="cs-CZ" sz="2400" b="1" dirty="0" smtClean="0"/>
          </a:p>
          <a:p>
            <a:pPr algn="just">
              <a:lnSpc>
                <a:spcPct val="100000"/>
              </a:lnSpc>
            </a:pPr>
            <a:r>
              <a:rPr lang="cs-CZ" sz="2400" b="1" dirty="0" err="1" smtClean="0"/>
              <a:t>regulates</a:t>
            </a:r>
            <a:r>
              <a:rPr lang="cs-CZ" sz="2400" b="1" dirty="0" smtClean="0"/>
              <a:t> relations in Public </a:t>
            </a:r>
            <a:r>
              <a:rPr lang="cs-CZ" sz="2400" b="1" dirty="0" err="1" smtClean="0"/>
              <a:t>Administration</a:t>
            </a:r>
            <a:r>
              <a:rPr lang="cs-CZ" sz="2400" b="1" dirty="0" smtClean="0"/>
              <a:t> a) </a:t>
            </a:r>
            <a:r>
              <a:rPr lang="cs-CZ" sz="2400" dirty="0" err="1" smtClean="0"/>
              <a:t>its</a:t>
            </a:r>
            <a:r>
              <a:rPr lang="cs-CZ" sz="2400" dirty="0" smtClean="0"/>
              <a:t> </a:t>
            </a:r>
            <a:r>
              <a:rPr lang="cs-CZ" sz="2400" b="1" dirty="0" err="1" smtClean="0">
                <a:solidFill>
                  <a:srgbClr val="FF0000"/>
                </a:solidFill>
              </a:rPr>
              <a:t>organization</a:t>
            </a:r>
            <a:r>
              <a:rPr lang="cs-CZ" sz="2400" dirty="0" smtClean="0"/>
              <a:t> (</a:t>
            </a:r>
            <a:r>
              <a:rPr lang="cs-CZ" sz="2400" dirty="0" err="1" smtClean="0"/>
              <a:t>at</a:t>
            </a:r>
            <a:r>
              <a:rPr lang="cs-CZ" sz="2400" dirty="0" smtClean="0"/>
              <a:t> </a:t>
            </a:r>
            <a:r>
              <a:rPr lang="cs-CZ" sz="2400" dirty="0" err="1" smtClean="0"/>
              <a:t>different</a:t>
            </a:r>
            <a:r>
              <a:rPr lang="cs-CZ" sz="2400" dirty="0" smtClean="0"/>
              <a:t> </a:t>
            </a:r>
            <a:r>
              <a:rPr lang="cs-CZ" sz="2400" dirty="0" err="1" smtClean="0"/>
              <a:t>levels</a:t>
            </a:r>
            <a:r>
              <a:rPr lang="cs-CZ" sz="2400" dirty="0" smtClean="0"/>
              <a:t>) and</a:t>
            </a:r>
            <a:r>
              <a:rPr lang="cs-CZ" sz="2400" b="1" dirty="0" smtClean="0"/>
              <a:t> b) </a:t>
            </a:r>
            <a:r>
              <a:rPr lang="cs-CZ" sz="2400" dirty="0" err="1" smtClean="0"/>
              <a:t>its</a:t>
            </a:r>
            <a:r>
              <a:rPr lang="cs-CZ" sz="2400" dirty="0" smtClean="0"/>
              <a:t> </a:t>
            </a:r>
            <a:r>
              <a:rPr lang="cs-CZ" sz="2400" b="1" dirty="0" err="1" smtClean="0">
                <a:solidFill>
                  <a:srgbClr val="FF0000"/>
                </a:solidFill>
              </a:rPr>
              <a:t>functions</a:t>
            </a:r>
            <a:r>
              <a:rPr lang="cs-CZ" sz="2400" b="1" dirty="0" smtClean="0">
                <a:solidFill>
                  <a:srgbClr val="FF0000"/>
                </a:solidFill>
              </a:rPr>
              <a:t>/</a:t>
            </a:r>
            <a:r>
              <a:rPr lang="cs-CZ" sz="2400" b="1" dirty="0" err="1" smtClean="0">
                <a:solidFill>
                  <a:srgbClr val="FF0000"/>
                </a:solidFill>
              </a:rPr>
              <a:t>activities</a:t>
            </a:r>
            <a:r>
              <a:rPr lang="cs-CZ" sz="2400" b="1" dirty="0" smtClean="0">
                <a:solidFill>
                  <a:srgbClr val="FF0000"/>
                </a:solidFill>
              </a:rPr>
              <a:t>; </a:t>
            </a:r>
            <a:r>
              <a:rPr lang="cs-CZ" sz="2400" dirty="0" smtClean="0"/>
              <a:t>p</a:t>
            </a:r>
            <a:r>
              <a:rPr lang="cs-CZ" altLang="cs-CZ" sz="2400" dirty="0" smtClean="0"/>
              <a:t>ublic </a:t>
            </a:r>
            <a:r>
              <a:rPr lang="cs-CZ" altLang="cs-CZ" sz="2400" dirty="0" err="1"/>
              <a:t>administration</a:t>
            </a:r>
            <a:r>
              <a:rPr lang="cs-CZ" altLang="cs-CZ" sz="2400" dirty="0"/>
              <a:t> </a:t>
            </a:r>
            <a:r>
              <a:rPr lang="cs-CZ" altLang="cs-CZ" sz="2400" dirty="0" err="1"/>
              <a:t>is</a:t>
            </a:r>
            <a:r>
              <a:rPr lang="cs-CZ" altLang="cs-CZ" sz="2400" dirty="0"/>
              <a:t> </a:t>
            </a:r>
            <a:r>
              <a:rPr lang="cs-CZ" altLang="cs-CZ" sz="2400" b="1" dirty="0" err="1"/>
              <a:t>based</a:t>
            </a:r>
            <a:r>
              <a:rPr lang="cs-CZ" altLang="cs-CZ" sz="2400" b="1" dirty="0"/>
              <a:t> on (</a:t>
            </a:r>
            <a:r>
              <a:rPr lang="cs-CZ" altLang="cs-CZ" sz="2400" b="1" dirty="0" err="1"/>
              <a:t>intentional</a:t>
            </a:r>
            <a:r>
              <a:rPr lang="cs-CZ" altLang="cs-CZ" sz="2400" b="1" dirty="0"/>
              <a:t>) </a:t>
            </a:r>
            <a:r>
              <a:rPr lang="cs-CZ" altLang="cs-CZ" sz="2400" b="1" dirty="0" err="1"/>
              <a:t>activity</a:t>
            </a:r>
            <a:r>
              <a:rPr lang="cs-CZ" altLang="cs-CZ" sz="2400" b="1" dirty="0"/>
              <a:t> </a:t>
            </a:r>
          </a:p>
          <a:p>
            <a:pPr algn="just">
              <a:lnSpc>
                <a:spcPct val="100000"/>
              </a:lnSpc>
              <a:buFont typeface="Wingdings" panose="05000000000000000000" pitchFamily="2" charset="2"/>
              <a:buChar char="v"/>
            </a:pPr>
            <a:r>
              <a:rPr lang="cs-CZ" altLang="cs-CZ" sz="2400" dirty="0" err="1"/>
              <a:t>its</a:t>
            </a:r>
            <a:r>
              <a:rPr lang="cs-CZ" altLang="cs-CZ" sz="2400" dirty="0"/>
              <a:t> </a:t>
            </a:r>
            <a:r>
              <a:rPr lang="cs-CZ" altLang="cs-CZ" sz="2400" dirty="0" err="1"/>
              <a:t>funcion</a:t>
            </a:r>
            <a:r>
              <a:rPr lang="cs-CZ" altLang="cs-CZ" sz="2400" dirty="0"/>
              <a:t> in </a:t>
            </a:r>
            <a:r>
              <a:rPr lang="cs-CZ" altLang="cs-CZ" sz="2400" dirty="0" err="1"/>
              <a:t>the</a:t>
            </a:r>
            <a:r>
              <a:rPr lang="cs-CZ" altLang="cs-CZ" sz="2400" dirty="0"/>
              <a:t> society; </a:t>
            </a:r>
          </a:p>
          <a:p>
            <a:pPr algn="just">
              <a:lnSpc>
                <a:spcPct val="100000"/>
              </a:lnSpc>
              <a:buFont typeface="Wingdings" panose="05000000000000000000" pitchFamily="2" charset="2"/>
              <a:buChar char="v"/>
            </a:pPr>
            <a:r>
              <a:rPr lang="cs-CZ" altLang="cs-CZ" sz="2400" dirty="0"/>
              <a:t>to </a:t>
            </a:r>
            <a:r>
              <a:rPr lang="cs-CZ" altLang="cs-CZ" sz="2400" dirty="0" err="1"/>
              <a:t>gain</a:t>
            </a:r>
            <a:r>
              <a:rPr lang="cs-CZ" altLang="cs-CZ" sz="2400" dirty="0"/>
              <a:t> public </a:t>
            </a:r>
            <a:r>
              <a:rPr lang="cs-CZ" altLang="cs-CZ" sz="2400" dirty="0" err="1"/>
              <a:t>goals</a:t>
            </a:r>
            <a:r>
              <a:rPr lang="cs-CZ" altLang="cs-CZ" sz="2400" dirty="0"/>
              <a:t> and </a:t>
            </a:r>
          </a:p>
          <a:p>
            <a:pPr algn="just">
              <a:lnSpc>
                <a:spcPct val="100000"/>
              </a:lnSpc>
              <a:buFont typeface="Wingdings" panose="05000000000000000000" pitchFamily="2" charset="2"/>
              <a:buChar char="v"/>
            </a:pPr>
            <a:r>
              <a:rPr lang="cs-CZ" altLang="cs-CZ" sz="2400" dirty="0"/>
              <a:t>to </a:t>
            </a:r>
            <a:r>
              <a:rPr lang="cs-CZ" altLang="cs-CZ" sz="2400" dirty="0" err="1"/>
              <a:t>protect</a:t>
            </a:r>
            <a:r>
              <a:rPr lang="cs-CZ" altLang="cs-CZ" sz="2400" dirty="0"/>
              <a:t> public </a:t>
            </a:r>
            <a:r>
              <a:rPr lang="cs-CZ" altLang="cs-CZ" sz="2400" dirty="0" err="1"/>
              <a:t>interest</a:t>
            </a:r>
            <a:endParaRPr lang="cs-CZ" altLang="cs-CZ" sz="2400" dirty="0"/>
          </a:p>
          <a:p>
            <a:pPr algn="just">
              <a:lnSpc>
                <a:spcPct val="100000"/>
              </a:lnSpc>
            </a:pPr>
            <a:r>
              <a:rPr lang="cs-CZ" sz="2400" dirty="0" err="1" smtClean="0"/>
              <a:t>represents</a:t>
            </a:r>
            <a:r>
              <a:rPr lang="cs-CZ" sz="2400" dirty="0" smtClean="0"/>
              <a:t> a </a:t>
            </a:r>
            <a:r>
              <a:rPr lang="cs-CZ" sz="2400" dirty="0" err="1" smtClean="0"/>
              <a:t>possibility</a:t>
            </a:r>
            <a:r>
              <a:rPr lang="cs-CZ" sz="2400" dirty="0" smtClean="0"/>
              <a:t> </a:t>
            </a:r>
            <a:r>
              <a:rPr lang="cs-CZ" sz="2400" dirty="0" err="1" smtClean="0"/>
              <a:t>of</a:t>
            </a:r>
            <a:r>
              <a:rPr lang="cs-CZ" sz="2400" dirty="0" smtClean="0"/>
              <a:t> </a:t>
            </a:r>
            <a:r>
              <a:rPr lang="cs-CZ" sz="2400" dirty="0" err="1" smtClean="0"/>
              <a:t>using</a:t>
            </a:r>
            <a:r>
              <a:rPr lang="cs-CZ" sz="2400" dirty="0" smtClean="0"/>
              <a:t> </a:t>
            </a:r>
            <a:r>
              <a:rPr lang="cs-CZ" sz="2400" b="1" dirty="0" smtClean="0"/>
              <a:t>public </a:t>
            </a:r>
            <a:r>
              <a:rPr lang="cs-CZ" sz="2400" b="1" dirty="0" err="1" smtClean="0"/>
              <a:t>power</a:t>
            </a:r>
            <a:r>
              <a:rPr lang="cs-CZ" sz="2400" b="1" dirty="0" smtClean="0"/>
              <a:t>; </a:t>
            </a:r>
            <a:r>
              <a:rPr lang="cs-CZ" sz="2400" dirty="0" err="1" smtClean="0"/>
              <a:t>protects</a:t>
            </a:r>
            <a:r>
              <a:rPr lang="cs-CZ" sz="2400" b="1" dirty="0" smtClean="0"/>
              <a:t> public </a:t>
            </a:r>
            <a:r>
              <a:rPr lang="cs-CZ" sz="2400" b="1" dirty="0" err="1" smtClean="0"/>
              <a:t>interest</a:t>
            </a:r>
            <a:r>
              <a:rPr lang="cs-CZ" sz="2400" b="1" dirty="0" smtClean="0"/>
              <a:t>; </a:t>
            </a:r>
            <a:r>
              <a:rPr lang="cs-CZ" sz="2400" dirty="0" err="1" smtClean="0"/>
              <a:t>examples</a:t>
            </a:r>
            <a:r>
              <a:rPr lang="cs-CZ" sz="2400" dirty="0" smtClean="0"/>
              <a:t> </a:t>
            </a:r>
            <a:r>
              <a:rPr lang="cs-CZ" sz="2400" dirty="0" err="1" smtClean="0"/>
              <a:t>of</a:t>
            </a:r>
            <a:r>
              <a:rPr lang="cs-CZ" sz="2400" dirty="0"/>
              <a:t> </a:t>
            </a:r>
            <a:r>
              <a:rPr lang="cs-CZ" sz="2400" b="1" dirty="0" smtClean="0"/>
              <a:t>superiority</a:t>
            </a:r>
          </a:p>
          <a:p>
            <a:pPr algn="just">
              <a:lnSpc>
                <a:spcPct val="100000"/>
              </a:lnSpc>
            </a:pPr>
            <a:endParaRPr lang="cs-CZ" sz="2400" b="1" dirty="0"/>
          </a:p>
        </p:txBody>
      </p:sp>
    </p:spTree>
    <p:extLst>
      <p:ext uri="{BB962C8B-B14F-4D97-AF65-F5344CB8AC3E}">
        <p14:creationId xmlns:p14="http://schemas.microsoft.com/office/powerpoint/2010/main" val="1768364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p:txBody>
          <a:bodyPr/>
          <a:lstStyle/>
          <a:p>
            <a:r>
              <a:rPr lang="cs-CZ" dirty="0" err="1" smtClean="0"/>
              <a:t>Remedies</a:t>
            </a:r>
            <a:endParaRPr lang="cs-CZ" dirty="0"/>
          </a:p>
        </p:txBody>
      </p:sp>
      <p:sp>
        <p:nvSpPr>
          <p:cNvPr id="5" name="Zástupný symbol pro obsah 4"/>
          <p:cNvSpPr>
            <a:spLocks noGrp="1"/>
          </p:cNvSpPr>
          <p:nvPr>
            <p:ph idx="1"/>
          </p:nvPr>
        </p:nvSpPr>
        <p:spPr>
          <a:xfrm>
            <a:off x="720000" y="1297555"/>
            <a:ext cx="10753200" cy="4139998"/>
          </a:xfrm>
        </p:spPr>
        <p:txBody>
          <a:bodyPr/>
          <a:lstStyle/>
          <a:p>
            <a:pPr marL="0" indent="0" algn="just">
              <a:lnSpc>
                <a:spcPct val="100000"/>
              </a:lnSpc>
              <a:buFont typeface="Wingdings" panose="05000000000000000000" pitchFamily="2" charset="2"/>
              <a:buNone/>
              <a:defRPr/>
            </a:pPr>
            <a:r>
              <a:rPr lang="cs-CZ" dirty="0"/>
              <a:t>Are </a:t>
            </a:r>
            <a:r>
              <a:rPr lang="cs-CZ" dirty="0" err="1"/>
              <a:t>remedial</a:t>
            </a:r>
            <a:r>
              <a:rPr lang="cs-CZ" dirty="0"/>
              <a:t> </a:t>
            </a:r>
            <a:r>
              <a:rPr lang="cs-CZ" dirty="0" err="1"/>
              <a:t>measures</a:t>
            </a:r>
            <a:r>
              <a:rPr lang="cs-CZ" dirty="0"/>
              <a:t> in </a:t>
            </a:r>
            <a:r>
              <a:rPr lang="cs-CZ" dirty="0" err="1"/>
              <a:t>administrative</a:t>
            </a:r>
            <a:r>
              <a:rPr lang="cs-CZ" dirty="0"/>
              <a:t> </a:t>
            </a:r>
            <a:r>
              <a:rPr lang="cs-CZ" dirty="0" err="1"/>
              <a:t>procedure</a:t>
            </a:r>
            <a:r>
              <a:rPr lang="cs-CZ" dirty="0"/>
              <a:t> more „normative“ </a:t>
            </a:r>
            <a:r>
              <a:rPr lang="cs-CZ" dirty="0" err="1"/>
              <a:t>or</a:t>
            </a:r>
            <a:r>
              <a:rPr lang="cs-CZ" dirty="0"/>
              <a:t> „</a:t>
            </a:r>
            <a:r>
              <a:rPr lang="cs-CZ" dirty="0" err="1"/>
              <a:t>instrumental</a:t>
            </a:r>
            <a:r>
              <a:rPr lang="cs-CZ" dirty="0"/>
              <a:t>“?</a:t>
            </a:r>
          </a:p>
          <a:p>
            <a:pPr marL="285750" indent="-285750" algn="just">
              <a:lnSpc>
                <a:spcPct val="100000"/>
              </a:lnSpc>
              <a:buFont typeface="Arial" panose="020B0604020202020204" pitchFamily="34" charset="0"/>
              <a:buChar char="•"/>
              <a:defRPr/>
            </a:pPr>
            <a:r>
              <a:rPr lang="cs-CZ" b="1" dirty="0" err="1">
                <a:solidFill>
                  <a:srgbClr val="FF0000"/>
                </a:solidFill>
              </a:rPr>
              <a:t>Ordinary</a:t>
            </a:r>
            <a:r>
              <a:rPr lang="cs-CZ" b="1" dirty="0">
                <a:solidFill>
                  <a:srgbClr val="FF0000"/>
                </a:solidFill>
              </a:rPr>
              <a:t> </a:t>
            </a:r>
            <a:r>
              <a:rPr lang="cs-CZ" b="1" dirty="0" err="1">
                <a:solidFill>
                  <a:srgbClr val="FF0000"/>
                </a:solidFill>
              </a:rPr>
              <a:t>remedies</a:t>
            </a:r>
            <a:r>
              <a:rPr lang="cs-CZ" b="1" dirty="0">
                <a:solidFill>
                  <a:srgbClr val="FF0000"/>
                </a:solidFill>
              </a:rPr>
              <a:t> </a:t>
            </a:r>
            <a:r>
              <a:rPr lang="cs-CZ" dirty="0"/>
              <a:t>– more </a:t>
            </a:r>
            <a:r>
              <a:rPr lang="cs-CZ" b="1" dirty="0" err="1"/>
              <a:t>instrumental</a:t>
            </a:r>
            <a:endParaRPr lang="cs-CZ" b="1" dirty="0"/>
          </a:p>
          <a:p>
            <a:pPr marL="0" indent="0" algn="just">
              <a:lnSpc>
                <a:spcPct val="100000"/>
              </a:lnSpc>
              <a:buFont typeface="Wingdings" panose="05000000000000000000" pitchFamily="2" charset="2"/>
              <a:buNone/>
              <a:defRPr/>
            </a:pPr>
            <a:r>
              <a:rPr lang="cs-CZ" dirty="0"/>
              <a:t>(</a:t>
            </a:r>
            <a:r>
              <a:rPr lang="cs-CZ" b="1" dirty="0"/>
              <a:t>Appeal</a:t>
            </a:r>
            <a:r>
              <a:rPr lang="cs-CZ" dirty="0"/>
              <a:t> - Sec. 81 – 93 CAP, and/</a:t>
            </a:r>
            <a:r>
              <a:rPr lang="cs-CZ" dirty="0" err="1"/>
              <a:t>or</a:t>
            </a:r>
            <a:r>
              <a:rPr lang="cs-CZ" dirty="0"/>
              <a:t> </a:t>
            </a:r>
            <a:r>
              <a:rPr lang="cs-CZ" b="1" dirty="0" err="1"/>
              <a:t>Remonstrance</a:t>
            </a:r>
            <a:r>
              <a:rPr lang="cs-CZ" dirty="0"/>
              <a:t> - Sec. 152), </a:t>
            </a:r>
            <a:r>
              <a:rPr lang="cs-CZ" b="1" dirty="0" err="1"/>
              <a:t>right</a:t>
            </a:r>
            <a:r>
              <a:rPr lang="cs-CZ" b="1" dirty="0"/>
              <a:t> to </a:t>
            </a:r>
            <a:r>
              <a:rPr lang="cs-CZ" dirty="0" err="1"/>
              <a:t>administrative</a:t>
            </a:r>
            <a:r>
              <a:rPr lang="cs-CZ" dirty="0"/>
              <a:t> appeal, </a:t>
            </a:r>
            <a:r>
              <a:rPr lang="cs-CZ" dirty="0" err="1"/>
              <a:t>the</a:t>
            </a:r>
            <a:r>
              <a:rPr lang="cs-CZ" dirty="0"/>
              <a:t> </a:t>
            </a:r>
            <a:r>
              <a:rPr lang="cs-CZ" dirty="0" err="1"/>
              <a:t>decision</a:t>
            </a:r>
            <a:r>
              <a:rPr lang="cs-CZ" dirty="0"/>
              <a:t> </a:t>
            </a:r>
            <a:r>
              <a:rPr lang="cs-CZ" dirty="0" err="1"/>
              <a:t>is</a:t>
            </a:r>
            <a:r>
              <a:rPr lang="cs-CZ" dirty="0"/>
              <a:t> </a:t>
            </a:r>
            <a:r>
              <a:rPr lang="cs-CZ" b="1" dirty="0"/>
              <a:t>not in </a:t>
            </a:r>
            <a:r>
              <a:rPr lang="cs-CZ" b="1" dirty="0" err="1"/>
              <a:t>legal</a:t>
            </a:r>
            <a:r>
              <a:rPr lang="cs-CZ" b="1" dirty="0"/>
              <a:t> </a:t>
            </a:r>
            <a:r>
              <a:rPr lang="cs-CZ" b="1" dirty="0" err="1"/>
              <a:t>force</a:t>
            </a:r>
            <a:r>
              <a:rPr lang="cs-CZ" dirty="0"/>
              <a:t>, </a:t>
            </a:r>
            <a:r>
              <a:rPr lang="cs-CZ" dirty="0" err="1"/>
              <a:t>principle</a:t>
            </a:r>
            <a:r>
              <a:rPr lang="cs-CZ" dirty="0"/>
              <a:t> </a:t>
            </a:r>
            <a:r>
              <a:rPr lang="cs-CZ" dirty="0" err="1"/>
              <a:t>of</a:t>
            </a:r>
            <a:r>
              <a:rPr lang="cs-CZ" dirty="0"/>
              <a:t> </a:t>
            </a:r>
            <a:r>
              <a:rPr lang="cs-CZ" b="1" dirty="0" err="1"/>
              <a:t>two</a:t>
            </a:r>
            <a:r>
              <a:rPr lang="cs-CZ" b="1" dirty="0"/>
              <a:t> </a:t>
            </a:r>
            <a:r>
              <a:rPr lang="cs-CZ" b="1" dirty="0" err="1"/>
              <a:t>instances</a:t>
            </a:r>
            <a:r>
              <a:rPr lang="cs-CZ" dirty="0"/>
              <a:t>, </a:t>
            </a:r>
            <a:r>
              <a:rPr lang="cs-CZ" dirty="0" err="1"/>
              <a:t>condition</a:t>
            </a:r>
            <a:r>
              <a:rPr lang="cs-CZ" dirty="0"/>
              <a:t> </a:t>
            </a:r>
            <a:r>
              <a:rPr lang="cs-CZ" dirty="0" err="1"/>
              <a:t>for</a:t>
            </a:r>
            <a:r>
              <a:rPr lang="cs-CZ" dirty="0"/>
              <a:t> </a:t>
            </a:r>
            <a:r>
              <a:rPr lang="cs-CZ" b="1" dirty="0" err="1"/>
              <a:t>acces</a:t>
            </a:r>
            <a:r>
              <a:rPr lang="cs-CZ" dirty="0"/>
              <a:t> to </a:t>
            </a:r>
            <a:r>
              <a:rPr lang="cs-CZ" dirty="0" err="1"/>
              <a:t>Administrative</a:t>
            </a:r>
            <a:r>
              <a:rPr lang="cs-CZ" dirty="0"/>
              <a:t> Justice</a:t>
            </a:r>
          </a:p>
          <a:p>
            <a:pPr marL="285750" indent="-285750" algn="just">
              <a:lnSpc>
                <a:spcPct val="100000"/>
              </a:lnSpc>
              <a:buFont typeface="Arial" panose="020B0604020202020204" pitchFamily="34" charset="0"/>
              <a:buChar char="•"/>
              <a:defRPr/>
            </a:pPr>
            <a:r>
              <a:rPr lang="cs-CZ" b="1" dirty="0" err="1">
                <a:solidFill>
                  <a:srgbClr val="FF0000"/>
                </a:solidFill>
              </a:rPr>
              <a:t>Extraordinay</a:t>
            </a:r>
            <a:r>
              <a:rPr lang="cs-CZ" b="1" dirty="0">
                <a:solidFill>
                  <a:srgbClr val="FF0000"/>
                </a:solidFill>
              </a:rPr>
              <a:t> </a:t>
            </a:r>
            <a:r>
              <a:rPr lang="cs-CZ" b="1" dirty="0" err="1">
                <a:solidFill>
                  <a:srgbClr val="FF0000"/>
                </a:solidFill>
              </a:rPr>
              <a:t>remedies</a:t>
            </a:r>
            <a:r>
              <a:rPr lang="cs-CZ" b="1" dirty="0">
                <a:solidFill>
                  <a:srgbClr val="FF0000"/>
                </a:solidFill>
              </a:rPr>
              <a:t> </a:t>
            </a:r>
            <a:r>
              <a:rPr lang="cs-CZ" dirty="0"/>
              <a:t>– more </a:t>
            </a:r>
            <a:r>
              <a:rPr lang="cs-CZ" b="1" dirty="0"/>
              <a:t>normative</a:t>
            </a:r>
          </a:p>
          <a:p>
            <a:pPr marL="0" indent="0" algn="just">
              <a:lnSpc>
                <a:spcPct val="100000"/>
              </a:lnSpc>
              <a:buFont typeface="Wingdings" panose="05000000000000000000" pitchFamily="2" charset="2"/>
              <a:buNone/>
              <a:defRPr/>
            </a:pPr>
            <a:r>
              <a:rPr lang="cs-CZ" dirty="0"/>
              <a:t>(</a:t>
            </a:r>
            <a:r>
              <a:rPr lang="cs-CZ" b="1" dirty="0" err="1"/>
              <a:t>Review</a:t>
            </a:r>
            <a:r>
              <a:rPr lang="cs-CZ" b="1" dirty="0"/>
              <a:t> </a:t>
            </a:r>
            <a:r>
              <a:rPr lang="cs-CZ" b="1" dirty="0" err="1"/>
              <a:t>procedure</a:t>
            </a:r>
            <a:r>
              <a:rPr lang="cs-CZ" b="1" dirty="0"/>
              <a:t> </a:t>
            </a:r>
            <a:r>
              <a:rPr lang="cs-CZ" dirty="0"/>
              <a:t>– Sec. 94 – 99, and </a:t>
            </a:r>
            <a:r>
              <a:rPr lang="cs-CZ" b="1" dirty="0" err="1"/>
              <a:t>Renewal</a:t>
            </a:r>
            <a:r>
              <a:rPr lang="cs-CZ" b="1" dirty="0"/>
              <a:t> </a:t>
            </a:r>
            <a:r>
              <a:rPr lang="cs-CZ" b="1" dirty="0" err="1"/>
              <a:t>procedure</a:t>
            </a:r>
            <a:r>
              <a:rPr lang="cs-CZ" b="1" dirty="0"/>
              <a:t> </a:t>
            </a:r>
            <a:r>
              <a:rPr lang="cs-CZ" dirty="0"/>
              <a:t>– Sec. 100), more </a:t>
            </a:r>
            <a:r>
              <a:rPr lang="cs-CZ" b="1" dirty="0"/>
              <a:t>ex officio</a:t>
            </a:r>
            <a:r>
              <a:rPr lang="cs-CZ" dirty="0"/>
              <a:t>, </a:t>
            </a:r>
            <a:r>
              <a:rPr lang="cs-CZ" dirty="0" err="1"/>
              <a:t>scope</a:t>
            </a:r>
            <a:r>
              <a:rPr lang="cs-CZ" dirty="0"/>
              <a:t> </a:t>
            </a:r>
            <a:r>
              <a:rPr lang="cs-CZ" dirty="0" err="1"/>
              <a:t>of</a:t>
            </a:r>
            <a:r>
              <a:rPr lang="cs-CZ" dirty="0"/>
              <a:t> </a:t>
            </a:r>
            <a:r>
              <a:rPr lang="cs-CZ" b="1" dirty="0"/>
              <a:t>legality</a:t>
            </a:r>
            <a:r>
              <a:rPr lang="cs-CZ" dirty="0"/>
              <a:t> (q. </a:t>
            </a:r>
            <a:r>
              <a:rPr lang="cs-CZ" dirty="0" err="1"/>
              <a:t>iuris</a:t>
            </a:r>
            <a:r>
              <a:rPr lang="cs-CZ" dirty="0"/>
              <a:t> et facti) </a:t>
            </a:r>
            <a:r>
              <a:rPr lang="cs-CZ" dirty="0" err="1"/>
              <a:t>problems</a:t>
            </a:r>
            <a:r>
              <a:rPr lang="cs-CZ" dirty="0"/>
              <a:t> </a:t>
            </a:r>
            <a:r>
              <a:rPr lang="cs-CZ" dirty="0" err="1"/>
              <a:t>with</a:t>
            </a:r>
            <a:r>
              <a:rPr lang="cs-CZ" dirty="0"/>
              <a:t> </a:t>
            </a:r>
            <a:r>
              <a:rPr lang="cs-CZ" b="1" dirty="0" err="1"/>
              <a:t>legal</a:t>
            </a:r>
            <a:r>
              <a:rPr lang="cs-CZ" b="1" dirty="0"/>
              <a:t> </a:t>
            </a:r>
            <a:r>
              <a:rPr lang="cs-CZ" b="1" dirty="0" err="1"/>
              <a:t>force</a:t>
            </a:r>
            <a:r>
              <a:rPr lang="cs-CZ" dirty="0"/>
              <a:t>, </a:t>
            </a:r>
            <a:r>
              <a:rPr lang="cs-CZ" dirty="0" err="1"/>
              <a:t>problems</a:t>
            </a:r>
            <a:r>
              <a:rPr lang="cs-CZ" dirty="0"/>
              <a:t> </a:t>
            </a:r>
            <a:r>
              <a:rPr lang="cs-CZ" dirty="0" err="1"/>
              <a:t>with</a:t>
            </a:r>
            <a:r>
              <a:rPr lang="cs-CZ" dirty="0"/>
              <a:t> </a:t>
            </a:r>
            <a:r>
              <a:rPr lang="cs-CZ" b="1" dirty="0" err="1"/>
              <a:t>time</a:t>
            </a:r>
            <a:r>
              <a:rPr lang="cs-CZ" b="1" dirty="0"/>
              <a:t> </a:t>
            </a:r>
            <a:r>
              <a:rPr lang="cs-CZ" b="1" dirty="0" err="1"/>
              <a:t>limits</a:t>
            </a:r>
            <a:r>
              <a:rPr lang="cs-CZ" b="1" dirty="0"/>
              <a:t> </a:t>
            </a:r>
            <a:r>
              <a:rPr lang="cs-CZ" dirty="0"/>
              <a:t>and </a:t>
            </a:r>
            <a:r>
              <a:rPr lang="cs-CZ" b="1" dirty="0" err="1"/>
              <a:t>concurrence</a:t>
            </a:r>
            <a:r>
              <a:rPr lang="cs-CZ" dirty="0"/>
              <a:t> </a:t>
            </a:r>
            <a:r>
              <a:rPr lang="cs-CZ" dirty="0" err="1"/>
              <a:t>with</a:t>
            </a:r>
            <a:r>
              <a:rPr lang="cs-CZ" dirty="0"/>
              <a:t> </a:t>
            </a:r>
            <a:r>
              <a:rPr lang="cs-CZ" dirty="0" err="1"/>
              <a:t>Administrative</a:t>
            </a:r>
            <a:r>
              <a:rPr lang="cs-CZ" dirty="0"/>
              <a:t> Justice </a:t>
            </a:r>
          </a:p>
          <a:p>
            <a:pPr>
              <a:lnSpc>
                <a:spcPct val="100000"/>
              </a:lnSpc>
            </a:pPr>
            <a:endParaRPr lang="cs-CZ" dirty="0"/>
          </a:p>
        </p:txBody>
      </p:sp>
    </p:spTree>
    <p:extLst>
      <p:ext uri="{BB962C8B-B14F-4D97-AF65-F5344CB8AC3E}">
        <p14:creationId xmlns:p14="http://schemas.microsoft.com/office/powerpoint/2010/main" val="1122215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p:txBody>
          <a:bodyPr/>
          <a:lstStyle/>
          <a:p>
            <a:r>
              <a:rPr lang="cs-CZ" dirty="0" err="1" smtClean="0"/>
              <a:t>Remonstrance</a:t>
            </a:r>
            <a:endParaRPr lang="cs-CZ" dirty="0"/>
          </a:p>
        </p:txBody>
      </p:sp>
      <p:sp>
        <p:nvSpPr>
          <p:cNvPr id="5" name="Zástupný symbol pro obsah 4"/>
          <p:cNvSpPr>
            <a:spLocks noGrp="1"/>
          </p:cNvSpPr>
          <p:nvPr>
            <p:ph idx="1"/>
          </p:nvPr>
        </p:nvSpPr>
        <p:spPr>
          <a:xfrm>
            <a:off x="720000" y="1344706"/>
            <a:ext cx="10753200" cy="4487294"/>
          </a:xfrm>
        </p:spPr>
        <p:txBody>
          <a:bodyPr/>
          <a:lstStyle/>
          <a:p>
            <a:pPr>
              <a:lnSpc>
                <a:spcPct val="100000"/>
              </a:lnSpc>
            </a:pPr>
            <a:r>
              <a:rPr lang="cs-CZ" altLang="cs-CZ" dirty="0"/>
              <a:t>Use by </a:t>
            </a:r>
            <a:r>
              <a:rPr lang="cs-CZ" altLang="cs-CZ" dirty="0" err="1"/>
              <a:t>the</a:t>
            </a:r>
            <a:r>
              <a:rPr lang="cs-CZ" altLang="cs-CZ" dirty="0"/>
              <a:t> </a:t>
            </a:r>
            <a:r>
              <a:rPr lang="cs-CZ" altLang="cs-CZ" dirty="0" err="1"/>
              <a:t>aggrieved</a:t>
            </a:r>
            <a:r>
              <a:rPr lang="cs-CZ" altLang="cs-CZ" dirty="0"/>
              <a:t> </a:t>
            </a:r>
            <a:r>
              <a:rPr lang="cs-CZ" altLang="cs-CZ" dirty="0" err="1"/>
              <a:t>participants</a:t>
            </a:r>
            <a:r>
              <a:rPr lang="cs-CZ" altLang="cs-CZ" dirty="0"/>
              <a:t> </a:t>
            </a:r>
            <a:r>
              <a:rPr lang="cs-CZ" altLang="cs-CZ" b="1" dirty="0" err="1"/>
              <a:t>against</a:t>
            </a:r>
            <a:r>
              <a:rPr lang="cs-CZ" altLang="cs-CZ" b="1" dirty="0"/>
              <a:t> </a:t>
            </a:r>
            <a:r>
              <a:rPr lang="cs-CZ" altLang="cs-CZ" b="1" dirty="0" err="1"/>
              <a:t>decision</a:t>
            </a:r>
            <a:r>
              <a:rPr lang="cs-CZ" altLang="cs-CZ" b="1" dirty="0"/>
              <a:t> </a:t>
            </a:r>
            <a:r>
              <a:rPr lang="cs-CZ" altLang="cs-CZ" dirty="0" err="1"/>
              <a:t>that</a:t>
            </a:r>
            <a:r>
              <a:rPr lang="cs-CZ" altLang="cs-CZ" dirty="0"/>
              <a:t> </a:t>
            </a:r>
            <a:r>
              <a:rPr lang="cs-CZ" altLang="cs-CZ" dirty="0" err="1"/>
              <a:t>was</a:t>
            </a:r>
            <a:r>
              <a:rPr lang="cs-CZ" altLang="cs-CZ" dirty="0"/>
              <a:t> made by </a:t>
            </a:r>
            <a:r>
              <a:rPr lang="cs-CZ" altLang="cs-CZ" dirty="0" err="1"/>
              <a:t>the</a:t>
            </a:r>
            <a:r>
              <a:rPr lang="cs-CZ" altLang="cs-CZ" dirty="0"/>
              <a:t> </a:t>
            </a:r>
            <a:r>
              <a:rPr lang="cs-CZ" altLang="cs-CZ" b="1" dirty="0"/>
              <a:t>„CAB“ in </a:t>
            </a:r>
            <a:r>
              <a:rPr lang="cs-CZ" altLang="cs-CZ" b="1" dirty="0" err="1"/>
              <a:t>the</a:t>
            </a:r>
            <a:r>
              <a:rPr lang="cs-CZ" altLang="cs-CZ" b="1" dirty="0"/>
              <a:t> </a:t>
            </a:r>
            <a:r>
              <a:rPr lang="cs-CZ" altLang="cs-CZ" b="1" dirty="0" err="1"/>
              <a:t>first</a:t>
            </a:r>
            <a:r>
              <a:rPr lang="cs-CZ" altLang="cs-CZ" b="1" dirty="0"/>
              <a:t> instance/</a:t>
            </a:r>
            <a:r>
              <a:rPr lang="cs-CZ" altLang="cs-CZ" b="1" dirty="0" err="1"/>
              <a:t>level</a:t>
            </a:r>
            <a:endParaRPr lang="cs-CZ" altLang="cs-CZ" b="1" dirty="0"/>
          </a:p>
          <a:p>
            <a:pPr>
              <a:lnSpc>
                <a:spcPct val="100000"/>
              </a:lnSpc>
            </a:pPr>
            <a:r>
              <a:rPr lang="cs-CZ" altLang="cs-CZ" dirty="0">
                <a:solidFill>
                  <a:srgbClr val="FF0000"/>
                </a:solidFill>
              </a:rPr>
              <a:t>„CAB“ </a:t>
            </a:r>
          </a:p>
          <a:p>
            <a:pPr lvl="3">
              <a:lnSpc>
                <a:spcPct val="100000"/>
              </a:lnSpc>
            </a:pPr>
            <a:r>
              <a:rPr lang="cs-CZ" altLang="cs-CZ" dirty="0" err="1"/>
              <a:t>central</a:t>
            </a:r>
            <a:r>
              <a:rPr lang="cs-CZ" altLang="cs-CZ" dirty="0"/>
              <a:t> </a:t>
            </a:r>
            <a:r>
              <a:rPr lang="cs-CZ" altLang="cs-CZ" dirty="0" err="1"/>
              <a:t>bodies</a:t>
            </a:r>
            <a:r>
              <a:rPr lang="cs-CZ" altLang="cs-CZ" dirty="0"/>
              <a:t> (on </a:t>
            </a:r>
            <a:r>
              <a:rPr lang="cs-CZ" altLang="cs-CZ" dirty="0" err="1"/>
              <a:t>the</a:t>
            </a:r>
            <a:r>
              <a:rPr lang="cs-CZ" altLang="cs-CZ" dirty="0"/>
              <a:t> top </a:t>
            </a:r>
            <a:r>
              <a:rPr lang="cs-CZ" altLang="cs-CZ" dirty="0" err="1"/>
              <a:t>of</a:t>
            </a:r>
            <a:r>
              <a:rPr lang="cs-CZ" altLang="cs-CZ" dirty="0"/>
              <a:t> </a:t>
            </a:r>
            <a:r>
              <a:rPr lang="cs-CZ" altLang="cs-CZ" dirty="0" err="1"/>
              <a:t>the</a:t>
            </a:r>
            <a:r>
              <a:rPr lang="cs-CZ" altLang="cs-CZ" dirty="0"/>
              <a:t> hierarchy)</a:t>
            </a:r>
          </a:p>
          <a:p>
            <a:pPr lvl="3">
              <a:lnSpc>
                <a:spcPct val="100000"/>
              </a:lnSpc>
            </a:pPr>
            <a:r>
              <a:rPr lang="cs-CZ" altLang="cs-CZ" dirty="0"/>
              <a:t>no superior </a:t>
            </a:r>
            <a:r>
              <a:rPr lang="cs-CZ" altLang="cs-CZ" dirty="0" err="1"/>
              <a:t>bodies</a:t>
            </a:r>
            <a:endParaRPr lang="cs-CZ" altLang="cs-CZ" dirty="0"/>
          </a:p>
          <a:p>
            <a:pPr lvl="3">
              <a:lnSpc>
                <a:spcPct val="100000"/>
              </a:lnSpc>
            </a:pPr>
            <a:r>
              <a:rPr lang="cs-CZ" altLang="cs-CZ" dirty="0" err="1"/>
              <a:t>preparation</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legislation</a:t>
            </a:r>
            <a:endParaRPr lang="cs-CZ" altLang="cs-CZ" dirty="0"/>
          </a:p>
          <a:p>
            <a:pPr lvl="3">
              <a:lnSpc>
                <a:spcPct val="100000"/>
              </a:lnSpc>
            </a:pPr>
            <a:r>
              <a:rPr lang="cs-CZ" altLang="cs-CZ" dirty="0" err="1"/>
              <a:t>conceptual</a:t>
            </a:r>
            <a:r>
              <a:rPr lang="cs-CZ" altLang="cs-CZ" dirty="0"/>
              <a:t> </a:t>
            </a:r>
            <a:r>
              <a:rPr lang="cs-CZ" altLang="cs-CZ" dirty="0" err="1"/>
              <a:t>task</a:t>
            </a:r>
            <a:r>
              <a:rPr lang="cs-CZ" altLang="cs-CZ" dirty="0"/>
              <a:t>, </a:t>
            </a:r>
            <a:r>
              <a:rPr lang="cs-CZ" altLang="cs-CZ" dirty="0" err="1"/>
              <a:t>analysis</a:t>
            </a:r>
            <a:r>
              <a:rPr lang="cs-CZ" altLang="cs-CZ" dirty="0"/>
              <a:t>, </a:t>
            </a:r>
            <a:r>
              <a:rPr lang="cs-CZ" altLang="cs-CZ" dirty="0" err="1"/>
              <a:t>advices</a:t>
            </a:r>
            <a:endParaRPr lang="cs-CZ" altLang="cs-CZ" dirty="0"/>
          </a:p>
          <a:p>
            <a:pPr lvl="3">
              <a:lnSpc>
                <a:spcPct val="100000"/>
              </a:lnSpc>
            </a:pPr>
            <a:r>
              <a:rPr lang="cs-CZ" altLang="cs-CZ" dirty="0" err="1"/>
              <a:t>ministries</a:t>
            </a:r>
            <a:r>
              <a:rPr lang="cs-CZ" altLang="cs-CZ" dirty="0"/>
              <a:t>, </a:t>
            </a:r>
            <a:r>
              <a:rPr lang="cs-CZ" altLang="cs-CZ" dirty="0" err="1"/>
              <a:t>other</a:t>
            </a:r>
            <a:r>
              <a:rPr lang="cs-CZ" altLang="cs-CZ" dirty="0"/>
              <a:t> …</a:t>
            </a:r>
          </a:p>
          <a:p>
            <a:pPr>
              <a:lnSpc>
                <a:spcPct val="100000"/>
              </a:lnSpc>
              <a:buFont typeface="Wingdings" panose="05000000000000000000" pitchFamily="2" charset="2"/>
              <a:buChar char="q"/>
            </a:pPr>
            <a:r>
              <a:rPr lang="cs-CZ" altLang="cs-CZ" b="1" i="1" dirty="0" err="1">
                <a:solidFill>
                  <a:srgbClr val="FF0000"/>
                </a:solidFill>
              </a:rPr>
              <a:t>Should</a:t>
            </a:r>
            <a:r>
              <a:rPr lang="cs-CZ" altLang="cs-CZ" b="1" i="1" dirty="0">
                <a:solidFill>
                  <a:srgbClr val="FF0000"/>
                </a:solidFill>
              </a:rPr>
              <a:t> </a:t>
            </a:r>
            <a:r>
              <a:rPr lang="cs-CZ" altLang="cs-CZ" b="1" i="1" dirty="0" err="1">
                <a:solidFill>
                  <a:srgbClr val="FF0000"/>
                </a:solidFill>
              </a:rPr>
              <a:t>or</a:t>
            </a:r>
            <a:r>
              <a:rPr lang="cs-CZ" altLang="cs-CZ" b="1" i="1" dirty="0">
                <a:solidFill>
                  <a:srgbClr val="FF0000"/>
                </a:solidFill>
              </a:rPr>
              <a:t> </a:t>
            </a:r>
            <a:r>
              <a:rPr lang="cs-CZ" altLang="cs-CZ" b="1" i="1" dirty="0" err="1">
                <a:solidFill>
                  <a:srgbClr val="FF0000"/>
                </a:solidFill>
              </a:rPr>
              <a:t>shouldn´t</a:t>
            </a:r>
            <a:r>
              <a:rPr lang="cs-CZ" altLang="cs-CZ" b="1" i="1" dirty="0">
                <a:solidFill>
                  <a:srgbClr val="FF0000"/>
                </a:solidFill>
              </a:rPr>
              <a:t> </a:t>
            </a:r>
            <a:r>
              <a:rPr lang="cs-CZ" altLang="cs-CZ" i="1" dirty="0" err="1">
                <a:solidFill>
                  <a:srgbClr val="FF0000"/>
                </a:solidFill>
              </a:rPr>
              <a:t>the</a:t>
            </a:r>
            <a:r>
              <a:rPr lang="cs-CZ" altLang="cs-CZ" i="1" dirty="0">
                <a:solidFill>
                  <a:srgbClr val="FF0000"/>
                </a:solidFill>
              </a:rPr>
              <a:t> „CAB“ </a:t>
            </a:r>
            <a:r>
              <a:rPr lang="cs-CZ" altLang="cs-CZ" i="1" dirty="0" err="1">
                <a:solidFill>
                  <a:srgbClr val="FF0000"/>
                </a:solidFill>
              </a:rPr>
              <a:t>participate</a:t>
            </a:r>
            <a:r>
              <a:rPr lang="cs-CZ" altLang="cs-CZ" i="1" dirty="0">
                <a:solidFill>
                  <a:srgbClr val="FF0000"/>
                </a:solidFill>
              </a:rPr>
              <a:t> in </a:t>
            </a:r>
            <a:r>
              <a:rPr lang="cs-CZ" altLang="cs-CZ" i="1" dirty="0" err="1">
                <a:solidFill>
                  <a:srgbClr val="FF0000"/>
                </a:solidFill>
              </a:rPr>
              <a:t>the</a:t>
            </a:r>
            <a:r>
              <a:rPr lang="cs-CZ" altLang="cs-CZ" i="1" dirty="0">
                <a:solidFill>
                  <a:srgbClr val="FF0000"/>
                </a:solidFill>
              </a:rPr>
              <a:t> </a:t>
            </a:r>
            <a:r>
              <a:rPr lang="cs-CZ" altLang="cs-CZ" i="1" dirty="0" err="1">
                <a:solidFill>
                  <a:srgbClr val="FF0000"/>
                </a:solidFill>
              </a:rPr>
              <a:t>administrative</a:t>
            </a:r>
            <a:r>
              <a:rPr lang="cs-CZ" altLang="cs-CZ" i="1" dirty="0">
                <a:solidFill>
                  <a:srgbClr val="FF0000"/>
                </a:solidFill>
              </a:rPr>
              <a:t> </a:t>
            </a:r>
            <a:r>
              <a:rPr lang="cs-CZ" altLang="cs-CZ" i="1" dirty="0" err="1">
                <a:solidFill>
                  <a:srgbClr val="FF0000"/>
                </a:solidFill>
              </a:rPr>
              <a:t>decision</a:t>
            </a:r>
            <a:r>
              <a:rPr lang="cs-CZ" altLang="cs-CZ" i="1" dirty="0">
                <a:solidFill>
                  <a:srgbClr val="FF0000"/>
                </a:solidFill>
              </a:rPr>
              <a:t> </a:t>
            </a:r>
            <a:r>
              <a:rPr lang="cs-CZ" altLang="cs-CZ" i="1" dirty="0" err="1">
                <a:solidFill>
                  <a:srgbClr val="FF0000"/>
                </a:solidFill>
              </a:rPr>
              <a:t>making</a:t>
            </a:r>
            <a:r>
              <a:rPr lang="cs-CZ" altLang="cs-CZ" i="1" dirty="0">
                <a:solidFill>
                  <a:srgbClr val="FF0000"/>
                </a:solidFill>
              </a:rPr>
              <a:t> </a:t>
            </a:r>
            <a:r>
              <a:rPr lang="cs-CZ" altLang="cs-CZ" i="1" dirty="0" err="1">
                <a:solidFill>
                  <a:srgbClr val="FF0000"/>
                </a:solidFill>
              </a:rPr>
              <a:t>process</a:t>
            </a:r>
            <a:r>
              <a:rPr lang="cs-CZ" altLang="cs-CZ" i="1" dirty="0">
                <a:solidFill>
                  <a:srgbClr val="FF0000"/>
                </a:solidFill>
              </a:rPr>
              <a:t> and </a:t>
            </a:r>
            <a:r>
              <a:rPr lang="cs-CZ" altLang="cs-CZ" b="1" i="1" dirty="0" err="1">
                <a:solidFill>
                  <a:srgbClr val="FF0000"/>
                </a:solidFill>
              </a:rPr>
              <a:t>should</a:t>
            </a:r>
            <a:r>
              <a:rPr lang="cs-CZ" altLang="cs-CZ" b="1" i="1" dirty="0">
                <a:solidFill>
                  <a:srgbClr val="FF0000"/>
                </a:solidFill>
              </a:rPr>
              <a:t> </a:t>
            </a:r>
            <a:r>
              <a:rPr lang="cs-CZ" altLang="cs-CZ" b="1" i="1" dirty="0" err="1">
                <a:solidFill>
                  <a:srgbClr val="FF0000"/>
                </a:solidFill>
              </a:rPr>
              <a:t>or</a:t>
            </a:r>
            <a:r>
              <a:rPr lang="cs-CZ" altLang="cs-CZ" b="1" i="1" dirty="0">
                <a:solidFill>
                  <a:srgbClr val="FF0000"/>
                </a:solidFill>
              </a:rPr>
              <a:t> </a:t>
            </a:r>
            <a:r>
              <a:rPr lang="cs-CZ" altLang="cs-CZ" b="1" i="1" dirty="0" err="1">
                <a:solidFill>
                  <a:srgbClr val="FF0000"/>
                </a:solidFill>
              </a:rPr>
              <a:t>shouldn´t</a:t>
            </a:r>
            <a:r>
              <a:rPr lang="cs-CZ" altLang="cs-CZ" b="1" i="1" dirty="0">
                <a:solidFill>
                  <a:srgbClr val="FF0000"/>
                </a:solidFill>
              </a:rPr>
              <a:t> </a:t>
            </a:r>
            <a:r>
              <a:rPr lang="cs-CZ" altLang="cs-CZ" i="1" dirty="0">
                <a:solidFill>
                  <a:srgbClr val="FF0000"/>
                </a:solidFill>
              </a:rPr>
              <a:t>make </a:t>
            </a:r>
            <a:r>
              <a:rPr lang="cs-CZ" altLang="cs-CZ" i="1" dirty="0" err="1">
                <a:solidFill>
                  <a:srgbClr val="FF0000"/>
                </a:solidFill>
              </a:rPr>
              <a:t>an</a:t>
            </a:r>
            <a:r>
              <a:rPr lang="cs-CZ" altLang="cs-CZ" i="1" dirty="0">
                <a:solidFill>
                  <a:srgbClr val="FF0000"/>
                </a:solidFill>
              </a:rPr>
              <a:t> </a:t>
            </a:r>
            <a:r>
              <a:rPr lang="cs-CZ" altLang="cs-CZ" i="1" dirty="0" err="1">
                <a:solidFill>
                  <a:srgbClr val="FF0000"/>
                </a:solidFill>
              </a:rPr>
              <a:t>individual</a:t>
            </a:r>
            <a:r>
              <a:rPr lang="cs-CZ" altLang="cs-CZ" i="1" dirty="0">
                <a:solidFill>
                  <a:srgbClr val="FF0000"/>
                </a:solidFill>
              </a:rPr>
              <a:t> </a:t>
            </a:r>
            <a:r>
              <a:rPr lang="cs-CZ" altLang="cs-CZ" i="1" dirty="0" err="1">
                <a:solidFill>
                  <a:srgbClr val="FF0000"/>
                </a:solidFill>
              </a:rPr>
              <a:t>decisions</a:t>
            </a:r>
            <a:r>
              <a:rPr lang="cs-CZ" altLang="cs-CZ" i="1" dirty="0">
                <a:solidFill>
                  <a:srgbClr val="FF0000"/>
                </a:solidFill>
              </a:rPr>
              <a:t>?</a:t>
            </a:r>
          </a:p>
          <a:p>
            <a:pPr lvl="2">
              <a:lnSpc>
                <a:spcPct val="100000"/>
              </a:lnSpc>
            </a:pPr>
            <a:endParaRPr lang="cs-CZ" altLang="cs-CZ" dirty="0"/>
          </a:p>
          <a:p>
            <a:pPr lvl="2">
              <a:lnSpc>
                <a:spcPct val="100000"/>
              </a:lnSpc>
            </a:pPr>
            <a:endParaRPr lang="cs-CZ" altLang="cs-CZ" dirty="0"/>
          </a:p>
          <a:p>
            <a:pPr lvl="2">
              <a:lnSpc>
                <a:spcPct val="100000"/>
              </a:lnSpc>
            </a:pPr>
            <a:endParaRPr lang="cs-CZ" altLang="cs-CZ" dirty="0"/>
          </a:p>
          <a:p>
            <a:pPr>
              <a:lnSpc>
                <a:spcPct val="100000"/>
              </a:lnSpc>
            </a:pPr>
            <a:endParaRPr lang="cs-CZ" dirty="0"/>
          </a:p>
        </p:txBody>
      </p:sp>
    </p:spTree>
    <p:extLst>
      <p:ext uri="{BB962C8B-B14F-4D97-AF65-F5344CB8AC3E}">
        <p14:creationId xmlns:p14="http://schemas.microsoft.com/office/powerpoint/2010/main" val="384049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err="1" smtClean="0"/>
              <a:t>Remonstrance</a:t>
            </a:r>
            <a:endParaRPr lang="cs-CZ" dirty="0"/>
          </a:p>
        </p:txBody>
      </p:sp>
      <p:sp>
        <p:nvSpPr>
          <p:cNvPr id="5" name="Zástupný symbol pro obsah 4"/>
          <p:cNvSpPr>
            <a:spLocks noGrp="1"/>
          </p:cNvSpPr>
          <p:nvPr>
            <p:ph idx="1"/>
          </p:nvPr>
        </p:nvSpPr>
        <p:spPr>
          <a:xfrm>
            <a:off x="720000" y="1488141"/>
            <a:ext cx="10753200" cy="4343859"/>
          </a:xfrm>
        </p:spPr>
        <p:txBody>
          <a:bodyPr/>
          <a:lstStyle/>
          <a:p>
            <a:pPr>
              <a:lnSpc>
                <a:spcPct val="100000"/>
              </a:lnSpc>
              <a:defRPr/>
            </a:pPr>
            <a:r>
              <a:rPr lang="cs-CZ" dirty="0"/>
              <a:t>„CAB“ in </a:t>
            </a:r>
            <a:r>
              <a:rPr lang="cs-CZ" dirty="0" err="1"/>
              <a:t>the</a:t>
            </a:r>
            <a:r>
              <a:rPr lang="cs-CZ" dirty="0"/>
              <a:t> </a:t>
            </a:r>
            <a:r>
              <a:rPr lang="cs-CZ" dirty="0" err="1"/>
              <a:t>administrative</a:t>
            </a:r>
            <a:r>
              <a:rPr lang="cs-CZ" dirty="0"/>
              <a:t> </a:t>
            </a:r>
            <a:r>
              <a:rPr lang="cs-CZ" dirty="0" err="1"/>
              <a:t>proceedings</a:t>
            </a:r>
            <a:endParaRPr lang="cs-CZ" dirty="0"/>
          </a:p>
          <a:p>
            <a:pPr marL="457200" indent="-457200">
              <a:lnSpc>
                <a:spcPct val="100000"/>
              </a:lnSpc>
              <a:buFont typeface="+mj-lt"/>
              <a:buAutoNum type="arabicPeriod"/>
              <a:defRPr/>
            </a:pPr>
            <a:r>
              <a:rPr lang="cs-CZ" b="1" dirty="0" err="1"/>
              <a:t>Represents</a:t>
            </a:r>
            <a:r>
              <a:rPr lang="cs-CZ" b="1" dirty="0"/>
              <a:t> </a:t>
            </a:r>
            <a:r>
              <a:rPr lang="cs-CZ" b="1" dirty="0" err="1"/>
              <a:t>the</a:t>
            </a:r>
            <a:r>
              <a:rPr lang="cs-CZ" b="1" dirty="0"/>
              <a:t> </a:t>
            </a:r>
            <a:r>
              <a:rPr lang="cs-CZ" b="1" dirty="0">
                <a:solidFill>
                  <a:srgbClr val="FF0000"/>
                </a:solidFill>
              </a:rPr>
              <a:t>second/</a:t>
            </a:r>
            <a:r>
              <a:rPr lang="cs-CZ" b="1" dirty="0" err="1">
                <a:solidFill>
                  <a:srgbClr val="FF0000"/>
                </a:solidFill>
              </a:rPr>
              <a:t>final</a:t>
            </a:r>
            <a:r>
              <a:rPr lang="cs-CZ" b="1" dirty="0">
                <a:solidFill>
                  <a:srgbClr val="FF0000"/>
                </a:solidFill>
              </a:rPr>
              <a:t> instance</a:t>
            </a:r>
          </a:p>
          <a:p>
            <a:pPr marL="857250" lvl="1" indent="-457200">
              <a:defRPr/>
            </a:pPr>
            <a:r>
              <a:rPr lang="cs-CZ" dirty="0" err="1"/>
              <a:t>with</a:t>
            </a:r>
            <a:r>
              <a:rPr lang="cs-CZ" dirty="0"/>
              <a:t> </a:t>
            </a:r>
            <a:r>
              <a:rPr lang="cs-CZ" dirty="0" err="1"/>
              <a:t>accordance</a:t>
            </a:r>
            <a:r>
              <a:rPr lang="cs-CZ" dirty="0"/>
              <a:t> to </a:t>
            </a:r>
            <a:r>
              <a:rPr lang="cs-CZ" dirty="0" err="1"/>
              <a:t>the</a:t>
            </a:r>
            <a:r>
              <a:rPr lang="cs-CZ" dirty="0"/>
              <a:t> </a:t>
            </a:r>
            <a:r>
              <a:rPr lang="cs-CZ" dirty="0" err="1"/>
              <a:t>principle</a:t>
            </a:r>
            <a:r>
              <a:rPr lang="cs-CZ" dirty="0"/>
              <a:t> </a:t>
            </a:r>
            <a:r>
              <a:rPr lang="cs-CZ" dirty="0" err="1"/>
              <a:t>of</a:t>
            </a:r>
            <a:r>
              <a:rPr lang="cs-CZ" dirty="0"/>
              <a:t> </a:t>
            </a:r>
            <a:r>
              <a:rPr lang="cs-CZ" dirty="0" err="1"/>
              <a:t>two</a:t>
            </a:r>
            <a:r>
              <a:rPr lang="cs-CZ" dirty="0"/>
              <a:t> </a:t>
            </a:r>
            <a:r>
              <a:rPr lang="cs-CZ" dirty="0" err="1"/>
              <a:t>instances</a:t>
            </a:r>
            <a:endParaRPr lang="cs-CZ" dirty="0"/>
          </a:p>
          <a:p>
            <a:pPr marL="857250" lvl="1" indent="-457200">
              <a:defRPr/>
            </a:pPr>
            <a:r>
              <a:rPr lang="cs-CZ" dirty="0" err="1"/>
              <a:t>final</a:t>
            </a:r>
            <a:r>
              <a:rPr lang="cs-CZ" dirty="0"/>
              <a:t> instance – </a:t>
            </a:r>
            <a:r>
              <a:rPr lang="cs-CZ" dirty="0" err="1"/>
              <a:t>final</a:t>
            </a:r>
            <a:r>
              <a:rPr lang="cs-CZ" dirty="0"/>
              <a:t> </a:t>
            </a:r>
            <a:r>
              <a:rPr lang="cs-CZ" dirty="0" err="1"/>
              <a:t>decision</a:t>
            </a:r>
            <a:r>
              <a:rPr lang="cs-CZ" dirty="0"/>
              <a:t>, end </a:t>
            </a:r>
            <a:r>
              <a:rPr lang="cs-CZ" dirty="0" err="1"/>
              <a:t>of</a:t>
            </a:r>
            <a:r>
              <a:rPr lang="cs-CZ" dirty="0"/>
              <a:t> </a:t>
            </a:r>
            <a:r>
              <a:rPr lang="cs-CZ" dirty="0" err="1"/>
              <a:t>the</a:t>
            </a:r>
            <a:r>
              <a:rPr lang="cs-CZ" dirty="0"/>
              <a:t> </a:t>
            </a:r>
            <a:r>
              <a:rPr lang="cs-CZ" dirty="0" err="1"/>
              <a:t>procedure</a:t>
            </a:r>
            <a:endParaRPr lang="cs-CZ" dirty="0"/>
          </a:p>
          <a:p>
            <a:pPr marL="857250" lvl="1" indent="-457200">
              <a:defRPr/>
            </a:pPr>
            <a:r>
              <a:rPr lang="cs-CZ" dirty="0"/>
              <a:t>instrument </a:t>
            </a:r>
            <a:r>
              <a:rPr lang="cs-CZ" dirty="0" err="1"/>
              <a:t>for</a:t>
            </a:r>
            <a:r>
              <a:rPr lang="cs-CZ" dirty="0"/>
              <a:t> </a:t>
            </a:r>
            <a:r>
              <a:rPr lang="cs-CZ" dirty="0" err="1"/>
              <a:t>control</a:t>
            </a:r>
            <a:endParaRPr lang="cs-CZ" dirty="0"/>
          </a:p>
          <a:p>
            <a:pPr marL="457200" indent="-457200">
              <a:lnSpc>
                <a:spcPct val="100000"/>
              </a:lnSpc>
              <a:buFont typeface="+mj-lt"/>
              <a:buAutoNum type="arabicPeriod"/>
              <a:defRPr/>
            </a:pPr>
            <a:r>
              <a:rPr lang="cs-CZ" b="1" dirty="0" err="1"/>
              <a:t>Represents</a:t>
            </a:r>
            <a:r>
              <a:rPr lang="cs-CZ" b="1" dirty="0"/>
              <a:t> </a:t>
            </a:r>
            <a:r>
              <a:rPr lang="cs-CZ" b="1" dirty="0" err="1"/>
              <a:t>the</a:t>
            </a:r>
            <a:r>
              <a:rPr lang="cs-CZ" b="1" dirty="0"/>
              <a:t> </a:t>
            </a:r>
            <a:r>
              <a:rPr lang="cs-CZ" b="1" dirty="0" err="1">
                <a:solidFill>
                  <a:srgbClr val="FF0000"/>
                </a:solidFill>
              </a:rPr>
              <a:t>first</a:t>
            </a:r>
            <a:r>
              <a:rPr lang="cs-CZ" b="1" dirty="0">
                <a:solidFill>
                  <a:srgbClr val="FF0000"/>
                </a:solidFill>
              </a:rPr>
              <a:t> instance </a:t>
            </a:r>
            <a:r>
              <a:rPr lang="cs-CZ" dirty="0"/>
              <a:t>– </a:t>
            </a:r>
            <a:r>
              <a:rPr lang="cs-CZ" dirty="0" err="1"/>
              <a:t>the</a:t>
            </a:r>
            <a:r>
              <a:rPr lang="cs-CZ" dirty="0"/>
              <a:t> </a:t>
            </a:r>
            <a:r>
              <a:rPr lang="cs-CZ" dirty="0" err="1"/>
              <a:t>administrative</a:t>
            </a:r>
            <a:r>
              <a:rPr lang="cs-CZ" dirty="0"/>
              <a:t> </a:t>
            </a:r>
            <a:r>
              <a:rPr lang="cs-CZ" dirty="0" err="1"/>
              <a:t>proceeedings</a:t>
            </a:r>
            <a:r>
              <a:rPr lang="cs-CZ" dirty="0"/>
              <a:t> </a:t>
            </a:r>
            <a:r>
              <a:rPr lang="cs-CZ" b="1" dirty="0" err="1"/>
              <a:t>begins</a:t>
            </a:r>
            <a:r>
              <a:rPr lang="cs-CZ" b="1" dirty="0"/>
              <a:t> </a:t>
            </a:r>
            <a:r>
              <a:rPr lang="cs-CZ" b="1" dirty="0" err="1"/>
              <a:t>at</a:t>
            </a:r>
            <a:r>
              <a:rPr lang="cs-CZ" b="1" dirty="0"/>
              <a:t> </a:t>
            </a:r>
            <a:r>
              <a:rPr lang="cs-CZ" b="1" dirty="0" err="1"/>
              <a:t>this</a:t>
            </a:r>
            <a:r>
              <a:rPr lang="cs-CZ" b="1" dirty="0"/>
              <a:t> </a:t>
            </a:r>
            <a:r>
              <a:rPr lang="cs-CZ" b="1" dirty="0" err="1"/>
              <a:t>stage</a:t>
            </a:r>
            <a:r>
              <a:rPr lang="cs-CZ" b="1" dirty="0"/>
              <a:t>/</a:t>
            </a:r>
            <a:r>
              <a:rPr lang="cs-CZ" b="1" dirty="0" err="1"/>
              <a:t>level</a:t>
            </a:r>
            <a:endParaRPr lang="cs-CZ" b="1" dirty="0"/>
          </a:p>
          <a:p>
            <a:pPr marL="857250" lvl="1" indent="-457200">
              <a:defRPr/>
            </a:pPr>
            <a:r>
              <a:rPr lang="cs-CZ" dirty="0"/>
              <a:t>In </a:t>
            </a:r>
            <a:r>
              <a:rPr lang="cs-CZ" dirty="0" err="1"/>
              <a:t>respect</a:t>
            </a:r>
            <a:r>
              <a:rPr lang="cs-CZ" dirty="0"/>
              <a:t> to </a:t>
            </a:r>
            <a:r>
              <a:rPr lang="cs-CZ" dirty="0" err="1"/>
              <a:t>the</a:t>
            </a:r>
            <a:r>
              <a:rPr lang="cs-CZ" dirty="0"/>
              <a:t> </a:t>
            </a:r>
            <a:r>
              <a:rPr lang="cs-CZ" dirty="0" err="1"/>
              <a:t>principle</a:t>
            </a:r>
            <a:r>
              <a:rPr lang="cs-CZ" dirty="0"/>
              <a:t> </a:t>
            </a:r>
            <a:r>
              <a:rPr lang="cs-CZ" dirty="0" err="1"/>
              <a:t>of</a:t>
            </a:r>
            <a:r>
              <a:rPr lang="cs-CZ" dirty="0"/>
              <a:t> </a:t>
            </a:r>
            <a:r>
              <a:rPr lang="cs-CZ" dirty="0" err="1"/>
              <a:t>two</a:t>
            </a:r>
            <a:r>
              <a:rPr lang="cs-CZ" dirty="0"/>
              <a:t> instance – </a:t>
            </a:r>
            <a:r>
              <a:rPr lang="cs-CZ" b="1" dirty="0" err="1"/>
              <a:t>who</a:t>
            </a:r>
            <a:r>
              <a:rPr lang="cs-CZ" b="1" dirty="0"/>
              <a:t> </a:t>
            </a:r>
            <a:r>
              <a:rPr lang="cs-CZ" b="1" dirty="0" err="1"/>
              <a:t>will</a:t>
            </a:r>
            <a:r>
              <a:rPr lang="cs-CZ" b="1" dirty="0"/>
              <a:t> </a:t>
            </a:r>
            <a:r>
              <a:rPr lang="cs-CZ" b="1" dirty="0" err="1"/>
              <a:t>then</a:t>
            </a:r>
            <a:r>
              <a:rPr lang="cs-CZ" b="1" dirty="0"/>
              <a:t> </a:t>
            </a:r>
            <a:r>
              <a:rPr lang="cs-CZ" b="1" dirty="0" err="1"/>
              <a:t>decide</a:t>
            </a:r>
            <a:r>
              <a:rPr lang="cs-CZ" b="1" dirty="0"/>
              <a:t> in </a:t>
            </a:r>
            <a:r>
              <a:rPr lang="cs-CZ" b="1" dirty="0" err="1"/>
              <a:t>the</a:t>
            </a:r>
            <a:r>
              <a:rPr lang="cs-CZ" b="1" dirty="0"/>
              <a:t> second instance?</a:t>
            </a:r>
          </a:p>
          <a:p>
            <a:pPr marL="857250" lvl="1" indent="-457200">
              <a:defRPr/>
            </a:pPr>
            <a:r>
              <a:rPr lang="cs-CZ" dirty="0"/>
              <a:t>No superior </a:t>
            </a:r>
            <a:r>
              <a:rPr lang="cs-CZ" dirty="0" err="1"/>
              <a:t>administrative</a:t>
            </a:r>
            <a:r>
              <a:rPr lang="cs-CZ" dirty="0"/>
              <a:t> body       </a:t>
            </a:r>
            <a:r>
              <a:rPr lang="cs-CZ" b="1" dirty="0"/>
              <a:t>REMONSTRANCE</a:t>
            </a:r>
          </a:p>
          <a:p>
            <a:pPr>
              <a:lnSpc>
                <a:spcPct val="100000"/>
              </a:lnSpc>
            </a:pPr>
            <a:endParaRPr lang="cs-CZ" dirty="0"/>
          </a:p>
        </p:txBody>
      </p:sp>
    </p:spTree>
    <p:extLst>
      <p:ext uri="{BB962C8B-B14F-4D97-AF65-F5344CB8AC3E}">
        <p14:creationId xmlns:p14="http://schemas.microsoft.com/office/powerpoint/2010/main" val="2016710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p:txBody>
          <a:bodyPr/>
          <a:lstStyle/>
          <a:p>
            <a:r>
              <a:rPr lang="cs-CZ" dirty="0" err="1" smtClean="0"/>
              <a:t>Remonstrance</a:t>
            </a:r>
            <a:endParaRPr lang="cs-CZ" dirty="0"/>
          </a:p>
        </p:txBody>
      </p:sp>
      <p:sp>
        <p:nvSpPr>
          <p:cNvPr id="5" name="Zástupný symbol pro obsah 4"/>
          <p:cNvSpPr>
            <a:spLocks noGrp="1"/>
          </p:cNvSpPr>
          <p:nvPr>
            <p:ph idx="1"/>
          </p:nvPr>
        </p:nvSpPr>
        <p:spPr>
          <a:xfrm>
            <a:off x="720000" y="1171576"/>
            <a:ext cx="10753200" cy="4660424"/>
          </a:xfrm>
        </p:spPr>
        <p:txBody>
          <a:bodyPr/>
          <a:lstStyle/>
          <a:p>
            <a:pPr algn="just">
              <a:lnSpc>
                <a:spcPct val="100000"/>
              </a:lnSpc>
            </a:pPr>
            <a:r>
              <a:rPr lang="cs-CZ" altLang="cs-CZ" sz="2400" dirty="0"/>
              <a:t>By </a:t>
            </a:r>
            <a:r>
              <a:rPr lang="cs-CZ" altLang="cs-CZ" sz="2400" dirty="0" err="1"/>
              <a:t>the</a:t>
            </a:r>
            <a:r>
              <a:rPr lang="cs-CZ" altLang="cs-CZ" sz="2400" dirty="0"/>
              <a:t> </a:t>
            </a:r>
            <a:r>
              <a:rPr lang="cs-CZ" altLang="cs-CZ" sz="2400" b="1" dirty="0" err="1">
                <a:solidFill>
                  <a:srgbClr val="FF0000"/>
                </a:solidFill>
              </a:rPr>
              <a:t>head</a:t>
            </a:r>
            <a:r>
              <a:rPr lang="cs-CZ" altLang="cs-CZ" sz="2400" dirty="0"/>
              <a:t> </a:t>
            </a:r>
            <a:r>
              <a:rPr lang="cs-CZ" altLang="cs-CZ" sz="2400" dirty="0" err="1"/>
              <a:t>of</a:t>
            </a:r>
            <a:r>
              <a:rPr lang="cs-CZ" altLang="cs-CZ" sz="2400" dirty="0"/>
              <a:t> </a:t>
            </a:r>
            <a:r>
              <a:rPr lang="cs-CZ" altLang="cs-CZ" sz="2400" dirty="0" err="1"/>
              <a:t>the</a:t>
            </a:r>
            <a:r>
              <a:rPr lang="cs-CZ" altLang="cs-CZ" sz="2400" dirty="0"/>
              <a:t> „CAB“ </a:t>
            </a:r>
            <a:r>
              <a:rPr lang="cs-CZ" altLang="cs-CZ" sz="2400" dirty="0" err="1"/>
              <a:t>who</a:t>
            </a:r>
            <a:r>
              <a:rPr lang="cs-CZ" altLang="cs-CZ" sz="2400" dirty="0"/>
              <a:t> made </a:t>
            </a:r>
            <a:r>
              <a:rPr lang="cs-CZ" altLang="cs-CZ" sz="2400" dirty="0" err="1"/>
              <a:t>first</a:t>
            </a:r>
            <a:r>
              <a:rPr lang="cs-CZ" altLang="cs-CZ" sz="2400" dirty="0"/>
              <a:t> instance/</a:t>
            </a:r>
            <a:r>
              <a:rPr lang="cs-CZ" altLang="cs-CZ" sz="2400" dirty="0" err="1"/>
              <a:t>level</a:t>
            </a:r>
            <a:r>
              <a:rPr lang="cs-CZ" altLang="cs-CZ" sz="2400" dirty="0"/>
              <a:t> </a:t>
            </a:r>
            <a:r>
              <a:rPr lang="cs-CZ" altLang="cs-CZ" sz="2400" dirty="0" err="1"/>
              <a:t>decision</a:t>
            </a:r>
            <a:endParaRPr lang="cs-CZ" altLang="cs-CZ" sz="2400" dirty="0"/>
          </a:p>
          <a:p>
            <a:pPr algn="just">
              <a:lnSpc>
                <a:spcPct val="100000"/>
              </a:lnSpc>
            </a:pPr>
            <a:r>
              <a:rPr lang="cs-CZ" altLang="cs-CZ" sz="2400" dirty="0"/>
              <a:t>? </a:t>
            </a:r>
            <a:r>
              <a:rPr lang="cs-CZ" altLang="cs-CZ" sz="2400" dirty="0" err="1"/>
              <a:t>internal</a:t>
            </a:r>
            <a:r>
              <a:rPr lang="cs-CZ" altLang="cs-CZ" sz="2400" dirty="0"/>
              <a:t> </a:t>
            </a:r>
            <a:r>
              <a:rPr lang="cs-CZ" altLang="cs-CZ" sz="2400" dirty="0" err="1"/>
              <a:t>or</a:t>
            </a:r>
            <a:r>
              <a:rPr lang="cs-CZ" altLang="cs-CZ" sz="2400" dirty="0"/>
              <a:t> </a:t>
            </a:r>
            <a:r>
              <a:rPr lang="cs-CZ" altLang="cs-CZ" sz="2400" dirty="0" err="1"/>
              <a:t>external</a:t>
            </a:r>
            <a:r>
              <a:rPr lang="cs-CZ" altLang="cs-CZ" sz="2400" dirty="0"/>
              <a:t> </a:t>
            </a:r>
            <a:r>
              <a:rPr lang="cs-CZ" altLang="cs-CZ" sz="2400" dirty="0" err="1"/>
              <a:t>control</a:t>
            </a:r>
            <a:r>
              <a:rPr lang="cs-CZ" altLang="cs-CZ" sz="2400" dirty="0"/>
              <a:t>?</a:t>
            </a:r>
          </a:p>
          <a:p>
            <a:pPr algn="just">
              <a:lnSpc>
                <a:spcPct val="100000"/>
              </a:lnSpc>
            </a:pPr>
            <a:r>
              <a:rPr lang="cs-CZ" altLang="cs-CZ" sz="2400" dirty="0"/>
              <a:t>? </a:t>
            </a:r>
            <a:r>
              <a:rPr lang="cs-CZ" altLang="cs-CZ" sz="2400" b="1" dirty="0" err="1"/>
              <a:t>Impartiality</a:t>
            </a:r>
            <a:r>
              <a:rPr lang="cs-CZ" altLang="cs-CZ" sz="2400" dirty="0"/>
              <a:t> – </a:t>
            </a:r>
            <a:r>
              <a:rPr lang="cs-CZ" altLang="cs-CZ" sz="2400" dirty="0" err="1"/>
              <a:t>control</a:t>
            </a:r>
            <a:r>
              <a:rPr lang="cs-CZ" altLang="cs-CZ" sz="2400" dirty="0"/>
              <a:t> </a:t>
            </a:r>
            <a:r>
              <a:rPr lang="cs-CZ" altLang="cs-CZ" sz="2400" dirty="0" err="1"/>
              <a:t>of</a:t>
            </a:r>
            <a:r>
              <a:rPr lang="cs-CZ" altLang="cs-CZ" sz="2400" dirty="0"/>
              <a:t> </a:t>
            </a:r>
            <a:r>
              <a:rPr lang="cs-CZ" altLang="cs-CZ" sz="2400" dirty="0" err="1"/>
              <a:t>decision</a:t>
            </a:r>
            <a:r>
              <a:rPr lang="cs-CZ" altLang="cs-CZ" sz="2400" dirty="0"/>
              <a:t> </a:t>
            </a:r>
            <a:r>
              <a:rPr lang="cs-CZ" altLang="cs-CZ" sz="2400" dirty="0" err="1"/>
              <a:t>that</a:t>
            </a:r>
            <a:r>
              <a:rPr lang="cs-CZ" altLang="cs-CZ" sz="2400" dirty="0"/>
              <a:t> </a:t>
            </a:r>
            <a:r>
              <a:rPr lang="cs-CZ" altLang="cs-CZ" sz="2400" dirty="0" err="1"/>
              <a:t>was</a:t>
            </a:r>
            <a:r>
              <a:rPr lang="cs-CZ" altLang="cs-CZ" sz="2400" dirty="0"/>
              <a:t> made by „his/her“ </a:t>
            </a:r>
            <a:r>
              <a:rPr lang="cs-CZ" altLang="cs-CZ" sz="2400" dirty="0" err="1"/>
              <a:t>office</a:t>
            </a:r>
            <a:r>
              <a:rPr lang="cs-CZ" altLang="cs-CZ" sz="2400" dirty="0"/>
              <a:t>, „his/her </a:t>
            </a:r>
            <a:r>
              <a:rPr lang="cs-CZ" altLang="cs-CZ" sz="2400" dirty="0" err="1"/>
              <a:t>colleagues</a:t>
            </a:r>
            <a:r>
              <a:rPr lang="cs-CZ" altLang="cs-CZ" sz="2400" dirty="0"/>
              <a:t>“, …</a:t>
            </a:r>
          </a:p>
          <a:p>
            <a:pPr algn="just">
              <a:lnSpc>
                <a:spcPct val="100000"/>
              </a:lnSpc>
            </a:pPr>
            <a:r>
              <a:rPr lang="cs-CZ" altLang="cs-CZ" sz="2400" dirty="0" err="1"/>
              <a:t>Legal</a:t>
            </a:r>
            <a:r>
              <a:rPr lang="cs-CZ" altLang="cs-CZ" sz="2400" dirty="0"/>
              <a:t> </a:t>
            </a:r>
            <a:r>
              <a:rPr lang="cs-CZ" altLang="cs-CZ" sz="2400" dirty="0" err="1"/>
              <a:t>requirement</a:t>
            </a:r>
            <a:r>
              <a:rPr lang="cs-CZ" altLang="cs-CZ" sz="2400" dirty="0"/>
              <a:t>: </a:t>
            </a:r>
            <a:r>
              <a:rPr lang="cs-CZ" altLang="cs-CZ" sz="2400" b="1" dirty="0" err="1"/>
              <a:t>estabilishing</a:t>
            </a:r>
            <a:r>
              <a:rPr lang="cs-CZ" altLang="cs-CZ" sz="2400" dirty="0"/>
              <a:t> </a:t>
            </a:r>
            <a:r>
              <a:rPr lang="cs-CZ" altLang="cs-CZ" sz="2400" dirty="0" err="1"/>
              <a:t>the</a:t>
            </a:r>
            <a:r>
              <a:rPr lang="cs-CZ" altLang="cs-CZ" sz="2400" dirty="0"/>
              <a:t> „independent“ </a:t>
            </a:r>
            <a:r>
              <a:rPr lang="cs-CZ" altLang="cs-CZ" sz="2400" b="1" dirty="0" err="1">
                <a:solidFill>
                  <a:srgbClr val="FF0000"/>
                </a:solidFill>
              </a:rPr>
              <a:t>remonstrance</a:t>
            </a:r>
            <a:r>
              <a:rPr lang="cs-CZ" altLang="cs-CZ" sz="2400" b="1" dirty="0">
                <a:solidFill>
                  <a:srgbClr val="FF0000"/>
                </a:solidFill>
              </a:rPr>
              <a:t> </a:t>
            </a:r>
            <a:r>
              <a:rPr lang="cs-CZ" altLang="cs-CZ" sz="2400" b="1" dirty="0" err="1">
                <a:solidFill>
                  <a:srgbClr val="FF0000"/>
                </a:solidFill>
              </a:rPr>
              <a:t>commitee</a:t>
            </a:r>
            <a:endParaRPr lang="cs-CZ" altLang="cs-CZ" sz="2400" b="1" dirty="0">
              <a:solidFill>
                <a:srgbClr val="FF0000"/>
              </a:solidFill>
            </a:endParaRPr>
          </a:p>
          <a:p>
            <a:pPr algn="just">
              <a:lnSpc>
                <a:spcPct val="100000"/>
              </a:lnSpc>
            </a:pPr>
            <a:r>
              <a:rPr lang="cs-CZ" altLang="cs-CZ" sz="2400" dirty="0"/>
              <a:t>! </a:t>
            </a:r>
            <a:r>
              <a:rPr lang="cs-CZ" altLang="cs-CZ" sz="2400" dirty="0" err="1"/>
              <a:t>decision</a:t>
            </a:r>
            <a:r>
              <a:rPr lang="cs-CZ" altLang="cs-CZ" sz="2400" dirty="0"/>
              <a:t> on remonstrace </a:t>
            </a:r>
            <a:r>
              <a:rPr lang="cs-CZ" altLang="cs-CZ" sz="2400" dirty="0" err="1"/>
              <a:t>is</a:t>
            </a:r>
            <a:r>
              <a:rPr lang="cs-CZ" altLang="cs-CZ" sz="2400" dirty="0"/>
              <a:t> made </a:t>
            </a:r>
            <a:r>
              <a:rPr lang="cs-CZ" altLang="cs-CZ" sz="2400" b="1" dirty="0">
                <a:solidFill>
                  <a:srgbClr val="FF0000"/>
                </a:solidFill>
              </a:rPr>
              <a:t>by </a:t>
            </a:r>
            <a:r>
              <a:rPr lang="cs-CZ" altLang="cs-CZ" sz="2400" b="1" dirty="0" err="1">
                <a:solidFill>
                  <a:srgbClr val="FF0000"/>
                </a:solidFill>
              </a:rPr>
              <a:t>the</a:t>
            </a:r>
            <a:r>
              <a:rPr lang="cs-CZ" altLang="cs-CZ" sz="2400" b="1" dirty="0">
                <a:solidFill>
                  <a:srgbClr val="FF0000"/>
                </a:solidFill>
              </a:rPr>
              <a:t> </a:t>
            </a:r>
            <a:r>
              <a:rPr lang="cs-CZ" altLang="cs-CZ" sz="2400" b="1" dirty="0" err="1">
                <a:solidFill>
                  <a:srgbClr val="FF0000"/>
                </a:solidFill>
              </a:rPr>
              <a:t>head</a:t>
            </a:r>
            <a:r>
              <a:rPr lang="cs-CZ" altLang="cs-CZ" sz="2400" b="1" dirty="0"/>
              <a:t>, not by </a:t>
            </a:r>
            <a:r>
              <a:rPr lang="cs-CZ" altLang="cs-CZ" sz="2400" b="1" dirty="0" err="1"/>
              <a:t>the</a:t>
            </a:r>
            <a:r>
              <a:rPr lang="cs-CZ" altLang="cs-CZ" sz="2400" b="1" dirty="0"/>
              <a:t> </a:t>
            </a:r>
            <a:r>
              <a:rPr lang="cs-CZ" altLang="cs-CZ" sz="2400" b="1" dirty="0" err="1"/>
              <a:t>commitee</a:t>
            </a:r>
            <a:r>
              <a:rPr lang="cs-CZ" altLang="cs-CZ" sz="2400" b="1" dirty="0"/>
              <a:t>!</a:t>
            </a:r>
          </a:p>
          <a:p>
            <a:pPr>
              <a:lnSpc>
                <a:spcPct val="100000"/>
              </a:lnSpc>
              <a:defRPr/>
            </a:pPr>
            <a:r>
              <a:rPr lang="cs-CZ" sz="2400" dirty="0" err="1"/>
              <a:t>Issues</a:t>
            </a:r>
            <a:r>
              <a:rPr lang="cs-CZ" sz="2400" dirty="0"/>
              <a:t> </a:t>
            </a:r>
            <a:r>
              <a:rPr lang="cs-CZ" sz="2400" b="1" dirty="0"/>
              <a:t>not </a:t>
            </a:r>
            <a:r>
              <a:rPr lang="cs-CZ" sz="2400" b="1" dirty="0" err="1"/>
              <a:t>decision</a:t>
            </a:r>
            <a:r>
              <a:rPr lang="cs-CZ" sz="2400" b="1" dirty="0"/>
              <a:t> </a:t>
            </a:r>
            <a:r>
              <a:rPr lang="cs-CZ" sz="2400" dirty="0"/>
              <a:t>on </a:t>
            </a:r>
            <a:r>
              <a:rPr lang="cs-CZ" sz="2400" dirty="0" err="1"/>
              <a:t>remonstrance</a:t>
            </a:r>
            <a:r>
              <a:rPr lang="cs-CZ" sz="2400" dirty="0"/>
              <a:t>, but „</a:t>
            </a:r>
            <a:r>
              <a:rPr lang="cs-CZ" sz="2400" dirty="0" err="1"/>
              <a:t>only</a:t>
            </a:r>
            <a:r>
              <a:rPr lang="cs-CZ" sz="2400" dirty="0"/>
              <a:t>“ </a:t>
            </a:r>
            <a:r>
              <a:rPr lang="cs-CZ" sz="2400" b="1" dirty="0" err="1"/>
              <a:t>recommendation</a:t>
            </a:r>
            <a:r>
              <a:rPr lang="cs-CZ" sz="2400" b="1" dirty="0"/>
              <a:t>/</a:t>
            </a:r>
            <a:r>
              <a:rPr lang="cs-CZ" sz="2400" b="1" dirty="0" err="1"/>
              <a:t>advices</a:t>
            </a:r>
            <a:endParaRPr lang="cs-CZ" sz="2400" b="1" dirty="0"/>
          </a:p>
          <a:p>
            <a:pPr>
              <a:lnSpc>
                <a:spcPct val="100000"/>
              </a:lnSpc>
              <a:defRPr/>
            </a:pPr>
            <a:r>
              <a:rPr lang="cs-CZ" sz="2400" dirty="0" err="1"/>
              <a:t>Recommendation</a:t>
            </a:r>
            <a:r>
              <a:rPr lang="cs-CZ" sz="2400" dirty="0"/>
              <a:t> </a:t>
            </a:r>
            <a:r>
              <a:rPr lang="cs-CZ" sz="2400" dirty="0" err="1"/>
              <a:t>is</a:t>
            </a:r>
            <a:r>
              <a:rPr lang="cs-CZ" sz="2400" dirty="0"/>
              <a:t> </a:t>
            </a:r>
            <a:r>
              <a:rPr lang="cs-CZ" sz="2400" b="1" dirty="0">
                <a:solidFill>
                  <a:srgbClr val="FF0000"/>
                </a:solidFill>
              </a:rPr>
              <a:t>not </a:t>
            </a:r>
            <a:r>
              <a:rPr lang="cs-CZ" sz="2400" b="1" dirty="0" err="1">
                <a:solidFill>
                  <a:srgbClr val="FF0000"/>
                </a:solidFill>
              </a:rPr>
              <a:t>binding</a:t>
            </a:r>
            <a:r>
              <a:rPr lang="cs-CZ" sz="2400" dirty="0"/>
              <a:t>, but in </a:t>
            </a:r>
            <a:r>
              <a:rPr lang="cs-CZ" sz="2400" dirty="0" err="1"/>
              <a:t>practice</a:t>
            </a:r>
            <a:r>
              <a:rPr lang="cs-CZ" sz="2400" dirty="0"/>
              <a:t> </a:t>
            </a:r>
            <a:r>
              <a:rPr lang="cs-CZ" sz="2400" dirty="0" err="1"/>
              <a:t>is</a:t>
            </a:r>
            <a:r>
              <a:rPr lang="cs-CZ" sz="2400" dirty="0"/>
              <a:t> </a:t>
            </a:r>
            <a:r>
              <a:rPr lang="cs-CZ" sz="2400" dirty="0" err="1"/>
              <a:t>mostly</a:t>
            </a:r>
            <a:r>
              <a:rPr lang="cs-CZ" sz="2400" dirty="0"/>
              <a:t> </a:t>
            </a:r>
            <a:r>
              <a:rPr lang="cs-CZ" sz="2400" dirty="0" err="1"/>
              <a:t>respected</a:t>
            </a:r>
            <a:r>
              <a:rPr lang="cs-CZ" sz="2400" dirty="0"/>
              <a:t> – </a:t>
            </a:r>
            <a:r>
              <a:rPr lang="cs-CZ" sz="2400" b="1" dirty="0">
                <a:solidFill>
                  <a:srgbClr val="FF0000"/>
                </a:solidFill>
              </a:rPr>
              <a:t>WHY</a:t>
            </a:r>
            <a:r>
              <a:rPr lang="cs-CZ" sz="2400" dirty="0">
                <a:solidFill>
                  <a:srgbClr val="FF0000"/>
                </a:solidFill>
              </a:rPr>
              <a:t>?</a:t>
            </a:r>
          </a:p>
          <a:p>
            <a:pPr>
              <a:lnSpc>
                <a:spcPct val="100000"/>
              </a:lnSpc>
              <a:defRPr/>
            </a:pPr>
            <a:r>
              <a:rPr lang="cs-CZ" sz="2400" b="1" dirty="0"/>
              <a:t>5 </a:t>
            </a:r>
            <a:r>
              <a:rPr lang="cs-CZ" sz="2400" b="1" dirty="0" err="1"/>
              <a:t>members</a:t>
            </a:r>
            <a:r>
              <a:rPr lang="cs-CZ" sz="2400" dirty="0"/>
              <a:t>; „</a:t>
            </a:r>
            <a:r>
              <a:rPr lang="cs-CZ" sz="2400" dirty="0" err="1"/>
              <a:t>experts</a:t>
            </a:r>
            <a:r>
              <a:rPr lang="cs-CZ" sz="2400" dirty="0"/>
              <a:t>“</a:t>
            </a:r>
          </a:p>
          <a:p>
            <a:pPr>
              <a:lnSpc>
                <a:spcPct val="100000"/>
              </a:lnSpc>
              <a:defRPr/>
            </a:pPr>
            <a:r>
              <a:rPr lang="cs-CZ" sz="2400" dirty="0"/>
              <a:t>? </a:t>
            </a:r>
            <a:r>
              <a:rPr lang="cs-CZ" sz="2400" b="1" dirty="0" err="1"/>
              <a:t>Who</a:t>
            </a:r>
            <a:r>
              <a:rPr lang="cs-CZ" sz="2400" dirty="0"/>
              <a:t> </a:t>
            </a:r>
            <a:r>
              <a:rPr lang="cs-CZ" sz="2400" dirty="0" err="1"/>
              <a:t>is</a:t>
            </a:r>
            <a:r>
              <a:rPr lang="cs-CZ" sz="2400" dirty="0"/>
              <a:t> </a:t>
            </a:r>
            <a:r>
              <a:rPr lang="cs-CZ" sz="2400" dirty="0" err="1"/>
              <a:t>an</a:t>
            </a:r>
            <a:r>
              <a:rPr lang="cs-CZ" sz="2400" dirty="0"/>
              <a:t> expert? – no </a:t>
            </a:r>
            <a:r>
              <a:rPr lang="cs-CZ" sz="2400" dirty="0" err="1"/>
              <a:t>legal</a:t>
            </a:r>
            <a:r>
              <a:rPr lang="cs-CZ" sz="2400" dirty="0"/>
              <a:t> </a:t>
            </a:r>
            <a:r>
              <a:rPr lang="cs-CZ" sz="2400" dirty="0" err="1"/>
              <a:t>reqiurements</a:t>
            </a:r>
            <a:endParaRPr lang="cs-CZ" sz="2400" dirty="0"/>
          </a:p>
          <a:p>
            <a:pPr>
              <a:lnSpc>
                <a:spcPct val="100000"/>
              </a:lnSpc>
              <a:defRPr/>
            </a:pPr>
            <a:r>
              <a:rPr lang="cs-CZ" sz="2400" dirty="0"/>
              <a:t>Are </a:t>
            </a:r>
            <a:r>
              <a:rPr lang="cs-CZ" sz="2400" dirty="0" err="1"/>
              <a:t>appointed</a:t>
            </a:r>
            <a:r>
              <a:rPr lang="cs-CZ" sz="2400" dirty="0"/>
              <a:t> by </a:t>
            </a:r>
            <a:r>
              <a:rPr lang="cs-CZ" sz="2400" dirty="0" err="1"/>
              <a:t>the</a:t>
            </a:r>
            <a:r>
              <a:rPr lang="cs-CZ" sz="2400" dirty="0"/>
              <a:t> </a:t>
            </a:r>
            <a:r>
              <a:rPr lang="cs-CZ" sz="2400" b="1" dirty="0" err="1"/>
              <a:t>head</a:t>
            </a:r>
            <a:r>
              <a:rPr lang="cs-CZ" sz="2400" dirty="0"/>
              <a:t> </a:t>
            </a:r>
            <a:r>
              <a:rPr lang="cs-CZ" sz="2400" dirty="0" err="1"/>
              <a:t>of</a:t>
            </a:r>
            <a:r>
              <a:rPr lang="cs-CZ" sz="2400" dirty="0"/>
              <a:t> </a:t>
            </a:r>
            <a:r>
              <a:rPr lang="cs-CZ" sz="2400" dirty="0" err="1"/>
              <a:t>the</a:t>
            </a:r>
            <a:r>
              <a:rPr lang="cs-CZ" sz="2400" dirty="0"/>
              <a:t> „CAB“</a:t>
            </a:r>
          </a:p>
          <a:p>
            <a:pPr>
              <a:lnSpc>
                <a:spcPct val="100000"/>
              </a:lnSpc>
              <a:defRPr/>
            </a:pPr>
            <a:r>
              <a:rPr lang="cs-CZ" sz="2400" dirty="0"/>
              <a:t>?  Are these „</a:t>
            </a:r>
            <a:r>
              <a:rPr lang="cs-CZ" sz="2400" dirty="0" err="1"/>
              <a:t>experts</a:t>
            </a:r>
            <a:r>
              <a:rPr lang="cs-CZ" sz="2400" dirty="0"/>
              <a:t>“ </a:t>
            </a:r>
            <a:r>
              <a:rPr lang="cs-CZ" sz="2400" b="1" dirty="0" err="1"/>
              <a:t>impartial</a:t>
            </a:r>
            <a:r>
              <a:rPr lang="cs-CZ" sz="2400" dirty="0"/>
              <a:t>?</a:t>
            </a:r>
          </a:p>
          <a:p>
            <a:pPr algn="just">
              <a:lnSpc>
                <a:spcPct val="100000"/>
              </a:lnSpc>
            </a:pPr>
            <a:endParaRPr lang="cs-CZ" sz="2400" dirty="0"/>
          </a:p>
        </p:txBody>
      </p:sp>
    </p:spTree>
    <p:extLst>
      <p:ext uri="{BB962C8B-B14F-4D97-AF65-F5344CB8AC3E}">
        <p14:creationId xmlns:p14="http://schemas.microsoft.com/office/powerpoint/2010/main" val="2967175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p:txBody>
          <a:bodyPr/>
          <a:lstStyle/>
          <a:p>
            <a:r>
              <a:rPr lang="cs-CZ" dirty="0" err="1"/>
              <a:t>Extraordinary</a:t>
            </a:r>
            <a:r>
              <a:rPr lang="cs-CZ" dirty="0"/>
              <a:t> </a:t>
            </a:r>
            <a:r>
              <a:rPr lang="cs-CZ" dirty="0" err="1"/>
              <a:t>remedies</a:t>
            </a:r>
            <a:r>
              <a:rPr lang="cs-CZ" dirty="0"/>
              <a:t> </a:t>
            </a:r>
            <a:br>
              <a:rPr lang="cs-CZ" dirty="0"/>
            </a:br>
            <a:endParaRPr lang="cs-CZ" dirty="0"/>
          </a:p>
        </p:txBody>
      </p:sp>
      <p:sp>
        <p:nvSpPr>
          <p:cNvPr id="5" name="Zástupný symbol pro obsah 4"/>
          <p:cNvSpPr>
            <a:spLocks noGrp="1"/>
          </p:cNvSpPr>
          <p:nvPr>
            <p:ph idx="1"/>
          </p:nvPr>
        </p:nvSpPr>
        <p:spPr>
          <a:xfrm>
            <a:off x="720000" y="1299882"/>
            <a:ext cx="10753200" cy="4532118"/>
          </a:xfrm>
        </p:spPr>
        <p:txBody>
          <a:bodyPr/>
          <a:lstStyle/>
          <a:p>
            <a:pPr marL="457200" indent="-457200" algn="just">
              <a:lnSpc>
                <a:spcPct val="100000"/>
              </a:lnSpc>
              <a:buFont typeface="+mj-lt"/>
              <a:buAutoNum type="arabicPeriod"/>
              <a:defRPr/>
            </a:pPr>
            <a:r>
              <a:rPr lang="cs-CZ" dirty="0" err="1" smtClean="0"/>
              <a:t>problems</a:t>
            </a:r>
            <a:r>
              <a:rPr lang="cs-CZ" dirty="0" smtClean="0"/>
              <a:t> </a:t>
            </a:r>
            <a:r>
              <a:rPr lang="cs-CZ" dirty="0" err="1"/>
              <a:t>with</a:t>
            </a:r>
            <a:r>
              <a:rPr lang="cs-CZ" dirty="0"/>
              <a:t> </a:t>
            </a:r>
            <a:r>
              <a:rPr lang="cs-CZ" b="1" dirty="0" err="1"/>
              <a:t>legal</a:t>
            </a:r>
            <a:r>
              <a:rPr lang="cs-CZ" b="1" dirty="0"/>
              <a:t> </a:t>
            </a:r>
            <a:r>
              <a:rPr lang="cs-CZ" b="1" dirty="0" err="1"/>
              <a:t>force</a:t>
            </a:r>
            <a:r>
              <a:rPr lang="cs-CZ" b="1" dirty="0"/>
              <a:t> </a:t>
            </a:r>
            <a:r>
              <a:rPr lang="cs-CZ" dirty="0"/>
              <a:t>(</a:t>
            </a:r>
            <a:r>
              <a:rPr lang="cs-CZ" dirty="0" err="1"/>
              <a:t>is</a:t>
            </a:r>
            <a:r>
              <a:rPr lang="cs-CZ" dirty="0"/>
              <a:t> </a:t>
            </a:r>
            <a:r>
              <a:rPr lang="cs-CZ" dirty="0" err="1"/>
              <a:t>relative</a:t>
            </a:r>
            <a:r>
              <a:rPr lang="cs-CZ" dirty="0"/>
              <a:t> </a:t>
            </a:r>
            <a:r>
              <a:rPr lang="cs-CZ" dirty="0" err="1"/>
              <a:t>or</a:t>
            </a:r>
            <a:r>
              <a:rPr lang="cs-CZ" dirty="0"/>
              <a:t> </a:t>
            </a:r>
            <a:r>
              <a:rPr lang="cs-CZ" dirty="0" err="1"/>
              <a:t>absolute</a:t>
            </a:r>
            <a:r>
              <a:rPr lang="cs-CZ" dirty="0"/>
              <a:t>?) </a:t>
            </a:r>
            <a:r>
              <a:rPr lang="cs-CZ" b="1" dirty="0"/>
              <a:t>and </a:t>
            </a:r>
            <a:r>
              <a:rPr lang="cs-CZ" b="1" dirty="0" err="1"/>
              <a:t>rights</a:t>
            </a:r>
            <a:endParaRPr lang="cs-CZ" dirty="0"/>
          </a:p>
          <a:p>
            <a:pPr marL="457200" indent="-457200" algn="just">
              <a:lnSpc>
                <a:spcPct val="100000"/>
              </a:lnSpc>
              <a:buFont typeface="+mj-lt"/>
              <a:buAutoNum type="arabicPeriod"/>
              <a:defRPr/>
            </a:pPr>
            <a:r>
              <a:rPr lang="cs-CZ" dirty="0" err="1"/>
              <a:t>problems</a:t>
            </a:r>
            <a:r>
              <a:rPr lang="cs-CZ" dirty="0"/>
              <a:t> </a:t>
            </a:r>
            <a:r>
              <a:rPr lang="cs-CZ" dirty="0" err="1"/>
              <a:t>with</a:t>
            </a:r>
            <a:r>
              <a:rPr lang="cs-CZ" dirty="0"/>
              <a:t> </a:t>
            </a:r>
            <a:r>
              <a:rPr lang="cs-CZ" b="1" dirty="0" err="1"/>
              <a:t>time</a:t>
            </a:r>
            <a:r>
              <a:rPr lang="cs-CZ" b="1" dirty="0"/>
              <a:t> </a:t>
            </a:r>
            <a:r>
              <a:rPr lang="cs-CZ" b="1" dirty="0" err="1"/>
              <a:t>limits</a:t>
            </a:r>
            <a:r>
              <a:rPr lang="cs-CZ" b="1" dirty="0"/>
              <a:t> </a:t>
            </a:r>
          </a:p>
          <a:p>
            <a:pPr marL="457200" indent="-457200" algn="just">
              <a:lnSpc>
                <a:spcPct val="100000"/>
              </a:lnSpc>
              <a:buFont typeface="+mj-lt"/>
              <a:buAutoNum type="arabicPeriod"/>
              <a:defRPr/>
            </a:pPr>
            <a:r>
              <a:rPr lang="cs-CZ" b="1" dirty="0" err="1"/>
              <a:t>concurrence</a:t>
            </a:r>
            <a:r>
              <a:rPr lang="cs-CZ" dirty="0"/>
              <a:t> </a:t>
            </a:r>
            <a:r>
              <a:rPr lang="cs-CZ" dirty="0" err="1"/>
              <a:t>with</a:t>
            </a:r>
            <a:r>
              <a:rPr lang="cs-CZ" dirty="0"/>
              <a:t> </a:t>
            </a:r>
            <a:r>
              <a:rPr lang="cs-CZ" dirty="0" err="1"/>
              <a:t>Administrative</a:t>
            </a:r>
            <a:r>
              <a:rPr lang="cs-CZ" dirty="0"/>
              <a:t> Justice</a:t>
            </a:r>
          </a:p>
          <a:p>
            <a:pPr marL="457200" indent="-457200" algn="just">
              <a:lnSpc>
                <a:spcPct val="100000"/>
              </a:lnSpc>
              <a:buFont typeface="+mj-lt"/>
              <a:buAutoNum type="arabicPeriod"/>
              <a:defRPr/>
            </a:pPr>
            <a:r>
              <a:rPr lang="cs-CZ" b="1" dirty="0" err="1"/>
              <a:t>purpose</a:t>
            </a:r>
            <a:r>
              <a:rPr lang="cs-CZ" dirty="0"/>
              <a:t> </a:t>
            </a:r>
            <a:r>
              <a:rPr lang="cs-CZ" dirty="0" err="1"/>
              <a:t>of</a:t>
            </a:r>
            <a:r>
              <a:rPr lang="cs-CZ" dirty="0"/>
              <a:t> </a:t>
            </a:r>
            <a:r>
              <a:rPr lang="cs-CZ" dirty="0" err="1"/>
              <a:t>this</a:t>
            </a:r>
            <a:r>
              <a:rPr lang="cs-CZ" dirty="0"/>
              <a:t> </a:t>
            </a:r>
            <a:r>
              <a:rPr lang="cs-CZ" dirty="0" err="1"/>
              <a:t>measures</a:t>
            </a:r>
            <a:r>
              <a:rPr lang="cs-CZ" dirty="0"/>
              <a:t> </a:t>
            </a:r>
          </a:p>
          <a:p>
            <a:pPr marL="457200" indent="-457200" algn="just">
              <a:lnSpc>
                <a:spcPct val="100000"/>
              </a:lnSpc>
              <a:buFont typeface="+mj-lt"/>
              <a:buAutoNum type="arabicPeriod"/>
              <a:defRPr/>
            </a:pPr>
            <a:r>
              <a:rPr lang="cs-CZ" dirty="0" err="1"/>
              <a:t>the</a:t>
            </a:r>
            <a:r>
              <a:rPr lang="cs-CZ" dirty="0"/>
              <a:t> </a:t>
            </a:r>
            <a:r>
              <a:rPr lang="cs-CZ" b="1" dirty="0" err="1"/>
              <a:t>need</a:t>
            </a:r>
            <a:r>
              <a:rPr lang="cs-CZ" b="1" dirty="0"/>
              <a:t> </a:t>
            </a:r>
            <a:r>
              <a:rPr lang="cs-CZ" b="1" dirty="0" err="1"/>
              <a:t>of</a:t>
            </a:r>
            <a:r>
              <a:rPr lang="cs-CZ" b="1" dirty="0"/>
              <a:t> </a:t>
            </a:r>
            <a:r>
              <a:rPr lang="cs-CZ" b="1" dirty="0" err="1"/>
              <a:t>legailty</a:t>
            </a:r>
            <a:r>
              <a:rPr lang="cs-CZ" b="1" dirty="0"/>
              <a:t> </a:t>
            </a:r>
            <a:r>
              <a:rPr lang="cs-CZ" dirty="0"/>
              <a:t>x </a:t>
            </a:r>
            <a:r>
              <a:rPr lang="cs-CZ" b="1" dirty="0" err="1"/>
              <a:t>gained</a:t>
            </a:r>
            <a:r>
              <a:rPr lang="cs-CZ" b="1" dirty="0"/>
              <a:t> </a:t>
            </a:r>
            <a:r>
              <a:rPr lang="cs-CZ" b="1" dirty="0" err="1"/>
              <a:t>rights</a:t>
            </a:r>
            <a:r>
              <a:rPr lang="cs-CZ" b="1" dirty="0"/>
              <a:t> in </a:t>
            </a:r>
            <a:r>
              <a:rPr lang="cs-CZ" b="1" dirty="0" err="1"/>
              <a:t>good</a:t>
            </a:r>
            <a:r>
              <a:rPr lang="cs-CZ" b="1" dirty="0"/>
              <a:t> </a:t>
            </a:r>
            <a:r>
              <a:rPr lang="cs-CZ" b="1" dirty="0" err="1"/>
              <a:t>faith</a:t>
            </a:r>
            <a:endParaRPr lang="cs-CZ" b="1" dirty="0"/>
          </a:p>
          <a:p>
            <a:pPr marL="457200" indent="-457200" algn="just">
              <a:lnSpc>
                <a:spcPct val="100000"/>
              </a:lnSpc>
              <a:buFont typeface="+mj-lt"/>
              <a:buAutoNum type="arabicPeriod"/>
              <a:defRPr/>
            </a:pPr>
            <a:r>
              <a:rPr lang="cs-CZ" b="1" dirty="0"/>
              <a:t>Ex officio </a:t>
            </a:r>
            <a:r>
              <a:rPr lang="cs-CZ" dirty="0"/>
              <a:t>(</a:t>
            </a:r>
            <a:r>
              <a:rPr lang="cs-CZ" dirty="0" err="1"/>
              <a:t>initiative</a:t>
            </a:r>
            <a:r>
              <a:rPr lang="cs-CZ" dirty="0"/>
              <a:t> </a:t>
            </a:r>
            <a:r>
              <a:rPr lang="cs-CZ" dirty="0" err="1"/>
              <a:t>from</a:t>
            </a:r>
            <a:r>
              <a:rPr lang="cs-CZ" dirty="0"/>
              <a:t> </a:t>
            </a:r>
            <a:r>
              <a:rPr lang="cs-CZ" dirty="0" err="1"/>
              <a:t>parties</a:t>
            </a:r>
            <a:r>
              <a:rPr lang="cs-CZ" dirty="0"/>
              <a:t>)</a:t>
            </a:r>
          </a:p>
          <a:p>
            <a:pPr algn="just">
              <a:lnSpc>
                <a:spcPct val="100000"/>
              </a:lnSpc>
              <a:defRPr/>
            </a:pPr>
            <a:r>
              <a:rPr lang="cs-CZ" b="1" dirty="0"/>
              <a:t>Do </a:t>
            </a:r>
            <a:r>
              <a:rPr lang="cs-CZ" b="1" dirty="0" err="1"/>
              <a:t>we</a:t>
            </a:r>
            <a:r>
              <a:rPr lang="cs-CZ" b="1" dirty="0"/>
              <a:t> </a:t>
            </a:r>
            <a:r>
              <a:rPr lang="cs-CZ" b="1" dirty="0" err="1"/>
              <a:t>really</a:t>
            </a:r>
            <a:r>
              <a:rPr lang="cs-CZ" b="1" dirty="0"/>
              <a:t> </a:t>
            </a:r>
            <a:r>
              <a:rPr lang="cs-CZ" b="1" dirty="0" err="1"/>
              <a:t>need</a:t>
            </a:r>
            <a:r>
              <a:rPr lang="cs-CZ" b="1" dirty="0"/>
              <a:t> </a:t>
            </a:r>
            <a:r>
              <a:rPr lang="cs-CZ" b="1" dirty="0" err="1"/>
              <a:t>them</a:t>
            </a:r>
            <a:r>
              <a:rPr lang="cs-CZ" b="1" dirty="0"/>
              <a:t>? </a:t>
            </a:r>
            <a:r>
              <a:rPr lang="cs-CZ" b="1" dirty="0" err="1"/>
              <a:t>Can</a:t>
            </a:r>
            <a:r>
              <a:rPr lang="cs-CZ" b="1" dirty="0"/>
              <a:t> </a:t>
            </a:r>
            <a:r>
              <a:rPr lang="cs-CZ" b="1" dirty="0" err="1"/>
              <a:t>the</a:t>
            </a:r>
            <a:r>
              <a:rPr lang="cs-CZ" b="1" dirty="0"/>
              <a:t> society and </a:t>
            </a:r>
            <a:r>
              <a:rPr lang="cs-CZ" b="1" dirty="0" smtClean="0"/>
              <a:t>Public </a:t>
            </a:r>
            <a:r>
              <a:rPr lang="cs-CZ" b="1" dirty="0" err="1"/>
              <a:t>Administration</a:t>
            </a:r>
            <a:r>
              <a:rPr lang="cs-CZ" b="1" dirty="0"/>
              <a:t> </a:t>
            </a:r>
            <a:r>
              <a:rPr lang="cs-CZ" b="1" dirty="0" err="1"/>
              <a:t>exist</a:t>
            </a:r>
            <a:r>
              <a:rPr lang="cs-CZ" b="1" dirty="0"/>
              <a:t> and </a:t>
            </a:r>
            <a:r>
              <a:rPr lang="cs-CZ" b="1" dirty="0" err="1"/>
              <a:t>function</a:t>
            </a:r>
            <a:r>
              <a:rPr lang="cs-CZ" b="1" dirty="0"/>
              <a:t> </a:t>
            </a:r>
            <a:r>
              <a:rPr lang="cs-CZ" b="1" dirty="0" err="1"/>
              <a:t>without</a:t>
            </a:r>
            <a:r>
              <a:rPr lang="cs-CZ" b="1" dirty="0"/>
              <a:t> </a:t>
            </a:r>
            <a:r>
              <a:rPr lang="cs-CZ" b="1" dirty="0" err="1"/>
              <a:t>them</a:t>
            </a:r>
            <a:r>
              <a:rPr lang="cs-CZ" b="1" dirty="0"/>
              <a:t>?</a:t>
            </a:r>
          </a:p>
          <a:p>
            <a:pPr>
              <a:lnSpc>
                <a:spcPct val="100000"/>
              </a:lnSpc>
            </a:pPr>
            <a:endParaRPr lang="cs-CZ" dirty="0"/>
          </a:p>
        </p:txBody>
      </p:sp>
    </p:spTree>
    <p:extLst>
      <p:ext uri="{BB962C8B-B14F-4D97-AF65-F5344CB8AC3E}">
        <p14:creationId xmlns:p14="http://schemas.microsoft.com/office/powerpoint/2010/main" val="1319349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p:txBody>
          <a:bodyPr/>
          <a:lstStyle/>
          <a:p>
            <a:r>
              <a:rPr lang="cs-CZ" dirty="0" err="1"/>
              <a:t>Extraordinary</a:t>
            </a:r>
            <a:r>
              <a:rPr lang="cs-CZ" dirty="0"/>
              <a:t> </a:t>
            </a:r>
            <a:r>
              <a:rPr lang="cs-CZ" dirty="0" err="1"/>
              <a:t>remedies</a:t>
            </a:r>
            <a:r>
              <a:rPr lang="cs-CZ" dirty="0"/>
              <a:t> </a:t>
            </a:r>
            <a:br>
              <a:rPr lang="cs-CZ" dirty="0"/>
            </a:br>
            <a:endParaRPr lang="cs-CZ" dirty="0"/>
          </a:p>
        </p:txBody>
      </p:sp>
      <p:sp>
        <p:nvSpPr>
          <p:cNvPr id="5" name="Zástupný symbol pro obsah 4"/>
          <p:cNvSpPr>
            <a:spLocks noGrp="1"/>
          </p:cNvSpPr>
          <p:nvPr>
            <p:ph idx="1"/>
          </p:nvPr>
        </p:nvSpPr>
        <p:spPr/>
        <p:txBody>
          <a:bodyPr/>
          <a:lstStyle/>
          <a:p>
            <a:pPr marL="285750" indent="-285750" algn="just">
              <a:lnSpc>
                <a:spcPct val="100000"/>
              </a:lnSpc>
              <a:buFont typeface="Arial" panose="020B0604020202020204" pitchFamily="34" charset="0"/>
              <a:buChar char="•"/>
            </a:pPr>
            <a:r>
              <a:rPr lang="cs-CZ" altLang="cs-CZ" b="1" dirty="0" err="1"/>
              <a:t>Review</a:t>
            </a:r>
            <a:r>
              <a:rPr lang="cs-CZ" altLang="cs-CZ" b="1" dirty="0"/>
              <a:t> </a:t>
            </a:r>
            <a:r>
              <a:rPr lang="cs-CZ" altLang="cs-CZ" b="1" dirty="0" err="1"/>
              <a:t>procedure</a:t>
            </a:r>
            <a:r>
              <a:rPr lang="cs-CZ" altLang="cs-CZ" b="1" dirty="0"/>
              <a:t> – </a:t>
            </a:r>
            <a:r>
              <a:rPr lang="cs-CZ" altLang="cs-CZ" dirty="0"/>
              <a:t>instrument </a:t>
            </a:r>
            <a:r>
              <a:rPr lang="cs-CZ" altLang="cs-CZ" dirty="0" err="1"/>
              <a:t>of</a:t>
            </a:r>
            <a:r>
              <a:rPr lang="cs-CZ" altLang="cs-CZ" dirty="0"/>
              <a:t> </a:t>
            </a:r>
            <a:r>
              <a:rPr lang="cs-CZ" altLang="cs-CZ" dirty="0" err="1"/>
              <a:t>connectivity</a:t>
            </a:r>
            <a:r>
              <a:rPr lang="cs-CZ" altLang="cs-CZ" dirty="0"/>
              <a:t> in CAP, </a:t>
            </a:r>
            <a:r>
              <a:rPr lang="cs-CZ" altLang="cs-CZ" dirty="0" err="1"/>
              <a:t>is</a:t>
            </a:r>
            <a:r>
              <a:rPr lang="cs-CZ" altLang="cs-CZ" dirty="0"/>
              <a:t> </a:t>
            </a:r>
            <a:r>
              <a:rPr lang="cs-CZ" altLang="cs-CZ" dirty="0" err="1"/>
              <a:t>used</a:t>
            </a:r>
            <a:r>
              <a:rPr lang="cs-CZ" altLang="cs-CZ" dirty="0"/>
              <a:t> in </a:t>
            </a:r>
            <a:r>
              <a:rPr lang="cs-CZ" altLang="cs-CZ" dirty="0" err="1"/>
              <a:t>other</a:t>
            </a:r>
            <a:r>
              <a:rPr lang="cs-CZ" altLang="cs-CZ" dirty="0"/>
              <a:t> </a:t>
            </a:r>
            <a:r>
              <a:rPr lang="cs-CZ" altLang="cs-CZ" dirty="0" err="1"/>
              <a:t>procedural</a:t>
            </a:r>
            <a:r>
              <a:rPr lang="cs-CZ" altLang="cs-CZ" dirty="0"/>
              <a:t> </a:t>
            </a:r>
            <a:r>
              <a:rPr lang="cs-CZ" altLang="cs-CZ" dirty="0" err="1"/>
              <a:t>forms</a:t>
            </a:r>
            <a:endParaRPr lang="cs-CZ" altLang="cs-CZ" dirty="0"/>
          </a:p>
          <a:p>
            <a:pPr marL="285750" indent="-285750" algn="just">
              <a:lnSpc>
                <a:spcPct val="100000"/>
              </a:lnSpc>
              <a:buFont typeface="Arial" panose="020B0604020202020204" pitchFamily="34" charset="0"/>
              <a:buChar char="•"/>
            </a:pPr>
            <a:r>
              <a:rPr lang="cs-CZ" altLang="cs-CZ" b="1" dirty="0" err="1"/>
              <a:t>Retroactivity</a:t>
            </a:r>
            <a:r>
              <a:rPr lang="cs-CZ" altLang="cs-CZ" b="1" dirty="0"/>
              <a:t> in </a:t>
            </a:r>
            <a:r>
              <a:rPr lang="cs-CZ" altLang="cs-CZ" b="1" dirty="0" err="1"/>
              <a:t>favor</a:t>
            </a:r>
            <a:r>
              <a:rPr lang="cs-CZ" altLang="cs-CZ" b="1" dirty="0"/>
              <a:t> </a:t>
            </a:r>
            <a:r>
              <a:rPr lang="cs-CZ" altLang="cs-CZ" dirty="0"/>
              <a:t>– </a:t>
            </a:r>
            <a:r>
              <a:rPr lang="cs-CZ" altLang="cs-CZ" dirty="0" err="1"/>
              <a:t>bound</a:t>
            </a:r>
            <a:r>
              <a:rPr lang="cs-CZ" altLang="cs-CZ" dirty="0"/>
              <a:t> by </a:t>
            </a:r>
            <a:r>
              <a:rPr lang="cs-CZ" altLang="cs-CZ" dirty="0" err="1"/>
              <a:t>the</a:t>
            </a:r>
            <a:r>
              <a:rPr lang="cs-CZ" altLang="cs-CZ" dirty="0"/>
              <a:t> </a:t>
            </a:r>
            <a:r>
              <a:rPr lang="cs-CZ" altLang="cs-CZ" dirty="0" err="1"/>
              <a:t>the</a:t>
            </a:r>
            <a:r>
              <a:rPr lang="cs-CZ" altLang="cs-CZ" dirty="0"/>
              <a:t> </a:t>
            </a:r>
            <a:r>
              <a:rPr lang="cs-CZ" altLang="cs-CZ" dirty="0" err="1"/>
              <a:t>date</a:t>
            </a:r>
            <a:r>
              <a:rPr lang="cs-CZ" altLang="cs-CZ" dirty="0"/>
              <a:t> </a:t>
            </a:r>
            <a:r>
              <a:rPr lang="cs-CZ" altLang="cs-CZ" dirty="0" err="1"/>
              <a:t>of</a:t>
            </a:r>
            <a:r>
              <a:rPr lang="cs-CZ" altLang="cs-CZ" dirty="0"/>
              <a:t> </a:t>
            </a:r>
            <a:r>
              <a:rPr lang="cs-CZ" altLang="cs-CZ" dirty="0" err="1"/>
              <a:t>issue</a:t>
            </a:r>
            <a:r>
              <a:rPr lang="cs-CZ" altLang="cs-CZ" dirty="0"/>
              <a:t>, no </a:t>
            </a:r>
            <a:r>
              <a:rPr lang="cs-CZ" altLang="cs-CZ" dirty="0" err="1"/>
              <a:t>later</a:t>
            </a:r>
            <a:r>
              <a:rPr lang="cs-CZ" altLang="cs-CZ" dirty="0"/>
              <a:t> </a:t>
            </a:r>
            <a:r>
              <a:rPr lang="cs-CZ" altLang="cs-CZ" dirty="0" err="1"/>
              <a:t>changes</a:t>
            </a:r>
            <a:r>
              <a:rPr lang="cs-CZ" altLang="cs-CZ" dirty="0"/>
              <a:t>, </a:t>
            </a:r>
            <a:r>
              <a:rPr lang="cs-CZ" altLang="cs-CZ" dirty="0" err="1"/>
              <a:t>even</a:t>
            </a:r>
            <a:r>
              <a:rPr lang="cs-CZ" altLang="cs-CZ" dirty="0"/>
              <a:t> in </a:t>
            </a:r>
            <a:r>
              <a:rPr lang="cs-CZ" altLang="cs-CZ" dirty="0" err="1"/>
              <a:t>favour</a:t>
            </a:r>
            <a:r>
              <a:rPr lang="cs-CZ" altLang="cs-CZ" dirty="0"/>
              <a:t> …</a:t>
            </a:r>
          </a:p>
          <a:p>
            <a:pPr marL="285750" indent="-285750" algn="just">
              <a:lnSpc>
                <a:spcPct val="100000"/>
              </a:lnSpc>
              <a:buFont typeface="Arial" panose="020B0604020202020204" pitchFamily="34" charset="0"/>
              <a:buChar char="•"/>
            </a:pPr>
            <a:r>
              <a:rPr lang="cs-CZ" altLang="cs-CZ" b="1" dirty="0" err="1"/>
              <a:t>Is</a:t>
            </a:r>
            <a:r>
              <a:rPr lang="cs-CZ" altLang="cs-CZ" b="1" dirty="0"/>
              <a:t> </a:t>
            </a:r>
            <a:r>
              <a:rPr lang="cs-CZ" altLang="cs-CZ" b="1" dirty="0" err="1"/>
              <a:t>it</a:t>
            </a:r>
            <a:r>
              <a:rPr lang="cs-CZ" altLang="cs-CZ" b="1" dirty="0"/>
              <a:t> </a:t>
            </a:r>
            <a:r>
              <a:rPr lang="cs-CZ" altLang="cs-CZ" b="1" dirty="0" err="1"/>
              <a:t>effective</a:t>
            </a:r>
            <a:r>
              <a:rPr lang="cs-CZ" altLang="cs-CZ" b="1" dirty="0"/>
              <a:t>?</a:t>
            </a:r>
          </a:p>
          <a:p>
            <a:pPr>
              <a:lnSpc>
                <a:spcPct val="100000"/>
              </a:lnSpc>
            </a:pPr>
            <a:endParaRPr lang="cs-CZ" dirty="0"/>
          </a:p>
        </p:txBody>
      </p:sp>
    </p:spTree>
    <p:extLst>
      <p:ext uri="{BB962C8B-B14F-4D97-AF65-F5344CB8AC3E}">
        <p14:creationId xmlns:p14="http://schemas.microsoft.com/office/powerpoint/2010/main" val="646696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p:txBody>
          <a:bodyPr/>
          <a:lstStyle/>
          <a:p>
            <a:r>
              <a:rPr lang="cs-CZ" dirty="0" smtClean="0"/>
              <a:t>Public </a:t>
            </a:r>
            <a:r>
              <a:rPr lang="cs-CZ" dirty="0" err="1" smtClean="0"/>
              <a:t>Law</a:t>
            </a:r>
            <a:r>
              <a:rPr lang="cs-CZ" dirty="0" smtClean="0"/>
              <a:t> </a:t>
            </a:r>
            <a:r>
              <a:rPr lang="cs-CZ" dirty="0" err="1" smtClean="0"/>
              <a:t>Contract</a:t>
            </a:r>
            <a:endParaRPr lang="cs-CZ" dirty="0"/>
          </a:p>
        </p:txBody>
      </p:sp>
      <p:sp>
        <p:nvSpPr>
          <p:cNvPr id="5" name="Zástupný symbol pro obsah 4"/>
          <p:cNvSpPr>
            <a:spLocks noGrp="1"/>
          </p:cNvSpPr>
          <p:nvPr>
            <p:ph idx="1"/>
          </p:nvPr>
        </p:nvSpPr>
        <p:spPr/>
        <p:txBody>
          <a:bodyPr/>
          <a:lstStyle/>
          <a:p>
            <a:pPr algn="just">
              <a:lnSpc>
                <a:spcPct val="100000"/>
              </a:lnSpc>
            </a:pPr>
            <a:r>
              <a:rPr lang="cs-CZ" dirty="0" smtClean="0"/>
              <a:t>New </a:t>
            </a:r>
            <a:r>
              <a:rPr lang="cs-CZ" dirty="0" err="1"/>
              <a:t>form</a:t>
            </a:r>
            <a:r>
              <a:rPr lang="cs-CZ" dirty="0"/>
              <a:t> </a:t>
            </a:r>
            <a:r>
              <a:rPr lang="cs-CZ" dirty="0" err="1"/>
              <a:t>of</a:t>
            </a:r>
            <a:r>
              <a:rPr lang="cs-CZ" dirty="0"/>
              <a:t> </a:t>
            </a:r>
            <a:r>
              <a:rPr lang="cs-CZ" dirty="0" err="1"/>
              <a:t>activity</a:t>
            </a:r>
            <a:r>
              <a:rPr lang="cs-CZ" dirty="0"/>
              <a:t>, </a:t>
            </a:r>
            <a:r>
              <a:rPr lang="cs-CZ" dirty="0" err="1"/>
              <a:t>or</a:t>
            </a:r>
            <a:r>
              <a:rPr lang="cs-CZ" dirty="0"/>
              <a:t> </a:t>
            </a:r>
            <a:r>
              <a:rPr lang="cs-CZ" dirty="0" err="1"/>
              <a:t>old</a:t>
            </a:r>
            <a:r>
              <a:rPr lang="cs-CZ" dirty="0"/>
              <a:t> </a:t>
            </a:r>
            <a:r>
              <a:rPr lang="cs-CZ" dirty="0" err="1"/>
              <a:t>form</a:t>
            </a:r>
            <a:r>
              <a:rPr lang="cs-CZ" dirty="0"/>
              <a:t> </a:t>
            </a:r>
            <a:r>
              <a:rPr lang="cs-CZ" dirty="0" err="1"/>
              <a:t>of</a:t>
            </a:r>
            <a:r>
              <a:rPr lang="cs-CZ" dirty="0"/>
              <a:t> </a:t>
            </a:r>
            <a:r>
              <a:rPr lang="cs-CZ" dirty="0" err="1"/>
              <a:t>activity</a:t>
            </a:r>
            <a:r>
              <a:rPr lang="cs-CZ" dirty="0"/>
              <a:t> (1907) </a:t>
            </a:r>
            <a:r>
              <a:rPr lang="cs-CZ" dirty="0" err="1"/>
              <a:t>with</a:t>
            </a:r>
            <a:r>
              <a:rPr lang="cs-CZ" dirty="0"/>
              <a:t> „</a:t>
            </a:r>
            <a:r>
              <a:rPr lang="cs-CZ" dirty="0" err="1"/>
              <a:t>new</a:t>
            </a:r>
            <a:r>
              <a:rPr lang="cs-CZ" dirty="0"/>
              <a:t>“ </a:t>
            </a:r>
            <a:r>
              <a:rPr lang="cs-CZ" dirty="0" err="1"/>
              <a:t>approach</a:t>
            </a:r>
            <a:r>
              <a:rPr lang="cs-CZ" dirty="0"/>
              <a:t> (2006)</a:t>
            </a:r>
          </a:p>
          <a:p>
            <a:pPr algn="just">
              <a:lnSpc>
                <a:spcPct val="100000"/>
              </a:lnSpc>
            </a:pPr>
            <a:r>
              <a:rPr lang="cs-CZ" dirty="0"/>
              <a:t>Not </a:t>
            </a:r>
            <a:r>
              <a:rPr lang="cs-CZ" dirty="0" err="1"/>
              <a:t>unilateral</a:t>
            </a:r>
            <a:r>
              <a:rPr lang="cs-CZ" dirty="0"/>
              <a:t> </a:t>
            </a:r>
            <a:r>
              <a:rPr lang="cs-CZ" dirty="0" err="1"/>
              <a:t>feature</a:t>
            </a:r>
            <a:r>
              <a:rPr lang="cs-CZ" dirty="0"/>
              <a:t>, but </a:t>
            </a:r>
            <a:r>
              <a:rPr lang="cs-CZ" b="1" dirty="0" err="1"/>
              <a:t>contract</a:t>
            </a:r>
            <a:endParaRPr lang="cs-CZ" b="1" dirty="0"/>
          </a:p>
          <a:p>
            <a:pPr algn="just">
              <a:lnSpc>
                <a:spcPct val="100000"/>
              </a:lnSpc>
            </a:pPr>
            <a:r>
              <a:rPr lang="cs-CZ" dirty="0" err="1"/>
              <a:t>Kind</a:t>
            </a:r>
            <a:r>
              <a:rPr lang="cs-CZ" dirty="0"/>
              <a:t> </a:t>
            </a:r>
            <a:r>
              <a:rPr lang="cs-CZ" dirty="0" err="1"/>
              <a:t>of</a:t>
            </a:r>
            <a:r>
              <a:rPr lang="cs-CZ" dirty="0"/>
              <a:t> </a:t>
            </a:r>
            <a:r>
              <a:rPr lang="cs-CZ" b="1" dirty="0"/>
              <a:t>ADR</a:t>
            </a:r>
            <a:r>
              <a:rPr lang="cs-CZ" dirty="0"/>
              <a:t> </a:t>
            </a:r>
            <a:r>
              <a:rPr lang="cs-CZ" dirty="0" err="1"/>
              <a:t>measuers</a:t>
            </a:r>
            <a:r>
              <a:rPr lang="cs-CZ" dirty="0"/>
              <a:t>?</a:t>
            </a:r>
          </a:p>
          <a:p>
            <a:pPr algn="just">
              <a:lnSpc>
                <a:spcPct val="100000"/>
              </a:lnSpc>
            </a:pPr>
            <a:r>
              <a:rPr lang="cs-CZ" dirty="0"/>
              <a:t>May </a:t>
            </a:r>
            <a:r>
              <a:rPr lang="cs-CZ" b="1" dirty="0" err="1"/>
              <a:t>replace</a:t>
            </a:r>
            <a:r>
              <a:rPr lang="cs-CZ" dirty="0"/>
              <a:t> </a:t>
            </a:r>
            <a:r>
              <a:rPr lang="cs-CZ" dirty="0" err="1"/>
              <a:t>an</a:t>
            </a:r>
            <a:r>
              <a:rPr lang="cs-CZ" dirty="0"/>
              <a:t> </a:t>
            </a:r>
            <a:r>
              <a:rPr lang="cs-CZ" dirty="0" err="1"/>
              <a:t>administrative</a:t>
            </a:r>
            <a:r>
              <a:rPr lang="cs-CZ" dirty="0"/>
              <a:t> </a:t>
            </a:r>
            <a:r>
              <a:rPr lang="cs-CZ" dirty="0" err="1"/>
              <a:t>procedure</a:t>
            </a:r>
            <a:r>
              <a:rPr lang="cs-CZ" dirty="0"/>
              <a:t> and </a:t>
            </a:r>
            <a:r>
              <a:rPr lang="cs-CZ" dirty="0" err="1"/>
              <a:t>administrative</a:t>
            </a:r>
            <a:r>
              <a:rPr lang="cs-CZ" dirty="0"/>
              <a:t> </a:t>
            </a:r>
            <a:r>
              <a:rPr lang="cs-CZ" dirty="0" err="1"/>
              <a:t>decision</a:t>
            </a:r>
            <a:endParaRPr lang="cs-CZ" dirty="0"/>
          </a:p>
          <a:p>
            <a:pPr algn="just">
              <a:lnSpc>
                <a:spcPct val="100000"/>
              </a:lnSpc>
            </a:pPr>
            <a:r>
              <a:rPr lang="cs-CZ" dirty="0"/>
              <a:t>Public </a:t>
            </a:r>
            <a:r>
              <a:rPr lang="cs-CZ" dirty="0" err="1"/>
              <a:t>law</a:t>
            </a:r>
            <a:r>
              <a:rPr lang="cs-CZ" dirty="0"/>
              <a:t> </a:t>
            </a:r>
            <a:r>
              <a:rPr lang="cs-CZ" dirty="0" err="1"/>
              <a:t>contracts</a:t>
            </a:r>
            <a:r>
              <a:rPr lang="cs-CZ" dirty="0"/>
              <a:t> </a:t>
            </a:r>
            <a:r>
              <a:rPr lang="cs-CZ" dirty="0" err="1"/>
              <a:t>may</a:t>
            </a:r>
            <a:r>
              <a:rPr lang="cs-CZ" dirty="0"/>
              <a:t> </a:t>
            </a:r>
            <a:r>
              <a:rPr lang="cs-CZ" dirty="0" err="1"/>
              <a:t>be</a:t>
            </a:r>
            <a:r>
              <a:rPr lang="cs-CZ" dirty="0"/>
              <a:t> </a:t>
            </a:r>
            <a:r>
              <a:rPr lang="cs-CZ" dirty="0" err="1"/>
              <a:t>used</a:t>
            </a:r>
            <a:r>
              <a:rPr lang="cs-CZ" dirty="0"/>
              <a:t> very </a:t>
            </a:r>
            <a:r>
              <a:rPr lang="cs-CZ" dirty="0" err="1"/>
              <a:t>often</a:t>
            </a:r>
            <a:r>
              <a:rPr lang="cs-CZ" dirty="0"/>
              <a:t> (</a:t>
            </a:r>
            <a:r>
              <a:rPr lang="cs-CZ" dirty="0" err="1"/>
              <a:t>building</a:t>
            </a:r>
            <a:r>
              <a:rPr lang="cs-CZ" dirty="0"/>
              <a:t> </a:t>
            </a:r>
            <a:r>
              <a:rPr lang="cs-CZ" dirty="0" err="1"/>
              <a:t>law</a:t>
            </a:r>
            <a:r>
              <a:rPr lang="cs-CZ" dirty="0"/>
              <a:t>, </a:t>
            </a:r>
            <a:r>
              <a:rPr lang="cs-CZ" dirty="0" err="1"/>
              <a:t>subventions</a:t>
            </a:r>
            <a:r>
              <a:rPr lang="cs-CZ" dirty="0"/>
              <a:t>, …)</a:t>
            </a:r>
          </a:p>
          <a:p>
            <a:pPr>
              <a:lnSpc>
                <a:spcPct val="100000"/>
              </a:lnSpc>
            </a:pPr>
            <a:endParaRPr lang="cs-CZ" dirty="0"/>
          </a:p>
        </p:txBody>
      </p:sp>
    </p:spTree>
    <p:extLst>
      <p:ext uri="{BB962C8B-B14F-4D97-AF65-F5344CB8AC3E}">
        <p14:creationId xmlns:p14="http://schemas.microsoft.com/office/powerpoint/2010/main" val="1620490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p:txBody>
          <a:bodyPr/>
          <a:lstStyle/>
          <a:p>
            <a:r>
              <a:rPr lang="cs-CZ" dirty="0" smtClean="0"/>
              <a:t>Public </a:t>
            </a:r>
            <a:r>
              <a:rPr lang="cs-CZ" dirty="0" err="1" smtClean="0"/>
              <a:t>Law</a:t>
            </a:r>
            <a:r>
              <a:rPr lang="cs-CZ" dirty="0" smtClean="0"/>
              <a:t> </a:t>
            </a:r>
            <a:r>
              <a:rPr lang="cs-CZ" dirty="0" err="1" smtClean="0"/>
              <a:t>Contract</a:t>
            </a:r>
            <a:endParaRPr lang="cs-CZ" dirty="0"/>
          </a:p>
        </p:txBody>
      </p:sp>
      <p:sp>
        <p:nvSpPr>
          <p:cNvPr id="5" name="Zástupný symbol pro obsah 4"/>
          <p:cNvSpPr>
            <a:spLocks noGrp="1"/>
          </p:cNvSpPr>
          <p:nvPr>
            <p:ph idx="1"/>
          </p:nvPr>
        </p:nvSpPr>
        <p:spPr/>
        <p:txBody>
          <a:bodyPr/>
          <a:lstStyle/>
          <a:p>
            <a:pPr algn="just">
              <a:lnSpc>
                <a:spcPct val="100000"/>
              </a:lnSpc>
            </a:pPr>
            <a:r>
              <a:rPr lang="cs-CZ" dirty="0" err="1"/>
              <a:t>Code</a:t>
            </a:r>
            <a:r>
              <a:rPr lang="cs-CZ" dirty="0"/>
              <a:t> </a:t>
            </a:r>
            <a:r>
              <a:rPr lang="cs-CZ" dirty="0" err="1"/>
              <a:t>of</a:t>
            </a:r>
            <a:r>
              <a:rPr lang="cs-CZ" dirty="0"/>
              <a:t> </a:t>
            </a:r>
            <a:r>
              <a:rPr lang="cs-CZ" dirty="0" err="1"/>
              <a:t>Administrative</a:t>
            </a:r>
            <a:r>
              <a:rPr lang="cs-CZ" dirty="0"/>
              <a:t> </a:t>
            </a:r>
            <a:r>
              <a:rPr lang="cs-CZ" dirty="0" err="1"/>
              <a:t>Procedure</a:t>
            </a:r>
            <a:r>
              <a:rPr lang="cs-CZ" dirty="0"/>
              <a:t> (</a:t>
            </a:r>
            <a:r>
              <a:rPr lang="cs-CZ" dirty="0" err="1"/>
              <a:t>Act</a:t>
            </a:r>
            <a:r>
              <a:rPr lang="cs-CZ" dirty="0"/>
              <a:t> No. 500/2004 </a:t>
            </a:r>
            <a:r>
              <a:rPr lang="cs-CZ" dirty="0" err="1"/>
              <a:t>Coll</a:t>
            </a:r>
            <a:r>
              <a:rPr lang="cs-CZ" dirty="0"/>
              <a:t>.), </a:t>
            </a:r>
            <a:r>
              <a:rPr lang="cs-CZ" b="1" dirty="0"/>
              <a:t>art. 159 – 170</a:t>
            </a:r>
            <a:r>
              <a:rPr lang="cs-CZ" dirty="0"/>
              <a:t>, </a:t>
            </a:r>
            <a:r>
              <a:rPr lang="cs-CZ" b="1" dirty="0" err="1"/>
              <a:t>general</a:t>
            </a:r>
            <a:r>
              <a:rPr lang="cs-CZ" b="1" dirty="0"/>
              <a:t> </a:t>
            </a:r>
            <a:r>
              <a:rPr lang="cs-CZ" b="1" dirty="0" err="1"/>
              <a:t>legal</a:t>
            </a:r>
            <a:r>
              <a:rPr lang="cs-CZ" b="1" dirty="0"/>
              <a:t> </a:t>
            </a:r>
            <a:r>
              <a:rPr lang="cs-CZ" b="1" dirty="0" err="1"/>
              <a:t>provision</a:t>
            </a:r>
            <a:r>
              <a:rPr lang="cs-CZ" b="1" dirty="0"/>
              <a:t> </a:t>
            </a:r>
            <a:r>
              <a:rPr lang="cs-CZ" dirty="0"/>
              <a:t>x </a:t>
            </a:r>
            <a:r>
              <a:rPr lang="cs-CZ" i="1" dirty="0"/>
              <a:t>lex </a:t>
            </a:r>
            <a:r>
              <a:rPr lang="cs-CZ" i="1" dirty="0" err="1"/>
              <a:t>specialis</a:t>
            </a:r>
            <a:r>
              <a:rPr lang="cs-CZ" dirty="0"/>
              <a:t> </a:t>
            </a:r>
          </a:p>
          <a:p>
            <a:pPr algn="just">
              <a:lnSpc>
                <a:spcPct val="100000"/>
              </a:lnSpc>
            </a:pPr>
            <a:r>
              <a:rPr lang="cs-CZ" dirty="0" err="1"/>
              <a:t>It</a:t>
            </a:r>
            <a:r>
              <a:rPr lang="cs-CZ" dirty="0"/>
              <a:t> </a:t>
            </a:r>
            <a:r>
              <a:rPr lang="cs-CZ" dirty="0" err="1"/>
              <a:t>constitutes</a:t>
            </a:r>
            <a:r>
              <a:rPr lang="cs-CZ" dirty="0"/>
              <a:t> </a:t>
            </a:r>
            <a:r>
              <a:rPr lang="cs-CZ" dirty="0" err="1"/>
              <a:t>legal</a:t>
            </a:r>
            <a:r>
              <a:rPr lang="cs-CZ" dirty="0"/>
              <a:t> relations in </a:t>
            </a:r>
            <a:r>
              <a:rPr lang="cs-CZ" dirty="0" err="1"/>
              <a:t>the</a:t>
            </a:r>
            <a:r>
              <a:rPr lang="cs-CZ" dirty="0"/>
              <a:t> </a:t>
            </a:r>
            <a:r>
              <a:rPr lang="cs-CZ" dirty="0" err="1"/>
              <a:t>sphere</a:t>
            </a:r>
            <a:r>
              <a:rPr lang="cs-CZ" dirty="0"/>
              <a:t> </a:t>
            </a:r>
            <a:r>
              <a:rPr lang="cs-CZ" dirty="0" err="1"/>
              <a:t>of</a:t>
            </a:r>
            <a:r>
              <a:rPr lang="cs-CZ" dirty="0"/>
              <a:t> public </a:t>
            </a:r>
            <a:r>
              <a:rPr lang="cs-CZ" dirty="0" err="1"/>
              <a:t>administration</a:t>
            </a:r>
            <a:r>
              <a:rPr lang="cs-CZ" dirty="0"/>
              <a:t>, </a:t>
            </a:r>
            <a:r>
              <a:rPr lang="cs-CZ" dirty="0" err="1"/>
              <a:t>respects</a:t>
            </a:r>
            <a:r>
              <a:rPr lang="cs-CZ" dirty="0"/>
              <a:t> public </a:t>
            </a:r>
            <a:r>
              <a:rPr lang="cs-CZ" dirty="0" err="1"/>
              <a:t>interest</a:t>
            </a:r>
            <a:r>
              <a:rPr lang="cs-CZ" dirty="0"/>
              <a:t>, </a:t>
            </a:r>
            <a:r>
              <a:rPr lang="cs-CZ" dirty="0" err="1"/>
              <a:t>helps</a:t>
            </a:r>
            <a:r>
              <a:rPr lang="cs-CZ" dirty="0"/>
              <a:t> to </a:t>
            </a:r>
            <a:r>
              <a:rPr lang="cs-CZ" dirty="0" err="1"/>
              <a:t>perform</a:t>
            </a:r>
            <a:r>
              <a:rPr lang="cs-CZ" dirty="0"/>
              <a:t> public </a:t>
            </a:r>
            <a:r>
              <a:rPr lang="cs-CZ" dirty="0" err="1"/>
              <a:t>tasks</a:t>
            </a:r>
            <a:endParaRPr lang="cs-CZ" dirty="0"/>
          </a:p>
          <a:p>
            <a:pPr algn="just">
              <a:lnSpc>
                <a:spcPct val="100000"/>
              </a:lnSpc>
            </a:pPr>
            <a:r>
              <a:rPr lang="cs-CZ" dirty="0" err="1"/>
              <a:t>Contractual</a:t>
            </a:r>
            <a:r>
              <a:rPr lang="cs-CZ" dirty="0"/>
              <a:t> </a:t>
            </a:r>
            <a:r>
              <a:rPr lang="cs-CZ" dirty="0" err="1"/>
              <a:t>process</a:t>
            </a:r>
            <a:r>
              <a:rPr lang="cs-CZ" dirty="0"/>
              <a:t> (art. 163 – 164), </a:t>
            </a:r>
            <a:r>
              <a:rPr lang="cs-CZ" dirty="0" err="1"/>
              <a:t>application</a:t>
            </a:r>
            <a:r>
              <a:rPr lang="cs-CZ" dirty="0"/>
              <a:t> </a:t>
            </a:r>
            <a:r>
              <a:rPr lang="cs-CZ" dirty="0" err="1"/>
              <a:t>of</a:t>
            </a:r>
            <a:r>
              <a:rPr lang="cs-CZ" dirty="0"/>
              <a:t> </a:t>
            </a:r>
            <a:r>
              <a:rPr lang="cs-CZ" dirty="0" err="1"/>
              <a:t>the</a:t>
            </a:r>
            <a:r>
              <a:rPr lang="cs-CZ" dirty="0"/>
              <a:t> Civil </a:t>
            </a:r>
            <a:r>
              <a:rPr lang="cs-CZ" dirty="0" err="1"/>
              <a:t>Code</a:t>
            </a:r>
            <a:r>
              <a:rPr lang="cs-CZ" dirty="0"/>
              <a:t> (art. 170)</a:t>
            </a:r>
          </a:p>
          <a:p>
            <a:pPr algn="just">
              <a:lnSpc>
                <a:spcPct val="100000"/>
              </a:lnSpc>
            </a:pPr>
            <a:r>
              <a:rPr lang="cs-CZ" dirty="0" err="1"/>
              <a:t>Approval</a:t>
            </a:r>
            <a:r>
              <a:rPr lang="cs-CZ" dirty="0"/>
              <a:t> by superior </a:t>
            </a:r>
            <a:r>
              <a:rPr lang="cs-CZ" dirty="0" err="1"/>
              <a:t>administrative</a:t>
            </a:r>
            <a:r>
              <a:rPr lang="cs-CZ" dirty="0"/>
              <a:t> body (art. 161 and 163)</a:t>
            </a:r>
          </a:p>
          <a:p>
            <a:pPr algn="just">
              <a:lnSpc>
                <a:spcPct val="100000"/>
              </a:lnSpc>
            </a:pPr>
            <a:r>
              <a:rPr lang="cs-CZ" dirty="0" err="1"/>
              <a:t>Review</a:t>
            </a:r>
            <a:r>
              <a:rPr lang="cs-CZ" dirty="0"/>
              <a:t> </a:t>
            </a:r>
            <a:r>
              <a:rPr lang="cs-CZ" dirty="0" err="1"/>
              <a:t>procedure</a:t>
            </a:r>
            <a:r>
              <a:rPr lang="cs-CZ" dirty="0"/>
              <a:t> (art. 165), </a:t>
            </a:r>
            <a:r>
              <a:rPr lang="cs-CZ" dirty="0" err="1"/>
              <a:t>solving</a:t>
            </a:r>
            <a:r>
              <a:rPr lang="cs-CZ" dirty="0"/>
              <a:t> </a:t>
            </a:r>
            <a:r>
              <a:rPr lang="cs-CZ" dirty="0" err="1"/>
              <a:t>disputes</a:t>
            </a:r>
            <a:r>
              <a:rPr lang="cs-CZ" dirty="0"/>
              <a:t> (art. 169)</a:t>
            </a:r>
          </a:p>
          <a:p>
            <a:pPr algn="just">
              <a:lnSpc>
                <a:spcPct val="100000"/>
              </a:lnSpc>
            </a:pPr>
            <a:r>
              <a:rPr lang="cs-CZ" dirty="0" err="1"/>
              <a:t>Three</a:t>
            </a:r>
            <a:r>
              <a:rPr lang="cs-CZ" dirty="0"/>
              <a:t> </a:t>
            </a:r>
            <a:r>
              <a:rPr lang="cs-CZ" dirty="0" err="1"/>
              <a:t>types</a:t>
            </a:r>
            <a:r>
              <a:rPr lang="cs-CZ" dirty="0"/>
              <a:t>: a) </a:t>
            </a:r>
            <a:r>
              <a:rPr lang="cs-CZ" b="1" dirty="0" err="1"/>
              <a:t>coordinatig</a:t>
            </a:r>
            <a:r>
              <a:rPr lang="cs-CZ" dirty="0"/>
              <a:t> (art. 160), </a:t>
            </a:r>
            <a:r>
              <a:rPr lang="cs-CZ" b="1" dirty="0" err="1"/>
              <a:t>subordinating</a:t>
            </a:r>
            <a:r>
              <a:rPr lang="cs-CZ" dirty="0"/>
              <a:t> (art. 161) and c) </a:t>
            </a:r>
            <a:r>
              <a:rPr lang="cs-CZ" dirty="0" err="1"/>
              <a:t>about</a:t>
            </a:r>
            <a:r>
              <a:rPr lang="cs-CZ" dirty="0"/>
              <a:t> </a:t>
            </a:r>
            <a:r>
              <a:rPr lang="cs-CZ" b="1" dirty="0" err="1"/>
              <a:t>tranfer</a:t>
            </a:r>
            <a:r>
              <a:rPr lang="cs-CZ" b="1" dirty="0"/>
              <a:t> </a:t>
            </a:r>
            <a:r>
              <a:rPr lang="cs-CZ" b="1" dirty="0" err="1"/>
              <a:t>of</a:t>
            </a:r>
            <a:r>
              <a:rPr lang="cs-CZ" b="1" dirty="0"/>
              <a:t> </a:t>
            </a:r>
            <a:r>
              <a:rPr lang="cs-CZ" b="1" dirty="0" err="1"/>
              <a:t>rights</a:t>
            </a:r>
            <a:r>
              <a:rPr lang="cs-CZ" b="1" dirty="0"/>
              <a:t> and </a:t>
            </a:r>
            <a:r>
              <a:rPr lang="cs-CZ" b="1" dirty="0" err="1"/>
              <a:t>duties</a:t>
            </a:r>
            <a:r>
              <a:rPr lang="cs-CZ" b="1" dirty="0"/>
              <a:t> </a:t>
            </a:r>
            <a:r>
              <a:rPr lang="cs-CZ" dirty="0"/>
              <a:t>(art. 162) </a:t>
            </a:r>
          </a:p>
          <a:p>
            <a:pPr algn="just">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2272274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p:txBody>
          <a:bodyPr/>
          <a:lstStyle/>
          <a:p>
            <a:r>
              <a:rPr lang="cs-CZ" dirty="0" smtClean="0"/>
              <a:t>Public </a:t>
            </a:r>
            <a:r>
              <a:rPr lang="cs-CZ" dirty="0" err="1" smtClean="0"/>
              <a:t>Law</a:t>
            </a:r>
            <a:r>
              <a:rPr lang="cs-CZ" dirty="0" smtClean="0"/>
              <a:t> </a:t>
            </a:r>
            <a:r>
              <a:rPr lang="cs-CZ" dirty="0" err="1" smtClean="0"/>
              <a:t>Contract</a:t>
            </a:r>
            <a:endParaRPr lang="cs-CZ" dirty="0"/>
          </a:p>
        </p:txBody>
      </p:sp>
      <p:sp>
        <p:nvSpPr>
          <p:cNvPr id="5" name="Zástupný symbol pro obsah 4"/>
          <p:cNvSpPr>
            <a:spLocks noGrp="1"/>
          </p:cNvSpPr>
          <p:nvPr>
            <p:ph idx="1"/>
          </p:nvPr>
        </p:nvSpPr>
        <p:spPr/>
        <p:txBody>
          <a:bodyPr/>
          <a:lstStyle/>
          <a:p>
            <a:pPr marL="0" indent="0" algn="just">
              <a:lnSpc>
                <a:spcPct val="100000"/>
              </a:lnSpc>
              <a:buNone/>
            </a:pPr>
            <a:r>
              <a:rPr lang="cs-CZ" b="1" dirty="0" err="1"/>
              <a:t>When</a:t>
            </a:r>
            <a:r>
              <a:rPr lang="cs-CZ" b="1" dirty="0"/>
              <a:t> </a:t>
            </a:r>
            <a:r>
              <a:rPr lang="cs-CZ" b="1" dirty="0" err="1"/>
              <a:t>it</a:t>
            </a:r>
            <a:r>
              <a:rPr lang="cs-CZ" b="1" dirty="0"/>
              <a:t> </a:t>
            </a:r>
            <a:r>
              <a:rPr lang="cs-CZ" b="1" dirty="0" err="1"/>
              <a:t>is</a:t>
            </a:r>
            <a:r>
              <a:rPr lang="cs-CZ" b="1" dirty="0"/>
              <a:t> </a:t>
            </a:r>
            <a:r>
              <a:rPr lang="cs-CZ" b="1" dirty="0" err="1"/>
              <a:t>possible</a:t>
            </a:r>
            <a:r>
              <a:rPr lang="cs-CZ" b="1" dirty="0"/>
              <a:t> to make </a:t>
            </a:r>
            <a:r>
              <a:rPr lang="cs-CZ" b="1" dirty="0" err="1"/>
              <a:t>the</a:t>
            </a:r>
            <a:r>
              <a:rPr lang="cs-CZ" b="1" dirty="0"/>
              <a:t> public </a:t>
            </a:r>
            <a:r>
              <a:rPr lang="cs-CZ" b="1" dirty="0" err="1"/>
              <a:t>law</a:t>
            </a:r>
            <a:r>
              <a:rPr lang="cs-CZ" b="1" dirty="0"/>
              <a:t> </a:t>
            </a:r>
            <a:r>
              <a:rPr lang="cs-CZ" b="1" dirty="0" err="1"/>
              <a:t>contract</a:t>
            </a:r>
            <a:r>
              <a:rPr lang="cs-CZ" b="1" dirty="0"/>
              <a:t>?</a:t>
            </a:r>
          </a:p>
          <a:p>
            <a:pPr algn="just">
              <a:lnSpc>
                <a:spcPct val="100000"/>
              </a:lnSpc>
            </a:pPr>
            <a:r>
              <a:rPr lang="cs-CZ" dirty="0" err="1"/>
              <a:t>Principle</a:t>
            </a:r>
            <a:r>
              <a:rPr lang="cs-CZ" dirty="0"/>
              <a:t> </a:t>
            </a:r>
            <a:r>
              <a:rPr lang="cs-CZ" dirty="0" err="1"/>
              <a:t>of</a:t>
            </a:r>
            <a:r>
              <a:rPr lang="cs-CZ" dirty="0"/>
              <a:t> legality (</a:t>
            </a:r>
            <a:r>
              <a:rPr lang="cs-CZ" i="1" dirty="0" err="1"/>
              <a:t>secundum</a:t>
            </a:r>
            <a:r>
              <a:rPr lang="cs-CZ" i="1" dirty="0"/>
              <a:t> et intra legem</a:t>
            </a:r>
            <a:r>
              <a:rPr lang="cs-CZ" dirty="0"/>
              <a:t>)</a:t>
            </a:r>
          </a:p>
          <a:p>
            <a:pPr algn="just">
              <a:lnSpc>
                <a:spcPct val="100000"/>
              </a:lnSpc>
            </a:pPr>
            <a:r>
              <a:rPr lang="cs-CZ" dirty="0" err="1"/>
              <a:t>Only</a:t>
            </a:r>
            <a:r>
              <a:rPr lang="cs-CZ" dirty="0"/>
              <a:t> </a:t>
            </a:r>
            <a:r>
              <a:rPr lang="cs-CZ" dirty="0" err="1"/>
              <a:t>when</a:t>
            </a:r>
            <a:r>
              <a:rPr lang="cs-CZ" dirty="0"/>
              <a:t> </a:t>
            </a:r>
            <a:r>
              <a:rPr lang="cs-CZ" dirty="0" err="1"/>
              <a:t>the</a:t>
            </a:r>
            <a:r>
              <a:rPr lang="cs-CZ" dirty="0"/>
              <a:t> </a:t>
            </a:r>
            <a:r>
              <a:rPr lang="cs-CZ" dirty="0" err="1"/>
              <a:t>law</a:t>
            </a:r>
            <a:r>
              <a:rPr lang="cs-CZ" dirty="0"/>
              <a:t>/</a:t>
            </a:r>
            <a:r>
              <a:rPr lang="cs-CZ" dirty="0" err="1"/>
              <a:t>act</a:t>
            </a:r>
            <a:r>
              <a:rPr lang="cs-CZ" dirty="0"/>
              <a:t> </a:t>
            </a:r>
            <a:r>
              <a:rPr lang="cs-CZ" dirty="0" err="1"/>
              <a:t>enables</a:t>
            </a:r>
            <a:r>
              <a:rPr lang="cs-CZ" dirty="0"/>
              <a:t> to make </a:t>
            </a:r>
            <a:r>
              <a:rPr lang="cs-CZ" dirty="0" err="1"/>
              <a:t>the</a:t>
            </a:r>
            <a:r>
              <a:rPr lang="cs-CZ" dirty="0"/>
              <a:t> public </a:t>
            </a:r>
            <a:r>
              <a:rPr lang="cs-CZ" dirty="0" err="1"/>
              <a:t>law</a:t>
            </a:r>
            <a:r>
              <a:rPr lang="cs-CZ" dirty="0"/>
              <a:t> </a:t>
            </a:r>
            <a:r>
              <a:rPr lang="cs-CZ" dirty="0" err="1"/>
              <a:t>contract</a:t>
            </a:r>
            <a:endParaRPr lang="cs-CZ" dirty="0"/>
          </a:p>
          <a:p>
            <a:pPr algn="just">
              <a:lnSpc>
                <a:spcPct val="100000"/>
              </a:lnSpc>
            </a:pPr>
            <a:endParaRPr lang="cs-CZ" dirty="0"/>
          </a:p>
          <a:p>
            <a:pPr marL="0" indent="0" algn="just">
              <a:lnSpc>
                <a:spcPct val="100000"/>
              </a:lnSpc>
              <a:buNone/>
            </a:pPr>
            <a:r>
              <a:rPr lang="cs-CZ" dirty="0"/>
              <a:t>(</a:t>
            </a:r>
            <a:r>
              <a:rPr lang="cs-CZ" dirty="0" err="1"/>
              <a:t>Supreme</a:t>
            </a:r>
            <a:r>
              <a:rPr lang="cs-CZ" dirty="0"/>
              <a:t> </a:t>
            </a:r>
            <a:r>
              <a:rPr lang="cs-CZ" dirty="0" err="1"/>
              <a:t>Administrative</a:t>
            </a:r>
            <a:r>
              <a:rPr lang="cs-CZ" dirty="0"/>
              <a:t> </a:t>
            </a:r>
            <a:r>
              <a:rPr lang="cs-CZ" dirty="0" err="1"/>
              <a:t>Court</a:t>
            </a:r>
            <a:r>
              <a:rPr lang="cs-CZ" dirty="0"/>
              <a:t>, </a:t>
            </a:r>
            <a:r>
              <a:rPr lang="pt-BR" dirty="0"/>
              <a:t>2. 4. 2008, 1 As 12/2008</a:t>
            </a:r>
            <a:r>
              <a:rPr lang="cs-CZ" dirty="0"/>
              <a:t>)</a:t>
            </a:r>
          </a:p>
          <a:p>
            <a:pPr>
              <a:lnSpc>
                <a:spcPct val="100000"/>
              </a:lnSpc>
            </a:pPr>
            <a:endParaRPr lang="cs-CZ" dirty="0"/>
          </a:p>
        </p:txBody>
      </p:sp>
    </p:spTree>
    <p:extLst>
      <p:ext uri="{BB962C8B-B14F-4D97-AF65-F5344CB8AC3E}">
        <p14:creationId xmlns:p14="http://schemas.microsoft.com/office/powerpoint/2010/main" val="1460859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p:txBody>
          <a:bodyPr/>
          <a:lstStyle/>
          <a:p>
            <a:r>
              <a:rPr lang="cs-CZ" dirty="0" smtClean="0"/>
              <a:t>Public </a:t>
            </a:r>
            <a:r>
              <a:rPr lang="cs-CZ" dirty="0" err="1" smtClean="0"/>
              <a:t>Law</a:t>
            </a:r>
            <a:r>
              <a:rPr lang="cs-CZ" dirty="0" smtClean="0"/>
              <a:t> </a:t>
            </a:r>
            <a:r>
              <a:rPr lang="cs-CZ" dirty="0" err="1" smtClean="0"/>
              <a:t>Contract</a:t>
            </a:r>
            <a:endParaRPr lang="cs-CZ" dirty="0"/>
          </a:p>
        </p:txBody>
      </p:sp>
      <p:sp>
        <p:nvSpPr>
          <p:cNvPr id="5" name="Zástupný symbol pro obsah 4"/>
          <p:cNvSpPr>
            <a:spLocks noGrp="1"/>
          </p:cNvSpPr>
          <p:nvPr>
            <p:ph idx="1"/>
          </p:nvPr>
        </p:nvSpPr>
        <p:spPr>
          <a:xfrm>
            <a:off x="666000" y="1315484"/>
            <a:ext cx="10753200" cy="4139998"/>
          </a:xfrm>
        </p:spPr>
        <p:txBody>
          <a:bodyPr/>
          <a:lstStyle/>
          <a:p>
            <a:pPr marL="0" indent="0" algn="just">
              <a:lnSpc>
                <a:spcPct val="100000"/>
              </a:lnSpc>
              <a:buNone/>
            </a:pPr>
            <a:r>
              <a:rPr lang="cs-CZ" b="1" dirty="0" err="1"/>
              <a:t>Protection</a:t>
            </a:r>
            <a:r>
              <a:rPr lang="cs-CZ" b="1" dirty="0"/>
              <a:t> </a:t>
            </a:r>
            <a:r>
              <a:rPr lang="cs-CZ" b="1" dirty="0" err="1"/>
              <a:t>of</a:t>
            </a:r>
            <a:r>
              <a:rPr lang="cs-CZ" b="1" dirty="0"/>
              <a:t> </a:t>
            </a:r>
            <a:r>
              <a:rPr lang="cs-CZ" b="1" dirty="0" err="1"/>
              <a:t>rights</a:t>
            </a:r>
            <a:r>
              <a:rPr lang="cs-CZ" b="1" dirty="0"/>
              <a:t> </a:t>
            </a:r>
            <a:r>
              <a:rPr lang="cs-CZ" b="1" dirty="0" err="1"/>
              <a:t>of</a:t>
            </a:r>
            <a:r>
              <a:rPr lang="cs-CZ" b="1" dirty="0"/>
              <a:t> </a:t>
            </a:r>
            <a:r>
              <a:rPr lang="cs-CZ" b="1" dirty="0" err="1"/>
              <a:t>affected</a:t>
            </a:r>
            <a:r>
              <a:rPr lang="cs-CZ" b="1" dirty="0"/>
              <a:t> (</a:t>
            </a:r>
            <a:r>
              <a:rPr lang="cs-CZ" b="1" dirty="0" err="1"/>
              <a:t>third</a:t>
            </a:r>
            <a:r>
              <a:rPr lang="cs-CZ" b="1" dirty="0"/>
              <a:t>) </a:t>
            </a:r>
            <a:r>
              <a:rPr lang="cs-CZ" b="1" dirty="0" err="1"/>
              <a:t>persons</a:t>
            </a:r>
            <a:endParaRPr lang="cs-CZ" b="1" dirty="0"/>
          </a:p>
          <a:p>
            <a:pPr algn="just">
              <a:lnSpc>
                <a:spcPct val="100000"/>
              </a:lnSpc>
            </a:pPr>
            <a:r>
              <a:rPr lang="cs-CZ" dirty="0" err="1"/>
              <a:t>Who</a:t>
            </a:r>
            <a:r>
              <a:rPr lang="cs-CZ" dirty="0"/>
              <a:t> </a:t>
            </a:r>
            <a:r>
              <a:rPr lang="cs-CZ" dirty="0" err="1"/>
              <a:t>makes</a:t>
            </a:r>
            <a:r>
              <a:rPr lang="cs-CZ" dirty="0"/>
              <a:t> </a:t>
            </a:r>
            <a:r>
              <a:rPr lang="cs-CZ" dirty="0" err="1"/>
              <a:t>the</a:t>
            </a:r>
            <a:r>
              <a:rPr lang="cs-CZ" dirty="0"/>
              <a:t> public </a:t>
            </a:r>
            <a:r>
              <a:rPr lang="cs-CZ" dirty="0" err="1"/>
              <a:t>law</a:t>
            </a:r>
            <a:r>
              <a:rPr lang="cs-CZ" dirty="0"/>
              <a:t> </a:t>
            </a:r>
            <a:r>
              <a:rPr lang="cs-CZ" dirty="0" err="1"/>
              <a:t>contract</a:t>
            </a:r>
            <a:r>
              <a:rPr lang="cs-CZ" dirty="0"/>
              <a:t>? – </a:t>
            </a:r>
            <a:r>
              <a:rPr lang="cs-CZ" dirty="0" err="1"/>
              <a:t>administrative</a:t>
            </a:r>
            <a:r>
              <a:rPr lang="cs-CZ" dirty="0"/>
              <a:t> </a:t>
            </a:r>
            <a:r>
              <a:rPr lang="cs-CZ" dirty="0" err="1"/>
              <a:t>bodies</a:t>
            </a:r>
            <a:r>
              <a:rPr lang="cs-CZ" dirty="0"/>
              <a:t> </a:t>
            </a:r>
            <a:r>
              <a:rPr lang="cs-CZ" dirty="0" err="1"/>
              <a:t>or</a:t>
            </a:r>
            <a:r>
              <a:rPr lang="cs-CZ" dirty="0"/>
              <a:t> </a:t>
            </a:r>
            <a:r>
              <a:rPr lang="cs-CZ" dirty="0" err="1"/>
              <a:t>administrative</a:t>
            </a:r>
            <a:r>
              <a:rPr lang="cs-CZ" dirty="0"/>
              <a:t> body and person</a:t>
            </a:r>
          </a:p>
          <a:p>
            <a:pPr algn="just">
              <a:lnSpc>
                <a:spcPct val="100000"/>
              </a:lnSpc>
            </a:pPr>
            <a:r>
              <a:rPr lang="cs-CZ" dirty="0" err="1"/>
              <a:t>If</a:t>
            </a:r>
            <a:r>
              <a:rPr lang="cs-CZ" dirty="0"/>
              <a:t> </a:t>
            </a:r>
            <a:r>
              <a:rPr lang="cs-CZ" dirty="0" err="1"/>
              <a:t>it</a:t>
            </a:r>
            <a:r>
              <a:rPr lang="cs-CZ" dirty="0"/>
              <a:t> </a:t>
            </a:r>
            <a:r>
              <a:rPr lang="cs-CZ" dirty="0" err="1"/>
              <a:t>replace</a:t>
            </a:r>
            <a:r>
              <a:rPr lang="cs-CZ" dirty="0"/>
              <a:t> </a:t>
            </a:r>
            <a:r>
              <a:rPr lang="cs-CZ" dirty="0" err="1"/>
              <a:t>administrative</a:t>
            </a:r>
            <a:r>
              <a:rPr lang="cs-CZ" dirty="0"/>
              <a:t> </a:t>
            </a:r>
            <a:r>
              <a:rPr lang="cs-CZ" dirty="0" err="1"/>
              <a:t>procedure</a:t>
            </a:r>
            <a:r>
              <a:rPr lang="cs-CZ" dirty="0"/>
              <a:t> and </a:t>
            </a:r>
            <a:r>
              <a:rPr lang="cs-CZ" dirty="0" err="1"/>
              <a:t>administrative</a:t>
            </a:r>
            <a:r>
              <a:rPr lang="cs-CZ" dirty="0"/>
              <a:t> </a:t>
            </a:r>
            <a:r>
              <a:rPr lang="cs-CZ" dirty="0" err="1"/>
              <a:t>decision</a:t>
            </a:r>
            <a:r>
              <a:rPr lang="cs-CZ" dirty="0"/>
              <a:t> </a:t>
            </a:r>
            <a:r>
              <a:rPr lang="cs-CZ" dirty="0" err="1"/>
              <a:t>what</a:t>
            </a:r>
            <a:r>
              <a:rPr lang="cs-CZ" dirty="0"/>
              <a:t> </a:t>
            </a:r>
            <a:r>
              <a:rPr lang="cs-CZ" dirty="0" err="1"/>
              <a:t>rights</a:t>
            </a:r>
            <a:r>
              <a:rPr lang="cs-CZ" dirty="0"/>
              <a:t> </a:t>
            </a:r>
            <a:r>
              <a:rPr lang="cs-CZ" dirty="0" err="1"/>
              <a:t>have</a:t>
            </a:r>
            <a:r>
              <a:rPr lang="cs-CZ" dirty="0"/>
              <a:t> </a:t>
            </a:r>
            <a:r>
              <a:rPr lang="cs-CZ" dirty="0" err="1"/>
              <a:t>other</a:t>
            </a:r>
            <a:r>
              <a:rPr lang="cs-CZ" dirty="0"/>
              <a:t> </a:t>
            </a:r>
            <a:r>
              <a:rPr lang="cs-CZ" dirty="0" err="1"/>
              <a:t>persons</a:t>
            </a:r>
            <a:r>
              <a:rPr lang="cs-CZ" dirty="0"/>
              <a:t> </a:t>
            </a:r>
            <a:r>
              <a:rPr lang="cs-CZ" dirty="0" err="1"/>
              <a:t>that</a:t>
            </a:r>
            <a:r>
              <a:rPr lang="cs-CZ" dirty="0"/>
              <a:t> </a:t>
            </a:r>
            <a:r>
              <a:rPr lang="cs-CZ" dirty="0" err="1"/>
              <a:t>possible</a:t>
            </a:r>
            <a:r>
              <a:rPr lang="cs-CZ" dirty="0"/>
              <a:t> </a:t>
            </a:r>
            <a:r>
              <a:rPr lang="cs-CZ" dirty="0" err="1"/>
              <a:t>should</a:t>
            </a:r>
            <a:r>
              <a:rPr lang="cs-CZ" dirty="0"/>
              <a:t> </a:t>
            </a:r>
            <a:r>
              <a:rPr lang="cs-CZ" dirty="0" err="1"/>
              <a:t>be</a:t>
            </a:r>
            <a:r>
              <a:rPr lang="cs-CZ" dirty="0"/>
              <a:t> </a:t>
            </a:r>
            <a:r>
              <a:rPr lang="cs-CZ" dirty="0" err="1"/>
              <a:t>participants</a:t>
            </a:r>
            <a:r>
              <a:rPr lang="cs-CZ" dirty="0"/>
              <a:t> </a:t>
            </a:r>
            <a:r>
              <a:rPr lang="cs-CZ" dirty="0" err="1"/>
              <a:t>of</a:t>
            </a:r>
            <a:r>
              <a:rPr lang="cs-CZ" dirty="0"/>
              <a:t> </a:t>
            </a:r>
            <a:r>
              <a:rPr lang="cs-CZ" dirty="0" err="1"/>
              <a:t>the</a:t>
            </a:r>
            <a:r>
              <a:rPr lang="cs-CZ" dirty="0"/>
              <a:t> </a:t>
            </a:r>
            <a:r>
              <a:rPr lang="cs-CZ" dirty="0" err="1"/>
              <a:t>procedure</a:t>
            </a:r>
            <a:r>
              <a:rPr lang="cs-CZ" dirty="0"/>
              <a:t>?</a:t>
            </a:r>
          </a:p>
          <a:p>
            <a:pPr algn="just">
              <a:lnSpc>
                <a:spcPct val="100000"/>
              </a:lnSpc>
            </a:pPr>
            <a:r>
              <a:rPr lang="cs-CZ" dirty="0"/>
              <a:t>These </a:t>
            </a:r>
            <a:r>
              <a:rPr lang="cs-CZ" dirty="0" err="1"/>
              <a:t>affected</a:t>
            </a:r>
            <a:r>
              <a:rPr lang="cs-CZ" dirty="0"/>
              <a:t> </a:t>
            </a:r>
            <a:r>
              <a:rPr lang="cs-CZ" dirty="0" err="1"/>
              <a:t>shall</a:t>
            </a:r>
            <a:r>
              <a:rPr lang="cs-CZ" dirty="0"/>
              <a:t> </a:t>
            </a:r>
            <a:r>
              <a:rPr lang="cs-CZ" dirty="0" err="1"/>
              <a:t>approve</a:t>
            </a:r>
            <a:r>
              <a:rPr lang="cs-CZ" dirty="0"/>
              <a:t> </a:t>
            </a:r>
            <a:r>
              <a:rPr lang="cs-CZ" dirty="0" err="1"/>
              <a:t>the</a:t>
            </a:r>
            <a:r>
              <a:rPr lang="cs-CZ" dirty="0"/>
              <a:t> public </a:t>
            </a:r>
            <a:r>
              <a:rPr lang="cs-CZ" dirty="0" err="1"/>
              <a:t>law</a:t>
            </a:r>
            <a:r>
              <a:rPr lang="cs-CZ" dirty="0"/>
              <a:t> </a:t>
            </a:r>
            <a:r>
              <a:rPr lang="cs-CZ" dirty="0" err="1"/>
              <a:t>contract</a:t>
            </a:r>
            <a:r>
              <a:rPr lang="cs-CZ" dirty="0"/>
              <a:t> (</a:t>
            </a:r>
            <a:r>
              <a:rPr lang="cs-CZ" i="1" dirty="0"/>
              <a:t>ex post</a:t>
            </a:r>
            <a:r>
              <a:rPr lang="cs-CZ" dirty="0"/>
              <a:t>), </a:t>
            </a:r>
            <a:r>
              <a:rPr lang="cs-CZ" dirty="0" err="1"/>
              <a:t>which</a:t>
            </a:r>
            <a:r>
              <a:rPr lang="cs-CZ" dirty="0"/>
              <a:t> </a:t>
            </a:r>
            <a:r>
              <a:rPr lang="cs-CZ" dirty="0" err="1"/>
              <a:t>is</a:t>
            </a:r>
            <a:r>
              <a:rPr lang="cs-CZ" dirty="0"/>
              <a:t> a </a:t>
            </a:r>
            <a:r>
              <a:rPr lang="cs-CZ" dirty="0" err="1"/>
              <a:t>condition</a:t>
            </a:r>
            <a:r>
              <a:rPr lang="cs-CZ" dirty="0"/>
              <a:t> </a:t>
            </a:r>
            <a:r>
              <a:rPr lang="cs-CZ" dirty="0" err="1"/>
              <a:t>of</a:t>
            </a:r>
            <a:r>
              <a:rPr lang="cs-CZ" dirty="0"/>
              <a:t> </a:t>
            </a:r>
            <a:r>
              <a:rPr lang="cs-CZ" dirty="0" err="1"/>
              <a:t>its</a:t>
            </a:r>
            <a:r>
              <a:rPr lang="cs-CZ" dirty="0"/>
              <a:t> </a:t>
            </a:r>
            <a:r>
              <a:rPr lang="cs-CZ" dirty="0" err="1"/>
              <a:t>effectivity</a:t>
            </a:r>
            <a:endParaRPr lang="cs-CZ" dirty="0"/>
          </a:p>
          <a:p>
            <a:pPr algn="just">
              <a:lnSpc>
                <a:spcPct val="100000"/>
              </a:lnSpc>
            </a:pPr>
            <a:r>
              <a:rPr lang="cs-CZ" dirty="0" err="1"/>
              <a:t>How</a:t>
            </a:r>
            <a:r>
              <a:rPr lang="cs-CZ" dirty="0"/>
              <a:t> to </a:t>
            </a:r>
            <a:r>
              <a:rPr lang="cs-CZ" dirty="0" err="1"/>
              <a:t>defend</a:t>
            </a:r>
            <a:r>
              <a:rPr lang="cs-CZ" dirty="0"/>
              <a:t> </a:t>
            </a:r>
            <a:r>
              <a:rPr lang="cs-CZ" dirty="0" err="1"/>
              <a:t>the</a:t>
            </a:r>
            <a:r>
              <a:rPr lang="cs-CZ" dirty="0"/>
              <a:t> </a:t>
            </a:r>
            <a:r>
              <a:rPr lang="cs-CZ" dirty="0" err="1"/>
              <a:t>rights</a:t>
            </a:r>
            <a:r>
              <a:rPr lang="cs-CZ" dirty="0"/>
              <a:t> </a:t>
            </a:r>
            <a:r>
              <a:rPr lang="cs-CZ" dirty="0" err="1"/>
              <a:t>of</a:t>
            </a:r>
            <a:r>
              <a:rPr lang="cs-CZ" dirty="0"/>
              <a:t> these </a:t>
            </a:r>
            <a:r>
              <a:rPr lang="cs-CZ" dirty="0" err="1"/>
              <a:t>persons</a:t>
            </a:r>
            <a:r>
              <a:rPr lang="cs-CZ" dirty="0"/>
              <a:t>?</a:t>
            </a:r>
          </a:p>
          <a:p>
            <a:pPr marL="0" indent="0" algn="just">
              <a:lnSpc>
                <a:spcPct val="100000"/>
              </a:lnSpc>
              <a:buNone/>
            </a:pPr>
            <a:r>
              <a:rPr lang="cs-CZ" dirty="0"/>
              <a:t>(</a:t>
            </a:r>
            <a:r>
              <a:rPr lang="cs-CZ" dirty="0" err="1"/>
              <a:t>Supreme</a:t>
            </a:r>
            <a:r>
              <a:rPr lang="cs-CZ" dirty="0"/>
              <a:t> </a:t>
            </a:r>
            <a:r>
              <a:rPr lang="cs-CZ" dirty="0" err="1"/>
              <a:t>Administrative</a:t>
            </a:r>
            <a:r>
              <a:rPr lang="cs-CZ" dirty="0"/>
              <a:t> </a:t>
            </a:r>
            <a:r>
              <a:rPr lang="cs-CZ" dirty="0" err="1"/>
              <a:t>Court</a:t>
            </a:r>
            <a:r>
              <a:rPr lang="cs-CZ" dirty="0"/>
              <a:t>, 28. 8. 2017, 7 As 100/2014) „</a:t>
            </a:r>
            <a:r>
              <a:rPr lang="cs-CZ" i="1" dirty="0" err="1"/>
              <a:t>th</a:t>
            </a:r>
            <a:r>
              <a:rPr lang="en-US" i="1" dirty="0"/>
              <a:t>e person who claims that his consent was not required for the conclusion of a public contract may use a</a:t>
            </a:r>
            <a:r>
              <a:rPr lang="cs-CZ" i="1" dirty="0"/>
              <a:t>n </a:t>
            </a:r>
            <a:r>
              <a:rPr lang="cs-CZ" i="1" dirty="0" err="1"/>
              <a:t>application</a:t>
            </a:r>
            <a:r>
              <a:rPr lang="cs-CZ" i="1" dirty="0"/>
              <a:t> a</a:t>
            </a:r>
            <a:r>
              <a:rPr lang="en-US" i="1" dirty="0"/>
              <a:t>s a mean of protecting his rights under Section 142 (1)</a:t>
            </a:r>
            <a:r>
              <a:rPr lang="cs-CZ" dirty="0"/>
              <a:t>“</a:t>
            </a:r>
            <a:r>
              <a:rPr lang="en-US" dirty="0"/>
              <a:t> </a:t>
            </a:r>
          </a:p>
          <a:p>
            <a:pPr marL="0" indent="0" algn="just">
              <a:lnSpc>
                <a:spcPct val="100000"/>
              </a:lnSpc>
              <a:buNone/>
            </a:pPr>
            <a:endParaRPr lang="cs-CZ" dirty="0"/>
          </a:p>
          <a:p>
            <a:pPr>
              <a:lnSpc>
                <a:spcPct val="100000"/>
              </a:lnSpc>
            </a:pPr>
            <a:endParaRPr lang="cs-CZ" dirty="0"/>
          </a:p>
        </p:txBody>
      </p:sp>
    </p:spTree>
    <p:extLst>
      <p:ext uri="{BB962C8B-B14F-4D97-AF65-F5344CB8AC3E}">
        <p14:creationId xmlns:p14="http://schemas.microsoft.com/office/powerpoint/2010/main" val="160571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dirty="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391754"/>
            <a:ext cx="10753200" cy="451576"/>
          </a:xfrm>
        </p:spPr>
        <p:txBody>
          <a:bodyPr/>
          <a:lstStyle/>
          <a:p>
            <a:r>
              <a:rPr lang="cs-CZ" dirty="0"/>
              <a:t>System </a:t>
            </a:r>
            <a:r>
              <a:rPr lang="cs-CZ" dirty="0" err="1"/>
              <a:t>of</a:t>
            </a:r>
            <a:r>
              <a:rPr lang="cs-CZ" dirty="0"/>
              <a:t> </a:t>
            </a:r>
            <a:r>
              <a:rPr lang="cs-CZ" dirty="0" smtClean="0"/>
              <a:t>(Czech) </a:t>
            </a:r>
            <a:r>
              <a:rPr lang="cs-CZ" dirty="0" err="1" smtClean="0"/>
              <a:t>Administrative</a:t>
            </a:r>
            <a:r>
              <a:rPr lang="cs-CZ" dirty="0" smtClean="0"/>
              <a:t> </a:t>
            </a:r>
            <a:r>
              <a:rPr lang="cs-CZ" dirty="0" err="1"/>
              <a:t>Law</a:t>
            </a:r>
            <a:endParaRPr lang="cs-CZ" dirty="0"/>
          </a:p>
        </p:txBody>
      </p:sp>
      <p:sp>
        <p:nvSpPr>
          <p:cNvPr id="5" name="Zástupný symbol pro obsah 4"/>
          <p:cNvSpPr>
            <a:spLocks noGrp="1"/>
          </p:cNvSpPr>
          <p:nvPr>
            <p:ph idx="1"/>
          </p:nvPr>
        </p:nvSpPr>
        <p:spPr>
          <a:xfrm>
            <a:off x="720000" y="1055076"/>
            <a:ext cx="10753200" cy="4776923"/>
          </a:xfrm>
        </p:spPr>
        <p:txBody>
          <a:bodyPr/>
          <a:lstStyle/>
          <a:p>
            <a:pPr marL="72000" indent="0" algn="just">
              <a:lnSpc>
                <a:spcPct val="100000"/>
              </a:lnSpc>
              <a:buNone/>
            </a:pPr>
            <a:r>
              <a:rPr lang="cs-CZ" sz="2400" b="1" dirty="0" err="1" smtClean="0"/>
              <a:t>One</a:t>
            </a:r>
            <a:r>
              <a:rPr lang="cs-CZ" sz="2400" b="1" dirty="0" smtClean="0"/>
              <a:t> </a:t>
            </a:r>
            <a:r>
              <a:rPr lang="cs-CZ" sz="2400" b="1" dirty="0" err="1" smtClean="0"/>
              <a:t>possible</a:t>
            </a:r>
            <a:r>
              <a:rPr lang="cs-CZ" sz="2400" b="1" dirty="0" smtClean="0"/>
              <a:t> </a:t>
            </a:r>
            <a:r>
              <a:rPr lang="cs-CZ" sz="2400" b="1" dirty="0" err="1" smtClean="0"/>
              <a:t>division</a:t>
            </a:r>
            <a:r>
              <a:rPr lang="cs-CZ" sz="2400" b="1" dirty="0" smtClean="0"/>
              <a:t>:</a:t>
            </a:r>
            <a:endParaRPr lang="cs-CZ" sz="2400" b="1" dirty="0"/>
          </a:p>
        </p:txBody>
      </p:sp>
      <p:graphicFrame>
        <p:nvGraphicFramePr>
          <p:cNvPr id="6" name="Diagram 5"/>
          <p:cNvGraphicFramePr/>
          <p:nvPr>
            <p:extLst>
              <p:ext uri="{D42A27DB-BD31-4B8C-83A1-F6EECF244321}">
                <p14:modId xmlns:p14="http://schemas.microsoft.com/office/powerpoint/2010/main" val="276870539"/>
              </p:ext>
            </p:extLst>
          </p:nvPr>
        </p:nvGraphicFramePr>
        <p:xfrm>
          <a:off x="720000" y="1613647"/>
          <a:ext cx="10753200" cy="4524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136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p:txBody>
          <a:bodyPr/>
          <a:lstStyle/>
          <a:p>
            <a:pPr algn="just">
              <a:lnSpc>
                <a:spcPct val="100000"/>
              </a:lnSpc>
            </a:pPr>
            <a:r>
              <a:rPr lang="cs-CZ" b="1" dirty="0" smtClean="0"/>
              <a:t>No </a:t>
            </a:r>
            <a:r>
              <a:rPr lang="cs-CZ" b="1" dirty="0" err="1" smtClean="0"/>
              <a:t>special</a:t>
            </a:r>
            <a:r>
              <a:rPr lang="cs-CZ" b="1" dirty="0" smtClean="0"/>
              <a:t> part </a:t>
            </a:r>
            <a:r>
              <a:rPr lang="cs-CZ" dirty="0" err="1" smtClean="0"/>
              <a:t>of</a:t>
            </a:r>
            <a:r>
              <a:rPr lang="cs-CZ" dirty="0" smtClean="0"/>
              <a:t> CAP, </a:t>
            </a:r>
            <a:r>
              <a:rPr lang="cs-CZ" dirty="0" err="1" smtClean="0"/>
              <a:t>only</a:t>
            </a:r>
            <a:r>
              <a:rPr lang="cs-CZ" dirty="0" smtClean="0"/>
              <a:t> </a:t>
            </a:r>
            <a:r>
              <a:rPr lang="cs-CZ" b="1" dirty="0" err="1" smtClean="0"/>
              <a:t>some</a:t>
            </a:r>
            <a:r>
              <a:rPr lang="cs-CZ" b="1" dirty="0" smtClean="0"/>
              <a:t> </a:t>
            </a:r>
            <a:r>
              <a:rPr lang="cs-CZ" b="1" dirty="0" err="1" smtClean="0"/>
              <a:t>provisions</a:t>
            </a:r>
            <a:r>
              <a:rPr lang="cs-CZ" b="1" dirty="0" smtClean="0"/>
              <a:t> </a:t>
            </a:r>
            <a:r>
              <a:rPr lang="cs-CZ" dirty="0" err="1" smtClean="0"/>
              <a:t>that</a:t>
            </a:r>
            <a:r>
              <a:rPr lang="cs-CZ" dirty="0" smtClean="0"/>
              <a:t> </a:t>
            </a:r>
            <a:r>
              <a:rPr lang="cs-CZ" dirty="0" err="1" smtClean="0"/>
              <a:t>can</a:t>
            </a:r>
            <a:r>
              <a:rPr lang="cs-CZ" dirty="0" smtClean="0"/>
              <a:t> </a:t>
            </a:r>
            <a:r>
              <a:rPr lang="cs-CZ" dirty="0" err="1" smtClean="0"/>
              <a:t>be</a:t>
            </a:r>
            <a:r>
              <a:rPr lang="cs-CZ" dirty="0" smtClean="0"/>
              <a:t> as such </a:t>
            </a:r>
            <a:r>
              <a:rPr lang="cs-CZ" dirty="0" err="1" smtClean="0"/>
              <a:t>regardered</a:t>
            </a:r>
            <a:endParaRPr lang="cs-CZ" dirty="0" smtClean="0"/>
          </a:p>
          <a:p>
            <a:pPr algn="just">
              <a:lnSpc>
                <a:spcPct val="100000"/>
              </a:lnSpc>
            </a:pPr>
            <a:r>
              <a:rPr lang="cs-CZ" dirty="0" err="1" smtClean="0"/>
              <a:t>It</a:t>
            </a:r>
            <a:r>
              <a:rPr lang="cs-CZ" dirty="0" smtClean="0"/>
              <a:t> </a:t>
            </a:r>
            <a:r>
              <a:rPr lang="cs-CZ" dirty="0" err="1" smtClean="0"/>
              <a:t>is</a:t>
            </a:r>
            <a:r>
              <a:rPr lang="cs-CZ" dirty="0" smtClean="0"/>
              <a:t> </a:t>
            </a:r>
            <a:r>
              <a:rPr lang="cs-CZ" b="1" dirty="0" err="1" smtClean="0"/>
              <a:t>right</a:t>
            </a:r>
            <a:r>
              <a:rPr lang="cs-CZ" b="1" dirty="0" smtClean="0"/>
              <a:t>/duty to use </a:t>
            </a:r>
            <a:r>
              <a:rPr lang="cs-CZ" dirty="0" smtClean="0"/>
              <a:t>these </a:t>
            </a:r>
            <a:r>
              <a:rPr lang="cs-CZ" dirty="0" err="1" smtClean="0"/>
              <a:t>simplifications</a:t>
            </a:r>
            <a:endParaRPr lang="cs-CZ" dirty="0" smtClean="0"/>
          </a:p>
          <a:p>
            <a:pPr algn="just">
              <a:lnSpc>
                <a:spcPct val="100000"/>
              </a:lnSpc>
            </a:pPr>
            <a:r>
              <a:rPr lang="cs-CZ" dirty="0" smtClean="0"/>
              <a:t>More </a:t>
            </a:r>
            <a:r>
              <a:rPr lang="cs-CZ" dirty="0" err="1" smtClean="0"/>
              <a:t>simplifications</a:t>
            </a:r>
            <a:r>
              <a:rPr lang="cs-CZ" dirty="0" smtClean="0"/>
              <a:t> </a:t>
            </a:r>
            <a:r>
              <a:rPr lang="cs-CZ" dirty="0" err="1" smtClean="0"/>
              <a:t>we</a:t>
            </a:r>
            <a:r>
              <a:rPr lang="cs-CZ" dirty="0" smtClean="0"/>
              <a:t> </a:t>
            </a:r>
            <a:r>
              <a:rPr lang="cs-CZ" dirty="0" err="1" smtClean="0"/>
              <a:t>can</a:t>
            </a:r>
            <a:r>
              <a:rPr lang="cs-CZ" dirty="0" smtClean="0"/>
              <a:t> </a:t>
            </a:r>
            <a:r>
              <a:rPr lang="cs-CZ" dirty="0" err="1" smtClean="0"/>
              <a:t>find</a:t>
            </a:r>
            <a:r>
              <a:rPr lang="cs-CZ" dirty="0" smtClean="0"/>
              <a:t> </a:t>
            </a:r>
            <a:r>
              <a:rPr lang="cs-CZ" b="1" dirty="0" smtClean="0"/>
              <a:t>in a </a:t>
            </a:r>
            <a:r>
              <a:rPr lang="cs-CZ" b="1" dirty="0" err="1" smtClean="0"/>
              <a:t>special</a:t>
            </a:r>
            <a:r>
              <a:rPr lang="cs-CZ" b="1" dirty="0" smtClean="0"/>
              <a:t> </a:t>
            </a:r>
            <a:r>
              <a:rPr lang="cs-CZ" b="1" dirty="0" err="1" smtClean="0"/>
              <a:t>laws</a:t>
            </a:r>
            <a:r>
              <a:rPr lang="cs-CZ" b="1" dirty="0"/>
              <a:t> </a:t>
            </a:r>
            <a:r>
              <a:rPr lang="cs-CZ" dirty="0" err="1" smtClean="0"/>
              <a:t>than</a:t>
            </a:r>
            <a:r>
              <a:rPr lang="cs-CZ" dirty="0" smtClean="0"/>
              <a:t> in </a:t>
            </a:r>
            <a:r>
              <a:rPr lang="cs-CZ" dirty="0" err="1" smtClean="0"/>
              <a:t>the</a:t>
            </a:r>
            <a:r>
              <a:rPr lang="cs-CZ" dirty="0" smtClean="0"/>
              <a:t> </a:t>
            </a:r>
            <a:r>
              <a:rPr lang="cs-CZ" dirty="0" err="1" smtClean="0"/>
              <a:t>general</a:t>
            </a:r>
            <a:r>
              <a:rPr lang="cs-CZ" dirty="0" smtClean="0"/>
              <a:t> CAP</a:t>
            </a:r>
          </a:p>
          <a:p>
            <a:pPr>
              <a:lnSpc>
                <a:spcPct val="100000"/>
              </a:lnSpc>
            </a:pPr>
            <a:endParaRPr lang="cs-CZ" dirty="0"/>
          </a:p>
        </p:txBody>
      </p:sp>
    </p:spTree>
    <p:extLst>
      <p:ext uri="{BB962C8B-B14F-4D97-AF65-F5344CB8AC3E}">
        <p14:creationId xmlns:p14="http://schemas.microsoft.com/office/powerpoint/2010/main" val="88887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p:txBody>
          <a:bodyPr/>
          <a:lstStyle/>
          <a:p>
            <a:pPr marL="586350" indent="-514350">
              <a:lnSpc>
                <a:spcPct val="100000"/>
              </a:lnSpc>
              <a:buAutoNum type="arabicPeriod"/>
            </a:pPr>
            <a:r>
              <a:rPr lang="cs-CZ" b="1" dirty="0" err="1" smtClean="0"/>
              <a:t>Delivery</a:t>
            </a:r>
            <a:r>
              <a:rPr lang="cs-CZ" b="1" dirty="0" smtClean="0"/>
              <a:t> </a:t>
            </a:r>
            <a:r>
              <a:rPr lang="cs-CZ" b="1" dirty="0" err="1" smtClean="0"/>
              <a:t>of</a:t>
            </a:r>
            <a:r>
              <a:rPr lang="cs-CZ" b="1" dirty="0" smtClean="0"/>
              <a:t> </a:t>
            </a:r>
            <a:r>
              <a:rPr lang="cs-CZ" b="1" dirty="0" err="1" smtClean="0"/>
              <a:t>documents</a:t>
            </a:r>
            <a:endParaRPr lang="cs-CZ" b="1" dirty="0" smtClean="0"/>
          </a:p>
          <a:p>
            <a:pPr>
              <a:lnSpc>
                <a:spcPct val="100000"/>
              </a:lnSpc>
            </a:pPr>
            <a:r>
              <a:rPr lang="cs-CZ" b="1" dirty="0" smtClean="0"/>
              <a:t>Data </a:t>
            </a:r>
            <a:r>
              <a:rPr lang="cs-CZ" b="1" dirty="0" err="1" smtClean="0"/>
              <a:t>boxes</a:t>
            </a:r>
            <a:r>
              <a:rPr lang="cs-CZ" b="1" dirty="0" smtClean="0"/>
              <a:t> </a:t>
            </a:r>
            <a:r>
              <a:rPr lang="cs-CZ" dirty="0" smtClean="0"/>
              <a:t>(</a:t>
            </a:r>
            <a:r>
              <a:rPr lang="cs-CZ" dirty="0" err="1" smtClean="0"/>
              <a:t>compulsory</a:t>
            </a:r>
            <a:r>
              <a:rPr lang="cs-CZ" dirty="0" smtClean="0"/>
              <a:t> </a:t>
            </a:r>
            <a:r>
              <a:rPr lang="cs-CZ" dirty="0" err="1" smtClean="0"/>
              <a:t>for</a:t>
            </a:r>
            <a:r>
              <a:rPr lang="cs-CZ" dirty="0" smtClean="0"/>
              <a:t> </a:t>
            </a:r>
            <a:r>
              <a:rPr lang="cs-CZ" dirty="0" err="1" smtClean="0"/>
              <a:t>all</a:t>
            </a:r>
            <a:r>
              <a:rPr lang="cs-CZ" dirty="0" smtClean="0"/>
              <a:t> </a:t>
            </a:r>
            <a:r>
              <a:rPr lang="cs-CZ" dirty="0" err="1" smtClean="0"/>
              <a:t>legal</a:t>
            </a:r>
            <a:r>
              <a:rPr lang="cs-CZ" dirty="0" smtClean="0"/>
              <a:t> </a:t>
            </a:r>
            <a:r>
              <a:rPr lang="cs-CZ" dirty="0" err="1" smtClean="0"/>
              <a:t>persons</a:t>
            </a:r>
            <a:r>
              <a:rPr lang="cs-CZ" dirty="0" smtClean="0"/>
              <a:t> and </a:t>
            </a:r>
            <a:r>
              <a:rPr lang="cs-CZ" dirty="0" err="1" smtClean="0"/>
              <a:t>some</a:t>
            </a:r>
            <a:r>
              <a:rPr lang="cs-CZ" dirty="0" smtClean="0"/>
              <a:t> natural </a:t>
            </a:r>
            <a:r>
              <a:rPr lang="cs-CZ" dirty="0" err="1" smtClean="0"/>
              <a:t>persons</a:t>
            </a:r>
            <a:r>
              <a:rPr lang="cs-CZ" dirty="0" smtClean="0"/>
              <a:t>)</a:t>
            </a:r>
          </a:p>
          <a:p>
            <a:pPr>
              <a:lnSpc>
                <a:spcPct val="100000"/>
              </a:lnSpc>
            </a:pPr>
            <a:r>
              <a:rPr lang="cs-CZ" dirty="0" err="1" smtClean="0"/>
              <a:t>Using</a:t>
            </a:r>
            <a:r>
              <a:rPr lang="cs-CZ" dirty="0" smtClean="0"/>
              <a:t> </a:t>
            </a:r>
            <a:r>
              <a:rPr lang="cs-CZ" dirty="0" err="1" smtClean="0"/>
              <a:t>the</a:t>
            </a:r>
            <a:r>
              <a:rPr lang="cs-CZ" dirty="0" smtClean="0"/>
              <a:t> </a:t>
            </a:r>
            <a:r>
              <a:rPr lang="cs-CZ" b="1" dirty="0" smtClean="0"/>
              <a:t>public </a:t>
            </a:r>
            <a:r>
              <a:rPr lang="cs-CZ" b="1" dirty="0" err="1" smtClean="0"/>
              <a:t>notice</a:t>
            </a:r>
            <a:endParaRPr lang="cs-CZ" b="1" dirty="0" smtClean="0"/>
          </a:p>
          <a:p>
            <a:pPr>
              <a:lnSpc>
                <a:spcPct val="100000"/>
              </a:lnSpc>
            </a:pPr>
            <a:r>
              <a:rPr lang="cs-CZ" b="1" dirty="0" err="1" smtClean="0"/>
              <a:t>Electronic</a:t>
            </a:r>
            <a:r>
              <a:rPr lang="cs-CZ" b="1" dirty="0" smtClean="0"/>
              <a:t> </a:t>
            </a:r>
            <a:r>
              <a:rPr lang="cs-CZ" b="1" dirty="0" err="1" smtClean="0"/>
              <a:t>forms</a:t>
            </a:r>
            <a:r>
              <a:rPr lang="cs-CZ" b="1" dirty="0" smtClean="0"/>
              <a:t> </a:t>
            </a:r>
            <a:r>
              <a:rPr lang="cs-CZ" dirty="0" err="1" smtClean="0"/>
              <a:t>of</a:t>
            </a:r>
            <a:r>
              <a:rPr lang="cs-CZ" dirty="0" smtClean="0"/>
              <a:t> </a:t>
            </a:r>
            <a:r>
              <a:rPr lang="cs-CZ" dirty="0" err="1" smtClean="0"/>
              <a:t>delivery</a:t>
            </a:r>
            <a:r>
              <a:rPr lang="cs-CZ" dirty="0" smtClean="0"/>
              <a:t> </a:t>
            </a:r>
            <a:r>
              <a:rPr lang="cs-CZ" dirty="0" err="1" smtClean="0"/>
              <a:t>documents</a:t>
            </a:r>
            <a:r>
              <a:rPr lang="cs-CZ" dirty="0" smtClean="0"/>
              <a:t> (</a:t>
            </a:r>
            <a:r>
              <a:rPr lang="cs-CZ" dirty="0" err="1" smtClean="0"/>
              <a:t>for</a:t>
            </a:r>
            <a:r>
              <a:rPr lang="cs-CZ" dirty="0" smtClean="0"/>
              <a:t> a </a:t>
            </a:r>
            <a:r>
              <a:rPr lang="cs-CZ" dirty="0" err="1" smtClean="0"/>
              <a:t>request</a:t>
            </a:r>
            <a:r>
              <a:rPr lang="cs-CZ" dirty="0" smtClean="0"/>
              <a:t>)</a:t>
            </a:r>
            <a:endParaRPr lang="cs-CZ" dirty="0"/>
          </a:p>
        </p:txBody>
      </p:sp>
    </p:spTree>
    <p:extLst>
      <p:ext uri="{BB962C8B-B14F-4D97-AF65-F5344CB8AC3E}">
        <p14:creationId xmlns:p14="http://schemas.microsoft.com/office/powerpoint/2010/main" val="2992217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p:txBody>
          <a:bodyPr/>
          <a:lstStyle/>
          <a:p>
            <a:pPr marL="72000" indent="0">
              <a:lnSpc>
                <a:spcPct val="100000"/>
              </a:lnSpc>
              <a:buNone/>
            </a:pPr>
            <a:r>
              <a:rPr lang="cs-CZ" b="1" dirty="0" smtClean="0"/>
              <a:t>2. </a:t>
            </a:r>
            <a:r>
              <a:rPr lang="cs-CZ" b="1" dirty="0" err="1" smtClean="0"/>
              <a:t>The</a:t>
            </a:r>
            <a:r>
              <a:rPr lang="cs-CZ" b="1" dirty="0" smtClean="0"/>
              <a:t> </a:t>
            </a:r>
            <a:r>
              <a:rPr lang="cs-CZ" b="1" dirty="0" err="1" smtClean="0"/>
              <a:t>guardian</a:t>
            </a:r>
            <a:endParaRPr lang="cs-CZ" b="1" dirty="0" smtClean="0"/>
          </a:p>
          <a:p>
            <a:pPr>
              <a:lnSpc>
                <a:spcPct val="100000"/>
              </a:lnSpc>
            </a:pPr>
            <a:r>
              <a:rPr lang="cs-CZ" dirty="0" err="1" smtClean="0"/>
              <a:t>rather</a:t>
            </a:r>
            <a:r>
              <a:rPr lang="cs-CZ" dirty="0" smtClean="0"/>
              <a:t> </a:t>
            </a:r>
            <a:r>
              <a:rPr lang="cs-CZ" dirty="0" err="1" smtClean="0"/>
              <a:t>for</a:t>
            </a:r>
            <a:r>
              <a:rPr lang="cs-CZ" dirty="0" smtClean="0"/>
              <a:t> </a:t>
            </a:r>
            <a:r>
              <a:rPr lang="cs-CZ" dirty="0" err="1" smtClean="0"/>
              <a:t>solving</a:t>
            </a:r>
            <a:r>
              <a:rPr lang="cs-CZ" dirty="0" smtClean="0"/>
              <a:t> </a:t>
            </a:r>
            <a:r>
              <a:rPr lang="cs-CZ" dirty="0" err="1" smtClean="0"/>
              <a:t>some</a:t>
            </a:r>
            <a:r>
              <a:rPr lang="cs-CZ" dirty="0" smtClean="0"/>
              <a:t> </a:t>
            </a:r>
            <a:r>
              <a:rPr lang="cs-CZ" dirty="0" err="1" smtClean="0"/>
              <a:t>problems</a:t>
            </a:r>
            <a:r>
              <a:rPr lang="cs-CZ" dirty="0" smtClean="0"/>
              <a:t>, </a:t>
            </a:r>
            <a:r>
              <a:rPr lang="cs-CZ" dirty="0" err="1" smtClean="0"/>
              <a:t>than</a:t>
            </a:r>
            <a:r>
              <a:rPr lang="cs-CZ" dirty="0" smtClean="0"/>
              <a:t> </a:t>
            </a:r>
            <a:r>
              <a:rPr lang="cs-CZ" dirty="0" err="1" smtClean="0"/>
              <a:t>for</a:t>
            </a:r>
            <a:r>
              <a:rPr lang="cs-CZ" dirty="0" smtClean="0"/>
              <a:t> </a:t>
            </a:r>
            <a:r>
              <a:rPr lang="cs-CZ" dirty="0" err="1" smtClean="0"/>
              <a:t>simpliciation</a:t>
            </a:r>
            <a:r>
              <a:rPr lang="cs-CZ" dirty="0" smtClean="0"/>
              <a:t> </a:t>
            </a:r>
            <a:r>
              <a:rPr lang="cs-CZ" dirty="0" err="1" smtClean="0"/>
              <a:t>itself</a:t>
            </a:r>
            <a:endParaRPr lang="cs-CZ" dirty="0" smtClean="0"/>
          </a:p>
        </p:txBody>
      </p:sp>
    </p:spTree>
    <p:extLst>
      <p:ext uri="{BB962C8B-B14F-4D97-AF65-F5344CB8AC3E}">
        <p14:creationId xmlns:p14="http://schemas.microsoft.com/office/powerpoint/2010/main" val="1174460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sz="2000" b="1" dirty="0" smtClean="0"/>
              <a:t>3. </a:t>
            </a:r>
            <a:r>
              <a:rPr lang="cs-CZ" sz="2000" b="1" dirty="0" err="1" smtClean="0"/>
              <a:t>Procedure</a:t>
            </a:r>
            <a:r>
              <a:rPr lang="cs-CZ" sz="2000" b="1" dirty="0" smtClean="0"/>
              <a:t> </a:t>
            </a:r>
            <a:r>
              <a:rPr lang="en-US" sz="2000" b="1" dirty="0"/>
              <a:t>with a large number of participants </a:t>
            </a:r>
            <a:r>
              <a:rPr lang="cs-CZ" sz="2000" b="1" dirty="0" smtClean="0"/>
              <a:t>(art. 144 CAP)</a:t>
            </a:r>
          </a:p>
          <a:p>
            <a:pPr algn="just">
              <a:lnSpc>
                <a:spcPct val="100000"/>
              </a:lnSpc>
            </a:pPr>
            <a:r>
              <a:rPr lang="cs-CZ" sz="2000" dirty="0" smtClean="0"/>
              <a:t>More </a:t>
            </a:r>
            <a:r>
              <a:rPr lang="cs-CZ" sz="2000" dirty="0" err="1" smtClean="0"/>
              <a:t>than</a:t>
            </a:r>
            <a:r>
              <a:rPr lang="cs-CZ" sz="2000" dirty="0" smtClean="0"/>
              <a:t> </a:t>
            </a:r>
            <a:r>
              <a:rPr lang="cs-CZ" sz="2000" b="1" dirty="0" smtClean="0"/>
              <a:t>30</a:t>
            </a:r>
          </a:p>
          <a:p>
            <a:pPr algn="just">
              <a:lnSpc>
                <a:spcPct val="100000"/>
              </a:lnSpc>
            </a:pPr>
            <a:r>
              <a:rPr lang="cs-CZ" sz="2000" dirty="0" err="1" smtClean="0"/>
              <a:t>Participants</a:t>
            </a:r>
            <a:r>
              <a:rPr lang="cs-CZ" sz="2000" dirty="0" smtClean="0"/>
              <a:t> </a:t>
            </a:r>
            <a:r>
              <a:rPr lang="en-US" sz="2000" dirty="0" smtClean="0"/>
              <a:t>may </a:t>
            </a:r>
            <a:r>
              <a:rPr lang="en-US" sz="2000" dirty="0"/>
              <a:t>be </a:t>
            </a:r>
            <a:r>
              <a:rPr lang="en-US" sz="2000" i="1" dirty="0"/>
              <a:t>notified of the commencement of proceedings by </a:t>
            </a:r>
            <a:r>
              <a:rPr lang="en-US" sz="2000" b="1" i="1" dirty="0"/>
              <a:t>public notice</a:t>
            </a:r>
            <a:r>
              <a:rPr lang="en-US" sz="2000" i="1" dirty="0"/>
              <a:t>. Proceedings are </a:t>
            </a:r>
            <a:r>
              <a:rPr lang="en-US" sz="2000" b="1" i="1" dirty="0"/>
              <a:t>initiated upon expiry of the time limit </a:t>
            </a:r>
            <a:r>
              <a:rPr lang="en-US" sz="2000" i="1" dirty="0"/>
              <a:t>set in the public notice; the time limit shall not be shorter than 15 days from the date of publication of the public notice on the official notice board</a:t>
            </a:r>
            <a:r>
              <a:rPr lang="en-US" sz="2000" dirty="0"/>
              <a:t>.</a:t>
            </a:r>
          </a:p>
          <a:p>
            <a:pPr algn="just">
              <a:lnSpc>
                <a:spcPct val="100000"/>
              </a:lnSpc>
            </a:pPr>
            <a:r>
              <a:rPr lang="en-US" sz="2000" i="1" dirty="0" smtClean="0"/>
              <a:t>a </a:t>
            </a:r>
            <a:r>
              <a:rPr lang="en-US" sz="2000" i="1" dirty="0"/>
              <a:t>call pursuant </a:t>
            </a:r>
            <a:r>
              <a:rPr lang="cs-CZ" sz="2000" i="1" dirty="0" smtClean="0"/>
              <a:t>… </a:t>
            </a:r>
            <a:r>
              <a:rPr lang="en-US" sz="2000" i="1" dirty="0" smtClean="0"/>
              <a:t>for </a:t>
            </a:r>
            <a:r>
              <a:rPr lang="en-US" sz="2000" i="1" dirty="0"/>
              <a:t>participants </a:t>
            </a:r>
            <a:r>
              <a:rPr lang="cs-CZ" sz="2000" i="1" dirty="0" smtClean="0"/>
              <a:t>… </a:t>
            </a:r>
            <a:r>
              <a:rPr lang="en-US" sz="2000" i="1" dirty="0" smtClean="0"/>
              <a:t>may </a:t>
            </a:r>
            <a:r>
              <a:rPr lang="en-US" sz="2000" i="1" dirty="0"/>
              <a:t>be </a:t>
            </a:r>
            <a:r>
              <a:rPr lang="en-US" sz="2000" b="1" i="1" dirty="0"/>
              <a:t>replaced by the publication of the draft operative part and the reasoning of the decision</a:t>
            </a:r>
            <a:r>
              <a:rPr lang="en-US" sz="2000" i="1" dirty="0"/>
              <a:t>. </a:t>
            </a:r>
            <a:r>
              <a:rPr lang="en-US" sz="2000" i="1" dirty="0" smtClean="0"/>
              <a:t>Once </a:t>
            </a:r>
            <a:r>
              <a:rPr lang="en-US" sz="2000" i="1" dirty="0"/>
              <a:t>the concept has been published, it is not possible to raise objections that a party may have previously raised in the proceedings.</a:t>
            </a:r>
          </a:p>
          <a:p>
            <a:pPr algn="just">
              <a:lnSpc>
                <a:spcPct val="100000"/>
              </a:lnSpc>
            </a:pPr>
            <a:r>
              <a:rPr lang="en-US" sz="2000" dirty="0"/>
              <a:t> </a:t>
            </a:r>
            <a:r>
              <a:rPr lang="en-US" sz="2000" i="1" dirty="0" smtClean="0"/>
              <a:t>Where </a:t>
            </a:r>
            <a:r>
              <a:rPr lang="en-US" sz="2000" i="1" dirty="0"/>
              <a:t>a </a:t>
            </a:r>
            <a:r>
              <a:rPr lang="en-US" sz="2000" b="1" i="1" dirty="0"/>
              <a:t>guardian</a:t>
            </a:r>
            <a:r>
              <a:rPr lang="en-US" sz="2000" i="1" dirty="0"/>
              <a:t> is appointed in proceedings involving a large number of participants, one person may be appointed as a guardian </a:t>
            </a:r>
            <a:r>
              <a:rPr lang="en-US" sz="2000" b="1" i="1" dirty="0"/>
              <a:t>for several participants </a:t>
            </a:r>
            <a:r>
              <a:rPr lang="en-US" sz="2000" i="1" dirty="0"/>
              <a:t>whose interests do not conflict</a:t>
            </a:r>
            <a:r>
              <a:rPr lang="en-US" sz="2000" dirty="0"/>
              <a:t>.</a:t>
            </a:r>
          </a:p>
          <a:p>
            <a:pPr algn="just">
              <a:lnSpc>
                <a:spcPct val="100000"/>
              </a:lnSpc>
            </a:pPr>
            <a:r>
              <a:rPr lang="en-US" sz="2000" dirty="0"/>
              <a:t> </a:t>
            </a:r>
            <a:r>
              <a:rPr lang="cs-CZ" sz="2000" dirty="0" smtClean="0"/>
              <a:t>… </a:t>
            </a:r>
            <a:r>
              <a:rPr lang="en-US" sz="2000" dirty="0" smtClean="0"/>
              <a:t>the </a:t>
            </a:r>
            <a:r>
              <a:rPr lang="en-US" sz="2000" dirty="0"/>
              <a:t>administrative authority shall </a:t>
            </a:r>
            <a:r>
              <a:rPr lang="en-US" sz="2000" b="1" dirty="0"/>
              <a:t>inform the parties of the appeal filed </a:t>
            </a:r>
            <a:r>
              <a:rPr lang="en-US" sz="2000" dirty="0"/>
              <a:t>by means of a public </a:t>
            </a:r>
            <a:r>
              <a:rPr lang="cs-CZ" sz="2000" dirty="0" err="1" smtClean="0"/>
              <a:t>notic</a:t>
            </a:r>
            <a:r>
              <a:rPr lang="en-US" sz="2000" dirty="0" smtClean="0"/>
              <a:t> </a:t>
            </a:r>
            <a:r>
              <a:rPr lang="en-US" sz="2000" dirty="0"/>
              <a:t>specifying the time limit for submitting observations, which may not be less than 5 days. </a:t>
            </a:r>
          </a:p>
          <a:p>
            <a:pPr algn="just">
              <a:lnSpc>
                <a:spcPct val="100000"/>
              </a:lnSpc>
            </a:pPr>
            <a:r>
              <a:rPr lang="en-US" sz="2000" dirty="0" smtClean="0"/>
              <a:t>Documents</a:t>
            </a:r>
            <a:r>
              <a:rPr lang="cs-CZ" sz="2000" dirty="0" smtClean="0"/>
              <a:t> …</a:t>
            </a:r>
            <a:r>
              <a:rPr lang="en-US" sz="2000" dirty="0" smtClean="0"/>
              <a:t>may </a:t>
            </a:r>
            <a:r>
              <a:rPr lang="en-US" sz="2000" dirty="0"/>
              <a:t>be served by </a:t>
            </a:r>
            <a:r>
              <a:rPr lang="en-US" sz="2000" b="1" dirty="0"/>
              <a:t>public notice</a:t>
            </a:r>
            <a:r>
              <a:rPr lang="en-US" sz="2000" dirty="0"/>
              <a:t>. This shall not apply to the parties to the proceedings referred to in </a:t>
            </a:r>
            <a:r>
              <a:rPr lang="en-US" sz="2000" dirty="0" smtClean="0"/>
              <a:t>27 </a:t>
            </a:r>
            <a:r>
              <a:rPr lang="en-US" sz="2000" dirty="0"/>
              <a:t>(1) who are known to the administrative authority; these parties are served individually.</a:t>
            </a:r>
            <a:endParaRPr lang="cs-CZ" sz="2000" dirty="0" smtClean="0"/>
          </a:p>
        </p:txBody>
      </p:sp>
    </p:spTree>
    <p:extLst>
      <p:ext uri="{BB962C8B-B14F-4D97-AF65-F5344CB8AC3E}">
        <p14:creationId xmlns:p14="http://schemas.microsoft.com/office/powerpoint/2010/main" val="2784032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b="1" dirty="0" smtClean="0"/>
              <a:t>4. </a:t>
            </a:r>
            <a:r>
              <a:rPr lang="cs-CZ" b="1" dirty="0" err="1" smtClean="0"/>
              <a:t>Decision</a:t>
            </a:r>
            <a:r>
              <a:rPr lang="cs-CZ" b="1" dirty="0" smtClean="0"/>
              <a:t> </a:t>
            </a:r>
            <a:r>
              <a:rPr lang="cs-CZ" b="1" dirty="0" err="1" smtClean="0"/>
              <a:t>without</a:t>
            </a:r>
            <a:r>
              <a:rPr lang="cs-CZ" b="1" dirty="0" smtClean="0"/>
              <a:t> </a:t>
            </a:r>
            <a:r>
              <a:rPr lang="cs-CZ" b="1" dirty="0" err="1" smtClean="0"/>
              <a:t>reasoning</a:t>
            </a:r>
            <a:r>
              <a:rPr lang="cs-CZ" b="1" dirty="0" smtClean="0"/>
              <a:t> (art. 68 sec. 4 CAP)</a:t>
            </a:r>
          </a:p>
          <a:p>
            <a:pPr algn="just">
              <a:lnSpc>
                <a:spcPct val="100000"/>
              </a:lnSpc>
            </a:pPr>
            <a:r>
              <a:rPr lang="en-US" i="1" dirty="0"/>
              <a:t>There is </a:t>
            </a:r>
            <a:r>
              <a:rPr lang="en-US" b="1" i="1" dirty="0"/>
              <a:t>no need to justify </a:t>
            </a:r>
            <a:r>
              <a:rPr lang="en-US" i="1" dirty="0"/>
              <a:t>the decision if the </a:t>
            </a:r>
            <a:r>
              <a:rPr lang="en-US" b="1" i="1" dirty="0"/>
              <a:t>first-instance </a:t>
            </a:r>
            <a:r>
              <a:rPr lang="en-US" i="1" dirty="0"/>
              <a:t>administrative body </a:t>
            </a:r>
            <a:r>
              <a:rPr lang="en-US" b="1" i="1" dirty="0"/>
              <a:t>fully complies</a:t>
            </a:r>
            <a:r>
              <a:rPr lang="en-US" i="1" dirty="0"/>
              <a:t> with </a:t>
            </a:r>
            <a:r>
              <a:rPr lang="en-US" b="1" i="1" dirty="0"/>
              <a:t>all participants</a:t>
            </a:r>
            <a:r>
              <a:rPr lang="en-US" i="1" dirty="0" smtClean="0"/>
              <a:t>.</a:t>
            </a:r>
            <a:endParaRPr lang="cs-CZ" i="1" dirty="0"/>
          </a:p>
          <a:p>
            <a:pPr algn="just">
              <a:lnSpc>
                <a:spcPct val="100000"/>
              </a:lnSpc>
            </a:pPr>
            <a:r>
              <a:rPr lang="cs-CZ" dirty="0" smtClean="0"/>
              <a:t>In </a:t>
            </a:r>
            <a:r>
              <a:rPr lang="cs-CZ" dirty="0" err="1" smtClean="0"/>
              <a:t>practice</a:t>
            </a:r>
            <a:r>
              <a:rPr lang="cs-CZ" dirty="0" smtClean="0"/>
              <a:t> </a:t>
            </a:r>
            <a:r>
              <a:rPr lang="cs-CZ" b="1" dirty="0" smtClean="0"/>
              <a:t>limited</a:t>
            </a:r>
            <a:r>
              <a:rPr lang="cs-CZ" dirty="0" smtClean="0"/>
              <a:t>: </a:t>
            </a:r>
            <a:r>
              <a:rPr lang="cs-CZ" dirty="0" err="1" smtClean="0"/>
              <a:t>it</a:t>
            </a:r>
            <a:r>
              <a:rPr lang="cs-CZ" dirty="0" smtClean="0"/>
              <a:t> </a:t>
            </a:r>
            <a:r>
              <a:rPr lang="cs-CZ" dirty="0" err="1" smtClean="0"/>
              <a:t>shall</a:t>
            </a:r>
            <a:r>
              <a:rPr lang="cs-CZ" dirty="0" smtClean="0"/>
              <a:t> not </a:t>
            </a:r>
            <a:r>
              <a:rPr lang="cs-CZ" dirty="0" err="1" smtClean="0"/>
              <a:t>be</a:t>
            </a:r>
            <a:r>
              <a:rPr lang="cs-CZ" dirty="0" smtClean="0"/>
              <a:t> </a:t>
            </a:r>
            <a:r>
              <a:rPr lang="cs-CZ" dirty="0" err="1" smtClean="0"/>
              <a:t>used</a:t>
            </a:r>
            <a:r>
              <a:rPr lang="cs-CZ" dirty="0" smtClean="0"/>
              <a:t> in </a:t>
            </a:r>
            <a:r>
              <a:rPr lang="cs-CZ" dirty="0" err="1" smtClean="0"/>
              <a:t>cases</a:t>
            </a:r>
            <a:r>
              <a:rPr lang="cs-CZ" dirty="0" smtClean="0"/>
              <a:t> </a:t>
            </a:r>
            <a:r>
              <a:rPr lang="cs-CZ" dirty="0" err="1" smtClean="0"/>
              <a:t>of</a:t>
            </a:r>
            <a:r>
              <a:rPr lang="cs-CZ" dirty="0" smtClean="0"/>
              <a:t> </a:t>
            </a:r>
            <a:r>
              <a:rPr lang="cs-CZ" b="1" dirty="0" err="1" smtClean="0"/>
              <a:t>discretion</a:t>
            </a:r>
            <a:r>
              <a:rPr lang="cs-CZ" b="1" dirty="0" smtClean="0"/>
              <a:t> and </a:t>
            </a:r>
            <a:r>
              <a:rPr lang="cs-CZ" b="1" dirty="0" err="1" smtClean="0"/>
              <a:t>vague</a:t>
            </a:r>
            <a:r>
              <a:rPr lang="cs-CZ" b="1" dirty="0" smtClean="0"/>
              <a:t> </a:t>
            </a:r>
            <a:r>
              <a:rPr lang="cs-CZ" b="1" dirty="0" err="1" smtClean="0"/>
              <a:t>terms</a:t>
            </a:r>
            <a:endParaRPr lang="cs-CZ" b="1" dirty="0" smtClean="0"/>
          </a:p>
        </p:txBody>
      </p:sp>
    </p:spTree>
    <p:extLst>
      <p:ext uri="{BB962C8B-B14F-4D97-AF65-F5344CB8AC3E}">
        <p14:creationId xmlns:p14="http://schemas.microsoft.com/office/powerpoint/2010/main" val="2852124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sz="2400" b="1" dirty="0" smtClean="0"/>
              <a:t>5. </a:t>
            </a:r>
            <a:r>
              <a:rPr lang="cs-CZ" sz="2400" b="1" dirty="0" err="1" smtClean="0"/>
              <a:t>Concentration</a:t>
            </a:r>
            <a:r>
              <a:rPr lang="cs-CZ" sz="2400" b="1" dirty="0" smtClean="0"/>
              <a:t> </a:t>
            </a:r>
            <a:r>
              <a:rPr lang="cs-CZ" sz="2400" b="1" dirty="0" err="1" smtClean="0"/>
              <a:t>of</a:t>
            </a:r>
            <a:r>
              <a:rPr lang="cs-CZ" sz="2400" b="1" dirty="0" smtClean="0"/>
              <a:t> </a:t>
            </a:r>
            <a:r>
              <a:rPr lang="cs-CZ" sz="2400" b="1" dirty="0" err="1" smtClean="0"/>
              <a:t>administrative</a:t>
            </a:r>
            <a:r>
              <a:rPr lang="cs-CZ" sz="2400" b="1" dirty="0" smtClean="0"/>
              <a:t> </a:t>
            </a:r>
            <a:r>
              <a:rPr lang="cs-CZ" sz="2400" b="1" dirty="0" err="1" smtClean="0"/>
              <a:t>procedure</a:t>
            </a:r>
            <a:endParaRPr lang="cs-CZ" sz="2400" b="1" dirty="0" smtClean="0"/>
          </a:p>
          <a:p>
            <a:pPr algn="just">
              <a:lnSpc>
                <a:spcPct val="100000"/>
              </a:lnSpc>
            </a:pPr>
            <a:r>
              <a:rPr lang="cs-CZ" sz="2400" b="1" dirty="0" smtClean="0"/>
              <a:t>In </a:t>
            </a:r>
            <a:r>
              <a:rPr lang="cs-CZ" sz="2400" b="1" dirty="0" err="1" smtClean="0"/>
              <a:t>general</a:t>
            </a:r>
            <a:r>
              <a:rPr lang="cs-CZ" sz="2400" b="1" dirty="0" smtClean="0"/>
              <a:t> in art. 36: </a:t>
            </a:r>
            <a:r>
              <a:rPr lang="en-US" sz="2400" i="1" dirty="0"/>
              <a:t>the administrative </a:t>
            </a:r>
            <a:r>
              <a:rPr lang="cs-CZ" sz="2400" i="1" dirty="0" smtClean="0"/>
              <a:t>body </a:t>
            </a:r>
            <a:r>
              <a:rPr lang="en-US" sz="2400" i="1" dirty="0" smtClean="0"/>
              <a:t>may </a:t>
            </a:r>
            <a:r>
              <a:rPr lang="en-US" sz="2400" i="1" dirty="0"/>
              <a:t>declare by </a:t>
            </a:r>
            <a:r>
              <a:rPr lang="en-US" sz="2400" b="1" i="1" dirty="0">
                <a:solidFill>
                  <a:srgbClr val="FF0000"/>
                </a:solidFill>
              </a:rPr>
              <a:t>which time the participants can make their proposals</a:t>
            </a:r>
            <a:r>
              <a:rPr lang="en-US" sz="2400" i="1" dirty="0" smtClean="0"/>
              <a:t>.</a:t>
            </a:r>
            <a:endParaRPr lang="cs-CZ" sz="2400" i="1" dirty="0"/>
          </a:p>
          <a:p>
            <a:pPr algn="just">
              <a:lnSpc>
                <a:spcPct val="100000"/>
              </a:lnSpc>
            </a:pPr>
            <a:r>
              <a:rPr lang="cs-CZ" sz="2400" b="1" dirty="0" smtClean="0"/>
              <a:t>In </a:t>
            </a:r>
            <a:r>
              <a:rPr lang="cs-CZ" sz="2400" b="1" dirty="0" err="1" smtClean="0"/>
              <a:t>appelate</a:t>
            </a:r>
            <a:r>
              <a:rPr lang="cs-CZ" sz="2400" b="1" dirty="0" smtClean="0"/>
              <a:t> </a:t>
            </a:r>
            <a:r>
              <a:rPr lang="cs-CZ" sz="2400" b="1" dirty="0" err="1" smtClean="0"/>
              <a:t>procedure</a:t>
            </a:r>
            <a:r>
              <a:rPr lang="cs-CZ" sz="2400" b="1" dirty="0" smtClean="0"/>
              <a:t> in art. 82 sec. 4: </a:t>
            </a:r>
            <a:r>
              <a:rPr lang="en-US" sz="2400" i="1" dirty="0">
                <a:solidFill>
                  <a:srgbClr val="FF0000"/>
                </a:solidFill>
              </a:rPr>
              <a:t>New facts and proposals </a:t>
            </a:r>
            <a:r>
              <a:rPr lang="en-US" sz="2400" i="1" dirty="0"/>
              <a:t>for the production of </a:t>
            </a:r>
            <a:r>
              <a:rPr lang="en-US" sz="2400" i="1" dirty="0">
                <a:solidFill>
                  <a:srgbClr val="FF0000"/>
                </a:solidFill>
              </a:rPr>
              <a:t>new evidence</a:t>
            </a:r>
            <a:r>
              <a:rPr lang="en-US" sz="2400" i="1" dirty="0"/>
              <a:t>, referred to in the appeal or in the course of an appeal, shall be taken into account </a:t>
            </a:r>
            <a:r>
              <a:rPr lang="en-US" sz="2400" b="1" i="1" dirty="0">
                <a:solidFill>
                  <a:srgbClr val="FF0000"/>
                </a:solidFill>
              </a:rPr>
              <a:t>only if it is such facts or evidence that the party could not have previously relied on</a:t>
            </a:r>
            <a:r>
              <a:rPr lang="en-US" sz="2400" i="1" dirty="0"/>
              <a:t>. If a party contends that it has not been allowed to take action in the proceedings at first instance, that action must be taken together with the appeal</a:t>
            </a:r>
            <a:r>
              <a:rPr lang="en-US" sz="2400" dirty="0" smtClean="0"/>
              <a:t>.</a:t>
            </a:r>
            <a:endParaRPr lang="cs-CZ" sz="2400" dirty="0" smtClean="0"/>
          </a:p>
          <a:p>
            <a:pPr algn="just">
              <a:lnSpc>
                <a:spcPct val="100000"/>
              </a:lnSpc>
            </a:pPr>
            <a:r>
              <a:rPr lang="cs-CZ" sz="2400" dirty="0" smtClean="0"/>
              <a:t>But </a:t>
            </a:r>
            <a:r>
              <a:rPr lang="cs-CZ" sz="2400" dirty="0" err="1" smtClean="0"/>
              <a:t>only</a:t>
            </a:r>
            <a:r>
              <a:rPr lang="cs-CZ" sz="2400" dirty="0" smtClean="0"/>
              <a:t> in case </a:t>
            </a:r>
            <a:r>
              <a:rPr lang="cs-CZ" sz="2400" dirty="0" err="1" smtClean="0"/>
              <a:t>of</a:t>
            </a:r>
            <a:r>
              <a:rPr lang="cs-CZ" sz="2400" dirty="0" smtClean="0"/>
              <a:t> </a:t>
            </a:r>
            <a:r>
              <a:rPr lang="cs-CZ" sz="2400" dirty="0" err="1" smtClean="0"/>
              <a:t>procedure</a:t>
            </a:r>
            <a:r>
              <a:rPr lang="cs-CZ" sz="2400" dirty="0" smtClean="0"/>
              <a:t> </a:t>
            </a:r>
            <a:r>
              <a:rPr lang="cs-CZ" sz="2400" dirty="0" err="1" smtClean="0"/>
              <a:t>that</a:t>
            </a:r>
            <a:r>
              <a:rPr lang="cs-CZ" sz="2400" dirty="0" smtClean="0"/>
              <a:t> </a:t>
            </a:r>
            <a:r>
              <a:rPr lang="cs-CZ" sz="2400" dirty="0" err="1" smtClean="0"/>
              <a:t>was</a:t>
            </a:r>
            <a:r>
              <a:rPr lang="cs-CZ" sz="2400" dirty="0" smtClean="0"/>
              <a:t> </a:t>
            </a:r>
            <a:r>
              <a:rPr lang="cs-CZ" sz="2400" b="1" dirty="0" err="1" smtClean="0"/>
              <a:t>intiated</a:t>
            </a:r>
            <a:r>
              <a:rPr lang="cs-CZ" sz="2400" b="1" dirty="0" smtClean="0"/>
              <a:t> by </a:t>
            </a:r>
            <a:r>
              <a:rPr lang="cs-CZ" sz="2400" b="1" dirty="0" err="1" smtClean="0"/>
              <a:t>the</a:t>
            </a:r>
            <a:r>
              <a:rPr lang="cs-CZ" sz="2400" b="1" dirty="0" smtClean="0"/>
              <a:t> participant</a:t>
            </a:r>
            <a:r>
              <a:rPr lang="cs-CZ" sz="2400" dirty="0" smtClean="0"/>
              <a:t>, no in </a:t>
            </a:r>
            <a:r>
              <a:rPr lang="cs-CZ" sz="2400" dirty="0" err="1" smtClean="0"/>
              <a:t>example</a:t>
            </a:r>
            <a:r>
              <a:rPr lang="cs-CZ" sz="2400" dirty="0" smtClean="0"/>
              <a:t> </a:t>
            </a:r>
            <a:r>
              <a:rPr lang="cs-CZ" sz="2400" i="1" dirty="0" smtClean="0"/>
              <a:t>ex officio</a:t>
            </a:r>
          </a:p>
        </p:txBody>
      </p:sp>
    </p:spTree>
    <p:extLst>
      <p:ext uri="{BB962C8B-B14F-4D97-AF65-F5344CB8AC3E}">
        <p14:creationId xmlns:p14="http://schemas.microsoft.com/office/powerpoint/2010/main" val="3618271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sz="2600" b="1" dirty="0"/>
              <a:t>6</a:t>
            </a:r>
            <a:r>
              <a:rPr lang="cs-CZ" sz="2600" b="1" dirty="0" smtClean="0"/>
              <a:t>. </a:t>
            </a:r>
            <a:r>
              <a:rPr lang="cs-CZ" sz="2600" b="1" dirty="0" err="1" smtClean="0"/>
              <a:t>Different</a:t>
            </a:r>
            <a:r>
              <a:rPr lang="cs-CZ" sz="2600" b="1" dirty="0" smtClean="0"/>
              <a:t> </a:t>
            </a:r>
            <a:r>
              <a:rPr lang="cs-CZ" sz="2600" b="1" dirty="0" err="1" smtClean="0"/>
              <a:t>resignations</a:t>
            </a:r>
            <a:endParaRPr lang="cs-CZ" sz="2600" b="1" dirty="0" smtClean="0"/>
          </a:p>
          <a:p>
            <a:pPr algn="just">
              <a:lnSpc>
                <a:spcPct val="100000"/>
              </a:lnSpc>
            </a:pPr>
            <a:r>
              <a:rPr lang="cs-CZ" sz="2600" b="1" dirty="0" smtClean="0"/>
              <a:t>Art. 36 sec. 3 to </a:t>
            </a:r>
            <a:r>
              <a:rPr lang="cs-CZ" sz="2600" b="1" dirty="0" err="1" smtClean="0"/>
              <a:t>be</a:t>
            </a:r>
            <a:r>
              <a:rPr lang="cs-CZ" sz="2600" b="1" dirty="0" smtClean="0"/>
              <a:t> </a:t>
            </a:r>
            <a:r>
              <a:rPr lang="cs-CZ" sz="2600" b="1" dirty="0" err="1" smtClean="0"/>
              <a:t>familiarized</a:t>
            </a:r>
            <a:r>
              <a:rPr lang="cs-CZ" sz="2600" b="1" dirty="0" smtClean="0"/>
              <a:t> </a:t>
            </a:r>
            <a:r>
              <a:rPr lang="cs-CZ" sz="2600" b="1" dirty="0" err="1" smtClean="0"/>
              <a:t>with</a:t>
            </a:r>
            <a:r>
              <a:rPr lang="cs-CZ" sz="2600" b="1" dirty="0" smtClean="0"/>
              <a:t> </a:t>
            </a:r>
            <a:r>
              <a:rPr lang="cs-CZ" sz="2600" b="1" dirty="0" err="1" smtClean="0"/>
              <a:t>the</a:t>
            </a:r>
            <a:r>
              <a:rPr lang="cs-CZ" sz="2600" b="1" dirty="0" smtClean="0"/>
              <a:t> </a:t>
            </a:r>
            <a:r>
              <a:rPr lang="cs-CZ" sz="2600" b="1" dirty="0" err="1" smtClean="0"/>
              <a:t>documents</a:t>
            </a:r>
            <a:endParaRPr lang="cs-CZ" sz="2600" b="1" dirty="0" smtClean="0"/>
          </a:p>
          <a:p>
            <a:pPr algn="just">
              <a:lnSpc>
                <a:spcPct val="100000"/>
              </a:lnSpc>
            </a:pPr>
            <a:r>
              <a:rPr lang="cs-CZ" sz="2600" b="1" dirty="0" smtClean="0"/>
              <a:t>Art. 49 sec. 1 </a:t>
            </a:r>
            <a:r>
              <a:rPr lang="cs-CZ" sz="2600" b="1" dirty="0" err="1" smtClean="0"/>
              <a:t>resignation</a:t>
            </a:r>
            <a:r>
              <a:rPr lang="cs-CZ" sz="2600" b="1" dirty="0" smtClean="0"/>
              <a:t> </a:t>
            </a:r>
            <a:r>
              <a:rPr lang="cs-CZ" sz="2600" b="1" dirty="0" err="1" smtClean="0"/>
              <a:t>for</a:t>
            </a:r>
            <a:r>
              <a:rPr lang="cs-CZ" sz="2600" b="1" dirty="0" smtClean="0"/>
              <a:t> </a:t>
            </a:r>
            <a:r>
              <a:rPr lang="en-US" sz="2600" b="1" dirty="0"/>
              <a:t>right to participate in the oral </a:t>
            </a:r>
            <a:r>
              <a:rPr lang="en-US" sz="2600" b="1" dirty="0" smtClean="0"/>
              <a:t>hearing</a:t>
            </a:r>
            <a:endParaRPr lang="cs-CZ" sz="2600" b="1" dirty="0" smtClean="0"/>
          </a:p>
          <a:p>
            <a:pPr algn="just">
              <a:lnSpc>
                <a:spcPct val="100000"/>
              </a:lnSpc>
            </a:pPr>
            <a:r>
              <a:rPr lang="cs-CZ" sz="2600" b="1" dirty="0" smtClean="0"/>
              <a:t>Art. 51 sec. 2 </a:t>
            </a:r>
            <a:r>
              <a:rPr lang="cs-CZ" sz="2600" b="1" dirty="0" err="1" smtClean="0"/>
              <a:t>resignation</a:t>
            </a:r>
            <a:r>
              <a:rPr lang="cs-CZ" sz="2600" b="1" dirty="0" smtClean="0"/>
              <a:t> </a:t>
            </a:r>
            <a:r>
              <a:rPr lang="cs-CZ" sz="2600" b="1" dirty="0" err="1" smtClean="0"/>
              <a:t>for</a:t>
            </a:r>
            <a:r>
              <a:rPr lang="cs-CZ" sz="2600" b="1" dirty="0" smtClean="0"/>
              <a:t> </a:t>
            </a:r>
            <a:r>
              <a:rPr lang="en-US" sz="2600" b="1" dirty="0"/>
              <a:t>the right to take part in the taking of </a:t>
            </a:r>
            <a:r>
              <a:rPr lang="en-US" sz="2600" b="1" dirty="0" smtClean="0"/>
              <a:t>evidence</a:t>
            </a:r>
            <a:endParaRPr lang="cs-CZ" sz="2600" b="1" dirty="0" smtClean="0"/>
          </a:p>
          <a:p>
            <a:pPr algn="just">
              <a:lnSpc>
                <a:spcPct val="100000"/>
              </a:lnSpc>
            </a:pPr>
            <a:r>
              <a:rPr lang="cs-CZ" sz="2600" b="1" dirty="0" smtClean="0"/>
              <a:t>Art. 72 </a:t>
            </a:r>
            <a:r>
              <a:rPr lang="cs-CZ" sz="2600" b="1" dirty="0" err="1" smtClean="0"/>
              <a:t>resignation</a:t>
            </a:r>
            <a:r>
              <a:rPr lang="cs-CZ" sz="2600" b="1" dirty="0" smtClean="0"/>
              <a:t> </a:t>
            </a:r>
            <a:r>
              <a:rPr lang="cs-CZ" sz="2600" b="1" dirty="0" err="1" smtClean="0"/>
              <a:t>for</a:t>
            </a:r>
            <a:r>
              <a:rPr lang="cs-CZ" sz="2600" b="1" dirty="0" smtClean="0"/>
              <a:t> </a:t>
            </a:r>
            <a:r>
              <a:rPr lang="en-US" sz="2600" b="1" dirty="0"/>
              <a:t>the right to receive a written copy of the </a:t>
            </a:r>
            <a:r>
              <a:rPr lang="en-US" sz="2600" b="1" dirty="0" smtClean="0"/>
              <a:t>decision</a:t>
            </a:r>
            <a:r>
              <a:rPr lang="cs-CZ" sz="2600" b="1" dirty="0" smtClean="0"/>
              <a:t>, </a:t>
            </a:r>
            <a:r>
              <a:rPr lang="cs-CZ" sz="2600" b="1" dirty="0" err="1" smtClean="0"/>
              <a:t>or</a:t>
            </a:r>
            <a:r>
              <a:rPr lang="cs-CZ" sz="2600" b="1" dirty="0" smtClean="0"/>
              <a:t> </a:t>
            </a:r>
            <a:r>
              <a:rPr lang="cs-CZ" sz="2600" b="1" dirty="0" err="1" smtClean="0"/>
              <a:t>all</a:t>
            </a:r>
            <a:r>
              <a:rPr lang="cs-CZ" sz="2600" b="1" dirty="0" smtClean="0"/>
              <a:t> </a:t>
            </a:r>
            <a:r>
              <a:rPr lang="cs-CZ" sz="2600" b="1" dirty="0" err="1" smtClean="0"/>
              <a:t>decisions</a:t>
            </a:r>
            <a:r>
              <a:rPr lang="cs-CZ" sz="2600" b="1" dirty="0" smtClean="0"/>
              <a:t> made </a:t>
            </a:r>
            <a:r>
              <a:rPr lang="cs-CZ" sz="2600" b="1" dirty="0" err="1" smtClean="0"/>
              <a:t>during</a:t>
            </a:r>
            <a:r>
              <a:rPr lang="cs-CZ" sz="2600" b="1" dirty="0" smtClean="0"/>
              <a:t> </a:t>
            </a:r>
            <a:r>
              <a:rPr lang="cs-CZ" sz="2600" b="1" dirty="0" err="1" smtClean="0"/>
              <a:t>the</a:t>
            </a:r>
            <a:r>
              <a:rPr lang="cs-CZ" sz="2600" b="1" dirty="0" smtClean="0"/>
              <a:t> </a:t>
            </a:r>
            <a:r>
              <a:rPr lang="cs-CZ" sz="2600" b="1" dirty="0" err="1" smtClean="0"/>
              <a:t>procedure</a:t>
            </a:r>
            <a:endParaRPr lang="cs-CZ" sz="2600" b="1" dirty="0" smtClean="0"/>
          </a:p>
          <a:p>
            <a:pPr algn="just">
              <a:lnSpc>
                <a:spcPct val="100000"/>
              </a:lnSpc>
            </a:pPr>
            <a:r>
              <a:rPr lang="cs-CZ" sz="2600" b="1" dirty="0" smtClean="0"/>
              <a:t>Art. 82 sec. 2 </a:t>
            </a:r>
            <a:r>
              <a:rPr lang="cs-CZ" sz="2600" b="1" dirty="0" err="1" smtClean="0"/>
              <a:t>resignation</a:t>
            </a:r>
            <a:r>
              <a:rPr lang="cs-CZ" sz="2600" b="1" dirty="0" smtClean="0"/>
              <a:t> </a:t>
            </a:r>
            <a:r>
              <a:rPr lang="cs-CZ" sz="2600" b="1" dirty="0" err="1" smtClean="0"/>
              <a:t>from</a:t>
            </a:r>
            <a:r>
              <a:rPr lang="cs-CZ" sz="2600" b="1" dirty="0" smtClean="0"/>
              <a:t> </a:t>
            </a:r>
            <a:r>
              <a:rPr lang="cs-CZ" sz="2600" b="1" dirty="0" err="1" smtClean="0"/>
              <a:t>bringing</a:t>
            </a:r>
            <a:r>
              <a:rPr lang="cs-CZ" sz="2600" b="1" dirty="0" smtClean="0"/>
              <a:t> </a:t>
            </a:r>
            <a:r>
              <a:rPr lang="cs-CZ" sz="2600" b="1" dirty="0" err="1" smtClean="0"/>
              <a:t>an</a:t>
            </a:r>
            <a:r>
              <a:rPr lang="cs-CZ" sz="2600" b="1" dirty="0" smtClean="0"/>
              <a:t> appeal </a:t>
            </a:r>
            <a:r>
              <a:rPr lang="cs-CZ" sz="2600" dirty="0" smtClean="0"/>
              <a:t>(</a:t>
            </a:r>
            <a:r>
              <a:rPr lang="en-US" sz="2600" i="1" dirty="0"/>
              <a:t>The right to lodge an appeal does not belong to the party who, after notification of the decision of this right, has given up in writing or orally to the protocol</a:t>
            </a:r>
            <a:r>
              <a:rPr lang="en-US" sz="2600" i="1" dirty="0" smtClean="0"/>
              <a:t>.</a:t>
            </a:r>
            <a:r>
              <a:rPr lang="cs-CZ" sz="2600" dirty="0" smtClean="0"/>
              <a:t>)</a:t>
            </a:r>
            <a:endParaRPr lang="cs-CZ" sz="2600" b="1" dirty="0" smtClean="0"/>
          </a:p>
          <a:p>
            <a:pPr marL="72000" indent="0" algn="just">
              <a:lnSpc>
                <a:spcPct val="100000"/>
              </a:lnSpc>
              <a:buNone/>
            </a:pPr>
            <a:endParaRPr lang="cs-CZ" sz="2600" b="1" dirty="0"/>
          </a:p>
          <a:p>
            <a:pPr marL="72000" indent="0" algn="just">
              <a:lnSpc>
                <a:spcPct val="100000"/>
              </a:lnSpc>
              <a:buNone/>
            </a:pPr>
            <a:endParaRPr lang="cs-CZ" sz="2600" b="1" dirty="0" smtClean="0"/>
          </a:p>
        </p:txBody>
      </p:sp>
    </p:spTree>
    <p:extLst>
      <p:ext uri="{BB962C8B-B14F-4D97-AF65-F5344CB8AC3E}">
        <p14:creationId xmlns:p14="http://schemas.microsoft.com/office/powerpoint/2010/main" val="1923442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sz="2600" b="1" dirty="0" smtClean="0"/>
              <a:t>7. </a:t>
            </a:r>
            <a:r>
              <a:rPr lang="cs-CZ" sz="2600" b="1" dirty="0" err="1" smtClean="0"/>
              <a:t>self-review</a:t>
            </a:r>
            <a:r>
              <a:rPr lang="cs-CZ" sz="2600" b="1" dirty="0" smtClean="0"/>
              <a:t> </a:t>
            </a:r>
            <a:r>
              <a:rPr lang="cs-CZ" sz="2600" b="1" dirty="0" err="1" smtClean="0"/>
              <a:t>of</a:t>
            </a:r>
            <a:r>
              <a:rPr lang="cs-CZ" sz="2600" b="1" dirty="0" smtClean="0"/>
              <a:t> </a:t>
            </a:r>
            <a:r>
              <a:rPr lang="cs-CZ" sz="2600" b="1" dirty="0" err="1" smtClean="0"/>
              <a:t>the</a:t>
            </a:r>
            <a:r>
              <a:rPr lang="cs-CZ" sz="2600" b="1" dirty="0" smtClean="0"/>
              <a:t> </a:t>
            </a:r>
            <a:r>
              <a:rPr lang="cs-CZ" sz="2600" b="1" dirty="0" err="1" smtClean="0"/>
              <a:t>decision</a:t>
            </a:r>
            <a:r>
              <a:rPr lang="cs-CZ" sz="2600" b="1" dirty="0" smtClean="0"/>
              <a:t> by </a:t>
            </a:r>
            <a:r>
              <a:rPr lang="cs-CZ" sz="2600" b="1" dirty="0" err="1" smtClean="0"/>
              <a:t>the</a:t>
            </a:r>
            <a:r>
              <a:rPr lang="cs-CZ" sz="2600" b="1" dirty="0" smtClean="0"/>
              <a:t> </a:t>
            </a:r>
            <a:r>
              <a:rPr lang="cs-CZ" sz="2600" b="1" dirty="0" err="1" smtClean="0"/>
              <a:t>firts</a:t>
            </a:r>
            <a:r>
              <a:rPr lang="cs-CZ" sz="2600" b="1" dirty="0" smtClean="0"/>
              <a:t> instance </a:t>
            </a:r>
            <a:r>
              <a:rPr lang="cs-CZ" sz="2600" b="1" dirty="0" err="1" smtClean="0"/>
              <a:t>authority</a:t>
            </a:r>
            <a:r>
              <a:rPr lang="cs-CZ" sz="2600" b="1" dirty="0" smtClean="0"/>
              <a:t> (art. 87)</a:t>
            </a:r>
          </a:p>
          <a:p>
            <a:pPr algn="just">
              <a:lnSpc>
                <a:spcPct val="100000"/>
              </a:lnSpc>
            </a:pPr>
            <a:r>
              <a:rPr lang="en-US" sz="2600" dirty="0"/>
              <a:t>The administrative </a:t>
            </a:r>
            <a:r>
              <a:rPr lang="cs-CZ" sz="2600" dirty="0" smtClean="0"/>
              <a:t>body </a:t>
            </a:r>
            <a:r>
              <a:rPr lang="en-US" sz="2600" dirty="0" smtClean="0"/>
              <a:t>which </a:t>
            </a:r>
            <a:r>
              <a:rPr lang="en-US" sz="2600" b="1" dirty="0"/>
              <a:t>issued the contested decision </a:t>
            </a:r>
            <a:r>
              <a:rPr lang="en-US" sz="2600" dirty="0"/>
              <a:t>may </a:t>
            </a:r>
            <a:r>
              <a:rPr lang="en-US" sz="2600" b="1" dirty="0">
                <a:solidFill>
                  <a:srgbClr val="FF0000"/>
                </a:solidFill>
              </a:rPr>
              <a:t>revoke or amend </a:t>
            </a:r>
            <a:r>
              <a:rPr lang="en-US" sz="2600" dirty="0"/>
              <a:t>them if it </a:t>
            </a:r>
            <a:r>
              <a:rPr lang="en-US" sz="2600" b="1" dirty="0"/>
              <a:t>fully complies </a:t>
            </a:r>
            <a:r>
              <a:rPr lang="en-US" sz="2600" dirty="0"/>
              <a:t>with the appeal and if it does </a:t>
            </a:r>
            <a:r>
              <a:rPr lang="en-US" sz="2600" b="1" dirty="0"/>
              <a:t>not cause harm </a:t>
            </a:r>
            <a:r>
              <a:rPr lang="en-US" sz="2600" dirty="0"/>
              <a:t>to any of the parties, unless everyone concerned has given their consent. This decision may be appealed</a:t>
            </a:r>
            <a:r>
              <a:rPr lang="en-US" sz="2600" dirty="0" smtClean="0"/>
              <a:t>.</a:t>
            </a:r>
            <a:endParaRPr lang="cs-CZ" sz="2600" dirty="0" smtClean="0"/>
          </a:p>
          <a:p>
            <a:pPr algn="just">
              <a:lnSpc>
                <a:spcPct val="100000"/>
              </a:lnSpc>
            </a:pPr>
            <a:r>
              <a:rPr lang="cs-CZ" sz="2600" dirty="0" err="1" smtClean="0"/>
              <a:t>Possible</a:t>
            </a:r>
            <a:r>
              <a:rPr lang="cs-CZ" sz="2600" dirty="0" smtClean="0"/>
              <a:t> </a:t>
            </a:r>
            <a:r>
              <a:rPr lang="cs-CZ" sz="2600" dirty="0" err="1" smtClean="0"/>
              <a:t>only</a:t>
            </a:r>
            <a:r>
              <a:rPr lang="cs-CZ" sz="2600" dirty="0" smtClean="0"/>
              <a:t> </a:t>
            </a:r>
            <a:r>
              <a:rPr lang="cs-CZ" sz="2600" dirty="0" err="1" smtClean="0"/>
              <a:t>when</a:t>
            </a:r>
            <a:r>
              <a:rPr lang="cs-CZ" sz="2600" dirty="0" smtClean="0"/>
              <a:t> </a:t>
            </a:r>
            <a:r>
              <a:rPr lang="cs-CZ" sz="2600" dirty="0" err="1" smtClean="0"/>
              <a:t>the</a:t>
            </a:r>
            <a:r>
              <a:rPr lang="cs-CZ" sz="2600" dirty="0" smtClean="0"/>
              <a:t> appeal </a:t>
            </a:r>
            <a:r>
              <a:rPr lang="cs-CZ" sz="2600" dirty="0" err="1" smtClean="0"/>
              <a:t>is</a:t>
            </a:r>
            <a:r>
              <a:rPr lang="cs-CZ" sz="2600" dirty="0" smtClean="0"/>
              <a:t> </a:t>
            </a:r>
            <a:r>
              <a:rPr lang="cs-CZ" sz="2600" dirty="0" err="1" smtClean="0"/>
              <a:t>used</a:t>
            </a:r>
            <a:r>
              <a:rPr lang="cs-CZ" sz="2600" dirty="0" smtClean="0"/>
              <a:t>, no ex officio</a:t>
            </a:r>
            <a:endParaRPr lang="cs-CZ" sz="2600" dirty="0"/>
          </a:p>
          <a:p>
            <a:pPr marL="72000" indent="0" algn="just">
              <a:lnSpc>
                <a:spcPct val="100000"/>
              </a:lnSpc>
              <a:buNone/>
            </a:pPr>
            <a:endParaRPr lang="cs-CZ" sz="2600" b="1" dirty="0" smtClean="0"/>
          </a:p>
        </p:txBody>
      </p:sp>
    </p:spTree>
    <p:extLst>
      <p:ext uri="{BB962C8B-B14F-4D97-AF65-F5344CB8AC3E}">
        <p14:creationId xmlns:p14="http://schemas.microsoft.com/office/powerpoint/2010/main" val="4073175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sz="2400" b="1" dirty="0" smtClean="0"/>
              <a:t>8. </a:t>
            </a:r>
            <a:r>
              <a:rPr lang="cs-CZ" sz="2400" b="1" dirty="0" err="1" smtClean="0"/>
              <a:t>order</a:t>
            </a:r>
            <a:r>
              <a:rPr lang="cs-CZ" sz="2400" b="1" dirty="0" smtClean="0"/>
              <a:t> (art. 150)</a:t>
            </a:r>
          </a:p>
          <a:p>
            <a:pPr marL="72000" indent="0" algn="just">
              <a:lnSpc>
                <a:spcPct val="100000"/>
              </a:lnSpc>
              <a:buNone/>
            </a:pPr>
            <a:r>
              <a:rPr lang="en-US" sz="1600" i="1" dirty="0"/>
              <a:t>(1) </a:t>
            </a:r>
            <a:r>
              <a:rPr lang="en-US" sz="1600" i="1" dirty="0">
                <a:solidFill>
                  <a:srgbClr val="FF0000"/>
                </a:solidFill>
              </a:rPr>
              <a:t>Obligations</a:t>
            </a:r>
            <a:r>
              <a:rPr lang="en-US" sz="1600" i="1" dirty="0"/>
              <a:t> in proceedings </a:t>
            </a:r>
            <a:r>
              <a:rPr lang="en-US" sz="1600" i="1" dirty="0">
                <a:solidFill>
                  <a:srgbClr val="FF0000"/>
                </a:solidFill>
              </a:rPr>
              <a:t>ex officio </a:t>
            </a:r>
            <a:r>
              <a:rPr lang="en-US" sz="1600" i="1" dirty="0"/>
              <a:t>and in disputed proceedings may be imposed by </a:t>
            </a:r>
            <a:r>
              <a:rPr lang="en-US" sz="1600" i="1" dirty="0">
                <a:solidFill>
                  <a:srgbClr val="FF0000"/>
                </a:solidFill>
              </a:rPr>
              <a:t>written order</a:t>
            </a:r>
            <a:r>
              <a:rPr lang="en-US" sz="1600" i="1" dirty="0"/>
              <a:t>. The administrative authority </a:t>
            </a:r>
            <a:r>
              <a:rPr lang="en-US" sz="1600" i="1" dirty="0">
                <a:solidFill>
                  <a:srgbClr val="FF0000"/>
                </a:solidFill>
              </a:rPr>
              <a:t>may issue </a:t>
            </a:r>
            <a:r>
              <a:rPr lang="en-US" sz="1600" i="1" dirty="0"/>
              <a:t>the order if it considers the factual finding to be sufficient; issuing an order may be the </a:t>
            </a:r>
            <a:r>
              <a:rPr lang="en-US" sz="1600" i="1" dirty="0">
                <a:solidFill>
                  <a:srgbClr val="FF0000"/>
                </a:solidFill>
              </a:rPr>
              <a:t>first act in proceedings</a:t>
            </a:r>
            <a:r>
              <a:rPr lang="en-US" sz="1600" i="1" dirty="0"/>
              <a:t>. If the issuing of the order is not the first act in the proceedings, the order </a:t>
            </a:r>
            <a:r>
              <a:rPr lang="en-US" sz="1600" i="1" dirty="0">
                <a:solidFill>
                  <a:srgbClr val="FF0000"/>
                </a:solidFill>
              </a:rPr>
              <a:t>may not contain a statement of reasons</a:t>
            </a:r>
            <a:r>
              <a:rPr lang="en-US" sz="1600" i="1" dirty="0"/>
              <a:t>.</a:t>
            </a:r>
          </a:p>
          <a:p>
            <a:pPr marL="72000" indent="0" algn="just">
              <a:lnSpc>
                <a:spcPct val="100000"/>
              </a:lnSpc>
              <a:buNone/>
            </a:pPr>
            <a:r>
              <a:rPr lang="en-US" sz="1600" i="1" dirty="0" smtClean="0"/>
              <a:t>(</a:t>
            </a:r>
            <a:r>
              <a:rPr lang="en-US" sz="1600" i="1" dirty="0"/>
              <a:t>2) In the procedure for issuing an order, the only document may be the </a:t>
            </a:r>
            <a:r>
              <a:rPr lang="en-US" sz="1600" i="1" dirty="0">
                <a:solidFill>
                  <a:srgbClr val="FF0000"/>
                </a:solidFill>
              </a:rPr>
              <a:t>inspection protocol issued </a:t>
            </a:r>
            <a:r>
              <a:rPr lang="en-US" sz="1600" i="1" dirty="0"/>
              <a:t>pursuant to a special law by the same administrative authority, which is competent in the matter and locally competent for the administrative procedure following the inspection, </a:t>
            </a:r>
            <a:r>
              <a:rPr lang="cs-CZ" sz="1600" i="1" dirty="0" smtClean="0"/>
              <a:t>… </a:t>
            </a:r>
            <a:r>
              <a:rPr lang="en-US" sz="1600" i="1" dirty="0"/>
              <a:t> </a:t>
            </a:r>
          </a:p>
          <a:p>
            <a:pPr marL="72000" indent="0" algn="just">
              <a:lnSpc>
                <a:spcPct val="100000"/>
              </a:lnSpc>
              <a:buNone/>
            </a:pPr>
            <a:r>
              <a:rPr lang="en-US" sz="1600" i="1" dirty="0"/>
              <a:t>(3) The person to whom the obligation is imposed may </a:t>
            </a:r>
            <a:r>
              <a:rPr lang="en-US" sz="1600" i="1" dirty="0">
                <a:solidFill>
                  <a:srgbClr val="FF0000"/>
                </a:solidFill>
              </a:rPr>
              <a:t>file an opposition to the order within 8 days </a:t>
            </a:r>
            <a:r>
              <a:rPr lang="en-US" sz="1600" i="1" dirty="0"/>
              <a:t>from the date of notification of the order. By submitting a </a:t>
            </a:r>
            <a:r>
              <a:rPr lang="en-US" sz="1600" i="1" dirty="0">
                <a:solidFill>
                  <a:srgbClr val="FF0000"/>
                </a:solidFill>
              </a:rPr>
              <a:t>resistance, the order is canceled and the procedure continues</a:t>
            </a:r>
            <a:r>
              <a:rPr lang="en-US" sz="1600" i="1" dirty="0"/>
              <a:t>; </a:t>
            </a:r>
            <a:r>
              <a:rPr lang="cs-CZ" sz="1600" i="1" dirty="0" smtClean="0"/>
              <a:t>… </a:t>
            </a:r>
            <a:r>
              <a:rPr lang="en-US" sz="1600" i="1" dirty="0" smtClean="0"/>
              <a:t>Withdrawal </a:t>
            </a:r>
            <a:r>
              <a:rPr lang="en-US" sz="1600" i="1" dirty="0"/>
              <a:t>of the resistance is not permitted. The statement of opposition shall be lodged with the administrative authority which issued the order. </a:t>
            </a:r>
            <a:r>
              <a:rPr lang="en-US" sz="1600" b="1" i="1" dirty="0">
                <a:solidFill>
                  <a:srgbClr val="FF0000"/>
                </a:solidFill>
              </a:rPr>
              <a:t>An order that has not been challenged becomes a final and enforceable decision</a:t>
            </a:r>
            <a:r>
              <a:rPr lang="en-US" sz="1600" i="1" dirty="0"/>
              <a:t>.</a:t>
            </a:r>
          </a:p>
          <a:p>
            <a:pPr marL="72000" indent="0" algn="just">
              <a:lnSpc>
                <a:spcPct val="100000"/>
              </a:lnSpc>
              <a:buNone/>
            </a:pPr>
            <a:r>
              <a:rPr lang="en-US" sz="1600" i="1" dirty="0" smtClean="0"/>
              <a:t>(</a:t>
            </a:r>
            <a:r>
              <a:rPr lang="en-US" sz="1600" i="1" dirty="0"/>
              <a:t>4) The order must contain a notice in which the administrative authority states that it is possible to file an opposition against the order, within what period it can be done, from which day this period is calculated and with which administrative authority the opposition is filed. Where the issue of an order is the first act in the proceedings, it shall not be liable to pay the costs.</a:t>
            </a:r>
          </a:p>
          <a:p>
            <a:pPr marL="72000" indent="0" algn="just">
              <a:lnSpc>
                <a:spcPct val="100000"/>
              </a:lnSpc>
              <a:buNone/>
            </a:pPr>
            <a:r>
              <a:rPr lang="en-US" sz="1600" i="1" dirty="0" smtClean="0"/>
              <a:t>(</a:t>
            </a:r>
            <a:r>
              <a:rPr lang="en-US" sz="1600" i="1" dirty="0"/>
              <a:t>5) If the participant </a:t>
            </a:r>
            <a:r>
              <a:rPr lang="en-US" sz="1600" i="1" dirty="0">
                <a:solidFill>
                  <a:srgbClr val="FF0000"/>
                </a:solidFill>
              </a:rPr>
              <a:t>is present and fully acknowledges the reasons for issuing the order</a:t>
            </a:r>
            <a:r>
              <a:rPr lang="en-US" sz="1600" i="1" dirty="0"/>
              <a:t>, the </a:t>
            </a:r>
            <a:r>
              <a:rPr lang="en-US" sz="1600" b="1" i="1" dirty="0"/>
              <a:t>state of the matter shall be deemed proven </a:t>
            </a:r>
            <a:r>
              <a:rPr lang="en-US" sz="1600" i="1" dirty="0"/>
              <a:t>and the order may be issued on the spot if it imposes an obligation for monetary performance of up to CZK </a:t>
            </a:r>
            <a:r>
              <a:rPr lang="en-US" sz="1600" b="1" i="1" dirty="0"/>
              <a:t>10,000 </a:t>
            </a:r>
            <a:r>
              <a:rPr lang="en-US" sz="1600" i="1" dirty="0"/>
              <a:t>or an obligation for non-monetary performance </a:t>
            </a:r>
            <a:r>
              <a:rPr lang="cs-CZ" sz="1600" i="1" dirty="0" smtClean="0"/>
              <a:t>o</a:t>
            </a:r>
            <a:r>
              <a:rPr lang="en-US" sz="1600" i="1" dirty="0" smtClean="0"/>
              <a:t>n </a:t>
            </a:r>
            <a:r>
              <a:rPr lang="en-US" sz="1600" i="1" dirty="0"/>
              <a:t>the place. The statement of </a:t>
            </a:r>
            <a:r>
              <a:rPr lang="en-US" sz="1600" i="1" dirty="0">
                <a:solidFill>
                  <a:srgbClr val="FF0000"/>
                </a:solidFill>
              </a:rPr>
              <a:t>reasons for the order may be replaced </a:t>
            </a:r>
            <a:r>
              <a:rPr lang="en-US" sz="1600" i="1" dirty="0"/>
              <a:t>by the participant's </a:t>
            </a:r>
            <a:r>
              <a:rPr lang="en-US" sz="1600" i="1" dirty="0">
                <a:solidFill>
                  <a:srgbClr val="FF0000"/>
                </a:solidFill>
              </a:rPr>
              <a:t>self-signed declaration of acceptance of the obligation</a:t>
            </a:r>
            <a:r>
              <a:rPr lang="en-US" sz="1600" i="1" dirty="0"/>
              <a:t>. By signing the declaration, the order </a:t>
            </a:r>
            <a:r>
              <a:rPr lang="en-US" sz="1600" b="1" i="1" dirty="0">
                <a:solidFill>
                  <a:srgbClr val="FF0000"/>
                </a:solidFill>
              </a:rPr>
              <a:t>becomes a final and enforceable decision. The participant must be demonstrably informed about this fact in advance. An on-site order cannot be opposed.</a:t>
            </a:r>
          </a:p>
          <a:p>
            <a:pPr marL="72000" indent="0" algn="just">
              <a:lnSpc>
                <a:spcPct val="100000"/>
              </a:lnSpc>
              <a:buNone/>
            </a:pPr>
            <a:endParaRPr lang="cs-CZ" sz="1600" i="1" dirty="0" smtClean="0"/>
          </a:p>
          <a:p>
            <a:pPr marL="72000" indent="0" algn="just">
              <a:lnSpc>
                <a:spcPct val="100000"/>
              </a:lnSpc>
              <a:buNone/>
            </a:pPr>
            <a:endParaRPr lang="cs-CZ" sz="1600" i="1" dirty="0" smtClean="0"/>
          </a:p>
        </p:txBody>
      </p:sp>
    </p:spTree>
    <p:extLst>
      <p:ext uri="{BB962C8B-B14F-4D97-AF65-F5344CB8AC3E}">
        <p14:creationId xmlns:p14="http://schemas.microsoft.com/office/powerpoint/2010/main" val="3672735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sz="2400" b="1" dirty="0"/>
              <a:t>9</a:t>
            </a:r>
            <a:r>
              <a:rPr lang="cs-CZ" sz="2400" b="1" dirty="0" smtClean="0"/>
              <a:t>. </a:t>
            </a:r>
            <a:r>
              <a:rPr lang="cs-CZ" sz="2400" b="1" dirty="0" err="1" smtClean="0"/>
              <a:t>confirmation</a:t>
            </a:r>
            <a:r>
              <a:rPr lang="cs-CZ" sz="2400" b="1" dirty="0" smtClean="0"/>
              <a:t> (art. 151)</a:t>
            </a:r>
          </a:p>
          <a:p>
            <a:pPr marL="72000" indent="0" algn="just">
              <a:lnSpc>
                <a:spcPct val="100000"/>
              </a:lnSpc>
              <a:buNone/>
            </a:pPr>
            <a:endParaRPr lang="en-US" sz="1600" i="1" dirty="0"/>
          </a:p>
          <a:p>
            <a:pPr marL="72000" indent="0" algn="just">
              <a:lnSpc>
                <a:spcPct val="100000"/>
              </a:lnSpc>
              <a:buNone/>
            </a:pPr>
            <a:r>
              <a:rPr lang="en-US" sz="2400" i="1" dirty="0"/>
              <a:t>(1) If the administrative </a:t>
            </a:r>
            <a:r>
              <a:rPr lang="en-US" sz="2400" b="1" i="1" dirty="0">
                <a:solidFill>
                  <a:srgbClr val="FF0000"/>
                </a:solidFill>
              </a:rPr>
              <a:t>authority fully complies with the application for granting a right</a:t>
            </a:r>
            <a:r>
              <a:rPr lang="en-US" sz="2400" i="1" dirty="0"/>
              <a:t>, the existence of which is certified by </a:t>
            </a:r>
            <a:r>
              <a:rPr lang="en-US" sz="2400" i="1" dirty="0">
                <a:solidFill>
                  <a:srgbClr val="FF0000"/>
                </a:solidFill>
              </a:rPr>
              <a:t>a document stipulated by law</a:t>
            </a:r>
            <a:r>
              <a:rPr lang="en-US" sz="2400" i="1" dirty="0"/>
              <a:t>, </a:t>
            </a:r>
            <a:r>
              <a:rPr lang="en-US" sz="2400" b="1" i="1" dirty="0"/>
              <a:t>only this document </a:t>
            </a:r>
            <a:r>
              <a:rPr lang="en-US" sz="2400" i="1" dirty="0"/>
              <a:t>may be issued </a:t>
            </a:r>
            <a:r>
              <a:rPr lang="en-US" sz="2400" i="1" dirty="0">
                <a:solidFill>
                  <a:srgbClr val="FF0000"/>
                </a:solidFill>
              </a:rPr>
              <a:t>instead of a written copy of the decision</a:t>
            </a:r>
            <a:r>
              <a:rPr lang="en-US" sz="2400" i="1" dirty="0"/>
              <a:t>.</a:t>
            </a:r>
          </a:p>
          <a:p>
            <a:pPr marL="72000" indent="0" algn="just">
              <a:lnSpc>
                <a:spcPct val="100000"/>
              </a:lnSpc>
              <a:buNone/>
            </a:pPr>
            <a:r>
              <a:rPr lang="en-US" sz="2400" i="1" dirty="0" smtClean="0"/>
              <a:t>(</a:t>
            </a:r>
            <a:r>
              <a:rPr lang="en-US" sz="2400" i="1" dirty="0"/>
              <a:t>2) The record of the document shall be recorded in the file containing the particulars </a:t>
            </a:r>
            <a:r>
              <a:rPr lang="cs-CZ" sz="2400" i="1" dirty="0" smtClean="0"/>
              <a:t>….</a:t>
            </a:r>
            <a:r>
              <a:rPr lang="en-US" sz="2400" i="1" dirty="0" smtClean="0"/>
              <a:t> </a:t>
            </a:r>
            <a:r>
              <a:rPr lang="en-US" sz="2400" i="1" dirty="0"/>
              <a:t>Instead of justification, the record shall contain the </a:t>
            </a:r>
            <a:r>
              <a:rPr lang="en-US" sz="2400" i="1" dirty="0">
                <a:solidFill>
                  <a:srgbClr val="FF0000"/>
                </a:solidFill>
              </a:rPr>
              <a:t>list of supporting documents for the decision.</a:t>
            </a:r>
          </a:p>
          <a:p>
            <a:pPr marL="72000" indent="0" algn="just">
              <a:lnSpc>
                <a:spcPct val="100000"/>
              </a:lnSpc>
              <a:buNone/>
            </a:pPr>
            <a:r>
              <a:rPr lang="en-US" sz="2400" i="1" dirty="0" smtClean="0"/>
              <a:t>(</a:t>
            </a:r>
            <a:r>
              <a:rPr lang="en-US" sz="2400" i="1" dirty="0"/>
              <a:t>3) On the day of receipt of the document by the participant, the decision </a:t>
            </a:r>
            <a:r>
              <a:rPr lang="en-US" sz="2400" i="1" dirty="0">
                <a:solidFill>
                  <a:srgbClr val="FF0000"/>
                </a:solidFill>
              </a:rPr>
              <a:t>becomes final and legally effective.</a:t>
            </a:r>
            <a:endParaRPr lang="cs-CZ" sz="2400" i="1" dirty="0" smtClean="0">
              <a:solidFill>
                <a:srgbClr val="FF0000"/>
              </a:solidFill>
            </a:endParaRPr>
          </a:p>
          <a:p>
            <a:pPr marL="72000" indent="0" algn="just">
              <a:lnSpc>
                <a:spcPct val="100000"/>
              </a:lnSpc>
              <a:buNone/>
            </a:pPr>
            <a:endParaRPr lang="cs-CZ" sz="1600" i="1" dirty="0" smtClean="0"/>
          </a:p>
        </p:txBody>
      </p:sp>
    </p:spTree>
    <p:extLst>
      <p:ext uri="{BB962C8B-B14F-4D97-AF65-F5344CB8AC3E}">
        <p14:creationId xmlns:p14="http://schemas.microsoft.com/office/powerpoint/2010/main" val="26245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415200"/>
            <a:ext cx="10753200" cy="451576"/>
          </a:xfrm>
        </p:spPr>
        <p:txBody>
          <a:bodyPr/>
          <a:lstStyle/>
          <a:p>
            <a:r>
              <a:rPr lang="cs-CZ" dirty="0" err="1"/>
              <a:t>System</a:t>
            </a:r>
            <a:r>
              <a:rPr lang="cs-CZ" dirty="0"/>
              <a:t> </a:t>
            </a:r>
            <a:r>
              <a:rPr lang="cs-CZ" dirty="0" err="1"/>
              <a:t>of</a:t>
            </a:r>
            <a:r>
              <a:rPr lang="cs-CZ" dirty="0"/>
              <a:t> (Czech) </a:t>
            </a:r>
            <a:r>
              <a:rPr lang="cs-CZ" dirty="0" err="1"/>
              <a:t>Administrative</a:t>
            </a:r>
            <a:r>
              <a:rPr lang="cs-CZ" dirty="0"/>
              <a:t> </a:t>
            </a:r>
            <a:r>
              <a:rPr lang="cs-CZ" dirty="0" err="1"/>
              <a:t>Law</a:t>
            </a:r>
            <a:endParaRPr lang="cs-CZ" dirty="0"/>
          </a:p>
        </p:txBody>
      </p:sp>
      <p:sp>
        <p:nvSpPr>
          <p:cNvPr id="5" name="Zástupný symbol pro obsah 4"/>
          <p:cNvSpPr>
            <a:spLocks noGrp="1"/>
          </p:cNvSpPr>
          <p:nvPr>
            <p:ph idx="1"/>
          </p:nvPr>
        </p:nvSpPr>
        <p:spPr>
          <a:xfrm>
            <a:off x="720000" y="1093694"/>
            <a:ext cx="10753200" cy="4738306"/>
          </a:xfrm>
        </p:spPr>
        <p:txBody>
          <a:bodyPr/>
          <a:lstStyle/>
          <a:p>
            <a:r>
              <a:rPr lang="cs-CZ" b="1" dirty="0" smtClean="0"/>
              <a:t>Second </a:t>
            </a:r>
            <a:r>
              <a:rPr lang="cs-CZ" b="1" dirty="0" err="1" smtClean="0"/>
              <a:t>possible</a:t>
            </a:r>
            <a:r>
              <a:rPr lang="cs-CZ" b="1" dirty="0" smtClean="0"/>
              <a:t> </a:t>
            </a:r>
            <a:r>
              <a:rPr lang="cs-CZ" b="1" dirty="0" err="1" smtClean="0"/>
              <a:t>division</a:t>
            </a:r>
            <a:r>
              <a:rPr lang="cs-CZ" dirty="0" smtClean="0"/>
              <a:t>:</a:t>
            </a:r>
          </a:p>
          <a:p>
            <a:pPr marL="72000" indent="0">
              <a:buNone/>
            </a:pPr>
            <a:endParaRPr lang="cs-CZ" dirty="0"/>
          </a:p>
        </p:txBody>
      </p:sp>
      <p:graphicFrame>
        <p:nvGraphicFramePr>
          <p:cNvPr id="6" name="Diagram 5"/>
          <p:cNvGraphicFramePr/>
          <p:nvPr>
            <p:extLst>
              <p:ext uri="{D42A27DB-BD31-4B8C-83A1-F6EECF244321}">
                <p14:modId xmlns:p14="http://schemas.microsoft.com/office/powerpoint/2010/main" val="1728769018"/>
              </p:ext>
            </p:extLst>
          </p:nvPr>
        </p:nvGraphicFramePr>
        <p:xfrm>
          <a:off x="720000" y="1766048"/>
          <a:ext cx="11131341" cy="4372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7072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sz="2600" b="1" dirty="0" smtClean="0"/>
              <a:t>10. </a:t>
            </a:r>
            <a:r>
              <a:rPr lang="cs-CZ" sz="2600" b="1" dirty="0" err="1" smtClean="0"/>
              <a:t>Shortened</a:t>
            </a:r>
            <a:r>
              <a:rPr lang="cs-CZ" sz="2600" b="1" dirty="0" smtClean="0"/>
              <a:t> </a:t>
            </a:r>
            <a:r>
              <a:rPr lang="cs-CZ" sz="2600" b="1" dirty="0" err="1" smtClean="0"/>
              <a:t>review</a:t>
            </a:r>
            <a:r>
              <a:rPr lang="cs-CZ" sz="2600" b="1" dirty="0" smtClean="0"/>
              <a:t> </a:t>
            </a:r>
            <a:r>
              <a:rPr lang="cs-CZ" sz="2600" b="1" dirty="0" err="1" smtClean="0"/>
              <a:t>procedure</a:t>
            </a:r>
            <a:r>
              <a:rPr lang="cs-CZ" sz="2600" b="1" dirty="0" smtClean="0"/>
              <a:t> (art. 98)</a:t>
            </a:r>
          </a:p>
          <a:p>
            <a:pPr algn="just">
              <a:lnSpc>
                <a:spcPct val="100000"/>
              </a:lnSpc>
            </a:pPr>
            <a:r>
              <a:rPr lang="en-US" sz="2600" i="1" dirty="0"/>
              <a:t>If the </a:t>
            </a:r>
            <a:r>
              <a:rPr lang="en-US" sz="2600" i="1" dirty="0">
                <a:solidFill>
                  <a:srgbClr val="FF0000"/>
                </a:solidFill>
              </a:rPr>
              <a:t>infringement is evident from the file</a:t>
            </a:r>
            <a:r>
              <a:rPr lang="en-US" sz="2600" i="1" dirty="0"/>
              <a:t>, the other conditions for the review procedure are met and there is no need for an explanation of the parties, the competent administrative authority may conduct a summary review procedure. </a:t>
            </a:r>
            <a:r>
              <a:rPr lang="en-US" sz="2600" i="1" dirty="0">
                <a:solidFill>
                  <a:srgbClr val="FF0000"/>
                </a:solidFill>
              </a:rPr>
              <a:t>No taking of evidence</a:t>
            </a:r>
            <a:r>
              <a:rPr lang="en-US" sz="2600" i="1" dirty="0"/>
              <a:t>. The first act of the administrative body in summary review proceedings is the issuance of a </a:t>
            </a:r>
            <a:r>
              <a:rPr lang="en-US" sz="2600" i="1" dirty="0" smtClean="0"/>
              <a:t>decision </a:t>
            </a:r>
            <a:r>
              <a:rPr lang="cs-CZ" sz="2600" i="1" dirty="0" smtClean="0"/>
              <a:t>…</a:t>
            </a:r>
            <a:r>
              <a:rPr lang="en-US" sz="2600" i="1" dirty="0" smtClean="0"/>
              <a:t>.</a:t>
            </a:r>
            <a:endParaRPr lang="cs-CZ" sz="2600" i="1" dirty="0" smtClean="0"/>
          </a:p>
          <a:p>
            <a:pPr marL="72000" indent="0" algn="just">
              <a:lnSpc>
                <a:spcPct val="100000"/>
              </a:lnSpc>
              <a:buNone/>
            </a:pPr>
            <a:endParaRPr lang="cs-CZ" sz="2600" b="1" dirty="0" smtClean="0"/>
          </a:p>
        </p:txBody>
      </p:sp>
    </p:spTree>
    <p:extLst>
      <p:ext uri="{BB962C8B-B14F-4D97-AF65-F5344CB8AC3E}">
        <p14:creationId xmlns:p14="http://schemas.microsoft.com/office/powerpoint/2010/main" val="3106298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p:cNvSpPr>
            <a:spLocks noGrp="1"/>
          </p:cNvSpPr>
          <p:nvPr>
            <p:ph type="title"/>
          </p:nvPr>
        </p:nvSpPr>
        <p:spPr>
          <a:xfrm>
            <a:off x="666000" y="253835"/>
            <a:ext cx="10753200" cy="451576"/>
          </a:xfrm>
        </p:spPr>
        <p:txBody>
          <a:bodyPr/>
          <a:lstStyle/>
          <a:p>
            <a:r>
              <a:rPr lang="cs-CZ" dirty="0" err="1" smtClean="0"/>
              <a:t>Existing</a:t>
            </a:r>
            <a:r>
              <a:rPr lang="cs-CZ" dirty="0" smtClean="0"/>
              <a:t> </a:t>
            </a:r>
            <a:r>
              <a:rPr lang="cs-CZ" dirty="0" err="1" smtClean="0"/>
              <a:t>simplification</a:t>
            </a:r>
            <a:r>
              <a:rPr lang="cs-CZ" dirty="0" smtClean="0"/>
              <a:t>?</a:t>
            </a:r>
            <a:endParaRPr lang="cs-CZ" dirty="0"/>
          </a:p>
        </p:txBody>
      </p:sp>
      <p:sp>
        <p:nvSpPr>
          <p:cNvPr id="5" name="Zástupný symbol pro obsah 4"/>
          <p:cNvSpPr>
            <a:spLocks noGrp="1"/>
          </p:cNvSpPr>
          <p:nvPr>
            <p:ph idx="1"/>
          </p:nvPr>
        </p:nvSpPr>
        <p:spPr>
          <a:xfrm>
            <a:off x="720000" y="905435"/>
            <a:ext cx="10753200" cy="4926565"/>
          </a:xfrm>
        </p:spPr>
        <p:txBody>
          <a:bodyPr/>
          <a:lstStyle/>
          <a:p>
            <a:pPr marL="72000" indent="0" algn="just">
              <a:lnSpc>
                <a:spcPct val="100000"/>
              </a:lnSpc>
              <a:buNone/>
            </a:pPr>
            <a:r>
              <a:rPr lang="cs-CZ" sz="2600" b="1" dirty="0" smtClean="0"/>
              <a:t>11. Public </a:t>
            </a:r>
            <a:r>
              <a:rPr lang="cs-CZ" sz="2600" b="1" dirty="0" err="1" smtClean="0"/>
              <a:t>law</a:t>
            </a:r>
            <a:r>
              <a:rPr lang="cs-CZ" sz="2600" b="1" dirty="0" smtClean="0"/>
              <a:t> </a:t>
            </a:r>
            <a:r>
              <a:rPr lang="cs-CZ" sz="2600" b="1" dirty="0" err="1" smtClean="0"/>
              <a:t>contract</a:t>
            </a:r>
            <a:r>
              <a:rPr lang="cs-CZ" sz="2600" b="1" dirty="0" smtClean="0"/>
              <a:t> (art. 161)</a:t>
            </a:r>
          </a:p>
          <a:p>
            <a:pPr marL="72000" indent="0" algn="just">
              <a:lnSpc>
                <a:spcPct val="100000"/>
              </a:lnSpc>
              <a:buNone/>
            </a:pPr>
            <a:r>
              <a:rPr lang="en-US" sz="2600" i="1" dirty="0" smtClean="0"/>
              <a:t>(1) If </a:t>
            </a:r>
            <a:r>
              <a:rPr lang="en-US" sz="2600" i="1" dirty="0"/>
              <a:t>a </a:t>
            </a:r>
            <a:r>
              <a:rPr lang="en-US" sz="2600" i="1" dirty="0">
                <a:solidFill>
                  <a:srgbClr val="FF0000"/>
                </a:solidFill>
              </a:rPr>
              <a:t>special law so provides</a:t>
            </a:r>
            <a:r>
              <a:rPr lang="en-US" sz="2600" i="1" dirty="0"/>
              <a:t>, the administrative authority may conclude a public contract with a person </a:t>
            </a:r>
            <a:r>
              <a:rPr lang="en-US" sz="2600" i="1" dirty="0">
                <a:solidFill>
                  <a:srgbClr val="FF0000"/>
                </a:solidFill>
              </a:rPr>
              <a:t>who would be a participant </a:t>
            </a:r>
            <a:r>
              <a:rPr lang="cs-CZ" sz="2600" i="1" dirty="0" smtClean="0">
                <a:solidFill>
                  <a:srgbClr val="FF0000"/>
                </a:solidFill>
              </a:rPr>
              <a:t>… </a:t>
            </a:r>
            <a:r>
              <a:rPr lang="en-US" sz="2600" i="1" dirty="0" smtClean="0"/>
              <a:t> </a:t>
            </a:r>
            <a:r>
              <a:rPr lang="en-US" sz="2600" i="1" dirty="0"/>
              <a:t>even </a:t>
            </a:r>
            <a:r>
              <a:rPr lang="en-US" sz="2600" i="1" dirty="0">
                <a:solidFill>
                  <a:srgbClr val="FF0000"/>
                </a:solidFill>
              </a:rPr>
              <a:t>instead of issuing a decision</a:t>
            </a:r>
            <a:r>
              <a:rPr lang="en-US" sz="2600" i="1" dirty="0"/>
              <a:t>. The condition of the effectiveness of a public contract is the </a:t>
            </a:r>
            <a:r>
              <a:rPr lang="en-US" sz="2600" b="1" i="1" dirty="0"/>
              <a:t>consent of other persons who would be participants</a:t>
            </a:r>
            <a:r>
              <a:rPr lang="en-US" sz="2600" i="1" dirty="0"/>
              <a:t> </a:t>
            </a:r>
            <a:r>
              <a:rPr lang="cs-CZ" sz="2600" i="1" dirty="0" smtClean="0"/>
              <a:t>… </a:t>
            </a:r>
          </a:p>
          <a:p>
            <a:pPr marL="72000" indent="0" algn="just">
              <a:lnSpc>
                <a:spcPct val="100000"/>
              </a:lnSpc>
              <a:buNone/>
            </a:pPr>
            <a:r>
              <a:rPr lang="en-US" sz="2600" i="1" dirty="0" smtClean="0"/>
              <a:t>(</a:t>
            </a:r>
            <a:r>
              <a:rPr lang="en-US" sz="2600" i="1" dirty="0"/>
              <a:t>2) A public contract may be concluded </a:t>
            </a:r>
            <a:r>
              <a:rPr lang="en-US" sz="2600" i="1" dirty="0">
                <a:solidFill>
                  <a:srgbClr val="FF0000"/>
                </a:solidFill>
              </a:rPr>
              <a:t>even after the initiation of proceedings</a:t>
            </a:r>
            <a:r>
              <a:rPr lang="en-US" sz="2600" i="1" dirty="0"/>
              <a:t> </a:t>
            </a:r>
            <a:r>
              <a:rPr lang="cs-CZ" sz="2600" i="1" dirty="0" smtClean="0"/>
              <a:t>… </a:t>
            </a:r>
            <a:r>
              <a:rPr lang="en-US" sz="2600" i="1" dirty="0" smtClean="0"/>
              <a:t>Once </a:t>
            </a:r>
            <a:r>
              <a:rPr lang="en-US" sz="2600" i="1" dirty="0"/>
              <a:t>the public contract has been concluded, the administrative authority </a:t>
            </a:r>
            <a:r>
              <a:rPr lang="en-US" sz="2600" b="1" i="1" dirty="0"/>
              <a:t>shall terminate the proceedings </a:t>
            </a:r>
            <a:r>
              <a:rPr lang="en-US" sz="2600" i="1" dirty="0"/>
              <a:t>by resolution.</a:t>
            </a:r>
            <a:endParaRPr lang="cs-CZ" sz="2600" i="1" dirty="0" smtClean="0"/>
          </a:p>
          <a:p>
            <a:pPr marL="72000" indent="0" algn="just">
              <a:lnSpc>
                <a:spcPct val="100000"/>
              </a:lnSpc>
              <a:buNone/>
            </a:pPr>
            <a:endParaRPr lang="cs-CZ" sz="2600" b="1" dirty="0" smtClean="0"/>
          </a:p>
        </p:txBody>
      </p:sp>
    </p:spTree>
    <p:extLst>
      <p:ext uri="{BB962C8B-B14F-4D97-AF65-F5344CB8AC3E}">
        <p14:creationId xmlns:p14="http://schemas.microsoft.com/office/powerpoint/2010/main" val="3441518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p:cNvSpPr>
            <a:spLocks noGrp="1"/>
          </p:cNvSpPr>
          <p:nvPr>
            <p:ph type="title"/>
          </p:nvPr>
        </p:nvSpPr>
        <p:spPr/>
        <p:txBody>
          <a:bodyPr/>
          <a:lstStyle/>
          <a:p>
            <a:r>
              <a:rPr lang="cs-CZ" dirty="0"/>
              <a:t>Idea </a:t>
            </a:r>
            <a:r>
              <a:rPr lang="cs-CZ" dirty="0" err="1"/>
              <a:t>of</a:t>
            </a:r>
            <a:r>
              <a:rPr lang="cs-CZ" dirty="0"/>
              <a:t> </a:t>
            </a:r>
            <a:r>
              <a:rPr lang="cs-CZ" dirty="0" err="1"/>
              <a:t>possible</a:t>
            </a:r>
            <a:r>
              <a:rPr lang="cs-CZ" dirty="0"/>
              <a:t> </a:t>
            </a:r>
            <a:r>
              <a:rPr lang="cs-CZ" dirty="0" err="1"/>
              <a:t>simplifications</a:t>
            </a:r>
            <a:r>
              <a:rPr lang="cs-CZ" dirty="0"/>
              <a:t> </a:t>
            </a:r>
            <a:br>
              <a:rPr lang="cs-CZ" dirty="0"/>
            </a:br>
            <a:endParaRPr lang="cs-CZ" dirty="0"/>
          </a:p>
        </p:txBody>
      </p:sp>
      <p:sp>
        <p:nvSpPr>
          <p:cNvPr id="5" name="Zástupný symbol pro obsah 4"/>
          <p:cNvSpPr>
            <a:spLocks noGrp="1"/>
          </p:cNvSpPr>
          <p:nvPr>
            <p:ph idx="1"/>
          </p:nvPr>
        </p:nvSpPr>
        <p:spPr>
          <a:xfrm>
            <a:off x="720000" y="1461247"/>
            <a:ext cx="10753200" cy="4370753"/>
          </a:xfrm>
        </p:spPr>
        <p:txBody>
          <a:bodyPr/>
          <a:lstStyle/>
          <a:p>
            <a:pPr marL="586350" indent="-514350" algn="just">
              <a:lnSpc>
                <a:spcPct val="100000"/>
              </a:lnSpc>
              <a:buFont typeface="+mj-lt"/>
              <a:buAutoNum type="arabicPeriod"/>
            </a:pPr>
            <a:r>
              <a:rPr lang="cs-CZ" dirty="0" err="1" smtClean="0"/>
              <a:t>Is</a:t>
            </a:r>
            <a:r>
              <a:rPr lang="cs-CZ" dirty="0" smtClean="0"/>
              <a:t> </a:t>
            </a:r>
            <a:r>
              <a:rPr lang="cs-CZ" dirty="0" err="1" smtClean="0"/>
              <a:t>better</a:t>
            </a:r>
            <a:r>
              <a:rPr lang="cs-CZ" dirty="0" smtClean="0"/>
              <a:t> to </a:t>
            </a:r>
            <a:r>
              <a:rPr lang="cs-CZ" b="1" dirty="0" err="1" smtClean="0"/>
              <a:t>simplify</a:t>
            </a:r>
            <a:r>
              <a:rPr lang="cs-CZ" b="1" dirty="0" smtClean="0"/>
              <a:t> CAP as a lex </a:t>
            </a:r>
            <a:r>
              <a:rPr lang="cs-CZ" b="1" dirty="0" err="1" smtClean="0"/>
              <a:t>generalis</a:t>
            </a:r>
            <a:r>
              <a:rPr lang="cs-CZ" dirty="0" smtClean="0"/>
              <a:t>, </a:t>
            </a:r>
            <a:r>
              <a:rPr lang="cs-CZ" dirty="0" err="1" smtClean="0"/>
              <a:t>or</a:t>
            </a:r>
            <a:r>
              <a:rPr lang="cs-CZ" dirty="0" smtClean="0"/>
              <a:t> </a:t>
            </a:r>
            <a:r>
              <a:rPr lang="cs-CZ" b="1" dirty="0" err="1" smtClean="0"/>
              <a:t>special</a:t>
            </a:r>
            <a:r>
              <a:rPr lang="cs-CZ" b="1" dirty="0" smtClean="0"/>
              <a:t> </a:t>
            </a:r>
            <a:r>
              <a:rPr lang="cs-CZ" b="1" dirty="0" err="1" smtClean="0"/>
              <a:t>laws</a:t>
            </a:r>
            <a:r>
              <a:rPr lang="cs-CZ" b="1" dirty="0" smtClean="0"/>
              <a:t> as a </a:t>
            </a:r>
            <a:r>
              <a:rPr lang="cs-CZ" b="1" dirty="0" smtClean="0"/>
              <a:t>lex </a:t>
            </a:r>
            <a:r>
              <a:rPr lang="cs-CZ" b="1" dirty="0" err="1" smtClean="0"/>
              <a:t>specialis</a:t>
            </a:r>
            <a:r>
              <a:rPr lang="cs-CZ" b="1" dirty="0" smtClean="0"/>
              <a:t>?</a:t>
            </a:r>
          </a:p>
          <a:p>
            <a:pPr marL="586350" indent="-514350" algn="just">
              <a:lnSpc>
                <a:spcPct val="100000"/>
              </a:lnSpc>
              <a:buFont typeface="+mj-lt"/>
              <a:buAutoNum type="arabicPeriod"/>
            </a:pPr>
            <a:r>
              <a:rPr lang="cs-CZ" b="1" dirty="0" smtClean="0"/>
              <a:t>In case </a:t>
            </a:r>
            <a:r>
              <a:rPr lang="cs-CZ" b="1" dirty="0" err="1" smtClean="0"/>
              <a:t>of</a:t>
            </a:r>
            <a:r>
              <a:rPr lang="cs-CZ" b="1" dirty="0" smtClean="0"/>
              <a:t> </a:t>
            </a:r>
            <a:r>
              <a:rPr lang="cs-CZ" b="1" dirty="0" err="1" smtClean="0"/>
              <a:t>simplifications</a:t>
            </a:r>
            <a:r>
              <a:rPr lang="cs-CZ" b="1" dirty="0" smtClean="0"/>
              <a:t> </a:t>
            </a:r>
            <a:r>
              <a:rPr lang="cs-CZ" b="1" dirty="0" err="1" smtClean="0"/>
              <a:t>we</a:t>
            </a:r>
            <a:r>
              <a:rPr lang="cs-CZ" b="1" dirty="0" smtClean="0"/>
              <a:t> </a:t>
            </a:r>
            <a:r>
              <a:rPr lang="cs-CZ" b="1" dirty="0" err="1" smtClean="0"/>
              <a:t>shall</a:t>
            </a:r>
            <a:r>
              <a:rPr lang="cs-CZ" b="1" dirty="0" smtClean="0"/>
              <a:t> </a:t>
            </a:r>
            <a:r>
              <a:rPr lang="cs-CZ" b="1" dirty="0" err="1" smtClean="0"/>
              <a:t>aware</a:t>
            </a:r>
            <a:r>
              <a:rPr lang="cs-CZ" b="1" dirty="0" smtClean="0"/>
              <a:t> </a:t>
            </a:r>
            <a:r>
              <a:rPr lang="cs-CZ" b="1" dirty="0" err="1" smtClean="0"/>
              <a:t>the</a:t>
            </a:r>
            <a:r>
              <a:rPr lang="cs-CZ" b="1" dirty="0" smtClean="0"/>
              <a:t> </a:t>
            </a:r>
            <a:r>
              <a:rPr lang="cs-CZ" b="1" dirty="0" err="1" smtClean="0"/>
              <a:t>principle</a:t>
            </a:r>
            <a:r>
              <a:rPr lang="cs-CZ" b="1" dirty="0" smtClean="0"/>
              <a:t> </a:t>
            </a:r>
            <a:r>
              <a:rPr lang="cs-CZ" b="1" dirty="0" err="1" smtClean="0"/>
              <a:t>of</a:t>
            </a:r>
            <a:r>
              <a:rPr lang="cs-CZ" b="1" dirty="0" smtClean="0"/>
              <a:t> legality.</a:t>
            </a:r>
          </a:p>
          <a:p>
            <a:pPr marL="586350" indent="-514350" algn="just">
              <a:lnSpc>
                <a:spcPct val="100000"/>
              </a:lnSpc>
              <a:buFont typeface="+mj-lt"/>
              <a:buAutoNum type="arabicPeriod"/>
            </a:pPr>
            <a:r>
              <a:rPr lang="cs-CZ" b="1" dirty="0" err="1" smtClean="0"/>
              <a:t>Is</a:t>
            </a:r>
            <a:r>
              <a:rPr lang="cs-CZ" b="1" dirty="0" smtClean="0"/>
              <a:t> </a:t>
            </a:r>
            <a:r>
              <a:rPr lang="cs-CZ" b="1" dirty="0" err="1" smtClean="0"/>
              <a:t>it</a:t>
            </a:r>
            <a:r>
              <a:rPr lang="cs-CZ" b="1" dirty="0" smtClean="0"/>
              <a:t> </a:t>
            </a:r>
            <a:r>
              <a:rPr lang="cs-CZ" b="1" dirty="0" err="1" smtClean="0"/>
              <a:t>possible</a:t>
            </a:r>
            <a:r>
              <a:rPr lang="cs-CZ" b="1" dirty="0" smtClean="0"/>
              <a:t> to </a:t>
            </a:r>
            <a:r>
              <a:rPr lang="cs-CZ" b="1" dirty="0" err="1" smtClean="0"/>
              <a:t>simplify</a:t>
            </a:r>
            <a:r>
              <a:rPr lang="cs-CZ" b="1" dirty="0" smtClean="0"/>
              <a:t> </a:t>
            </a:r>
            <a:r>
              <a:rPr lang="cs-CZ" b="1" dirty="0" err="1" smtClean="0"/>
              <a:t>administrative</a:t>
            </a:r>
            <a:r>
              <a:rPr lang="cs-CZ" b="1" dirty="0" smtClean="0"/>
              <a:t> </a:t>
            </a:r>
            <a:r>
              <a:rPr lang="cs-CZ" b="1" dirty="0" err="1" smtClean="0"/>
              <a:t>procedure</a:t>
            </a:r>
            <a:r>
              <a:rPr lang="cs-CZ" b="1" dirty="0" smtClean="0"/>
              <a:t> </a:t>
            </a:r>
            <a:r>
              <a:rPr lang="cs-CZ" b="1" dirty="0" err="1" smtClean="0"/>
              <a:t>without</a:t>
            </a:r>
            <a:r>
              <a:rPr lang="cs-CZ" b="1" dirty="0" smtClean="0"/>
              <a:t> </a:t>
            </a:r>
            <a:r>
              <a:rPr lang="cs-CZ" b="1" dirty="0" err="1" smtClean="0"/>
              <a:t>simplifications</a:t>
            </a:r>
            <a:r>
              <a:rPr lang="cs-CZ" b="1" dirty="0" smtClean="0"/>
              <a:t> </a:t>
            </a:r>
            <a:r>
              <a:rPr lang="cs-CZ" b="1" dirty="0" err="1" smtClean="0"/>
              <a:t>of</a:t>
            </a:r>
            <a:r>
              <a:rPr lang="cs-CZ" b="1" dirty="0" smtClean="0"/>
              <a:t> </a:t>
            </a:r>
            <a:r>
              <a:rPr lang="cs-CZ" b="1" dirty="0" err="1" smtClean="0"/>
              <a:t>administrative</a:t>
            </a:r>
            <a:r>
              <a:rPr lang="cs-CZ" b="1" dirty="0" smtClean="0"/>
              <a:t> justice and </a:t>
            </a:r>
            <a:r>
              <a:rPr lang="cs-CZ" b="1" dirty="0" err="1" smtClean="0"/>
              <a:t>its</a:t>
            </a:r>
            <a:r>
              <a:rPr lang="cs-CZ" b="1" dirty="0" smtClean="0"/>
              <a:t> </a:t>
            </a:r>
            <a:r>
              <a:rPr lang="cs-CZ" b="1" dirty="0" err="1" smtClean="0"/>
              <a:t>procedural</a:t>
            </a:r>
            <a:r>
              <a:rPr lang="cs-CZ" b="1" dirty="0" smtClean="0"/>
              <a:t> part?</a:t>
            </a:r>
          </a:p>
          <a:p>
            <a:pPr marL="586350" indent="-514350" algn="just">
              <a:lnSpc>
                <a:spcPct val="100000"/>
              </a:lnSpc>
              <a:buFont typeface="+mj-lt"/>
              <a:buAutoNum type="arabicPeriod"/>
            </a:pPr>
            <a:r>
              <a:rPr lang="cs-CZ" b="1" dirty="0" err="1" smtClean="0"/>
              <a:t>Is</a:t>
            </a:r>
            <a:r>
              <a:rPr lang="cs-CZ" b="1" dirty="0" smtClean="0"/>
              <a:t> </a:t>
            </a:r>
            <a:r>
              <a:rPr lang="cs-CZ" b="1" dirty="0" err="1" smtClean="0"/>
              <a:t>it</a:t>
            </a:r>
            <a:r>
              <a:rPr lang="cs-CZ" b="1" dirty="0" smtClean="0"/>
              <a:t> </a:t>
            </a:r>
            <a:r>
              <a:rPr lang="cs-CZ" b="1" dirty="0" err="1" smtClean="0"/>
              <a:t>possible</a:t>
            </a:r>
            <a:r>
              <a:rPr lang="cs-CZ" b="1" dirty="0" smtClean="0"/>
              <a:t> to </a:t>
            </a:r>
            <a:r>
              <a:rPr lang="cs-CZ" b="1" dirty="0" err="1" smtClean="0"/>
              <a:t>simplify</a:t>
            </a:r>
            <a:r>
              <a:rPr lang="cs-CZ" b="1" dirty="0" smtClean="0"/>
              <a:t> </a:t>
            </a:r>
            <a:r>
              <a:rPr lang="cs-CZ" b="1" dirty="0" err="1" smtClean="0"/>
              <a:t>administrative</a:t>
            </a:r>
            <a:r>
              <a:rPr lang="cs-CZ" b="1" dirty="0" smtClean="0"/>
              <a:t> </a:t>
            </a:r>
            <a:r>
              <a:rPr lang="cs-CZ" b="1" dirty="0" err="1" smtClean="0"/>
              <a:t>procedure</a:t>
            </a:r>
            <a:r>
              <a:rPr lang="cs-CZ" b="1" dirty="0" smtClean="0"/>
              <a:t> </a:t>
            </a:r>
            <a:r>
              <a:rPr lang="cs-CZ" b="1" dirty="0" err="1" smtClean="0"/>
              <a:t>without</a:t>
            </a:r>
            <a:r>
              <a:rPr lang="cs-CZ" b="1" dirty="0" smtClean="0"/>
              <a:t> </a:t>
            </a:r>
            <a:r>
              <a:rPr lang="cs-CZ" b="1" dirty="0" err="1" smtClean="0"/>
              <a:t>any</a:t>
            </a:r>
            <a:r>
              <a:rPr lang="cs-CZ" b="1" dirty="0" smtClean="0"/>
              <a:t> </a:t>
            </a:r>
            <a:r>
              <a:rPr lang="cs-CZ" b="1" dirty="0" err="1" smtClean="0"/>
              <a:t>change</a:t>
            </a:r>
            <a:r>
              <a:rPr lang="cs-CZ" b="1" dirty="0" smtClean="0"/>
              <a:t> </a:t>
            </a:r>
            <a:r>
              <a:rPr lang="cs-CZ" b="1" dirty="0" err="1" smtClean="0"/>
              <a:t>of</a:t>
            </a:r>
            <a:r>
              <a:rPr lang="cs-CZ" b="1" dirty="0" smtClean="0"/>
              <a:t> </a:t>
            </a:r>
            <a:r>
              <a:rPr lang="cs-CZ" b="1" dirty="0" err="1" smtClean="0"/>
              <a:t>legal</a:t>
            </a:r>
            <a:r>
              <a:rPr lang="cs-CZ" b="1" dirty="0" smtClean="0"/>
              <a:t> </a:t>
            </a:r>
            <a:r>
              <a:rPr lang="cs-CZ" b="1" dirty="0" err="1" smtClean="0"/>
              <a:t>regulation</a:t>
            </a:r>
            <a:r>
              <a:rPr lang="cs-CZ" b="1" dirty="0" smtClean="0"/>
              <a:t>? </a:t>
            </a:r>
            <a:r>
              <a:rPr lang="cs-CZ" dirty="0" smtClean="0"/>
              <a:t>– </a:t>
            </a:r>
            <a:r>
              <a:rPr lang="cs-CZ" dirty="0" err="1" smtClean="0"/>
              <a:t>is</a:t>
            </a:r>
            <a:r>
              <a:rPr lang="cs-CZ" dirty="0" smtClean="0"/>
              <a:t> </a:t>
            </a:r>
            <a:r>
              <a:rPr lang="cs-CZ" dirty="0" err="1" smtClean="0"/>
              <a:t>it</a:t>
            </a:r>
            <a:r>
              <a:rPr lang="cs-CZ" dirty="0" smtClean="0"/>
              <a:t> </a:t>
            </a:r>
            <a:r>
              <a:rPr lang="cs-CZ" dirty="0" err="1" smtClean="0"/>
              <a:t>necessary</a:t>
            </a:r>
            <a:r>
              <a:rPr lang="cs-CZ" dirty="0" smtClean="0"/>
              <a:t> to </a:t>
            </a:r>
            <a:r>
              <a:rPr lang="cs-CZ" dirty="0" err="1" smtClean="0"/>
              <a:t>write</a:t>
            </a:r>
            <a:r>
              <a:rPr lang="cs-CZ" dirty="0" smtClean="0"/>
              <a:t> long </a:t>
            </a:r>
            <a:r>
              <a:rPr lang="cs-CZ" dirty="0" err="1" smtClean="0"/>
              <a:t>reasoning</a:t>
            </a:r>
            <a:r>
              <a:rPr lang="cs-CZ" dirty="0" smtClean="0"/>
              <a:t>?</a:t>
            </a:r>
            <a:endParaRPr lang="cs-CZ" dirty="0"/>
          </a:p>
        </p:txBody>
      </p:sp>
    </p:spTree>
    <p:extLst>
      <p:ext uri="{BB962C8B-B14F-4D97-AF65-F5344CB8AC3E}">
        <p14:creationId xmlns:p14="http://schemas.microsoft.com/office/powerpoint/2010/main" val="2223775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p:cNvSpPr>
            <a:spLocks noGrp="1"/>
          </p:cNvSpPr>
          <p:nvPr>
            <p:ph type="title"/>
          </p:nvPr>
        </p:nvSpPr>
        <p:spPr/>
        <p:txBody>
          <a:bodyPr/>
          <a:lstStyle/>
          <a:p>
            <a:r>
              <a:rPr lang="cs-CZ" dirty="0"/>
              <a:t>Idea </a:t>
            </a:r>
            <a:r>
              <a:rPr lang="cs-CZ" dirty="0" err="1"/>
              <a:t>of</a:t>
            </a:r>
            <a:r>
              <a:rPr lang="cs-CZ" dirty="0"/>
              <a:t> </a:t>
            </a:r>
            <a:r>
              <a:rPr lang="cs-CZ" dirty="0" err="1"/>
              <a:t>possible</a:t>
            </a:r>
            <a:r>
              <a:rPr lang="cs-CZ" dirty="0"/>
              <a:t> </a:t>
            </a:r>
            <a:r>
              <a:rPr lang="cs-CZ" dirty="0" err="1"/>
              <a:t>simplifications</a:t>
            </a:r>
            <a:r>
              <a:rPr lang="cs-CZ" dirty="0"/>
              <a:t> </a:t>
            </a:r>
            <a:br>
              <a:rPr lang="cs-CZ" dirty="0"/>
            </a:br>
            <a:endParaRPr lang="cs-CZ" dirty="0"/>
          </a:p>
        </p:txBody>
      </p:sp>
      <p:sp>
        <p:nvSpPr>
          <p:cNvPr id="5" name="Zástupný symbol pro obsah 4"/>
          <p:cNvSpPr>
            <a:spLocks noGrp="1"/>
          </p:cNvSpPr>
          <p:nvPr>
            <p:ph idx="1"/>
          </p:nvPr>
        </p:nvSpPr>
        <p:spPr>
          <a:xfrm>
            <a:off x="720000" y="1461247"/>
            <a:ext cx="10753200" cy="4370753"/>
          </a:xfrm>
        </p:spPr>
        <p:txBody>
          <a:bodyPr/>
          <a:lstStyle/>
          <a:p>
            <a:pPr marL="72000" indent="0" algn="just">
              <a:lnSpc>
                <a:spcPct val="100000"/>
              </a:lnSpc>
              <a:buNone/>
            </a:pPr>
            <a:r>
              <a:rPr lang="cs-CZ" b="1" dirty="0" err="1" smtClean="0"/>
              <a:t>Advantages</a:t>
            </a:r>
            <a:r>
              <a:rPr lang="cs-CZ" b="1" dirty="0" smtClean="0"/>
              <a:t>:</a:t>
            </a:r>
          </a:p>
          <a:p>
            <a:pPr algn="just">
              <a:lnSpc>
                <a:spcPct val="100000"/>
              </a:lnSpc>
            </a:pPr>
            <a:r>
              <a:rPr lang="cs-CZ" dirty="0" err="1" smtClean="0"/>
              <a:t>Comprehensibility</a:t>
            </a:r>
            <a:endParaRPr lang="cs-CZ" dirty="0" smtClean="0"/>
          </a:p>
          <a:p>
            <a:pPr algn="just">
              <a:lnSpc>
                <a:spcPct val="100000"/>
              </a:lnSpc>
            </a:pPr>
            <a:r>
              <a:rPr lang="cs-CZ" dirty="0" err="1" smtClean="0"/>
              <a:t>Economy</a:t>
            </a:r>
            <a:r>
              <a:rPr lang="cs-CZ" dirty="0" smtClean="0"/>
              <a:t>, </a:t>
            </a:r>
            <a:r>
              <a:rPr lang="cs-CZ" dirty="0" err="1" smtClean="0"/>
              <a:t>minimalization</a:t>
            </a:r>
            <a:r>
              <a:rPr lang="cs-CZ" dirty="0" smtClean="0"/>
              <a:t> </a:t>
            </a:r>
            <a:r>
              <a:rPr lang="cs-CZ" dirty="0" err="1" smtClean="0"/>
              <a:t>of</a:t>
            </a:r>
            <a:r>
              <a:rPr lang="cs-CZ" dirty="0" smtClean="0"/>
              <a:t> </a:t>
            </a:r>
            <a:r>
              <a:rPr lang="cs-CZ" dirty="0" err="1" smtClean="0"/>
              <a:t>interventions</a:t>
            </a:r>
            <a:endParaRPr lang="cs-CZ" dirty="0" smtClean="0"/>
          </a:p>
          <a:p>
            <a:pPr algn="just">
              <a:lnSpc>
                <a:spcPct val="100000"/>
              </a:lnSpc>
            </a:pPr>
            <a:r>
              <a:rPr lang="cs-CZ" dirty="0" err="1" smtClean="0"/>
              <a:t>Resonable</a:t>
            </a:r>
            <a:r>
              <a:rPr lang="cs-CZ" dirty="0" smtClean="0"/>
              <a:t> </a:t>
            </a:r>
            <a:r>
              <a:rPr lang="cs-CZ" dirty="0" err="1" smtClean="0"/>
              <a:t>time</a:t>
            </a:r>
            <a:endParaRPr lang="cs-CZ" dirty="0" smtClean="0"/>
          </a:p>
          <a:p>
            <a:pPr algn="just">
              <a:lnSpc>
                <a:spcPct val="100000"/>
              </a:lnSpc>
            </a:pPr>
            <a:r>
              <a:rPr lang="cs-CZ" dirty="0" smtClean="0"/>
              <a:t>In </a:t>
            </a:r>
            <a:r>
              <a:rPr lang="cs-CZ" dirty="0" err="1" smtClean="0"/>
              <a:t>administrative</a:t>
            </a:r>
            <a:r>
              <a:rPr lang="cs-CZ" dirty="0" smtClean="0"/>
              <a:t> </a:t>
            </a:r>
            <a:r>
              <a:rPr lang="cs-CZ" dirty="0" err="1" smtClean="0"/>
              <a:t>procedure</a:t>
            </a:r>
            <a:r>
              <a:rPr lang="cs-CZ" dirty="0" smtClean="0"/>
              <a:t> </a:t>
            </a:r>
            <a:r>
              <a:rPr lang="cs-CZ" dirty="0" err="1" smtClean="0"/>
              <a:t>is</a:t>
            </a:r>
            <a:r>
              <a:rPr lang="cs-CZ" dirty="0" smtClean="0"/>
              <a:t> </a:t>
            </a:r>
            <a:r>
              <a:rPr lang="cs-CZ" dirty="0" err="1" smtClean="0"/>
              <a:t>important</a:t>
            </a:r>
            <a:r>
              <a:rPr lang="cs-CZ" dirty="0" smtClean="0"/>
              <a:t> </a:t>
            </a:r>
            <a:r>
              <a:rPr lang="cs-CZ" dirty="0" err="1" smtClean="0"/>
              <a:t>the</a:t>
            </a:r>
            <a:r>
              <a:rPr lang="cs-CZ" dirty="0" smtClean="0"/>
              <a:t> </a:t>
            </a:r>
            <a:r>
              <a:rPr lang="cs-CZ" dirty="0" err="1" smtClean="0"/>
              <a:t>result</a:t>
            </a:r>
            <a:r>
              <a:rPr lang="cs-CZ" dirty="0" smtClean="0"/>
              <a:t>: </a:t>
            </a:r>
            <a:r>
              <a:rPr lang="cs-CZ" dirty="0" err="1" smtClean="0"/>
              <a:t>decision</a:t>
            </a:r>
            <a:r>
              <a:rPr lang="cs-CZ" dirty="0" smtClean="0"/>
              <a:t>, not </a:t>
            </a:r>
            <a:r>
              <a:rPr lang="cs-CZ" dirty="0" err="1" smtClean="0"/>
              <a:t>the</a:t>
            </a:r>
            <a:r>
              <a:rPr lang="cs-CZ" dirty="0" smtClean="0"/>
              <a:t> </a:t>
            </a:r>
            <a:r>
              <a:rPr lang="cs-CZ" dirty="0" err="1" smtClean="0"/>
              <a:t>way</a:t>
            </a:r>
            <a:r>
              <a:rPr lang="cs-CZ" dirty="0" smtClean="0"/>
              <a:t> </a:t>
            </a:r>
            <a:r>
              <a:rPr lang="cs-CZ" dirty="0" err="1" smtClean="0"/>
              <a:t>of</a:t>
            </a:r>
            <a:r>
              <a:rPr lang="cs-CZ" dirty="0" smtClean="0"/>
              <a:t> </a:t>
            </a:r>
            <a:r>
              <a:rPr lang="cs-CZ" dirty="0" err="1" smtClean="0"/>
              <a:t>issuing</a:t>
            </a:r>
            <a:r>
              <a:rPr lang="cs-CZ" dirty="0" smtClean="0"/>
              <a:t> </a:t>
            </a:r>
            <a:r>
              <a:rPr lang="cs-CZ" dirty="0" err="1" smtClean="0"/>
              <a:t>it</a:t>
            </a:r>
            <a:endParaRPr lang="cs-CZ" dirty="0" smtClean="0"/>
          </a:p>
          <a:p>
            <a:pPr marL="72000" indent="0" algn="just">
              <a:lnSpc>
                <a:spcPct val="100000"/>
              </a:lnSpc>
              <a:buNone/>
            </a:pPr>
            <a:endParaRPr lang="cs-CZ" dirty="0" smtClean="0"/>
          </a:p>
          <a:p>
            <a:pPr algn="just">
              <a:lnSpc>
                <a:spcPct val="100000"/>
              </a:lnSpc>
            </a:pPr>
            <a:endParaRPr lang="cs-CZ" dirty="0"/>
          </a:p>
        </p:txBody>
      </p:sp>
    </p:spTree>
    <p:extLst>
      <p:ext uri="{BB962C8B-B14F-4D97-AF65-F5344CB8AC3E}">
        <p14:creationId xmlns:p14="http://schemas.microsoft.com/office/powerpoint/2010/main" val="2341875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4" name="Nadpis 3"/>
          <p:cNvSpPr>
            <a:spLocks noGrp="1"/>
          </p:cNvSpPr>
          <p:nvPr>
            <p:ph type="title"/>
          </p:nvPr>
        </p:nvSpPr>
        <p:spPr/>
        <p:txBody>
          <a:bodyPr/>
          <a:lstStyle/>
          <a:p>
            <a:r>
              <a:rPr lang="cs-CZ" dirty="0"/>
              <a:t>Idea </a:t>
            </a:r>
            <a:r>
              <a:rPr lang="cs-CZ" dirty="0" err="1"/>
              <a:t>of</a:t>
            </a:r>
            <a:r>
              <a:rPr lang="cs-CZ" dirty="0"/>
              <a:t> </a:t>
            </a:r>
            <a:r>
              <a:rPr lang="cs-CZ" dirty="0" err="1"/>
              <a:t>possible</a:t>
            </a:r>
            <a:r>
              <a:rPr lang="cs-CZ" dirty="0"/>
              <a:t> </a:t>
            </a:r>
            <a:r>
              <a:rPr lang="cs-CZ" dirty="0" err="1"/>
              <a:t>simplifications</a:t>
            </a:r>
            <a:r>
              <a:rPr lang="cs-CZ" dirty="0"/>
              <a:t> </a:t>
            </a:r>
            <a:br>
              <a:rPr lang="cs-CZ" dirty="0"/>
            </a:br>
            <a:endParaRPr lang="cs-CZ" dirty="0"/>
          </a:p>
        </p:txBody>
      </p:sp>
      <p:sp>
        <p:nvSpPr>
          <p:cNvPr id="5" name="Zástupný symbol pro obsah 4"/>
          <p:cNvSpPr>
            <a:spLocks noGrp="1"/>
          </p:cNvSpPr>
          <p:nvPr>
            <p:ph idx="1"/>
          </p:nvPr>
        </p:nvSpPr>
        <p:spPr>
          <a:xfrm>
            <a:off x="720000" y="1461247"/>
            <a:ext cx="10753200" cy="4370753"/>
          </a:xfrm>
        </p:spPr>
        <p:txBody>
          <a:bodyPr/>
          <a:lstStyle/>
          <a:p>
            <a:pPr marL="72000" indent="0" algn="just">
              <a:lnSpc>
                <a:spcPct val="100000"/>
              </a:lnSpc>
              <a:buNone/>
            </a:pPr>
            <a:r>
              <a:rPr lang="cs-CZ" b="1" dirty="0" err="1" smtClean="0"/>
              <a:t>Disandvantages</a:t>
            </a:r>
            <a:r>
              <a:rPr lang="cs-CZ" b="1" dirty="0" smtClean="0"/>
              <a:t>:</a:t>
            </a:r>
          </a:p>
          <a:p>
            <a:pPr algn="just">
              <a:lnSpc>
                <a:spcPct val="100000"/>
              </a:lnSpc>
            </a:pPr>
            <a:r>
              <a:rPr lang="cs-CZ" dirty="0" err="1" smtClean="0"/>
              <a:t>Complexity</a:t>
            </a:r>
            <a:r>
              <a:rPr lang="cs-CZ" dirty="0" smtClean="0"/>
              <a:t> </a:t>
            </a:r>
            <a:r>
              <a:rPr lang="cs-CZ" dirty="0" err="1" smtClean="0"/>
              <a:t>of</a:t>
            </a:r>
            <a:r>
              <a:rPr lang="cs-CZ" dirty="0" smtClean="0"/>
              <a:t> </a:t>
            </a:r>
            <a:r>
              <a:rPr lang="cs-CZ" dirty="0" err="1" smtClean="0"/>
              <a:t>legal</a:t>
            </a:r>
            <a:r>
              <a:rPr lang="cs-CZ" dirty="0" smtClean="0"/>
              <a:t> </a:t>
            </a:r>
            <a:r>
              <a:rPr lang="cs-CZ" dirty="0" err="1" smtClean="0"/>
              <a:t>regulation</a:t>
            </a:r>
            <a:r>
              <a:rPr lang="cs-CZ" dirty="0" smtClean="0"/>
              <a:t>, </a:t>
            </a:r>
            <a:r>
              <a:rPr lang="cs-CZ" dirty="0" err="1" smtClean="0"/>
              <a:t>the</a:t>
            </a:r>
            <a:r>
              <a:rPr lang="cs-CZ" dirty="0" smtClean="0"/>
              <a:t> risk </a:t>
            </a:r>
            <a:r>
              <a:rPr lang="cs-CZ" dirty="0" err="1" smtClean="0"/>
              <a:t>of</a:t>
            </a:r>
            <a:r>
              <a:rPr lang="cs-CZ" dirty="0" smtClean="0"/>
              <a:t> „</a:t>
            </a:r>
            <a:r>
              <a:rPr lang="cs-CZ" dirty="0" err="1" smtClean="0"/>
              <a:t>simple</a:t>
            </a:r>
            <a:r>
              <a:rPr lang="cs-CZ" dirty="0" smtClean="0"/>
              <a:t> </a:t>
            </a:r>
            <a:r>
              <a:rPr lang="cs-CZ" dirty="0" err="1" smtClean="0"/>
              <a:t>solutions</a:t>
            </a:r>
            <a:r>
              <a:rPr lang="cs-CZ" dirty="0" smtClean="0"/>
              <a:t>“</a:t>
            </a:r>
          </a:p>
          <a:p>
            <a:pPr algn="just">
              <a:lnSpc>
                <a:spcPct val="100000"/>
              </a:lnSpc>
            </a:pPr>
            <a:r>
              <a:rPr lang="cs-CZ" dirty="0" err="1" smtClean="0"/>
              <a:t>Protection</a:t>
            </a:r>
            <a:r>
              <a:rPr lang="cs-CZ" dirty="0" smtClean="0"/>
              <a:t> </a:t>
            </a:r>
            <a:r>
              <a:rPr lang="cs-CZ" dirty="0" err="1" smtClean="0"/>
              <a:t>of</a:t>
            </a:r>
            <a:r>
              <a:rPr lang="cs-CZ" dirty="0" smtClean="0"/>
              <a:t> </a:t>
            </a:r>
            <a:r>
              <a:rPr lang="cs-CZ" dirty="0" err="1" smtClean="0"/>
              <a:t>rights</a:t>
            </a:r>
            <a:r>
              <a:rPr lang="cs-CZ" dirty="0" smtClean="0"/>
              <a:t> and very </a:t>
            </a:r>
            <a:r>
              <a:rPr lang="cs-CZ" dirty="0" err="1" smtClean="0"/>
              <a:t>high</a:t>
            </a:r>
            <a:r>
              <a:rPr lang="cs-CZ" dirty="0" smtClean="0"/>
              <a:t> standard</a:t>
            </a:r>
          </a:p>
          <a:p>
            <a:pPr algn="just">
              <a:lnSpc>
                <a:spcPct val="100000"/>
              </a:lnSpc>
            </a:pPr>
            <a:r>
              <a:rPr lang="cs-CZ" b="1" dirty="0" err="1" smtClean="0">
                <a:solidFill>
                  <a:srgbClr val="FF0000"/>
                </a:solidFill>
              </a:rPr>
              <a:t>Who</a:t>
            </a:r>
            <a:r>
              <a:rPr lang="cs-CZ" b="1" dirty="0" smtClean="0">
                <a:solidFill>
                  <a:srgbClr val="FF0000"/>
                </a:solidFill>
              </a:rPr>
              <a:t> </a:t>
            </a:r>
            <a:r>
              <a:rPr lang="cs-CZ" b="1" dirty="0" err="1" smtClean="0">
                <a:solidFill>
                  <a:srgbClr val="FF0000"/>
                </a:solidFill>
              </a:rPr>
              <a:t>is</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a:t>
            </a:r>
            <a:r>
              <a:rPr lang="cs-CZ" b="1" dirty="0" err="1" smtClean="0">
                <a:solidFill>
                  <a:srgbClr val="FF0000"/>
                </a:solidFill>
              </a:rPr>
              <a:t>addressee</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a:t>
            </a:r>
            <a:r>
              <a:rPr lang="cs-CZ" b="1" dirty="0" err="1" smtClean="0">
                <a:solidFill>
                  <a:srgbClr val="FF0000"/>
                </a:solidFill>
              </a:rPr>
              <a:t>administrative</a:t>
            </a:r>
            <a:r>
              <a:rPr lang="cs-CZ" b="1" dirty="0" smtClean="0">
                <a:solidFill>
                  <a:srgbClr val="FF0000"/>
                </a:solidFill>
              </a:rPr>
              <a:t> </a:t>
            </a:r>
            <a:r>
              <a:rPr lang="cs-CZ" b="1" dirty="0" err="1" smtClean="0">
                <a:solidFill>
                  <a:srgbClr val="FF0000"/>
                </a:solidFill>
              </a:rPr>
              <a:t>decision</a:t>
            </a:r>
            <a:r>
              <a:rPr lang="cs-CZ" b="1" dirty="0" smtClean="0">
                <a:solidFill>
                  <a:srgbClr val="FF0000"/>
                </a:solidFill>
              </a:rPr>
              <a:t> and </a:t>
            </a:r>
            <a:r>
              <a:rPr lang="cs-CZ" b="1" dirty="0" err="1" smtClean="0">
                <a:solidFill>
                  <a:srgbClr val="FF0000"/>
                </a:solidFill>
              </a:rPr>
              <a:t>its</a:t>
            </a:r>
            <a:r>
              <a:rPr lang="cs-CZ" b="1" dirty="0" smtClean="0">
                <a:solidFill>
                  <a:srgbClr val="FF0000"/>
                </a:solidFill>
              </a:rPr>
              <a:t> </a:t>
            </a:r>
            <a:r>
              <a:rPr lang="cs-CZ" b="1" dirty="0" err="1" smtClean="0">
                <a:solidFill>
                  <a:srgbClr val="FF0000"/>
                </a:solidFill>
              </a:rPr>
              <a:t>reasoning</a:t>
            </a:r>
            <a:r>
              <a:rPr lang="cs-CZ" b="1" dirty="0" smtClean="0">
                <a:solidFill>
                  <a:srgbClr val="FF0000"/>
                </a:solidFill>
              </a:rPr>
              <a:t>?</a:t>
            </a:r>
          </a:p>
          <a:p>
            <a:pPr marL="72000" indent="0" algn="just">
              <a:lnSpc>
                <a:spcPct val="100000"/>
              </a:lnSpc>
              <a:buNone/>
            </a:pPr>
            <a:endParaRPr lang="cs-CZ" dirty="0" smtClean="0"/>
          </a:p>
          <a:p>
            <a:pPr algn="just">
              <a:lnSpc>
                <a:spcPct val="100000"/>
              </a:lnSpc>
            </a:pPr>
            <a:endParaRPr lang="cs-CZ" dirty="0"/>
          </a:p>
        </p:txBody>
      </p:sp>
    </p:spTree>
    <p:extLst>
      <p:ext uri="{BB962C8B-B14F-4D97-AF65-F5344CB8AC3E}">
        <p14:creationId xmlns:p14="http://schemas.microsoft.com/office/powerpoint/2010/main" val="3473123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
        <p:nvSpPr>
          <p:cNvPr id="4" name="Nadpis 3"/>
          <p:cNvSpPr>
            <a:spLocks noGrp="1"/>
          </p:cNvSpPr>
          <p:nvPr>
            <p:ph type="title"/>
          </p:nvPr>
        </p:nvSpPr>
        <p:spPr/>
        <p:txBody>
          <a:bodyPr/>
          <a:lstStyle/>
          <a:p>
            <a:r>
              <a:rPr lang="cs-CZ" dirty="0"/>
              <a:t>Idea </a:t>
            </a:r>
            <a:r>
              <a:rPr lang="cs-CZ" dirty="0" err="1"/>
              <a:t>of</a:t>
            </a:r>
            <a:r>
              <a:rPr lang="cs-CZ" dirty="0"/>
              <a:t> </a:t>
            </a:r>
            <a:r>
              <a:rPr lang="cs-CZ" dirty="0" err="1"/>
              <a:t>possible</a:t>
            </a:r>
            <a:r>
              <a:rPr lang="cs-CZ" dirty="0"/>
              <a:t> </a:t>
            </a:r>
            <a:r>
              <a:rPr lang="cs-CZ" dirty="0" err="1"/>
              <a:t>simplifications</a:t>
            </a:r>
            <a:r>
              <a:rPr lang="cs-CZ" dirty="0"/>
              <a:t> </a:t>
            </a:r>
            <a:br>
              <a:rPr lang="cs-CZ" dirty="0"/>
            </a:br>
            <a:endParaRPr lang="cs-CZ" dirty="0"/>
          </a:p>
        </p:txBody>
      </p:sp>
      <p:sp>
        <p:nvSpPr>
          <p:cNvPr id="5" name="Zástupný symbol pro obsah 4"/>
          <p:cNvSpPr>
            <a:spLocks noGrp="1"/>
          </p:cNvSpPr>
          <p:nvPr>
            <p:ph idx="1"/>
          </p:nvPr>
        </p:nvSpPr>
        <p:spPr>
          <a:xfrm>
            <a:off x="720000" y="1461247"/>
            <a:ext cx="10753200" cy="4370753"/>
          </a:xfrm>
        </p:spPr>
        <p:txBody>
          <a:bodyPr/>
          <a:lstStyle/>
          <a:p>
            <a:pPr marL="72000" indent="0" algn="just">
              <a:lnSpc>
                <a:spcPct val="100000"/>
              </a:lnSpc>
              <a:buNone/>
            </a:pPr>
            <a:r>
              <a:rPr lang="cs-CZ" b="1" dirty="0" err="1" smtClean="0"/>
              <a:t>Final</a:t>
            </a:r>
            <a:r>
              <a:rPr lang="cs-CZ" b="1" dirty="0" smtClean="0"/>
              <a:t> </a:t>
            </a:r>
            <a:r>
              <a:rPr lang="cs-CZ" b="1" dirty="0" err="1" smtClean="0"/>
              <a:t>conclusions</a:t>
            </a:r>
            <a:r>
              <a:rPr lang="cs-CZ" b="1" dirty="0"/>
              <a:t>:</a:t>
            </a:r>
            <a:endParaRPr lang="cs-CZ" b="1" dirty="0" smtClean="0"/>
          </a:p>
          <a:p>
            <a:pPr algn="just">
              <a:lnSpc>
                <a:spcPct val="100000"/>
              </a:lnSpc>
            </a:pPr>
            <a:r>
              <a:rPr lang="cs-CZ" dirty="0" err="1" smtClean="0"/>
              <a:t>Everything</a:t>
            </a:r>
            <a:r>
              <a:rPr lang="cs-CZ" dirty="0" smtClean="0"/>
              <a:t> </a:t>
            </a:r>
            <a:r>
              <a:rPr lang="cs-CZ" dirty="0" err="1" smtClean="0"/>
              <a:t>shall</a:t>
            </a:r>
            <a:r>
              <a:rPr lang="cs-CZ" dirty="0" smtClean="0"/>
              <a:t> </a:t>
            </a:r>
            <a:r>
              <a:rPr lang="cs-CZ" dirty="0" err="1" smtClean="0"/>
              <a:t>be</a:t>
            </a:r>
            <a:r>
              <a:rPr lang="cs-CZ" dirty="0" smtClean="0"/>
              <a:t> </a:t>
            </a:r>
            <a:r>
              <a:rPr lang="cs-CZ" b="1" dirty="0" smtClean="0"/>
              <a:t>on line and transparent</a:t>
            </a:r>
            <a:r>
              <a:rPr lang="cs-CZ" dirty="0" smtClean="0"/>
              <a:t>? </a:t>
            </a:r>
          </a:p>
          <a:p>
            <a:pPr algn="just">
              <a:lnSpc>
                <a:spcPct val="100000"/>
              </a:lnSpc>
            </a:pPr>
            <a:r>
              <a:rPr lang="cs-CZ" dirty="0" err="1" smtClean="0"/>
              <a:t>The</a:t>
            </a:r>
            <a:r>
              <a:rPr lang="cs-CZ" dirty="0" smtClean="0"/>
              <a:t> </a:t>
            </a:r>
            <a:r>
              <a:rPr lang="cs-CZ" dirty="0" err="1" smtClean="0"/>
              <a:t>law</a:t>
            </a:r>
            <a:r>
              <a:rPr lang="cs-CZ" dirty="0" smtClean="0"/>
              <a:t> </a:t>
            </a:r>
            <a:r>
              <a:rPr lang="cs-CZ" dirty="0" err="1" smtClean="0"/>
              <a:t>causes</a:t>
            </a:r>
            <a:r>
              <a:rPr lang="cs-CZ" dirty="0" smtClean="0"/>
              <a:t> </a:t>
            </a:r>
            <a:r>
              <a:rPr lang="cs-CZ" dirty="0" err="1" smtClean="0"/>
              <a:t>only</a:t>
            </a:r>
            <a:r>
              <a:rPr lang="cs-CZ" dirty="0" smtClean="0"/>
              <a:t> </a:t>
            </a:r>
            <a:r>
              <a:rPr lang="cs-CZ" dirty="0" err="1" smtClean="0"/>
              <a:t>obstacles</a:t>
            </a:r>
            <a:r>
              <a:rPr lang="cs-CZ" dirty="0" smtClean="0"/>
              <a:t>?</a:t>
            </a:r>
          </a:p>
          <a:p>
            <a:pPr algn="just">
              <a:lnSpc>
                <a:spcPct val="100000"/>
              </a:lnSpc>
            </a:pPr>
            <a:r>
              <a:rPr lang="cs-CZ" b="1" dirty="0" err="1" smtClean="0"/>
              <a:t>Disrespect</a:t>
            </a:r>
            <a:r>
              <a:rPr lang="cs-CZ" dirty="0" smtClean="0"/>
              <a:t> to </a:t>
            </a:r>
            <a:r>
              <a:rPr lang="cs-CZ" dirty="0" err="1" smtClean="0"/>
              <a:t>the</a:t>
            </a:r>
            <a:r>
              <a:rPr lang="cs-CZ" dirty="0" smtClean="0"/>
              <a:t> </a:t>
            </a:r>
            <a:r>
              <a:rPr lang="cs-CZ" dirty="0" err="1" smtClean="0"/>
              <a:t>authorities</a:t>
            </a:r>
            <a:r>
              <a:rPr lang="cs-CZ" dirty="0" smtClean="0"/>
              <a:t>, to </a:t>
            </a:r>
            <a:r>
              <a:rPr lang="cs-CZ" dirty="0" err="1" smtClean="0"/>
              <a:t>the</a:t>
            </a:r>
            <a:r>
              <a:rPr lang="cs-CZ" dirty="0" smtClean="0"/>
              <a:t> </a:t>
            </a:r>
            <a:r>
              <a:rPr lang="cs-CZ" dirty="0" err="1" smtClean="0"/>
              <a:t>system</a:t>
            </a:r>
            <a:r>
              <a:rPr lang="cs-CZ" dirty="0" smtClean="0"/>
              <a:t> </a:t>
            </a:r>
            <a:r>
              <a:rPr lang="cs-CZ" dirty="0" err="1" smtClean="0"/>
              <a:t>of</a:t>
            </a:r>
            <a:r>
              <a:rPr lang="cs-CZ" dirty="0" smtClean="0"/>
              <a:t> </a:t>
            </a:r>
            <a:r>
              <a:rPr lang="cs-CZ" dirty="0" err="1" smtClean="0"/>
              <a:t>law</a:t>
            </a:r>
            <a:r>
              <a:rPr lang="cs-CZ" dirty="0" smtClean="0"/>
              <a:t>, to </a:t>
            </a:r>
            <a:r>
              <a:rPr lang="cs-CZ" dirty="0" err="1" smtClean="0"/>
              <a:t>the</a:t>
            </a:r>
            <a:r>
              <a:rPr lang="cs-CZ" dirty="0" smtClean="0"/>
              <a:t> </a:t>
            </a:r>
            <a:r>
              <a:rPr lang="cs-CZ" dirty="0" err="1" smtClean="0"/>
              <a:t>state</a:t>
            </a:r>
            <a:r>
              <a:rPr lang="cs-CZ" dirty="0" smtClean="0"/>
              <a:t> – </a:t>
            </a:r>
            <a:r>
              <a:rPr lang="cs-CZ" b="1" dirty="0" err="1" smtClean="0">
                <a:solidFill>
                  <a:srgbClr val="FF0000"/>
                </a:solidFill>
              </a:rPr>
              <a:t>obstacles</a:t>
            </a:r>
            <a:r>
              <a:rPr lang="cs-CZ" b="1" dirty="0" smtClean="0">
                <a:solidFill>
                  <a:srgbClr val="FF0000"/>
                </a:solidFill>
              </a:rPr>
              <a:t>, </a:t>
            </a:r>
            <a:r>
              <a:rPr lang="cs-CZ" b="1" dirty="0" err="1" smtClean="0">
                <a:solidFill>
                  <a:srgbClr val="FF0000"/>
                </a:solidFill>
              </a:rPr>
              <a:t>misusing</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a:t>
            </a:r>
            <a:r>
              <a:rPr lang="cs-CZ" b="1" dirty="0" err="1" smtClean="0">
                <a:solidFill>
                  <a:srgbClr val="FF0000"/>
                </a:solidFill>
              </a:rPr>
              <a:t>law</a:t>
            </a:r>
            <a:endParaRPr lang="cs-CZ" b="1" dirty="0" smtClean="0">
              <a:solidFill>
                <a:srgbClr val="FF0000"/>
              </a:solidFill>
            </a:endParaRPr>
          </a:p>
          <a:p>
            <a:pPr algn="just">
              <a:lnSpc>
                <a:spcPct val="100000"/>
              </a:lnSpc>
            </a:pPr>
            <a:r>
              <a:rPr lang="cs-CZ" dirty="0" smtClean="0"/>
              <a:t>„</a:t>
            </a:r>
            <a:r>
              <a:rPr lang="cs-CZ" i="1" dirty="0" err="1" smtClean="0"/>
              <a:t>it</a:t>
            </a:r>
            <a:r>
              <a:rPr lang="cs-CZ" i="1" dirty="0" smtClean="0"/>
              <a:t> </a:t>
            </a:r>
            <a:r>
              <a:rPr lang="cs-CZ" i="1" dirty="0" err="1" smtClean="0"/>
              <a:t>takes</a:t>
            </a:r>
            <a:r>
              <a:rPr lang="cs-CZ" i="1" dirty="0" smtClean="0"/>
              <a:t> a long </a:t>
            </a:r>
            <a:r>
              <a:rPr lang="cs-CZ" i="1" dirty="0" err="1" smtClean="0"/>
              <a:t>time</a:t>
            </a:r>
            <a:r>
              <a:rPr lang="cs-CZ" i="1" dirty="0" smtClean="0"/>
              <a:t>, I </a:t>
            </a:r>
            <a:r>
              <a:rPr lang="cs-CZ" i="1" dirty="0" err="1" smtClean="0"/>
              <a:t>want</a:t>
            </a:r>
            <a:r>
              <a:rPr lang="cs-CZ" i="1" dirty="0" smtClean="0"/>
              <a:t> </a:t>
            </a:r>
            <a:r>
              <a:rPr lang="cs-CZ" i="1" dirty="0" err="1" smtClean="0"/>
              <a:t>it</a:t>
            </a:r>
            <a:r>
              <a:rPr lang="cs-CZ" i="1" dirty="0" smtClean="0"/>
              <a:t> just </a:t>
            </a:r>
            <a:r>
              <a:rPr lang="cs-CZ" i="1" dirty="0" err="1" smtClean="0"/>
              <a:t>now</a:t>
            </a:r>
            <a:r>
              <a:rPr lang="cs-CZ" dirty="0" smtClean="0"/>
              <a:t>“</a:t>
            </a:r>
          </a:p>
          <a:p>
            <a:pPr algn="just">
              <a:lnSpc>
                <a:spcPct val="100000"/>
              </a:lnSpc>
            </a:pPr>
            <a:endParaRPr lang="cs-CZ" dirty="0"/>
          </a:p>
        </p:txBody>
      </p:sp>
    </p:spTree>
    <p:extLst>
      <p:ext uri="{BB962C8B-B14F-4D97-AF65-F5344CB8AC3E}">
        <p14:creationId xmlns:p14="http://schemas.microsoft.com/office/powerpoint/2010/main" val="2023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sp>
        <p:nvSpPr>
          <p:cNvPr id="5" name="Zástupný symbol pro obsah 4"/>
          <p:cNvSpPr>
            <a:spLocks noGrp="1"/>
          </p:cNvSpPr>
          <p:nvPr>
            <p:ph idx="1"/>
          </p:nvPr>
        </p:nvSpPr>
        <p:spPr>
          <a:xfrm>
            <a:off x="720000" y="860612"/>
            <a:ext cx="10753200" cy="4971388"/>
          </a:xfrm>
        </p:spPr>
        <p:txBody>
          <a:bodyPr/>
          <a:lstStyle/>
          <a:p>
            <a:pPr marL="72000" indent="0" algn="just">
              <a:lnSpc>
                <a:spcPct val="100000"/>
              </a:lnSpc>
              <a:buNone/>
            </a:pPr>
            <a:r>
              <a:rPr lang="cs-CZ" dirty="0" smtClean="0"/>
              <a:t>Art. </a:t>
            </a:r>
            <a:r>
              <a:rPr lang="cs-CZ" b="1" dirty="0" smtClean="0"/>
              <a:t>1 </a:t>
            </a:r>
            <a:r>
              <a:rPr lang="cs-CZ" b="1" dirty="0" err="1" smtClean="0"/>
              <a:t>section</a:t>
            </a:r>
            <a:r>
              <a:rPr lang="cs-CZ" b="1" dirty="0" smtClean="0"/>
              <a:t> 1 </a:t>
            </a:r>
            <a:r>
              <a:rPr lang="cs-CZ" dirty="0" err="1" smtClean="0"/>
              <a:t>of</a:t>
            </a:r>
            <a:r>
              <a:rPr lang="cs-CZ" dirty="0" smtClean="0"/>
              <a:t> </a:t>
            </a:r>
            <a:r>
              <a:rPr lang="cs-CZ" dirty="0" err="1" smtClean="0"/>
              <a:t>act</a:t>
            </a:r>
            <a:r>
              <a:rPr lang="cs-CZ" dirty="0" smtClean="0"/>
              <a:t> </a:t>
            </a:r>
            <a:r>
              <a:rPr lang="cs-CZ" dirty="0" err="1" smtClean="0"/>
              <a:t>nr</a:t>
            </a:r>
            <a:r>
              <a:rPr lang="cs-CZ" dirty="0" smtClean="0"/>
              <a:t>. </a:t>
            </a:r>
            <a:r>
              <a:rPr lang="cs-CZ" b="1" dirty="0" smtClean="0"/>
              <a:t>500/2004</a:t>
            </a:r>
            <a:r>
              <a:rPr lang="cs-CZ" dirty="0" smtClean="0"/>
              <a:t> </a:t>
            </a:r>
            <a:r>
              <a:rPr lang="cs-CZ" dirty="0" err="1" smtClean="0"/>
              <a:t>Coll</a:t>
            </a:r>
            <a:r>
              <a:rPr lang="cs-CZ" dirty="0" smtClean="0"/>
              <a:t>., </a:t>
            </a:r>
            <a:r>
              <a:rPr lang="cs-CZ" dirty="0" err="1" smtClean="0"/>
              <a:t>Code</a:t>
            </a:r>
            <a:r>
              <a:rPr lang="cs-CZ" dirty="0" smtClean="0"/>
              <a:t> </a:t>
            </a:r>
            <a:r>
              <a:rPr lang="cs-CZ" dirty="0" err="1" smtClean="0"/>
              <a:t>of</a:t>
            </a:r>
            <a:r>
              <a:rPr lang="cs-CZ" dirty="0" smtClean="0"/>
              <a:t> </a:t>
            </a:r>
            <a:r>
              <a:rPr lang="cs-CZ" dirty="0" err="1" smtClean="0"/>
              <a:t>Administrative</a:t>
            </a:r>
            <a:r>
              <a:rPr lang="cs-CZ" dirty="0" smtClean="0"/>
              <a:t> </a:t>
            </a:r>
            <a:r>
              <a:rPr lang="cs-CZ" dirty="0" err="1" smtClean="0"/>
              <a:t>Procedure</a:t>
            </a:r>
            <a:endParaRPr lang="cs-CZ" dirty="0" smtClean="0"/>
          </a:p>
          <a:p>
            <a:pPr algn="just">
              <a:lnSpc>
                <a:spcPct val="100000"/>
              </a:lnSpc>
            </a:pPr>
            <a:r>
              <a:rPr lang="cs-CZ" dirty="0" smtClean="0"/>
              <a:t>„</a:t>
            </a:r>
            <a:r>
              <a:rPr lang="cs-CZ" i="1" dirty="0" smtClean="0"/>
              <a:t>Tento </a:t>
            </a:r>
            <a:r>
              <a:rPr lang="cs-CZ" i="1" dirty="0"/>
              <a:t>zákon upravuje postup orgánů moci výkonné, orgánů územních samosprávných </a:t>
            </a:r>
            <a:r>
              <a:rPr lang="cs-CZ" i="1" dirty="0" smtClean="0"/>
              <a:t>celků </a:t>
            </a:r>
            <a:r>
              <a:rPr lang="cs-CZ" i="1" dirty="0"/>
              <a:t>a jiných orgánů, právnických a fyzických osob, pokud vykonávají působnost v oblasti veřejné správy (dále jen "</a:t>
            </a:r>
            <a:r>
              <a:rPr lang="cs-CZ" b="1" i="1" dirty="0"/>
              <a:t>správní orgán</a:t>
            </a:r>
            <a:r>
              <a:rPr lang="cs-CZ" i="1" dirty="0" smtClean="0"/>
              <a:t>").“</a:t>
            </a:r>
          </a:p>
          <a:p>
            <a:pPr algn="just">
              <a:lnSpc>
                <a:spcPct val="100000"/>
              </a:lnSpc>
            </a:pPr>
            <a:r>
              <a:rPr lang="cs-CZ" dirty="0" smtClean="0"/>
              <a:t>„</a:t>
            </a:r>
            <a:r>
              <a:rPr lang="en-US" i="1" dirty="0"/>
              <a:t>This Act regulates the procedure of </a:t>
            </a:r>
            <a:r>
              <a:rPr lang="en-US" b="1" i="1" dirty="0"/>
              <a:t>executive bodies</a:t>
            </a:r>
            <a:r>
              <a:rPr lang="en-US" i="1" dirty="0"/>
              <a:t>, </a:t>
            </a:r>
            <a:r>
              <a:rPr lang="en-US" b="1" i="1" dirty="0"/>
              <a:t>bodies of territorial self-governing </a:t>
            </a:r>
            <a:r>
              <a:rPr lang="en-US" b="1" i="1" dirty="0" smtClean="0"/>
              <a:t>units</a:t>
            </a:r>
            <a:r>
              <a:rPr lang="en-US" i="1" dirty="0" smtClean="0"/>
              <a:t> </a:t>
            </a:r>
            <a:r>
              <a:rPr lang="en-US" i="1" dirty="0"/>
              <a:t>and </a:t>
            </a:r>
            <a:r>
              <a:rPr lang="en-US" b="1" i="1" dirty="0"/>
              <a:t>other bodies</a:t>
            </a:r>
            <a:r>
              <a:rPr lang="en-US" i="1" dirty="0"/>
              <a:t>, </a:t>
            </a:r>
            <a:r>
              <a:rPr lang="en-US" b="1" i="1" dirty="0"/>
              <a:t>legal and natural persons</a:t>
            </a:r>
            <a:r>
              <a:rPr lang="en-US" i="1" dirty="0"/>
              <a:t>, if they </a:t>
            </a:r>
            <a:r>
              <a:rPr lang="en-US" b="1" i="1" dirty="0"/>
              <a:t>exercise competence in the field of public administration</a:t>
            </a:r>
            <a:r>
              <a:rPr lang="en-US" i="1" dirty="0"/>
              <a:t> (hereinafter referred to as "</a:t>
            </a:r>
            <a:r>
              <a:rPr lang="en-US" b="1" i="1" dirty="0">
                <a:solidFill>
                  <a:srgbClr val="F01928"/>
                </a:solidFill>
              </a:rPr>
              <a:t>administrative body</a:t>
            </a:r>
            <a:r>
              <a:rPr lang="en-US" i="1" dirty="0" smtClean="0"/>
              <a:t>").</a:t>
            </a:r>
            <a:r>
              <a:rPr lang="cs-CZ" dirty="0" smtClean="0"/>
              <a:t>“</a:t>
            </a:r>
          </a:p>
          <a:p>
            <a:pPr algn="just">
              <a:lnSpc>
                <a:spcPct val="100000"/>
              </a:lnSpc>
            </a:pPr>
            <a:r>
              <a:rPr lang="cs-CZ" dirty="0" smtClean="0"/>
              <a:t>Public </a:t>
            </a:r>
            <a:r>
              <a:rPr lang="cs-CZ" dirty="0" err="1" smtClean="0"/>
              <a:t>administration</a:t>
            </a:r>
            <a:r>
              <a:rPr lang="cs-CZ" dirty="0" smtClean="0"/>
              <a:t> </a:t>
            </a:r>
            <a:r>
              <a:rPr lang="cs-CZ" dirty="0" err="1" smtClean="0"/>
              <a:t>is</a:t>
            </a:r>
            <a:r>
              <a:rPr lang="cs-CZ" dirty="0" smtClean="0"/>
              <a:t> a </a:t>
            </a:r>
            <a:r>
              <a:rPr lang="cs-CZ" b="1" dirty="0" err="1" smtClean="0"/>
              <a:t>system</a:t>
            </a:r>
            <a:r>
              <a:rPr lang="cs-CZ" b="1" dirty="0" smtClean="0"/>
              <a:t> </a:t>
            </a:r>
            <a:r>
              <a:rPr lang="cs-CZ" b="1" dirty="0" err="1" smtClean="0"/>
              <a:t>of</a:t>
            </a:r>
            <a:r>
              <a:rPr lang="cs-CZ" b="1" dirty="0" smtClean="0"/>
              <a:t> </a:t>
            </a:r>
            <a:r>
              <a:rPr lang="cs-CZ" b="1" dirty="0" err="1" smtClean="0"/>
              <a:t>different</a:t>
            </a:r>
            <a:r>
              <a:rPr lang="cs-CZ" b="1" dirty="0" smtClean="0"/>
              <a:t> </a:t>
            </a:r>
            <a:r>
              <a:rPr lang="cs-CZ" b="1" dirty="0" err="1" smtClean="0"/>
              <a:t>administrative</a:t>
            </a:r>
            <a:r>
              <a:rPr lang="cs-CZ" b="1" dirty="0" smtClean="0"/>
              <a:t> </a:t>
            </a:r>
            <a:r>
              <a:rPr lang="cs-CZ" b="1" dirty="0" err="1" smtClean="0"/>
              <a:t>bodies</a:t>
            </a:r>
            <a:r>
              <a:rPr lang="cs-CZ" b="1" dirty="0" smtClean="0"/>
              <a:t> and </a:t>
            </a:r>
            <a:r>
              <a:rPr lang="cs-CZ" b="1" dirty="0" err="1" smtClean="0"/>
              <a:t>it</a:t>
            </a:r>
            <a:r>
              <a:rPr lang="cs-CZ" b="1" dirty="0" smtClean="0"/>
              <a:t> </a:t>
            </a:r>
            <a:r>
              <a:rPr lang="cs-CZ" b="1" dirty="0" err="1" smtClean="0"/>
              <a:t>functions</a:t>
            </a:r>
            <a:r>
              <a:rPr lang="cs-CZ" b="1" dirty="0" smtClean="0"/>
              <a:t> and </a:t>
            </a:r>
            <a:r>
              <a:rPr lang="cs-CZ" b="1" dirty="0" err="1" smtClean="0"/>
              <a:t>forms</a:t>
            </a:r>
            <a:endParaRPr lang="cs-CZ" b="1" dirty="0" smtClean="0"/>
          </a:p>
          <a:p>
            <a:pPr marL="72000" indent="0" algn="just">
              <a:lnSpc>
                <a:spcPct val="100000"/>
              </a:lnSpc>
              <a:buNone/>
            </a:pPr>
            <a:endParaRPr lang="cs-CZ" dirty="0" smtClean="0"/>
          </a:p>
        </p:txBody>
      </p:sp>
    </p:spTree>
    <p:extLst>
      <p:ext uri="{BB962C8B-B14F-4D97-AF65-F5344CB8AC3E}">
        <p14:creationId xmlns:p14="http://schemas.microsoft.com/office/powerpoint/2010/main" val="2833089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sp>
        <p:nvSpPr>
          <p:cNvPr id="5" name="Zástupný symbol pro obsah 4"/>
          <p:cNvSpPr>
            <a:spLocks noGrp="1"/>
          </p:cNvSpPr>
          <p:nvPr>
            <p:ph idx="1"/>
          </p:nvPr>
        </p:nvSpPr>
        <p:spPr>
          <a:xfrm>
            <a:off x="720000" y="860612"/>
            <a:ext cx="10753200" cy="4971388"/>
          </a:xfrm>
        </p:spPr>
        <p:txBody>
          <a:bodyPr/>
          <a:lstStyle/>
          <a:p>
            <a:pPr marL="72000" indent="0" algn="just">
              <a:lnSpc>
                <a:spcPct val="100000"/>
              </a:lnSpc>
              <a:buNone/>
            </a:pPr>
            <a:r>
              <a:rPr lang="cs-CZ" dirty="0" smtClean="0"/>
              <a:t>Art. </a:t>
            </a:r>
            <a:r>
              <a:rPr lang="cs-CZ" b="1" dirty="0" smtClean="0"/>
              <a:t>9</a:t>
            </a:r>
            <a:r>
              <a:rPr lang="cs-CZ" dirty="0" smtClean="0"/>
              <a:t> </a:t>
            </a:r>
            <a:r>
              <a:rPr lang="cs-CZ" dirty="0" err="1" smtClean="0"/>
              <a:t>of</a:t>
            </a:r>
            <a:r>
              <a:rPr lang="cs-CZ" dirty="0" smtClean="0"/>
              <a:t> </a:t>
            </a:r>
            <a:r>
              <a:rPr lang="cs-CZ" dirty="0" err="1" smtClean="0"/>
              <a:t>act</a:t>
            </a:r>
            <a:r>
              <a:rPr lang="cs-CZ" dirty="0" smtClean="0"/>
              <a:t> </a:t>
            </a:r>
            <a:r>
              <a:rPr lang="cs-CZ" dirty="0" err="1" smtClean="0"/>
              <a:t>nr</a:t>
            </a:r>
            <a:r>
              <a:rPr lang="cs-CZ" dirty="0" smtClean="0"/>
              <a:t>. </a:t>
            </a:r>
            <a:r>
              <a:rPr lang="cs-CZ" b="1" dirty="0" smtClean="0"/>
              <a:t>500/2004</a:t>
            </a:r>
            <a:r>
              <a:rPr lang="cs-CZ" dirty="0" smtClean="0"/>
              <a:t> </a:t>
            </a:r>
            <a:r>
              <a:rPr lang="cs-CZ" dirty="0" err="1" smtClean="0"/>
              <a:t>Coll</a:t>
            </a:r>
            <a:r>
              <a:rPr lang="cs-CZ" dirty="0" smtClean="0"/>
              <a:t>., </a:t>
            </a:r>
            <a:r>
              <a:rPr lang="cs-CZ" dirty="0" err="1" smtClean="0"/>
              <a:t>Code</a:t>
            </a:r>
            <a:r>
              <a:rPr lang="cs-CZ" dirty="0" smtClean="0"/>
              <a:t> </a:t>
            </a:r>
            <a:r>
              <a:rPr lang="cs-CZ" dirty="0" err="1" smtClean="0"/>
              <a:t>of</a:t>
            </a:r>
            <a:r>
              <a:rPr lang="cs-CZ" dirty="0" smtClean="0"/>
              <a:t> </a:t>
            </a:r>
            <a:r>
              <a:rPr lang="cs-CZ" dirty="0" err="1" smtClean="0"/>
              <a:t>Administrative</a:t>
            </a:r>
            <a:r>
              <a:rPr lang="cs-CZ" dirty="0" smtClean="0"/>
              <a:t> </a:t>
            </a:r>
            <a:r>
              <a:rPr lang="cs-CZ" dirty="0" err="1" smtClean="0"/>
              <a:t>Procedure</a:t>
            </a:r>
            <a:endParaRPr lang="cs-CZ" dirty="0" smtClean="0"/>
          </a:p>
          <a:p>
            <a:pPr algn="just">
              <a:lnSpc>
                <a:spcPct val="100000"/>
              </a:lnSpc>
            </a:pPr>
            <a:r>
              <a:rPr lang="cs-CZ" dirty="0"/>
              <a:t>„</a:t>
            </a:r>
            <a:r>
              <a:rPr lang="cs-CZ" i="1" dirty="0"/>
              <a:t>Správní řízení je postup </a:t>
            </a:r>
            <a:r>
              <a:rPr lang="cs-CZ" b="1" i="1" dirty="0"/>
              <a:t>správního orgánu</a:t>
            </a:r>
            <a:r>
              <a:rPr lang="cs-CZ" i="1" dirty="0"/>
              <a:t>, jehož účelem je vydání rozhodnutí, jímž se v určité věci zakládají, mění nebo ruší práva anebo povinnosti jmenovitě určené osoby nebo jímž se v určité věci prohlašuje, že taková osoba práva nebo povinnosti má anebo nemá</a:t>
            </a:r>
            <a:r>
              <a:rPr lang="cs-CZ" dirty="0" smtClean="0"/>
              <a:t>.“</a:t>
            </a:r>
          </a:p>
          <a:p>
            <a:pPr algn="just">
              <a:lnSpc>
                <a:spcPct val="100000"/>
              </a:lnSpc>
            </a:pPr>
            <a:r>
              <a:rPr lang="cs-CZ" dirty="0" smtClean="0"/>
              <a:t>„</a:t>
            </a:r>
            <a:r>
              <a:rPr lang="en-US" i="1" dirty="0"/>
              <a:t>Administrative procedure is </a:t>
            </a:r>
            <a:r>
              <a:rPr lang="en-US" i="1" dirty="0" smtClean="0">
                <a:solidFill>
                  <a:srgbClr val="F01928"/>
                </a:solidFill>
              </a:rPr>
              <a:t>procedure</a:t>
            </a:r>
            <a:r>
              <a:rPr lang="en-US" i="1" dirty="0" smtClean="0"/>
              <a:t> </a:t>
            </a:r>
            <a:r>
              <a:rPr lang="cs-CZ" i="1" dirty="0" err="1" smtClean="0"/>
              <a:t>performed</a:t>
            </a:r>
            <a:r>
              <a:rPr lang="cs-CZ" i="1" dirty="0" smtClean="0"/>
              <a:t> </a:t>
            </a:r>
            <a:r>
              <a:rPr lang="cs-CZ" i="1" dirty="0" smtClean="0"/>
              <a:t>by </a:t>
            </a:r>
            <a:r>
              <a:rPr lang="cs-CZ" i="1" dirty="0" err="1" smtClean="0"/>
              <a:t>the</a:t>
            </a:r>
            <a:r>
              <a:rPr lang="cs-CZ" i="1" dirty="0" smtClean="0"/>
              <a:t> </a:t>
            </a:r>
            <a:r>
              <a:rPr lang="cs-CZ" b="1" i="1" dirty="0" err="1" smtClean="0"/>
              <a:t>administrative</a:t>
            </a:r>
            <a:r>
              <a:rPr lang="cs-CZ" b="1" i="1" dirty="0" smtClean="0"/>
              <a:t> </a:t>
            </a:r>
            <a:r>
              <a:rPr lang="cs-CZ" b="1" i="1" dirty="0" smtClean="0"/>
              <a:t>body </a:t>
            </a:r>
            <a:r>
              <a:rPr lang="en-US" i="1" dirty="0" smtClean="0"/>
              <a:t>aimed </a:t>
            </a:r>
            <a:r>
              <a:rPr lang="en-US" i="1" dirty="0"/>
              <a:t>at issuing a </a:t>
            </a:r>
            <a:r>
              <a:rPr lang="en-US" i="1" dirty="0">
                <a:solidFill>
                  <a:srgbClr val="F01928"/>
                </a:solidFill>
              </a:rPr>
              <a:t>decision</a:t>
            </a:r>
            <a:r>
              <a:rPr lang="en-US" i="1" dirty="0"/>
              <a:t> establishing, modifying or abolishing the </a:t>
            </a:r>
            <a:r>
              <a:rPr lang="en-US" i="1" dirty="0">
                <a:solidFill>
                  <a:srgbClr val="F01928"/>
                </a:solidFill>
              </a:rPr>
              <a:t>rights or obligations </a:t>
            </a:r>
            <a:r>
              <a:rPr lang="en-US" i="1" dirty="0"/>
              <a:t>of a </a:t>
            </a:r>
            <a:r>
              <a:rPr lang="en-US" i="1" dirty="0">
                <a:solidFill>
                  <a:srgbClr val="F01928"/>
                </a:solidFill>
              </a:rPr>
              <a:t>nominated person </a:t>
            </a:r>
            <a:r>
              <a:rPr lang="en-US" i="1" dirty="0"/>
              <a:t>in a particular case or declaring that a person has or does not have rights or obligations in a particular case</a:t>
            </a:r>
            <a:r>
              <a:rPr lang="en-US" dirty="0" smtClean="0"/>
              <a:t>.</a:t>
            </a:r>
            <a:r>
              <a:rPr lang="cs-CZ" dirty="0" smtClean="0"/>
              <a:t>“</a:t>
            </a:r>
            <a:endParaRPr lang="cs-CZ" dirty="0"/>
          </a:p>
        </p:txBody>
      </p:sp>
    </p:spTree>
    <p:extLst>
      <p:ext uri="{BB962C8B-B14F-4D97-AF65-F5344CB8AC3E}">
        <p14:creationId xmlns:p14="http://schemas.microsoft.com/office/powerpoint/2010/main" val="12780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noProof="0" smtClean="0"/>
              <a:t>Define footer – presentation title / department</a:t>
            </a:r>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271765"/>
            <a:ext cx="10753200" cy="451576"/>
          </a:xfrm>
        </p:spPr>
        <p:txBody>
          <a:bodyPr/>
          <a:lstStyle/>
          <a:p>
            <a:r>
              <a:rPr lang="cs-CZ" dirty="0" err="1"/>
              <a:t>System</a:t>
            </a:r>
            <a:r>
              <a:rPr lang="cs-CZ" dirty="0"/>
              <a:t> </a:t>
            </a:r>
            <a:r>
              <a:rPr lang="cs-CZ" dirty="0" err="1"/>
              <a:t>of</a:t>
            </a:r>
            <a:r>
              <a:rPr lang="cs-CZ" dirty="0"/>
              <a:t> </a:t>
            </a:r>
            <a:r>
              <a:rPr lang="cs-CZ" dirty="0" smtClean="0"/>
              <a:t>Czech Public </a:t>
            </a:r>
            <a:r>
              <a:rPr lang="cs-CZ" dirty="0" err="1"/>
              <a:t>Administration</a:t>
            </a:r>
            <a:endParaRPr lang="cs-CZ" dirty="0"/>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502132330"/>
              </p:ext>
            </p:extLst>
          </p:nvPr>
        </p:nvGraphicFramePr>
        <p:xfrm>
          <a:off x="720724" y="995363"/>
          <a:ext cx="10752475" cy="3065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bdélník 8"/>
          <p:cNvSpPr/>
          <p:nvPr/>
        </p:nvSpPr>
        <p:spPr>
          <a:xfrm>
            <a:off x="666000" y="3574846"/>
            <a:ext cx="10737105" cy="3477875"/>
          </a:xfrm>
          <a:prstGeom prst="rect">
            <a:avLst/>
          </a:prstGeom>
        </p:spPr>
        <p:txBody>
          <a:bodyPr wrap="square">
            <a:spAutoFit/>
          </a:bodyPr>
          <a:lstStyle/>
          <a:p>
            <a:pPr marL="342900" indent="-342900" algn="just">
              <a:lnSpc>
                <a:spcPct val="100000"/>
              </a:lnSpc>
              <a:buFont typeface="Arial" panose="020B0604020202020204" pitchFamily="34" charset="0"/>
              <a:buChar char="•"/>
            </a:pPr>
            <a:r>
              <a:rPr lang="cs-CZ" sz="2000" b="1" dirty="0" err="1" smtClean="0">
                <a:solidFill>
                  <a:srgbClr val="F01928"/>
                </a:solidFill>
              </a:rPr>
              <a:t>State</a:t>
            </a:r>
            <a:r>
              <a:rPr lang="cs-CZ" sz="2000" b="1" dirty="0" smtClean="0">
                <a:solidFill>
                  <a:srgbClr val="F01928"/>
                </a:solidFill>
              </a:rPr>
              <a:t> </a:t>
            </a:r>
            <a:r>
              <a:rPr lang="cs-CZ" sz="2000" b="1" dirty="0" err="1" smtClean="0">
                <a:solidFill>
                  <a:srgbClr val="F01928"/>
                </a:solidFill>
              </a:rPr>
              <a:t>administration</a:t>
            </a:r>
            <a:r>
              <a:rPr lang="cs-CZ" sz="2000" b="1" dirty="0" smtClean="0">
                <a:solidFill>
                  <a:srgbClr val="F01928"/>
                </a:solidFill>
              </a:rPr>
              <a:t> </a:t>
            </a:r>
            <a:r>
              <a:rPr lang="cs-CZ" sz="2000" dirty="0" err="1" smtClean="0"/>
              <a:t>belongs</a:t>
            </a:r>
            <a:r>
              <a:rPr lang="cs-CZ" sz="2000" dirty="0" smtClean="0"/>
              <a:t> to </a:t>
            </a:r>
            <a:r>
              <a:rPr lang="cs-CZ" sz="2000" b="1" dirty="0" err="1" smtClean="0"/>
              <a:t>the</a:t>
            </a:r>
            <a:r>
              <a:rPr lang="cs-CZ" sz="2000" b="1" dirty="0" smtClean="0"/>
              <a:t> </a:t>
            </a:r>
            <a:r>
              <a:rPr lang="cs-CZ" sz="2000" b="1" dirty="0" err="1" smtClean="0"/>
              <a:t>state</a:t>
            </a:r>
            <a:r>
              <a:rPr lang="cs-CZ" sz="2000" b="1" dirty="0" smtClean="0"/>
              <a:t>;</a:t>
            </a:r>
            <a:r>
              <a:rPr lang="cs-CZ" sz="2000" dirty="0" smtClean="0"/>
              <a:t> </a:t>
            </a:r>
            <a:r>
              <a:rPr lang="cs-CZ" sz="2000" b="1" dirty="0" err="1" smtClean="0"/>
              <a:t>important</a:t>
            </a:r>
            <a:r>
              <a:rPr lang="cs-CZ" sz="2000" dirty="0" smtClean="0"/>
              <a:t> part </a:t>
            </a:r>
            <a:r>
              <a:rPr lang="cs-CZ" sz="2000" dirty="0" err="1" smtClean="0"/>
              <a:t>of</a:t>
            </a:r>
            <a:r>
              <a:rPr lang="cs-CZ" sz="2000" dirty="0" smtClean="0"/>
              <a:t> public </a:t>
            </a:r>
            <a:r>
              <a:rPr lang="cs-CZ" sz="2000" dirty="0" err="1" smtClean="0"/>
              <a:t>adminstration</a:t>
            </a:r>
            <a:r>
              <a:rPr lang="cs-CZ" sz="2000" dirty="0" smtClean="0"/>
              <a:t>, </a:t>
            </a:r>
            <a:r>
              <a:rPr lang="cs-CZ" sz="2000" dirty="0" err="1" smtClean="0"/>
              <a:t>different</a:t>
            </a:r>
            <a:r>
              <a:rPr lang="cs-CZ" sz="2000" dirty="0" smtClean="0"/>
              <a:t> </a:t>
            </a:r>
            <a:r>
              <a:rPr lang="cs-CZ" sz="2000" dirty="0" err="1" smtClean="0"/>
              <a:t>task</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state</a:t>
            </a:r>
            <a:r>
              <a:rPr lang="cs-CZ" sz="2000" dirty="0" smtClean="0"/>
              <a:t> are </a:t>
            </a:r>
            <a:r>
              <a:rPr lang="cs-CZ" sz="2000" dirty="0" err="1" smtClean="0"/>
              <a:t>perfomed</a:t>
            </a:r>
            <a:r>
              <a:rPr lang="cs-CZ" sz="2000" dirty="0" smtClean="0"/>
              <a:t> by </a:t>
            </a:r>
            <a:r>
              <a:rPr lang="cs-CZ" sz="2000" dirty="0" err="1" smtClean="0"/>
              <a:t>the</a:t>
            </a:r>
            <a:r>
              <a:rPr lang="cs-CZ" sz="2000" dirty="0" smtClean="0"/>
              <a:t> </a:t>
            </a:r>
            <a:r>
              <a:rPr lang="cs-CZ" sz="2000" dirty="0" err="1" smtClean="0"/>
              <a:t>state</a:t>
            </a:r>
            <a:r>
              <a:rPr lang="cs-CZ" sz="2000" dirty="0" smtClean="0"/>
              <a:t> and </a:t>
            </a:r>
            <a:r>
              <a:rPr lang="cs-CZ" sz="2000" dirty="0" err="1" smtClean="0"/>
              <a:t>its</a:t>
            </a:r>
            <a:r>
              <a:rPr lang="cs-CZ" sz="2000" dirty="0" smtClean="0"/>
              <a:t> </a:t>
            </a:r>
            <a:r>
              <a:rPr lang="cs-CZ" sz="2000" dirty="0" err="1" smtClean="0"/>
              <a:t>bodies</a:t>
            </a:r>
            <a:r>
              <a:rPr lang="cs-CZ" sz="2000" dirty="0" smtClean="0"/>
              <a:t> („</a:t>
            </a:r>
            <a:r>
              <a:rPr lang="cs-CZ" sz="2000" b="1" dirty="0" smtClean="0"/>
              <a:t>direct </a:t>
            </a:r>
            <a:r>
              <a:rPr lang="cs-CZ" sz="2000" b="1" dirty="0" err="1" smtClean="0"/>
              <a:t>state</a:t>
            </a:r>
            <a:r>
              <a:rPr lang="cs-CZ" sz="2000" b="1" dirty="0" smtClean="0"/>
              <a:t> </a:t>
            </a:r>
            <a:r>
              <a:rPr lang="cs-CZ" sz="2000" b="1" dirty="0" err="1" smtClean="0"/>
              <a:t>administration</a:t>
            </a:r>
            <a:r>
              <a:rPr lang="cs-CZ" sz="2000" dirty="0" smtClean="0"/>
              <a:t>“), but </a:t>
            </a:r>
            <a:r>
              <a:rPr lang="cs-CZ" sz="2000" dirty="0" err="1" smtClean="0"/>
              <a:t>also</a:t>
            </a:r>
            <a:r>
              <a:rPr lang="cs-CZ" sz="2000" dirty="0" smtClean="0"/>
              <a:t> „</a:t>
            </a:r>
            <a:r>
              <a:rPr lang="cs-CZ" sz="2000" dirty="0" err="1" smtClean="0"/>
              <a:t>indirectly</a:t>
            </a:r>
            <a:r>
              <a:rPr lang="cs-CZ" sz="2000" dirty="0" smtClean="0"/>
              <a:t>“ by </a:t>
            </a:r>
            <a:r>
              <a:rPr lang="cs-CZ" sz="2000" dirty="0" err="1" smtClean="0"/>
              <a:t>other</a:t>
            </a:r>
            <a:r>
              <a:rPr lang="cs-CZ" sz="2000" dirty="0" smtClean="0"/>
              <a:t> </a:t>
            </a:r>
            <a:r>
              <a:rPr lang="cs-CZ" sz="2000" dirty="0" err="1" smtClean="0"/>
              <a:t>bodies</a:t>
            </a:r>
            <a:r>
              <a:rPr lang="cs-CZ" sz="2000" dirty="0" smtClean="0"/>
              <a:t> </a:t>
            </a:r>
            <a:r>
              <a:rPr lang="cs-CZ" sz="2000" dirty="0" err="1" smtClean="0"/>
              <a:t>that</a:t>
            </a:r>
            <a:r>
              <a:rPr lang="cs-CZ" sz="2000" dirty="0" smtClean="0"/>
              <a:t> are not part </a:t>
            </a:r>
            <a:r>
              <a:rPr lang="cs-CZ" sz="2000" dirty="0" err="1" smtClean="0"/>
              <a:t>of</a:t>
            </a:r>
            <a:r>
              <a:rPr lang="cs-CZ" sz="2000" dirty="0" smtClean="0"/>
              <a:t> </a:t>
            </a:r>
            <a:r>
              <a:rPr lang="cs-CZ" sz="2000" dirty="0" err="1" smtClean="0"/>
              <a:t>the</a:t>
            </a:r>
            <a:r>
              <a:rPr lang="cs-CZ" sz="2000" dirty="0" smtClean="0"/>
              <a:t> </a:t>
            </a:r>
            <a:r>
              <a:rPr lang="cs-CZ" sz="2000" dirty="0" err="1" smtClean="0"/>
              <a:t>state</a:t>
            </a:r>
            <a:r>
              <a:rPr lang="cs-CZ" sz="2000" dirty="0" smtClean="0"/>
              <a:t> </a:t>
            </a:r>
            <a:r>
              <a:rPr lang="cs-CZ" sz="2000" dirty="0" err="1" smtClean="0"/>
              <a:t>administration</a:t>
            </a:r>
            <a:r>
              <a:rPr lang="cs-CZ" sz="2000" dirty="0" smtClean="0"/>
              <a:t> („</a:t>
            </a:r>
            <a:r>
              <a:rPr lang="cs-CZ" sz="2000" b="1" dirty="0" err="1" smtClean="0"/>
              <a:t>indirect</a:t>
            </a:r>
            <a:r>
              <a:rPr lang="cs-CZ" sz="2000" b="1" dirty="0" smtClean="0"/>
              <a:t>/</a:t>
            </a:r>
            <a:r>
              <a:rPr lang="cs-CZ" sz="2000" b="1" dirty="0" err="1" smtClean="0"/>
              <a:t>transfered</a:t>
            </a:r>
            <a:r>
              <a:rPr lang="cs-CZ" sz="2000" b="1" dirty="0" smtClean="0"/>
              <a:t> </a:t>
            </a:r>
            <a:r>
              <a:rPr lang="cs-CZ" sz="2000" b="1" dirty="0" err="1" smtClean="0"/>
              <a:t>state</a:t>
            </a:r>
            <a:r>
              <a:rPr lang="cs-CZ" sz="2000" b="1" dirty="0" smtClean="0"/>
              <a:t> </a:t>
            </a:r>
            <a:r>
              <a:rPr lang="cs-CZ" sz="2000" b="1" dirty="0" err="1" smtClean="0"/>
              <a:t>administration</a:t>
            </a:r>
            <a:r>
              <a:rPr lang="cs-CZ" sz="2000" dirty="0" smtClean="0"/>
              <a:t>“) – </a:t>
            </a:r>
            <a:r>
              <a:rPr lang="cs-CZ" sz="2000" dirty="0" err="1" smtClean="0"/>
              <a:t>under</a:t>
            </a:r>
            <a:r>
              <a:rPr lang="cs-CZ" sz="2000" dirty="0" smtClean="0"/>
              <a:t> a </a:t>
            </a:r>
            <a:r>
              <a:rPr lang="cs-CZ" sz="2000" dirty="0" err="1" smtClean="0"/>
              <a:t>law</a:t>
            </a:r>
            <a:r>
              <a:rPr lang="cs-CZ" sz="2000" dirty="0" smtClean="0"/>
              <a:t> are </a:t>
            </a:r>
            <a:r>
              <a:rPr lang="cs-CZ" sz="2000" dirty="0" err="1" smtClean="0"/>
              <a:t>bodies</a:t>
            </a:r>
            <a:r>
              <a:rPr lang="cs-CZ" sz="2000" dirty="0" smtClean="0"/>
              <a:t> </a:t>
            </a:r>
            <a:r>
              <a:rPr lang="cs-CZ" sz="2000" dirty="0" err="1" smtClean="0"/>
              <a:t>of</a:t>
            </a:r>
            <a:r>
              <a:rPr lang="cs-CZ" sz="2000" dirty="0" smtClean="0"/>
              <a:t> </a:t>
            </a:r>
            <a:r>
              <a:rPr lang="cs-CZ" sz="2000" dirty="0" err="1" smtClean="0"/>
              <a:t>territorial</a:t>
            </a:r>
            <a:r>
              <a:rPr lang="cs-CZ" sz="2000" dirty="0" smtClean="0"/>
              <a:t> </a:t>
            </a:r>
            <a:r>
              <a:rPr lang="cs-CZ" sz="2000" dirty="0" err="1" smtClean="0"/>
              <a:t>unites</a:t>
            </a:r>
            <a:r>
              <a:rPr lang="cs-CZ" sz="2000" dirty="0" smtClean="0"/>
              <a:t> </a:t>
            </a:r>
            <a:r>
              <a:rPr lang="cs-CZ" sz="2000" dirty="0" err="1" smtClean="0"/>
              <a:t>entitled</a:t>
            </a:r>
            <a:r>
              <a:rPr lang="cs-CZ" sz="2000" dirty="0" smtClean="0"/>
              <a:t> (and </a:t>
            </a:r>
            <a:r>
              <a:rPr lang="cs-CZ" sz="2000" dirty="0" err="1" smtClean="0"/>
              <a:t>also</a:t>
            </a:r>
            <a:r>
              <a:rPr lang="cs-CZ" sz="2000" dirty="0" smtClean="0"/>
              <a:t> </a:t>
            </a:r>
            <a:r>
              <a:rPr lang="cs-CZ" sz="2000" dirty="0" err="1" smtClean="0"/>
              <a:t>obliged</a:t>
            </a:r>
            <a:r>
              <a:rPr lang="cs-CZ" sz="2000" dirty="0" smtClean="0"/>
              <a:t>) to </a:t>
            </a:r>
            <a:r>
              <a:rPr lang="cs-CZ" sz="2000" dirty="0" err="1" smtClean="0"/>
              <a:t>perform</a:t>
            </a:r>
            <a:r>
              <a:rPr lang="cs-CZ" sz="2000" dirty="0" smtClean="0"/>
              <a:t> </a:t>
            </a:r>
            <a:r>
              <a:rPr lang="cs-CZ" sz="2000" dirty="0" err="1" smtClean="0"/>
              <a:t>state</a:t>
            </a:r>
            <a:r>
              <a:rPr lang="cs-CZ" sz="2000" dirty="0" smtClean="0"/>
              <a:t> </a:t>
            </a:r>
            <a:r>
              <a:rPr lang="cs-CZ" sz="2000" dirty="0" err="1" smtClean="0"/>
              <a:t>administration</a:t>
            </a:r>
            <a:r>
              <a:rPr lang="cs-CZ" sz="2000" dirty="0" smtClean="0"/>
              <a:t> </a:t>
            </a:r>
            <a:r>
              <a:rPr lang="cs-CZ" sz="2000" dirty="0" err="1" smtClean="0"/>
              <a:t>instead</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state</a:t>
            </a:r>
            <a:r>
              <a:rPr lang="cs-CZ" sz="2000" dirty="0" smtClean="0"/>
              <a:t> and </a:t>
            </a:r>
            <a:r>
              <a:rPr lang="cs-CZ" sz="2000" dirty="0" err="1" smtClean="0"/>
              <a:t>its</a:t>
            </a:r>
            <a:r>
              <a:rPr lang="cs-CZ" sz="2000" dirty="0" smtClean="0"/>
              <a:t> </a:t>
            </a:r>
            <a:r>
              <a:rPr lang="cs-CZ" sz="2000" dirty="0" err="1" smtClean="0"/>
              <a:t>bodies</a:t>
            </a:r>
            <a:r>
              <a:rPr lang="cs-CZ" sz="2000" dirty="0" smtClean="0"/>
              <a:t> („</a:t>
            </a:r>
            <a:r>
              <a:rPr lang="cs-CZ" sz="2000" b="1" dirty="0" err="1" smtClean="0"/>
              <a:t>mixed</a:t>
            </a:r>
            <a:r>
              <a:rPr lang="cs-CZ" sz="2000" b="1" dirty="0" smtClean="0"/>
              <a:t> model </a:t>
            </a:r>
            <a:r>
              <a:rPr lang="cs-CZ" sz="2000" b="1" dirty="0" err="1" smtClean="0"/>
              <a:t>of</a:t>
            </a:r>
            <a:r>
              <a:rPr lang="cs-CZ" sz="2000" b="1" dirty="0" smtClean="0"/>
              <a:t> </a:t>
            </a:r>
            <a:r>
              <a:rPr lang="cs-CZ" sz="2000" b="1" dirty="0" err="1" smtClean="0"/>
              <a:t>state</a:t>
            </a:r>
            <a:r>
              <a:rPr lang="cs-CZ" sz="2000" b="1" dirty="0" smtClean="0"/>
              <a:t> </a:t>
            </a:r>
            <a:r>
              <a:rPr lang="cs-CZ" sz="2000" b="1" dirty="0" err="1" smtClean="0"/>
              <a:t>administration</a:t>
            </a:r>
            <a:r>
              <a:rPr lang="cs-CZ" sz="2000" dirty="0" smtClean="0"/>
              <a:t>“) – </a:t>
            </a:r>
            <a:r>
              <a:rPr lang="cs-CZ" sz="2000" dirty="0" err="1" smtClean="0"/>
              <a:t>specific</a:t>
            </a:r>
            <a:r>
              <a:rPr lang="cs-CZ" sz="2000" dirty="0" smtClean="0"/>
              <a:t> „</a:t>
            </a:r>
            <a:r>
              <a:rPr lang="cs-CZ" sz="2000" dirty="0" err="1" smtClean="0"/>
              <a:t>representation</a:t>
            </a:r>
            <a:r>
              <a:rPr lang="cs-CZ" sz="2000" dirty="0" smtClean="0"/>
              <a:t>“ – </a:t>
            </a:r>
            <a:r>
              <a:rPr lang="cs-CZ" sz="2000" dirty="0" err="1" smtClean="0"/>
              <a:t>they</a:t>
            </a:r>
            <a:r>
              <a:rPr lang="cs-CZ" sz="2000" dirty="0" smtClean="0"/>
              <a:t> </a:t>
            </a:r>
            <a:r>
              <a:rPr lang="cs-CZ" sz="2000" dirty="0" err="1" smtClean="0"/>
              <a:t>perform</a:t>
            </a:r>
            <a:r>
              <a:rPr lang="cs-CZ" sz="2000" dirty="0" smtClean="0"/>
              <a:t> </a:t>
            </a:r>
            <a:r>
              <a:rPr lang="cs-CZ" sz="2000" dirty="0" err="1" smtClean="0"/>
              <a:t>the</a:t>
            </a:r>
            <a:r>
              <a:rPr lang="cs-CZ" sz="2000" dirty="0" smtClean="0"/>
              <a:t> </a:t>
            </a:r>
            <a:r>
              <a:rPr lang="cs-CZ" sz="2000" dirty="0" err="1" smtClean="0"/>
              <a:t>state</a:t>
            </a:r>
            <a:r>
              <a:rPr lang="cs-CZ" sz="2000" dirty="0" smtClean="0"/>
              <a:t> </a:t>
            </a:r>
            <a:r>
              <a:rPr lang="cs-CZ" sz="2000" dirty="0" err="1" smtClean="0"/>
              <a:t>administration</a:t>
            </a:r>
            <a:r>
              <a:rPr lang="cs-CZ" sz="2000" dirty="0" smtClean="0"/>
              <a:t>, but in </a:t>
            </a:r>
            <a:r>
              <a:rPr lang="cs-CZ" sz="2000" dirty="0" err="1" smtClean="0"/>
              <a:t>origin</a:t>
            </a:r>
            <a:r>
              <a:rPr lang="cs-CZ" sz="2000" dirty="0" smtClean="0"/>
              <a:t>, are not part </a:t>
            </a:r>
            <a:r>
              <a:rPr lang="cs-CZ" sz="2000" dirty="0" err="1" smtClean="0"/>
              <a:t>of</a:t>
            </a:r>
            <a:r>
              <a:rPr lang="cs-CZ" sz="2000" dirty="0" smtClean="0"/>
              <a:t> </a:t>
            </a:r>
            <a:r>
              <a:rPr lang="cs-CZ" sz="2000" dirty="0" err="1" smtClean="0"/>
              <a:t>this</a:t>
            </a:r>
            <a:r>
              <a:rPr lang="cs-CZ" sz="2000" dirty="0" smtClean="0"/>
              <a:t> body</a:t>
            </a:r>
          </a:p>
          <a:p>
            <a:pPr marL="342900" indent="-342900" algn="just">
              <a:lnSpc>
                <a:spcPct val="100000"/>
              </a:lnSpc>
              <a:buFont typeface="Arial" panose="020B0604020202020204" pitchFamily="34" charset="0"/>
              <a:buChar char="•"/>
            </a:pPr>
            <a:r>
              <a:rPr lang="cs-CZ" sz="2000" b="1" dirty="0" err="1" smtClean="0">
                <a:solidFill>
                  <a:srgbClr val="F01928"/>
                </a:solidFill>
              </a:rPr>
              <a:t>Self</a:t>
            </a:r>
            <a:r>
              <a:rPr lang="cs-CZ" sz="2000" b="1" dirty="0" smtClean="0">
                <a:solidFill>
                  <a:srgbClr val="F01928"/>
                </a:solidFill>
              </a:rPr>
              <a:t> </a:t>
            </a:r>
            <a:r>
              <a:rPr lang="cs-CZ" sz="2000" b="1" dirty="0" err="1" smtClean="0">
                <a:solidFill>
                  <a:srgbClr val="F01928"/>
                </a:solidFill>
              </a:rPr>
              <a:t>government</a:t>
            </a:r>
            <a:r>
              <a:rPr lang="cs-CZ" sz="2000" dirty="0" smtClean="0"/>
              <a:t> </a:t>
            </a:r>
            <a:r>
              <a:rPr lang="cs-CZ" sz="2000" dirty="0" err="1" smtClean="0"/>
              <a:t>includes</a:t>
            </a:r>
            <a:r>
              <a:rPr lang="cs-CZ" sz="2000" dirty="0" smtClean="0"/>
              <a:t> </a:t>
            </a:r>
            <a:r>
              <a:rPr lang="cs-CZ" sz="2000" b="1" dirty="0" err="1" smtClean="0"/>
              <a:t>local</a:t>
            </a:r>
            <a:r>
              <a:rPr lang="cs-CZ" sz="2000" b="1" dirty="0" smtClean="0"/>
              <a:t>, </a:t>
            </a:r>
            <a:r>
              <a:rPr lang="cs-CZ" sz="2000" b="1" dirty="0" err="1" smtClean="0"/>
              <a:t>regional</a:t>
            </a:r>
            <a:r>
              <a:rPr lang="cs-CZ" sz="2000" b="1" dirty="0" smtClean="0"/>
              <a:t> </a:t>
            </a:r>
            <a:r>
              <a:rPr lang="cs-CZ" sz="2000" dirty="0" smtClean="0"/>
              <a:t>and </a:t>
            </a:r>
            <a:r>
              <a:rPr lang="cs-CZ" sz="2000" dirty="0" err="1" smtClean="0"/>
              <a:t>also</a:t>
            </a:r>
            <a:r>
              <a:rPr lang="cs-CZ" sz="2000" dirty="0"/>
              <a:t> </a:t>
            </a:r>
            <a:r>
              <a:rPr lang="cs-CZ" sz="2000" dirty="0" smtClean="0"/>
              <a:t>„</a:t>
            </a:r>
            <a:r>
              <a:rPr lang="cs-CZ" sz="2000" b="1" dirty="0" smtClean="0"/>
              <a:t>university/</a:t>
            </a:r>
            <a:r>
              <a:rPr lang="cs-CZ" sz="2000" b="1" dirty="0" err="1" smtClean="0"/>
              <a:t>interest</a:t>
            </a:r>
            <a:r>
              <a:rPr lang="cs-CZ" sz="2000" b="1" dirty="0" smtClean="0"/>
              <a:t> </a:t>
            </a:r>
            <a:r>
              <a:rPr lang="cs-CZ" sz="2000" b="1" dirty="0"/>
              <a:t>and </a:t>
            </a:r>
            <a:r>
              <a:rPr lang="cs-CZ" sz="2000" b="1" dirty="0" err="1" smtClean="0"/>
              <a:t>professional</a:t>
            </a:r>
            <a:r>
              <a:rPr lang="cs-CZ" sz="2000" dirty="0" smtClean="0"/>
              <a:t>“ </a:t>
            </a:r>
            <a:r>
              <a:rPr lang="cs-CZ" sz="2000" dirty="0" err="1"/>
              <a:t>self-government</a:t>
            </a:r>
            <a:endParaRPr lang="cs-CZ" sz="2000" dirty="0" smtClean="0"/>
          </a:p>
          <a:p>
            <a:pPr algn="just">
              <a:lnSpc>
                <a:spcPct val="100000"/>
              </a:lnSpc>
            </a:pPr>
            <a:endParaRPr lang="cs-CZ" sz="2000" dirty="0"/>
          </a:p>
        </p:txBody>
      </p:sp>
    </p:spTree>
    <p:extLst>
      <p:ext uri="{BB962C8B-B14F-4D97-AF65-F5344CB8AC3E}">
        <p14:creationId xmlns:p14="http://schemas.microsoft.com/office/powerpoint/2010/main" val="58523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prezentace-law-en</Template>
  <TotalTime>0</TotalTime>
  <Words>7122</Words>
  <Application>Microsoft Office PowerPoint</Application>
  <PresentationFormat>Širokoúhlá obrazovka</PresentationFormat>
  <Paragraphs>560</Paragraphs>
  <Slides>65</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65</vt:i4>
      </vt:variant>
    </vt:vector>
  </HeadingPairs>
  <TitlesOfParts>
    <vt:vector size="71" baseType="lpstr">
      <vt:lpstr>Arial</vt:lpstr>
      <vt:lpstr>Calibri</vt:lpstr>
      <vt:lpstr>Tahoma</vt:lpstr>
      <vt:lpstr>Times New Roman</vt:lpstr>
      <vt:lpstr>Wingdings</vt:lpstr>
      <vt:lpstr>Presentation_MU_EN</vt:lpstr>
      <vt:lpstr>„Simplifications of Administrative Procedure“  The project is co-financed by the Governments of Czechia, Hungary, Poland and Slovakia through Visegrad Grants from International Visegrad Fund. The mission of the fund is to advance ideas for sustainable regional cooperation in Central Europe.  https://www.facebook.com/SimplificationsofAdministrativeProcedure</vt:lpstr>
      <vt:lpstr>The main issue of the project: Admission: • To create a system of normative regulations which can make administrative procedures in Visegrad countries simpler and shorter. • Procedures before authorities have crucial importance for individuals seeking normative protection in many areas, from building cases, through social assistance to administrative enforcement. • Both for states and individuals it is significant to create such procedural rules to make an administrative process as simple and transparent as possible.  Definition of an simplified procedure: Separated from general administrative proceeding course of determining an administrative dispute, characterized by simplification of general normative solutions.</vt:lpstr>
      <vt:lpstr>Introduction</vt:lpstr>
      <vt:lpstr>System of (Czech) Administrative Law</vt:lpstr>
      <vt:lpstr>System of (Czech) Administrative Law</vt:lpstr>
      <vt:lpstr>System of (Czech) Administrative Law</vt:lpstr>
      <vt:lpstr>System of Czech Public Administration</vt:lpstr>
      <vt:lpstr>System of Czech Public Administration</vt:lpstr>
      <vt:lpstr>System of Czech Public Administration</vt:lpstr>
      <vt:lpstr>How we can know if the state is democratic and legal?</vt:lpstr>
      <vt:lpstr>System of Czech Public Administration</vt:lpstr>
      <vt:lpstr>System of Czech Public Administration</vt:lpstr>
      <vt:lpstr>System of Czech Public Administration</vt:lpstr>
      <vt:lpstr>System of Czech Public Administration</vt:lpstr>
      <vt:lpstr>Activity of Public Administration</vt:lpstr>
      <vt:lpstr>Activity of Public Administration</vt:lpstr>
      <vt:lpstr>Activity of Public Administration</vt:lpstr>
      <vt:lpstr>General rules/principles of public administration activity</vt:lpstr>
      <vt:lpstr>General rules/principles of public administration activity</vt:lpstr>
      <vt:lpstr>Legal regulation of administrative procedure</vt:lpstr>
      <vt:lpstr>Legal regulation of administrative procedure</vt:lpstr>
      <vt:lpstr>Legal regulation of administrative procedure</vt:lpstr>
      <vt:lpstr>Legal regulation of administrative procedure</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Czech Administrative Procedure from the perspective of general rules of proceedings</vt:lpstr>
      <vt:lpstr>Principle of Two Instances</vt:lpstr>
      <vt:lpstr>Principle of Two Instances</vt:lpstr>
      <vt:lpstr>Remedies</vt:lpstr>
      <vt:lpstr>Remedies</vt:lpstr>
      <vt:lpstr>Remonstrance</vt:lpstr>
      <vt:lpstr>Remonstrance</vt:lpstr>
      <vt:lpstr>Remonstrance</vt:lpstr>
      <vt:lpstr>Extraordinary remedies  </vt:lpstr>
      <vt:lpstr>Extraordinary remedies  </vt:lpstr>
      <vt:lpstr>Public Law Contract</vt:lpstr>
      <vt:lpstr>Public Law Contract</vt:lpstr>
      <vt:lpstr>Public Law Contract</vt:lpstr>
      <vt:lpstr>Public Law Contract</vt:lpstr>
      <vt:lpstr>Existing simplification?</vt:lpstr>
      <vt:lpstr>Existing simplification?</vt:lpstr>
      <vt:lpstr>Existing simplification?</vt:lpstr>
      <vt:lpstr>Existing simplification?</vt:lpstr>
      <vt:lpstr>Existing simplification?</vt:lpstr>
      <vt:lpstr>Existing simplification?</vt:lpstr>
      <vt:lpstr>Existing simplification?</vt:lpstr>
      <vt:lpstr>Existing simplification?</vt:lpstr>
      <vt:lpstr>Existing simplification?</vt:lpstr>
      <vt:lpstr>Existing simplification?</vt:lpstr>
      <vt:lpstr>Existing simplification?</vt:lpstr>
      <vt:lpstr>Existing simplification?</vt:lpstr>
      <vt:lpstr>Idea of possible simplifications  </vt:lpstr>
      <vt:lpstr>Idea of possible simplifications  </vt:lpstr>
      <vt:lpstr>Idea of possible simplifications  </vt:lpstr>
      <vt:lpstr>Idea of possible simplifications  </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„Simplifications of Administrative Procedure“  The project is co-financed by the Governments of Czechia, Hungary, Poland and Slovakia through Visegrad Grants from International Visegrad Fund. The mission of the fund is to advance ideas for sustainable regional cooperation in Central Europe.  https://www.facebook.com/SimplificationsofAdministrativeProcedure</dc:title>
  <dc:creator>Lukas Potesil</dc:creator>
  <cp:lastModifiedBy>61256</cp:lastModifiedBy>
  <cp:revision>125</cp:revision>
  <cp:lastPrinted>1601-01-01T00:00:00Z</cp:lastPrinted>
  <dcterms:created xsi:type="dcterms:W3CDTF">2019-11-12T13:28:12Z</dcterms:created>
  <dcterms:modified xsi:type="dcterms:W3CDTF">2020-03-05T19:49:06Z</dcterms:modified>
</cp:coreProperties>
</file>