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40" r:id="rId3"/>
    <p:sldId id="341" r:id="rId4"/>
    <p:sldId id="344" r:id="rId5"/>
    <p:sldId id="330" r:id="rId6"/>
    <p:sldId id="343" r:id="rId7"/>
    <p:sldId id="333" r:id="rId8"/>
    <p:sldId id="339" r:id="rId9"/>
    <p:sldId id="345" r:id="rId10"/>
    <p:sldId id="319" r:id="rId11"/>
    <p:sldId id="321" r:id="rId12"/>
    <p:sldId id="322" r:id="rId13"/>
    <p:sldId id="324" r:id="rId14"/>
    <p:sldId id="325" r:id="rId15"/>
    <p:sldId id="327" r:id="rId16"/>
    <p:sldId id="326" r:id="rId17"/>
    <p:sldId id="328" r:id="rId18"/>
    <p:sldId id="280" r:id="rId19"/>
    <p:sldId id="299" r:id="rId20"/>
    <p:sldId id="315" r:id="rId21"/>
    <p:sldId id="337" r:id="rId22"/>
    <p:sldId id="335" r:id="rId23"/>
    <p:sldId id="261" r:id="rId24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9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21.02.2020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21.02.2020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Úvod do managementu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289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Povinnost zajistit </a:t>
            </a:r>
            <a:r>
              <a:rPr lang="cs-CZ" b="1" dirty="0" smtClean="0"/>
              <a:t>hospodárný, efektivní a účelný </a:t>
            </a:r>
            <a:r>
              <a:rPr lang="cs-CZ" dirty="0" smtClean="0"/>
              <a:t>výkon veřejné správy stanovuje zákon č. 320/2001 Sb., o finanční kontrole ve veřejné správě </a:t>
            </a:r>
          </a:p>
          <a:p>
            <a:r>
              <a:rPr lang="cs-CZ" dirty="0" smtClean="0"/>
              <a:t>v § 4 uvádí, že hlavními cíli finanční kontroly je prověřovat:</a:t>
            </a:r>
          </a:p>
          <a:p>
            <a:pPr>
              <a:buNone/>
            </a:pPr>
            <a:r>
              <a:rPr lang="cs-CZ" dirty="0" smtClean="0"/>
              <a:t>b. zajištění ochrany veřejných prostředků proti rizikům, nesrovnalostem nebo jiným nedostatkům způsobeným zejména porušením právních předpisů, </a:t>
            </a:r>
            <a:r>
              <a:rPr lang="cs-CZ" b="1" dirty="0" smtClean="0"/>
              <a:t>nehospodárným, neúčelným a neefektivním </a:t>
            </a:r>
            <a:r>
              <a:rPr lang="cs-CZ" dirty="0" smtClean="0"/>
              <a:t>nakládáním s veřejnými prostředky nebo trestnou činností</a:t>
            </a:r>
          </a:p>
          <a:p>
            <a:pPr>
              <a:buNone/>
            </a:pPr>
            <a:r>
              <a:rPr lang="cs-CZ" dirty="0"/>
              <a:t>d. </a:t>
            </a:r>
            <a:r>
              <a:rPr lang="cs-CZ" b="1" dirty="0"/>
              <a:t>hospodárný, efektivní a účelný výkon veřejné správy</a:t>
            </a:r>
            <a:r>
              <a:rPr lang="cs-CZ" dirty="0"/>
              <a:t>.</a:t>
            </a:r>
            <a:endParaRPr lang="cs-CZ" altLang="cs-CZ" dirty="0"/>
          </a:p>
          <a:p>
            <a:pPr>
              <a:buNone/>
            </a:pPr>
            <a:endParaRPr lang="cs-CZ" alt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</a:t>
            </a:r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Principy účelnosti, hospodárnosti a efektivity zakotveny rovněž v zákoně č. 166/1993 Sb., o Nejvyšším kontrolním úřadu</a:t>
            </a:r>
          </a:p>
          <a:p>
            <a:endParaRPr lang="cs-CZ" dirty="0" smtClean="0"/>
          </a:p>
          <a:p>
            <a:r>
              <a:rPr lang="cs-CZ" dirty="0" smtClean="0"/>
              <a:t>v § 4 stanovuje, že </a:t>
            </a:r>
            <a:r>
              <a:rPr lang="cs-CZ" i="1" dirty="0" smtClean="0"/>
              <a:t>„při kontrole Úřad prověřuje, zda kontrolované činnosti jsou v souladu s právními předpisy, přezkoumává jejich věcnou a formální správnost a posuzuje, zda jsou </a:t>
            </a:r>
            <a:r>
              <a:rPr lang="cs-CZ" b="1" i="1" dirty="0" smtClean="0"/>
              <a:t>účelné, hospodárné a efektivní</a:t>
            </a:r>
            <a:r>
              <a:rPr lang="cs-CZ" i="1" dirty="0" smtClean="0"/>
              <a:t>.“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III</a:t>
            </a:r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2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Požadavky hospodárnosti, efektivnosti a účelnosti lze nalézt i  v zákoně č. 218/2000 Sb., o rozpočtových pravidlech a o změně některých souvisejících zákonů</a:t>
            </a:r>
          </a:p>
          <a:p>
            <a:endParaRPr lang="cs-CZ" dirty="0" smtClean="0"/>
          </a:p>
          <a:p>
            <a:r>
              <a:rPr lang="cs-CZ" dirty="0" smtClean="0"/>
              <a:t>v § 39 stanovuje, že </a:t>
            </a:r>
            <a:r>
              <a:rPr lang="cs-CZ" i="1" dirty="0" smtClean="0"/>
              <a:t>„správce kapitoly soustavně sleduje a vyhodnocuje </a:t>
            </a:r>
            <a:r>
              <a:rPr lang="cs-CZ" b="1" i="1" dirty="0" smtClean="0"/>
              <a:t>hospodárnost, efektivnost a účelnost </a:t>
            </a:r>
            <a:r>
              <a:rPr lang="cs-CZ" i="1" dirty="0" smtClean="0"/>
              <a:t>vynakládání výdajů ve své kapitole. Je-li zřizovatelem organizační složky státu nebo příspěvkové organizace nebo funkci zřizovatele vykonává, působí při jejím řízení k tomu, aby vynakládání výdajů bylo co nejhospodárnější, nejefektivnější a nejúčelnější“</a:t>
            </a:r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484311" y="128016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4000" b="1" i="0" u="none" strike="noStrike" kern="1200" cap="none" spc="0" normalizeH="0" baseline="0" noProof="0" dirty="0" smtClean="0">
                <a:ln w="3175" cmpd="sng"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Směřování veřejné správy IV</a:t>
            </a:r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56362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 smtClean="0"/>
              <a:t>Definice principů 3E je v odborné literatuře různá (často ne zcela jednoznačná)</a:t>
            </a:r>
          </a:p>
          <a:p>
            <a:r>
              <a:rPr lang="cs-CZ" dirty="0" smtClean="0"/>
              <a:t>metodika pracuje s definicí pojmů převzatou přímo z nařízení Evropského Parlamentu a Rady, kterým se stanoví finanční pravidla o souhrnném rozpočtu Unie (</a:t>
            </a:r>
            <a:r>
              <a:rPr lang="pt-BR" dirty="0" smtClean="0"/>
              <a:t>Nařízení (EU, EURATOM) č. 966/2012</a:t>
            </a:r>
            <a:r>
              <a:rPr lang="cs-CZ" dirty="0" smtClean="0"/>
              <a:t>)</a:t>
            </a:r>
          </a:p>
          <a:p>
            <a:endParaRPr lang="cs-CZ" altLang="cs-CZ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3177" y="4128064"/>
            <a:ext cx="3714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Účelnost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56295" y="1615440"/>
            <a:ext cx="9223313" cy="4346156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Účelnost (</a:t>
            </a:r>
            <a:r>
              <a:rPr lang="cs-CZ" b="1" u="sng" dirty="0" err="1" smtClean="0"/>
              <a:t>Effectiveness</a:t>
            </a:r>
            <a:r>
              <a:rPr lang="cs-CZ" b="1" u="sng" dirty="0" smtClean="0"/>
              <a:t>)</a:t>
            </a:r>
          </a:p>
          <a:p>
            <a:endParaRPr lang="cs-CZ" b="1" u="sng" dirty="0" smtClean="0"/>
          </a:p>
          <a:p>
            <a:r>
              <a:rPr lang="cs-CZ" dirty="0" smtClean="0"/>
              <a:t>Účelným nakládáním s veřejnými prostředky se rozumí, že dosažené </a:t>
            </a:r>
            <a:r>
              <a:rPr lang="cs-CZ" b="1" dirty="0" smtClean="0"/>
              <a:t>výsledky odpovídají stanovené a prokázané potřebě</a:t>
            </a:r>
          </a:p>
          <a:p>
            <a:r>
              <a:rPr lang="cs-CZ" dirty="0" smtClean="0"/>
              <a:t>jedná o naplnění cílů organizace, kvůli kterým daná potřeba vznikla</a:t>
            </a:r>
          </a:p>
          <a:p>
            <a:r>
              <a:rPr lang="cs-CZ" dirty="0" smtClean="0"/>
              <a:t>účelnost se váže na to, jak užitečná (přínosná) je daná veřejná zakázka ve vztahu k dosažení požadovaných výsledků, tedy naplnění cílů organizace. </a:t>
            </a:r>
          </a:p>
          <a:p>
            <a:r>
              <a:rPr lang="cs-CZ" dirty="0" smtClean="0"/>
              <a:t>v praxi veřejného nakupování se tedy primárně jedná o to, </a:t>
            </a:r>
            <a:r>
              <a:rPr lang="cs-CZ" b="1" dirty="0" smtClean="0"/>
              <a:t>jestli je poptávána správná věc (zboží či služba)</a:t>
            </a:r>
            <a:endParaRPr lang="cs-CZ" altLang="cs-CZ" b="1" i="1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27725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Efektivita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5795" y="1344168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 smtClean="0"/>
              <a:t>Efektivita/účinnost (</a:t>
            </a:r>
            <a:r>
              <a:rPr lang="cs-CZ" b="1" u="sng" dirty="0" err="1" smtClean="0"/>
              <a:t>Efficiency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Efektivním nakládáním s veřejnými prostředky se rozumí, že je dosahováno co nejlepšího vztahu mezi použitými prostředky a dosaženými výsledky.</a:t>
            </a:r>
          </a:p>
          <a:p>
            <a:endParaRPr lang="cs-CZ" dirty="0" smtClean="0"/>
          </a:p>
          <a:p>
            <a:r>
              <a:rPr lang="cs-CZ" dirty="0" smtClean="0"/>
              <a:t>Jedná o maximalizaci přínosů, kterých lze vynaložením veřejných prostředků dosáhnout. Efektivita se váže na to, jak byla daná potřeba zajištěna.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- Hospodárnost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73460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b="1" u="sng" dirty="0" smtClean="0"/>
              <a:t>Hospodárnost (</a:t>
            </a:r>
            <a:r>
              <a:rPr lang="cs-CZ" b="1" u="sng" dirty="0" err="1" smtClean="0"/>
              <a:t>Economy</a:t>
            </a:r>
            <a:r>
              <a:rPr lang="cs-CZ" b="1" u="sng" dirty="0" smtClean="0"/>
              <a:t>)</a:t>
            </a:r>
          </a:p>
          <a:p>
            <a:r>
              <a:rPr lang="cs-CZ" dirty="0" smtClean="0"/>
              <a:t>Hospodárným nakládáním s veřejnými prostředky se rozumí, že zdroje jsou k dispozici ve správnou dobu, v dostatečném množství, v přiměřené kvalitě a za co nejvýhodnější cenu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jedná se o minimalizaci nákladů na zdroje použité k dosažení plánovaných výkonů nebo výstupů nějaké činnosti při zohlednění řádné kvality takových výstupů nebo výkonů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dirty="0" smtClean="0"/>
              <a:t>Principy 3 E – Celkový pohled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4271" y="1688884"/>
            <a:ext cx="5968049" cy="4346156"/>
          </a:xfrm>
        </p:spPr>
        <p:txBody>
          <a:bodyPr anchor="t">
            <a:noAutofit/>
          </a:bodyPr>
          <a:lstStyle/>
          <a:p>
            <a:r>
              <a:rPr lang="cs-CZ" dirty="0" smtClean="0"/>
              <a:t>Dodržování principů 3E by mělo být vždy </a:t>
            </a:r>
            <a:r>
              <a:rPr lang="cs-CZ" b="1" dirty="0" smtClean="0"/>
              <a:t>posuzováno jako celek, nikoliv jako jednotlivé dílčí aspekty</a:t>
            </a:r>
            <a:r>
              <a:rPr lang="cs-CZ" dirty="0" smtClean="0"/>
              <a:t>.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Optimum je tedy dosaženo pouze při uplatnění všech tří principů současně.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833104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94767" y="1572768"/>
            <a:ext cx="4949428" cy="356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28600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3475" y="2699359"/>
            <a:ext cx="10018713" cy="4158641"/>
          </a:xfrm>
        </p:spPr>
        <p:txBody>
          <a:bodyPr>
            <a:normAutofit/>
          </a:bodyPr>
          <a:lstStyle/>
          <a:p>
            <a:endParaRPr lang="cs-CZ" altLang="cs-CZ" sz="3200" dirty="0" smtClean="0"/>
          </a:p>
          <a:p>
            <a:r>
              <a:rPr lang="cs-CZ" altLang="cs-CZ" sz="3200" dirty="0" smtClean="0"/>
              <a:t>Klíčové znaky:</a:t>
            </a:r>
          </a:p>
          <a:p>
            <a:pPr lvl="1"/>
            <a:r>
              <a:rPr lang="cs-CZ" altLang="cs-CZ" sz="2800" dirty="0" smtClean="0"/>
              <a:t>Veřejné služby</a:t>
            </a:r>
          </a:p>
          <a:p>
            <a:pPr lvl="1"/>
            <a:r>
              <a:rPr lang="cs-CZ" altLang="cs-CZ" sz="2800" dirty="0" smtClean="0"/>
              <a:t>Veřejné záležitosti</a:t>
            </a:r>
          </a:p>
          <a:p>
            <a:pPr lvl="1"/>
            <a:r>
              <a:rPr lang="cs-CZ" altLang="cs-CZ" sz="2800" dirty="0" smtClean="0"/>
              <a:t>Veřejný zájem</a:t>
            </a:r>
          </a:p>
          <a:p>
            <a:pPr lvl="1"/>
            <a:endParaRPr lang="cs-CZ" altLang="cs-CZ" sz="2800" dirty="0"/>
          </a:p>
          <a:p>
            <a:endParaRPr lang="cs-CZ" altLang="cs-CZ" sz="3200" dirty="0" smtClean="0"/>
          </a:p>
          <a:p>
            <a:endParaRPr lang="cs-CZ" altLang="cs-CZ" sz="3200" dirty="0" smtClean="0"/>
          </a:p>
          <a:p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3017" y="1027039"/>
            <a:ext cx="5916040" cy="277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 rot="16200000">
            <a:off x="10664691" y="2404243"/>
            <a:ext cx="24965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Kerlinová</a:t>
            </a:r>
            <a:r>
              <a:rPr lang="cs-CZ" sz="1400" dirty="0" smtClean="0"/>
              <a:t>, A.,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5357666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Tzv. byrokratické řízení</a:t>
            </a:r>
          </a:p>
          <a:p>
            <a:pPr lvl="1"/>
            <a:r>
              <a:rPr lang="cs-CZ" altLang="cs-CZ" sz="2400" dirty="0" smtClean="0"/>
              <a:t>Klasický model managementu veřejné správy</a:t>
            </a:r>
          </a:p>
          <a:p>
            <a:pPr lvl="1"/>
            <a:r>
              <a:rPr lang="cs-CZ" altLang="cs-CZ" sz="2400" dirty="0" smtClean="0"/>
              <a:t>Za autora pojmu „byrokracie“ považován Max Weber (1864-1920): pevná pravidla, jasné kompetence, princip hierarchického uspořádání, odborné vyškolení, atd.</a:t>
            </a:r>
          </a:p>
          <a:p>
            <a:pPr lvl="1"/>
            <a:r>
              <a:rPr lang="cs-CZ" altLang="cs-CZ" sz="2400" dirty="0" smtClean="0"/>
              <a:t>Ve 20. letech 20. století se objevuje pojem </a:t>
            </a:r>
            <a:r>
              <a:rPr lang="cs-CZ" altLang="cs-CZ" sz="2400" i="1" dirty="0" smtClean="0"/>
              <a:t>„</a:t>
            </a:r>
            <a:r>
              <a:rPr lang="cs-CZ" altLang="cs-CZ" sz="2400" i="1" dirty="0" err="1" smtClean="0"/>
              <a:t>bureaucratic</a:t>
            </a:r>
            <a:r>
              <a:rPr lang="cs-CZ" altLang="cs-CZ" sz="2400" i="1" dirty="0" smtClean="0"/>
              <a:t> management“</a:t>
            </a:r>
          </a:p>
          <a:p>
            <a:pPr lvl="1"/>
            <a:r>
              <a:rPr lang="cs-CZ" altLang="cs-CZ" sz="2400" dirty="0" smtClean="0"/>
              <a:t>Kritika: údajný nehospodárnost, neefektivnost, pomalost</a:t>
            </a:r>
          </a:p>
          <a:p>
            <a:pPr lvl="1"/>
            <a:endParaRPr lang="cs-CZ" altLang="cs-CZ" sz="2400" dirty="0" smtClean="0"/>
          </a:p>
          <a:p>
            <a:pPr lvl="1">
              <a:buNone/>
            </a:pPr>
            <a:endParaRPr lang="cs-CZ" altLang="cs-CZ" sz="2400" dirty="0" smtClean="0"/>
          </a:p>
          <a:p>
            <a:pPr lvl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Témata dnešního bloku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6023"/>
            <a:ext cx="10018713" cy="465734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Oblast I – Prostředí veřejného </a:t>
            </a:r>
            <a:r>
              <a:rPr lang="cs-CZ" dirty="0" smtClean="0"/>
              <a:t>sektoru (JUDr. Joha</a:t>
            </a:r>
            <a:r>
              <a:rPr lang="cs-CZ" dirty="0" smtClean="0"/>
              <a:t>n Schweigl, </a:t>
            </a:r>
            <a:r>
              <a:rPr lang="cs-CZ" dirty="0" err="1" smtClean="0"/>
              <a:t>Ph.D</a:t>
            </a:r>
            <a:r>
              <a:rPr lang="cs-CZ" dirty="0" smtClean="0"/>
              <a:t>.)</a:t>
            </a:r>
            <a:endParaRPr lang="cs-CZ" dirty="0" smtClean="0"/>
          </a:p>
          <a:p>
            <a:pPr lvl="1"/>
            <a:r>
              <a:rPr lang="cs-CZ" dirty="0" smtClean="0"/>
              <a:t>V této oblasti se budeme zabývat prostředím, v němž organizační jednotka funguje</a:t>
            </a:r>
          </a:p>
          <a:p>
            <a:pPr lvl="2"/>
            <a:r>
              <a:rPr lang="cs-CZ" dirty="0" smtClean="0"/>
              <a:t>Základní pojmy</a:t>
            </a:r>
          </a:p>
          <a:p>
            <a:pPr lvl="2"/>
            <a:r>
              <a:rPr lang="cs-CZ" dirty="0" smtClean="0"/>
              <a:t>Soukromý sektor vs. veřejný sektor</a:t>
            </a:r>
          </a:p>
          <a:p>
            <a:pPr lvl="2"/>
            <a:r>
              <a:rPr lang="cs-CZ" dirty="0" smtClean="0"/>
              <a:t>Trh vs. veřejný zájem</a:t>
            </a:r>
          </a:p>
          <a:p>
            <a:pPr lvl="2">
              <a:buNone/>
            </a:pPr>
            <a:endParaRPr lang="cs-CZ" dirty="0" smtClean="0"/>
          </a:p>
          <a:p>
            <a:r>
              <a:rPr lang="cs-CZ" sz="2400" dirty="0" smtClean="0"/>
              <a:t>Oblast II </a:t>
            </a:r>
            <a:r>
              <a:rPr lang="cs-CZ" sz="2400" dirty="0" smtClean="0"/>
              <a:t>– Kontrola hospodaření – audit (Mgr. Stanislav Bureš)</a:t>
            </a:r>
          </a:p>
          <a:p>
            <a:pPr lvl="1"/>
            <a:r>
              <a:rPr lang="cs-CZ" sz="2000" dirty="0" smtClean="0"/>
              <a:t>Viz samostatná prezentace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09928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New Public Management</a:t>
            </a:r>
          </a:p>
          <a:p>
            <a:pPr lvl="1"/>
            <a:r>
              <a:rPr lang="cs-CZ" altLang="cs-CZ" sz="2400" dirty="0" smtClean="0"/>
              <a:t>VB, Australie, 80./90. léta 20.st.</a:t>
            </a:r>
          </a:p>
          <a:p>
            <a:pPr lvl="1"/>
            <a:r>
              <a:rPr lang="cs-CZ" altLang="cs-CZ" sz="2400" dirty="0" smtClean="0"/>
              <a:t>Margaret Thatcherová,  zavádění tržních principů do veřejné správy</a:t>
            </a:r>
          </a:p>
          <a:p>
            <a:pPr lvl="1"/>
            <a:r>
              <a:rPr lang="cs-CZ" altLang="cs-CZ" sz="2400" dirty="0" smtClean="0"/>
              <a:t>Globální rozpočet (flexibilní přidělování k jednotlivým položkám)</a:t>
            </a:r>
          </a:p>
          <a:p>
            <a:pPr lvl="1"/>
            <a:r>
              <a:rPr lang="cs-CZ" altLang="cs-CZ" sz="2400" dirty="0" smtClean="0"/>
              <a:t>Snahy o:</a:t>
            </a:r>
          </a:p>
          <a:p>
            <a:pPr lvl="2"/>
            <a:r>
              <a:rPr lang="cs-CZ" altLang="cs-CZ" sz="2400" dirty="0" smtClean="0"/>
              <a:t>Decentralizaci veřejné správy</a:t>
            </a:r>
          </a:p>
          <a:p>
            <a:pPr lvl="2"/>
            <a:r>
              <a:rPr lang="cs-CZ" altLang="cs-CZ" sz="2400" dirty="0" smtClean="0"/>
              <a:t>Konkurenční prostředí</a:t>
            </a:r>
          </a:p>
          <a:p>
            <a:pPr lvl="2"/>
            <a:r>
              <a:rPr lang="cs-CZ" altLang="cs-CZ" sz="2400" dirty="0" smtClean="0"/>
              <a:t>Snižování nákladů</a:t>
            </a:r>
          </a:p>
          <a:p>
            <a:pPr lvl="2"/>
            <a:r>
              <a:rPr lang="cs-CZ" altLang="cs-CZ" sz="2400" dirty="0" smtClean="0"/>
              <a:t>Kontrola výstupů</a:t>
            </a:r>
          </a:p>
        </p:txBody>
      </p:sp>
    </p:spTree>
    <p:extLst>
      <p:ext uri="{BB962C8B-B14F-4D97-AF65-F5344CB8AC3E}">
        <p14:creationId xmlns:p14="http://schemas.microsoft.com/office/powerpoint/2010/main" xmlns="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5966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Pár dalších pojmů 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28216"/>
            <a:ext cx="10018713" cy="4346156"/>
          </a:xfrm>
        </p:spPr>
        <p:txBody>
          <a:bodyPr anchor="t">
            <a:noAutofit/>
          </a:bodyPr>
          <a:lstStyle/>
          <a:p>
            <a:r>
              <a:rPr lang="cs-CZ" altLang="cs-CZ" b="1" dirty="0" smtClean="0"/>
              <a:t>New Public </a:t>
            </a:r>
            <a:r>
              <a:rPr lang="cs-CZ" altLang="cs-CZ" b="1" dirty="0" err="1" smtClean="0"/>
              <a:t>Service</a:t>
            </a:r>
            <a:endParaRPr lang="cs-CZ" altLang="cs-CZ" b="1" dirty="0" smtClean="0"/>
          </a:p>
          <a:p>
            <a:pPr lvl="1"/>
            <a:r>
              <a:rPr lang="cs-CZ" altLang="cs-CZ" sz="2400" dirty="0" smtClean="0"/>
              <a:t>USA, reakce na NPM (kritika příliš tržního prostředí)</a:t>
            </a:r>
          </a:p>
          <a:p>
            <a:pPr lvl="1"/>
            <a:r>
              <a:rPr lang="cs-CZ" altLang="cs-CZ" sz="2400" dirty="0" smtClean="0"/>
              <a:t>veřejná správa blíže občanům</a:t>
            </a:r>
          </a:p>
          <a:p>
            <a:pPr lvl="1"/>
            <a:r>
              <a:rPr lang="cs-CZ" altLang="cs-CZ" sz="2400" dirty="0" smtClean="0"/>
              <a:t>nejedná se o určité principy řízení, ale obecný koncept veřejné správy</a:t>
            </a:r>
          </a:p>
          <a:p>
            <a:pPr lvl="1"/>
            <a:r>
              <a:rPr lang="cs-CZ" altLang="cs-CZ" sz="2400" dirty="0" smtClean="0"/>
              <a:t>Tendence spíše „sloužit, než řídit“</a:t>
            </a:r>
          </a:p>
          <a:p>
            <a:pPr lvl="1">
              <a:buNone/>
            </a:pPr>
            <a:endParaRPr lang="cs-CZ" altLang="cs-CZ" sz="2400" dirty="0" smtClean="0"/>
          </a:p>
          <a:p>
            <a:pPr lvl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509598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0312"/>
            <a:ext cx="10018713" cy="1752599"/>
          </a:xfrm>
        </p:spPr>
        <p:txBody>
          <a:bodyPr/>
          <a:lstStyle/>
          <a:p>
            <a:pPr algn="l"/>
            <a:r>
              <a:rPr lang="cs-CZ" b="1" dirty="0" err="1" smtClean="0"/>
              <a:t>Smart</a:t>
            </a:r>
            <a:r>
              <a:rPr lang="cs-CZ" b="1" dirty="0" smtClean="0"/>
              <a:t> </a:t>
            </a:r>
            <a:r>
              <a:rPr lang="cs-CZ" b="1" dirty="0" err="1" smtClean="0"/>
              <a:t>Administration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 anchor="t">
            <a:normAutofit/>
          </a:bodyPr>
          <a:lstStyle/>
          <a:p>
            <a:r>
              <a:rPr lang="cs-CZ" altLang="cs-CZ" dirty="0" smtClean="0"/>
              <a:t>Pojem se objevuje v EU v dokumentech z let 2007 – 2013</a:t>
            </a:r>
          </a:p>
          <a:p>
            <a:r>
              <a:rPr lang="cs-CZ" altLang="cs-CZ" dirty="0" smtClean="0"/>
              <a:t>Snaha odpovídat podmínkám kontinentální Evropy</a:t>
            </a:r>
          </a:p>
          <a:p>
            <a:r>
              <a:rPr lang="cs-CZ" altLang="cs-CZ" dirty="0" smtClean="0"/>
              <a:t>Cílem efektivní fungující veřejná správa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9423758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Ekonomická podstata právní regulace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Ekonomické </a:t>
            </a:r>
            <a:r>
              <a:rPr lang="cs-CZ" dirty="0" smtClean="0"/>
              <a:t>vztahy a lidské </a:t>
            </a:r>
            <a:r>
              <a:rPr lang="cs-CZ" dirty="0" smtClean="0"/>
              <a:t>jednání</a:t>
            </a:r>
          </a:p>
          <a:p>
            <a:r>
              <a:rPr lang="cs-CZ" dirty="0" smtClean="0"/>
              <a:t>Právní regulace (materiální prameny práva)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Regulace jako mantinely pro „živé“ ekonomické vztahy</a:t>
            </a:r>
          </a:p>
          <a:p>
            <a:r>
              <a:rPr lang="cs-CZ" dirty="0" smtClean="0"/>
              <a:t>Vnímání ekonomické podstaty vztahů nutné pro chápání regulace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4721457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Soukromý sektor – veřejný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sz="2400" dirty="0" smtClean="0"/>
              <a:t>Subjekty, které primárně sledují vlastní ekonomické zájmy</a:t>
            </a:r>
          </a:p>
          <a:p>
            <a:pPr lvl="1"/>
            <a:r>
              <a:rPr lang="cs-CZ" sz="2400" dirty="0" smtClean="0"/>
              <a:t>Soukromé společnosti, </a:t>
            </a:r>
            <a:r>
              <a:rPr lang="cs-CZ" sz="2400" dirty="0" smtClean="0"/>
              <a:t>jednotlivci</a:t>
            </a:r>
          </a:p>
          <a:p>
            <a:pPr lvl="1"/>
            <a:r>
              <a:rPr lang="cs-CZ" sz="2400" dirty="0" smtClean="0"/>
              <a:t>Cenový systém</a:t>
            </a:r>
            <a:endParaRPr lang="cs-CZ" sz="2400" dirty="0" smtClean="0"/>
          </a:p>
          <a:p>
            <a:pPr lvl="1">
              <a:buNone/>
            </a:pPr>
            <a:endParaRPr lang="cs-CZ" sz="2400" dirty="0" smtClean="0"/>
          </a:p>
          <a:p>
            <a:r>
              <a:rPr lang="cs-CZ" dirty="0" smtClean="0"/>
              <a:t>Veřejný sektor</a:t>
            </a:r>
          </a:p>
          <a:p>
            <a:pPr lvl="1"/>
            <a:r>
              <a:rPr lang="cs-CZ" sz="2400" dirty="0" smtClean="0"/>
              <a:t>Hlavním kritériem není „zisk“, činnost ve veřejném zájmu</a:t>
            </a:r>
          </a:p>
          <a:p>
            <a:pPr lvl="1"/>
            <a:r>
              <a:rPr lang="cs-CZ" sz="2400" dirty="0" smtClean="0"/>
              <a:t>Financování z veřejných rozpočtů</a:t>
            </a:r>
          </a:p>
          <a:p>
            <a:pPr lvl="1"/>
            <a:r>
              <a:rPr lang="cs-CZ" sz="2400" dirty="0" smtClean="0"/>
              <a:t>Řízen  a spravován veřejnou správou</a:t>
            </a:r>
          </a:p>
          <a:p>
            <a:pPr lvl="1"/>
            <a:r>
              <a:rPr lang="cs-CZ" sz="2400" dirty="0" smtClean="0"/>
              <a:t>Větší či menší míra veřejné kontroly</a:t>
            </a:r>
          </a:p>
          <a:p>
            <a:pPr lvl="1"/>
            <a:endParaRPr lang="cs-CZ" sz="2400" dirty="0" smtClean="0"/>
          </a:p>
          <a:p>
            <a:pPr lvl="2"/>
            <a:endParaRPr lang="cs-CZ" sz="24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54223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Několik pojmů na úvod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545336"/>
            <a:ext cx="10018713" cy="4965193"/>
          </a:xfrm>
        </p:spPr>
        <p:txBody>
          <a:bodyPr anchor="t">
            <a:noAutofit/>
          </a:bodyPr>
          <a:lstStyle/>
          <a:p>
            <a:r>
              <a:rPr lang="cs-CZ" b="1" dirty="0" smtClean="0"/>
              <a:t>Veřejné statky </a:t>
            </a:r>
            <a:r>
              <a:rPr lang="cs-CZ" dirty="0" smtClean="0"/>
              <a:t>– nejsou přímo zpoplatněny, z podstaty jsou  nabízeny bezplatně </a:t>
            </a:r>
          </a:p>
          <a:p>
            <a:pPr lvl="1"/>
            <a:r>
              <a:rPr lang="cs-CZ" sz="2400" dirty="0" smtClean="0"/>
              <a:t>veřejné osvětlení</a:t>
            </a:r>
          </a:p>
          <a:p>
            <a:pPr lvl="1"/>
            <a:r>
              <a:rPr lang="cs-CZ" sz="2400" dirty="0" smtClean="0"/>
              <a:t>armáda</a:t>
            </a:r>
          </a:p>
          <a:p>
            <a:r>
              <a:rPr lang="cs-CZ" dirty="0" smtClean="0"/>
              <a:t>„neplatící“ nelze vyloučit ze spotřeby (problém černých pasažérů)</a:t>
            </a:r>
          </a:p>
          <a:p>
            <a:r>
              <a:rPr lang="cs-CZ" dirty="0" smtClean="0"/>
              <a:t>O množství veřejného statku </a:t>
            </a:r>
            <a:r>
              <a:rPr lang="cs-CZ" u="sng" dirty="0" smtClean="0"/>
              <a:t>nerozhodují spotřebitelé přímo projevením svých preferencí (poptávky) na trhu, určuje je obec (stát)</a:t>
            </a:r>
          </a:p>
          <a:p>
            <a:r>
              <a:rPr lang="cs-CZ" dirty="0" smtClean="0"/>
              <a:t>Výpočet poptávky po veřejných statcích je problematický</a:t>
            </a:r>
          </a:p>
          <a:p>
            <a:r>
              <a:rPr lang="cs-CZ" dirty="0" smtClean="0"/>
              <a:t>Jsou financovány z veřejných fondů </a:t>
            </a:r>
          </a:p>
          <a:p>
            <a:r>
              <a:rPr lang="cs-CZ" dirty="0" smtClean="0"/>
              <a:t>Poskytování veřejných statků je závislé na rozhodování voličů, politiků, úředníků, apod.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193024" y="5830300"/>
            <a:ext cx="3675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HOLMAN, R. Ekonomie, 2008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 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9865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Role státu a veřejné finance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572767"/>
            <a:ext cx="10018713" cy="448665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Různé stupně mezi minimálním státem (stát „noční hlídač“) a sociálním státem (</a:t>
            </a:r>
            <a:r>
              <a:rPr lang="cs-CZ" sz="2800" dirty="0" err="1" smtClean="0"/>
              <a:t>welfare</a:t>
            </a:r>
            <a:r>
              <a:rPr lang="cs-CZ" sz="2800" dirty="0" smtClean="0"/>
              <a:t> </a:t>
            </a:r>
            <a:r>
              <a:rPr lang="cs-CZ" sz="2800" dirty="0" err="1" smtClean="0"/>
              <a:t>state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 rostoucími státním výdaji (přerozdělováním) roste i potřeba státu získávat více peněžních prostředků</a:t>
            </a:r>
          </a:p>
          <a:p>
            <a:r>
              <a:rPr lang="cs-CZ" sz="2800" dirty="0" smtClean="0"/>
              <a:t>Financování schodkových rozpočtů zejména prostřednictvím emise veřejných dluhopisů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8350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 smtClean="0"/>
              <a:t>Měření výkonnosti?</a:t>
            </a:r>
            <a:endParaRPr lang="cs-CZ" alt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 anchor="t">
            <a:noAutofit/>
          </a:bodyPr>
          <a:lstStyle/>
          <a:p>
            <a:r>
              <a:rPr lang="cs-CZ" dirty="0" smtClean="0"/>
              <a:t>Měření výkonnosti veřejné správy bez existence cenového systému</a:t>
            </a:r>
          </a:p>
          <a:p>
            <a:r>
              <a:rPr lang="cs-CZ" dirty="0" smtClean="0"/>
              <a:t>Spokojenost příjemců?</a:t>
            </a:r>
          </a:p>
          <a:p>
            <a:r>
              <a:rPr lang="cs-CZ" dirty="0" smtClean="0"/>
              <a:t>Životní úroveň ?</a:t>
            </a:r>
          </a:p>
          <a:p>
            <a:r>
              <a:rPr lang="cs-CZ" dirty="0" smtClean="0"/>
              <a:t>Právní jistota?</a:t>
            </a:r>
          </a:p>
          <a:p>
            <a:r>
              <a:rPr lang="cs-CZ" dirty="0" smtClean="0"/>
              <a:t>Makroekonomické ukazatele?</a:t>
            </a:r>
          </a:p>
          <a:p>
            <a:r>
              <a:rPr lang="cs-CZ" dirty="0" smtClean="0"/>
              <a:t>Principy 3 E: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71400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28016"/>
            <a:ext cx="10018713" cy="1752599"/>
          </a:xfrm>
        </p:spPr>
        <p:txBody>
          <a:bodyPr/>
          <a:lstStyle/>
          <a:p>
            <a:pPr algn="l"/>
            <a:r>
              <a:rPr lang="cs-CZ" altLang="cs-CZ" b="1" dirty="0" smtClean="0"/>
              <a:t>Směřování veřejné správy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2683" y="2190244"/>
            <a:ext cx="9223313" cy="4346156"/>
          </a:xfrm>
        </p:spPr>
        <p:txBody>
          <a:bodyPr>
            <a:noAutofit/>
          </a:bodyPr>
          <a:lstStyle/>
          <a:p>
            <a:r>
              <a:rPr lang="cs-CZ" dirty="0" smtClean="0"/>
              <a:t>7. července 2016 vláda schválila </a:t>
            </a:r>
            <a:r>
              <a:rPr lang="cs-CZ" b="1" dirty="0" smtClean="0"/>
              <a:t>Metodický pokyn CHJ č. 3, kterým je Metodika veřejného nakupování: Naplňování principů 3E v praxi veřejného zadávání.</a:t>
            </a:r>
          </a:p>
          <a:p>
            <a:r>
              <a:rPr lang="cs-CZ" dirty="0" smtClean="0"/>
              <a:t>Metodický pokyn CHJ č. 3, který se zaměřuje na oblast naplňování principů hospodárnosti, efektivity a účelnosti (tj. „principy 3E“) v praxi veřejného zadávání. Jedná se o dokument doporučujícího charakteru.</a:t>
            </a:r>
          </a:p>
          <a:p>
            <a:r>
              <a:rPr lang="cs-CZ" dirty="0" smtClean="0"/>
              <a:t>Dokument představuje </a:t>
            </a:r>
            <a:r>
              <a:rPr lang="cs-CZ" b="1" dirty="0" smtClean="0"/>
              <a:t>metodickou pomůcku ve vztahu k naplňování principů 3E v procesu veřejného zadávání. </a:t>
            </a:r>
            <a:r>
              <a:rPr lang="cs-CZ" dirty="0" smtClean="0"/>
              <a:t>Rozpracovává principy upravené č. 320/2001 Sb., o finanční kontrole ve veřejné správě, ve znění pozdějších předpisů, jehož je Ministerstvo financí gestorem.</a:t>
            </a:r>
          </a:p>
          <a:p>
            <a:endParaRPr lang="cs-CZ" sz="1600" dirty="0" smtClean="0"/>
          </a:p>
          <a:p>
            <a:endParaRPr lang="cs-CZ" alt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9079992" y="6382512"/>
            <a:ext cx="3112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Zdroj: Metodický pokyn CHJ č. 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2771400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2527</TotalTime>
  <Words>1247</Words>
  <Application>Microsoft Office PowerPoint</Application>
  <PresentationFormat>Vlastní</PresentationFormat>
  <Paragraphs>159</Paragraphs>
  <Slides>23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Paralaxa</vt:lpstr>
      <vt:lpstr>Úvod do managementu veřejné správy</vt:lpstr>
      <vt:lpstr>Témata dnešního bloku</vt:lpstr>
      <vt:lpstr>Ekonomická podstata právní regulace</vt:lpstr>
      <vt:lpstr>Soukromý sektor – veřejný sektor</vt:lpstr>
      <vt:lpstr>Několik pojmů na úvod </vt:lpstr>
      <vt:lpstr>Tržní mechanismus I</vt:lpstr>
      <vt:lpstr>Role státu a veřejné finance </vt:lpstr>
      <vt:lpstr>Měření výkonnosti?</vt:lpstr>
      <vt:lpstr>Směřování veřejné správy I</vt:lpstr>
      <vt:lpstr>Snímek 10</vt:lpstr>
      <vt:lpstr>Snímek 11</vt:lpstr>
      <vt:lpstr>Snímek 12</vt:lpstr>
      <vt:lpstr>Principy 3 E</vt:lpstr>
      <vt:lpstr>Principy 3 E - Účelnost</vt:lpstr>
      <vt:lpstr>Principy 3 E - Efektivita</vt:lpstr>
      <vt:lpstr>Principy 3 E - Hospodárnost</vt:lpstr>
      <vt:lpstr>Principy 3 E – Celkový pohled</vt:lpstr>
      <vt:lpstr>Veřejná správa</vt:lpstr>
      <vt:lpstr>Pár dalších pojmů ...</vt:lpstr>
      <vt:lpstr>Pár dalších pojmů ...</vt:lpstr>
      <vt:lpstr>Pár dalších pojmů ...</vt:lpstr>
      <vt:lpstr>Smart Administration 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190</cp:revision>
  <cp:lastPrinted>2019-02-15T14:49:54Z</cp:lastPrinted>
  <dcterms:created xsi:type="dcterms:W3CDTF">2016-10-17T17:38:14Z</dcterms:created>
  <dcterms:modified xsi:type="dcterms:W3CDTF">2020-02-21T12:43:48Z</dcterms:modified>
</cp:coreProperties>
</file>