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42"/>
  </p:notesMasterIdLst>
  <p:handoutMasterIdLst>
    <p:handoutMasterId r:id="rId43"/>
  </p:handoutMasterIdLst>
  <p:sldIdLst>
    <p:sldId id="256" r:id="rId2"/>
    <p:sldId id="257" r:id="rId3"/>
    <p:sldId id="298" r:id="rId4"/>
    <p:sldId id="299" r:id="rId5"/>
    <p:sldId id="258" r:id="rId6"/>
    <p:sldId id="259" r:id="rId7"/>
    <p:sldId id="300" r:id="rId8"/>
    <p:sldId id="301" r:id="rId9"/>
    <p:sldId id="302" r:id="rId10"/>
    <p:sldId id="303" r:id="rId11"/>
    <p:sldId id="304" r:id="rId12"/>
    <p:sldId id="305" r:id="rId13"/>
    <p:sldId id="306" r:id="rId14"/>
    <p:sldId id="307" r:id="rId15"/>
    <p:sldId id="308" r:id="rId16"/>
    <p:sldId id="310" r:id="rId17"/>
    <p:sldId id="311" r:id="rId18"/>
    <p:sldId id="312" r:id="rId19"/>
    <p:sldId id="313" r:id="rId20"/>
    <p:sldId id="314" r:id="rId21"/>
    <p:sldId id="315" r:id="rId22"/>
    <p:sldId id="337" r:id="rId23"/>
    <p:sldId id="338" r:id="rId24"/>
    <p:sldId id="316" r:id="rId25"/>
    <p:sldId id="341" r:id="rId26"/>
    <p:sldId id="342" r:id="rId27"/>
    <p:sldId id="317" r:id="rId28"/>
    <p:sldId id="318" r:id="rId29"/>
    <p:sldId id="339" r:id="rId30"/>
    <p:sldId id="340" r:id="rId31"/>
    <p:sldId id="319" r:id="rId32"/>
    <p:sldId id="320" r:id="rId33"/>
    <p:sldId id="321" r:id="rId34"/>
    <p:sldId id="322" r:id="rId35"/>
    <p:sldId id="323" r:id="rId36"/>
    <p:sldId id="324" r:id="rId37"/>
    <p:sldId id="325" r:id="rId38"/>
    <p:sldId id="326" r:id="rId39"/>
    <p:sldId id="327" r:id="rId40"/>
    <p:sldId id="328" r:id="rId41"/>
  </p:sldIdLst>
  <p:sldSz cx="9145588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>
        <p:scale>
          <a:sx n="100" d="100"/>
          <a:sy n="100" d="100"/>
        </p:scale>
        <p:origin x="-780" y="-7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=""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=""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=""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=""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="" xmlns:a16="http://schemas.microsoft.com/office/drawing/2014/main" id="{4C251B53-6C8B-4F0B-8824-504A47FFD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133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F8393F8C-A31C-4CAB-9887-50F0DCCDFB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877" y="2019299"/>
            <a:ext cx="4106255" cy="2833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=""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=""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0048F454-420A-4E72-98B5-76C7E9DB3E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01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=""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=""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=""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=""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=""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=""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=""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22" name="Obrázek 21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=""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NV201K Správní trestání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dirty="0" smtClean="0"/>
              <a:t>1. přednáška</a:t>
            </a:r>
          </a:p>
          <a:p>
            <a:pPr algn="ctr"/>
            <a:r>
              <a:rPr lang="cs-CZ" dirty="0" smtClean="0"/>
              <a:t>JUDr. Lukáš Potěšil, Ph.D. </a:t>
            </a:r>
          </a:p>
          <a:p>
            <a:pPr algn="ctr"/>
            <a:r>
              <a:rPr lang="cs-CZ" smtClean="0"/>
              <a:t>26. </a:t>
            </a:r>
            <a:r>
              <a:rPr lang="cs-CZ" dirty="0" smtClean="0"/>
              <a:t>3. 2020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87116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59144" y="319950"/>
            <a:ext cx="8066301" cy="451576"/>
          </a:xfrm>
        </p:spPr>
        <p:txBody>
          <a:bodyPr/>
          <a:lstStyle/>
          <a:p>
            <a:pPr algn="ctr"/>
            <a:r>
              <a:rPr lang="cs-CZ" dirty="0" smtClean="0"/>
              <a:t>Předpoklady právní odpovědnosti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lnSpc>
                <a:spcPct val="100000"/>
              </a:lnSpc>
              <a:buFont typeface="Arial" pitchFamily="34" charset="0"/>
              <a:buChar char="•"/>
              <a:defRPr/>
            </a:pPr>
            <a:r>
              <a:rPr lang="cs-CZ" sz="2400" b="1" dirty="0"/>
              <a:t>OBJEKT</a:t>
            </a:r>
            <a:r>
              <a:rPr lang="cs-CZ" sz="2400" dirty="0"/>
              <a:t> – chráněný zájem, hodnota</a:t>
            </a:r>
          </a:p>
          <a:p>
            <a:pPr marL="457200" indent="-457200" algn="just">
              <a:lnSpc>
                <a:spcPct val="100000"/>
              </a:lnSpc>
              <a:buFont typeface="Arial" pitchFamily="34" charset="0"/>
              <a:buChar char="•"/>
              <a:defRPr/>
            </a:pPr>
            <a:r>
              <a:rPr lang="cs-CZ" sz="2400" b="1" dirty="0"/>
              <a:t>OBJEKTIVNÍ STRÁNKA </a:t>
            </a:r>
            <a:r>
              <a:rPr lang="cs-CZ" sz="2400" dirty="0"/>
              <a:t>– jednání, škodlivý následek, příčinná souvislost, někdy postačí existence nežádoucího stavu</a:t>
            </a:r>
          </a:p>
          <a:p>
            <a:pPr marL="457200" indent="-457200" algn="just">
              <a:lnSpc>
                <a:spcPct val="100000"/>
              </a:lnSpc>
              <a:buFont typeface="Arial" pitchFamily="34" charset="0"/>
              <a:buChar char="•"/>
              <a:defRPr/>
            </a:pPr>
            <a:r>
              <a:rPr lang="cs-CZ" sz="2400" b="1" dirty="0"/>
              <a:t>SUBJEKT</a:t>
            </a:r>
            <a:r>
              <a:rPr lang="cs-CZ" sz="2400" dirty="0"/>
              <a:t> – pachatel, deliktní způsobilost, FO a PO, přeměny, objednatel x zhotovitel deliktu </a:t>
            </a:r>
            <a:r>
              <a:rPr lang="cs-CZ" sz="2400" i="1" dirty="0"/>
              <a:t>(„kdo držel pilu“)</a:t>
            </a:r>
          </a:p>
          <a:p>
            <a:pPr marL="457200" indent="-457200" algn="just">
              <a:lnSpc>
                <a:spcPct val="100000"/>
              </a:lnSpc>
              <a:buFont typeface="Arial" pitchFamily="34" charset="0"/>
              <a:buChar char="•"/>
              <a:defRPr/>
            </a:pPr>
            <a:r>
              <a:rPr lang="cs-CZ" sz="2400" b="1" dirty="0">
                <a:solidFill>
                  <a:srgbClr val="FF3300"/>
                </a:solidFill>
              </a:rPr>
              <a:t>SUBJEKTIVNÍ STRÁNKA</a:t>
            </a:r>
            <a:r>
              <a:rPr lang="cs-CZ" sz="2400" b="1" dirty="0"/>
              <a:t> </a:t>
            </a:r>
            <a:r>
              <a:rPr lang="cs-CZ" sz="2400" dirty="0"/>
              <a:t>– zavinění, fakultativní složka</a:t>
            </a:r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650368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Objektivní odpovědnost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defRPr/>
            </a:pPr>
            <a:r>
              <a:rPr lang="cs-CZ" sz="2400" b="1" dirty="0"/>
              <a:t>Objektivní odpovědnost: </a:t>
            </a:r>
            <a:r>
              <a:rPr lang="cs-CZ" sz="2400" dirty="0"/>
              <a:t>za protiprávní stav/jednání, někdy je pouze za výsledek, nerozhoduje zavinění, není přítomna subjektivní stránka, uplatňuje se u odpovědnosti právnických osob a podnikatelů</a:t>
            </a:r>
          </a:p>
          <a:p>
            <a:pPr algn="just">
              <a:lnSpc>
                <a:spcPct val="90000"/>
              </a:lnSpc>
              <a:defRPr/>
            </a:pPr>
            <a:r>
              <a:rPr lang="cs-CZ" sz="2400" dirty="0"/>
              <a:t>Objektivní odpovědnost </a:t>
            </a:r>
            <a:r>
              <a:rPr lang="cs-CZ" sz="2400" dirty="0">
                <a:solidFill>
                  <a:srgbClr val="FF3300"/>
                </a:solidFill>
              </a:rPr>
              <a:t>absolutní</a:t>
            </a:r>
            <a:r>
              <a:rPr lang="cs-CZ" sz="2400" dirty="0"/>
              <a:t>: nelze se jí zprostit </a:t>
            </a:r>
          </a:p>
          <a:p>
            <a:pPr algn="just">
              <a:lnSpc>
                <a:spcPct val="90000"/>
              </a:lnSpc>
              <a:defRPr/>
            </a:pPr>
            <a:r>
              <a:rPr lang="cs-CZ" sz="2400" dirty="0">
                <a:solidFill>
                  <a:srgbClr val="FF3300"/>
                </a:solidFill>
              </a:rPr>
              <a:t>Liberační důvody</a:t>
            </a:r>
            <a:r>
              <a:rPr lang="cs-CZ" sz="2400" dirty="0"/>
              <a:t>: umožňuji zprostit se objektivní odpovědnosti („</a:t>
            </a:r>
            <a:r>
              <a:rPr lang="cs-CZ" sz="2400" i="1" dirty="0"/>
              <a:t>pachatel vynaložil veškeré úsilí, které po něm lze vyžadovat</a:t>
            </a:r>
            <a:r>
              <a:rPr lang="cs-CZ" sz="2400" dirty="0"/>
              <a:t>“) – není odpovědnost x </a:t>
            </a:r>
            <a:r>
              <a:rPr lang="cs-CZ" sz="2400" dirty="0" err="1">
                <a:solidFill>
                  <a:srgbClr val="FF3300"/>
                </a:solidFill>
              </a:rPr>
              <a:t>exkuplace</a:t>
            </a:r>
            <a:r>
              <a:rPr lang="cs-CZ" sz="2400" dirty="0"/>
              <a:t> (vyvinění se, uplatňuje se u subjektivní odpovědnosti)</a:t>
            </a:r>
          </a:p>
          <a:p>
            <a:pPr algn="just">
              <a:lnSpc>
                <a:spcPct val="90000"/>
              </a:lnSpc>
              <a:defRPr/>
            </a:pPr>
            <a:r>
              <a:rPr lang="cs-CZ" sz="2400" dirty="0"/>
              <a:t>x </a:t>
            </a:r>
            <a:r>
              <a:rPr lang="cs-CZ" sz="2400" dirty="0">
                <a:solidFill>
                  <a:srgbClr val="FF0000"/>
                </a:solidFill>
              </a:rPr>
              <a:t>Upuštění/snížení sankce </a:t>
            </a:r>
            <a:r>
              <a:rPr lang="cs-CZ" sz="2400" dirty="0"/>
              <a:t>– je odpovědnost, ale následky minimalizovány či zcela odstraněny</a:t>
            </a:r>
          </a:p>
          <a:p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649839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Objektivní odpovědnost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2400" dirty="0"/>
              <a:t>NSS, </a:t>
            </a:r>
            <a:r>
              <a:rPr lang="cs-CZ" altLang="cs-CZ" sz="2400" dirty="0" err="1"/>
              <a:t>sp</a:t>
            </a:r>
            <a:r>
              <a:rPr lang="cs-CZ" altLang="cs-CZ" sz="2400" dirty="0"/>
              <a:t>. zn. 1 As 188/2012, č. 2872/2013 Sb. NSS, </a:t>
            </a:r>
            <a:r>
              <a:rPr lang="cs-CZ" altLang="cs-CZ" sz="2400" i="1" dirty="0"/>
              <a:t>„Dysfunkce ve fungování orgánů veřejné moci může s ohledem na individuální okolnosti případu představovat </a:t>
            </a:r>
            <a:r>
              <a:rPr lang="cs-CZ" altLang="cs-CZ" sz="2400" i="1" dirty="0">
                <a:solidFill>
                  <a:srgbClr val="FF0000"/>
                </a:solidFill>
              </a:rPr>
              <a:t>exkulpační či liberační důvod </a:t>
            </a:r>
            <a:r>
              <a:rPr lang="cs-CZ" altLang="cs-CZ" sz="2400" i="1" dirty="0"/>
              <a:t>v oblasti </a:t>
            </a:r>
            <a:r>
              <a:rPr lang="cs-CZ" altLang="cs-CZ" sz="2400" i="1" dirty="0" err="1"/>
              <a:t>správněprávní</a:t>
            </a:r>
            <a:r>
              <a:rPr lang="cs-CZ" altLang="cs-CZ" sz="2400" i="1" dirty="0"/>
              <a:t> odpovědnosti, pokud se takové selhání podstatnou měrou podílelo na vzniku formálně protiprávního jednání jednotlivce nebo protiprávního stavu.“ </a:t>
            </a:r>
          </a:p>
          <a:p>
            <a:pPr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261040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40094" y="748575"/>
            <a:ext cx="8066301" cy="451576"/>
          </a:xfrm>
        </p:spPr>
        <p:txBody>
          <a:bodyPr/>
          <a:lstStyle/>
          <a:p>
            <a:r>
              <a:rPr lang="cs-CZ" dirty="0" smtClean="0"/>
              <a:t>Objektivní odpovědnost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2000" dirty="0"/>
              <a:t>Podle rozsudku NSS ze dne 22. 3. 2007, č.j. 4 As 28/2006 - 65, publikovaného pod č. 1658/2008 Sb. NSS „</a:t>
            </a:r>
            <a:r>
              <a:rPr lang="cs-CZ" altLang="cs-CZ" sz="2000" i="1" dirty="0">
                <a:solidFill>
                  <a:srgbClr val="FF3300"/>
                </a:solidFill>
              </a:rPr>
              <a:t>objektivní odpovědnost</a:t>
            </a:r>
            <a:r>
              <a:rPr lang="cs-CZ" altLang="cs-CZ" sz="2000" i="1" dirty="0"/>
              <a:t> právnické osoby za správní delikt </a:t>
            </a:r>
            <a:r>
              <a:rPr lang="cs-CZ" altLang="cs-CZ" sz="2000" i="1" dirty="0">
                <a:solidFill>
                  <a:srgbClr val="FF3300"/>
                </a:solidFill>
              </a:rPr>
              <a:t>neznamená, že není nutné prokazovat splnění zákonných znaků skutkové podstaty</a:t>
            </a:r>
            <a:r>
              <a:rPr lang="cs-CZ" altLang="cs-CZ" sz="2000" i="1" dirty="0"/>
              <a:t> správního deliktu. Je-li znakem skutkové podstaty správního deliktu objektivní stránka spočívající v „přikázání“ nebo „dovolení“ zákonem sankcionovaného jednání (zde: přikázání nebo dovolení použití vozidla v provozu na pozemních komunikacích, které nesplňuje podmínky stanovené zvláštním předpisem), </a:t>
            </a:r>
            <a:r>
              <a:rPr lang="cs-CZ" altLang="cs-CZ" sz="2000" i="1" dirty="0">
                <a:solidFill>
                  <a:srgbClr val="FF3300"/>
                </a:solidFill>
              </a:rPr>
              <a:t>je třeba pro uznání odpovědnosti za správní delikt takové jednání prokázat</a:t>
            </a:r>
            <a:r>
              <a:rPr lang="cs-CZ" altLang="cs-CZ" sz="2000" dirty="0"/>
              <a:t>.“</a:t>
            </a:r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2795018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Subjektivní odpovědnost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400" dirty="0" smtClean="0"/>
              <a:t>Tj. odpovědnost </a:t>
            </a:r>
            <a:r>
              <a:rPr lang="cs-CZ" sz="2400" b="1" dirty="0" smtClean="0"/>
              <a:t>za zavinění</a:t>
            </a:r>
          </a:p>
          <a:p>
            <a:pPr>
              <a:lnSpc>
                <a:spcPct val="100000"/>
              </a:lnSpc>
            </a:pPr>
            <a:r>
              <a:rPr lang="cs-CZ" sz="2400" dirty="0" smtClean="0"/>
              <a:t>Pojmově možná výlučně </a:t>
            </a:r>
            <a:r>
              <a:rPr lang="cs-CZ" sz="2400" b="1" dirty="0" smtClean="0"/>
              <a:t>u FO</a:t>
            </a:r>
          </a:p>
          <a:p>
            <a:pPr marL="609600" indent="-609600" algn="just">
              <a:lnSpc>
                <a:spcPct val="90000"/>
              </a:lnSpc>
              <a:defRPr/>
            </a:pPr>
            <a:r>
              <a:rPr lang="cs-CZ" sz="2400" b="1" dirty="0"/>
              <a:t>Subjektivní odpovědnost: </a:t>
            </a:r>
            <a:r>
              <a:rPr lang="cs-CZ" sz="2400" dirty="0"/>
              <a:t>odpovědnost za </a:t>
            </a:r>
            <a:r>
              <a:rPr lang="cs-CZ" sz="2400" dirty="0">
                <a:solidFill>
                  <a:srgbClr val="FF3300"/>
                </a:solidFill>
              </a:rPr>
              <a:t>zavinění</a:t>
            </a:r>
            <a:r>
              <a:rPr lang="cs-CZ" sz="2400" dirty="0"/>
              <a:t> (vnitřní psychický stav jednajícího subjektu k jednání a jeho následku), zkoumá </a:t>
            </a:r>
            <a:r>
              <a:rPr lang="cs-CZ" sz="2400" dirty="0" smtClean="0"/>
              <a:t>se, resp. prokazuje </a:t>
            </a:r>
            <a:r>
              <a:rPr lang="cs-CZ" sz="2400" dirty="0"/>
              <a:t>u </a:t>
            </a:r>
            <a:r>
              <a:rPr lang="cs-CZ" sz="2400" dirty="0">
                <a:solidFill>
                  <a:srgbClr val="FF3300"/>
                </a:solidFill>
              </a:rPr>
              <a:t>fyzických osob</a:t>
            </a:r>
          </a:p>
          <a:p>
            <a:pPr marL="609600" indent="-609600" algn="just">
              <a:lnSpc>
                <a:spcPct val="90000"/>
              </a:lnSpc>
              <a:defRPr/>
            </a:pPr>
            <a:r>
              <a:rPr lang="cs-CZ" sz="2400" dirty="0">
                <a:solidFill>
                  <a:srgbClr val="FF3300"/>
                </a:solidFill>
              </a:rPr>
              <a:t>§ 15 zákona o přestupcích - definice</a:t>
            </a:r>
          </a:p>
          <a:p>
            <a:pPr marL="609600" indent="-609600" algn="just">
              <a:lnSpc>
                <a:spcPct val="90000"/>
              </a:lnSpc>
              <a:defRPr/>
            </a:pPr>
            <a:r>
              <a:rPr lang="cs-CZ" sz="2400" b="1" dirty="0"/>
              <a:t>Úmysl – přímý a nepřímý</a:t>
            </a:r>
          </a:p>
          <a:p>
            <a:pPr marL="609600" indent="-609600" algn="just">
              <a:lnSpc>
                <a:spcPct val="90000"/>
              </a:lnSpc>
              <a:defRPr/>
            </a:pPr>
            <a:r>
              <a:rPr lang="cs-CZ" sz="2400" b="1" dirty="0"/>
              <a:t>Nedbalost – vědomá a nevědomá</a:t>
            </a:r>
          </a:p>
          <a:p>
            <a:pPr marL="609600" indent="-609600" algn="just">
              <a:lnSpc>
                <a:spcPct val="90000"/>
              </a:lnSpc>
              <a:defRPr/>
            </a:pPr>
            <a:r>
              <a:rPr lang="cs-CZ" sz="2400" dirty="0"/>
              <a:t>(přestupky jsou založeny na nedbalosti, úmysl je výjimečný), konkrétní forma zavinění má vliv na druh a výměru</a:t>
            </a:r>
          </a:p>
          <a:p>
            <a:endParaRPr 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985453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Správně právní odpovědnost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algn="just">
              <a:lnSpc>
                <a:spcPct val="100000"/>
              </a:lnSpc>
              <a:defRPr/>
            </a:pPr>
            <a:r>
              <a:rPr lang="cs-CZ" sz="2000" dirty="0"/>
              <a:t>Druh právní odpovědnosti, odvětvová odpovědnost</a:t>
            </a:r>
          </a:p>
          <a:p>
            <a:pPr marL="342900" indent="-342900" algn="just">
              <a:lnSpc>
                <a:spcPct val="100000"/>
              </a:lnSpc>
              <a:defRPr/>
            </a:pPr>
            <a:r>
              <a:rPr lang="cs-CZ" sz="2000" dirty="0"/>
              <a:t>Je realizována </a:t>
            </a:r>
            <a:r>
              <a:rPr lang="cs-CZ" sz="2000" dirty="0">
                <a:solidFill>
                  <a:srgbClr val="FF3300"/>
                </a:solidFill>
              </a:rPr>
              <a:t>správními orgány</a:t>
            </a:r>
            <a:r>
              <a:rPr lang="cs-CZ" sz="2000" dirty="0"/>
              <a:t> a aplikována na </a:t>
            </a:r>
            <a:r>
              <a:rPr lang="cs-CZ" sz="2000" dirty="0">
                <a:solidFill>
                  <a:srgbClr val="FF3300"/>
                </a:solidFill>
              </a:rPr>
              <a:t>podmínky a potřeby veřejné správy </a:t>
            </a:r>
          </a:p>
          <a:p>
            <a:pPr marL="342900" indent="-342900" algn="just">
              <a:lnSpc>
                <a:spcPct val="100000"/>
              </a:lnSpc>
              <a:defRPr/>
            </a:pPr>
            <a:r>
              <a:rPr lang="cs-CZ" sz="2000" dirty="0">
                <a:solidFill>
                  <a:srgbClr val="FF3300"/>
                </a:solidFill>
              </a:rPr>
              <a:t>Správně</a:t>
            </a:r>
            <a:r>
              <a:rPr lang="cs-CZ" sz="2000" dirty="0"/>
              <a:t> právní odpovědnost * odpovědnost za porušení norem </a:t>
            </a:r>
            <a:r>
              <a:rPr lang="cs-CZ" sz="2000" dirty="0">
                <a:solidFill>
                  <a:srgbClr val="FF3300"/>
                </a:solidFill>
              </a:rPr>
              <a:t>správního práva</a:t>
            </a:r>
          </a:p>
          <a:p>
            <a:pPr marL="342900" indent="-342900" algn="just">
              <a:lnSpc>
                <a:spcPct val="100000"/>
              </a:lnSpc>
              <a:defRPr/>
            </a:pPr>
            <a:r>
              <a:rPr lang="cs-CZ" sz="2000" dirty="0"/>
              <a:t>Základem (předpokladem) je </a:t>
            </a:r>
            <a:r>
              <a:rPr lang="cs-CZ" sz="2000" dirty="0">
                <a:solidFill>
                  <a:srgbClr val="FF3300"/>
                </a:solidFill>
              </a:rPr>
              <a:t>správní delikt</a:t>
            </a:r>
            <a:r>
              <a:rPr lang="cs-CZ" sz="2000" dirty="0"/>
              <a:t> („</a:t>
            </a:r>
            <a:r>
              <a:rPr lang="cs-CZ" sz="2000" i="1" dirty="0"/>
              <a:t>protiprávní jednání odpovědné fyzické nebo právnické osoby, jehož znaky jsou uvedeny v zákoně, které je postižitelné správním orgánem v rámci výkonu veřejné správy</a:t>
            </a:r>
            <a:r>
              <a:rPr lang="cs-CZ" sz="2000" dirty="0"/>
              <a:t>“) </a:t>
            </a:r>
          </a:p>
          <a:p>
            <a:pPr marL="342900" indent="-342900" algn="just">
              <a:lnSpc>
                <a:spcPct val="100000"/>
              </a:lnSpc>
              <a:defRPr/>
            </a:pPr>
            <a:r>
              <a:rPr lang="cs-CZ" sz="2000" dirty="0"/>
              <a:t>správně právní odpovědnost je odpovědností za </a:t>
            </a:r>
            <a:r>
              <a:rPr lang="cs-CZ" sz="2000" dirty="0">
                <a:solidFill>
                  <a:srgbClr val="FF3300"/>
                </a:solidFill>
              </a:rPr>
              <a:t>správní delikty</a:t>
            </a:r>
          </a:p>
          <a:p>
            <a:pPr marL="342900" indent="-342900" algn="just">
              <a:lnSpc>
                <a:spcPct val="100000"/>
              </a:lnSpc>
              <a:defRPr/>
            </a:pPr>
            <a:r>
              <a:rPr lang="cs-CZ" sz="2000" dirty="0"/>
              <a:t>Retrospektivní pojetí odpovědnosti</a:t>
            </a:r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668851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Klíčové pojmy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algn="just">
              <a:lnSpc>
                <a:spcPct val="100000"/>
              </a:lnSpc>
              <a:defRPr/>
            </a:pPr>
            <a:r>
              <a:rPr lang="cs-CZ" sz="2000" b="1" u="sng" dirty="0">
                <a:solidFill>
                  <a:srgbClr val="FF0000"/>
                </a:solidFill>
              </a:rPr>
              <a:t>Správně právní odpovědnost</a:t>
            </a:r>
            <a:r>
              <a:rPr lang="cs-CZ" sz="2000" u="sng" dirty="0">
                <a:solidFill>
                  <a:srgbClr val="FF0000"/>
                </a:solidFill>
              </a:rPr>
              <a:t> </a:t>
            </a:r>
            <a:r>
              <a:rPr lang="cs-CZ" sz="2000" dirty="0"/>
              <a:t>(využívají jiná odvětví, než SP – FP, PŽP, </a:t>
            </a:r>
            <a:r>
              <a:rPr lang="cs-CZ" sz="2000" dirty="0" err="1"/>
              <a:t>SocZab</a:t>
            </a:r>
            <a:r>
              <a:rPr lang="cs-CZ" sz="2000" dirty="0"/>
              <a:t>)* </a:t>
            </a:r>
            <a:r>
              <a:rPr lang="cs-CZ" sz="2000" b="1" dirty="0"/>
              <a:t>odpovědnost za porušení norem správního práva</a:t>
            </a:r>
            <a:r>
              <a:rPr lang="cs-CZ" sz="2000" dirty="0"/>
              <a:t> (jinými odvětvími – TP, OP)</a:t>
            </a:r>
            <a:endParaRPr lang="cs-CZ" sz="2000" dirty="0">
              <a:solidFill>
                <a:srgbClr val="FF3300"/>
              </a:solidFill>
            </a:endParaRPr>
          </a:p>
          <a:p>
            <a:pPr marL="342900" indent="-342900" algn="just">
              <a:lnSpc>
                <a:spcPct val="100000"/>
              </a:lnSpc>
              <a:defRPr/>
            </a:pPr>
            <a:r>
              <a:rPr lang="cs-CZ" sz="2000" b="1" u="sng" dirty="0">
                <a:solidFill>
                  <a:srgbClr val="FF3300"/>
                </a:solidFill>
              </a:rPr>
              <a:t>SP trestní (soubor norem)</a:t>
            </a:r>
            <a:r>
              <a:rPr lang="cs-CZ" sz="2000" b="1" dirty="0">
                <a:solidFill>
                  <a:srgbClr val="FF0000"/>
                </a:solidFill>
              </a:rPr>
              <a:t> </a:t>
            </a:r>
            <a:r>
              <a:rPr lang="cs-CZ" sz="2000" b="1" dirty="0"/>
              <a:t>upravuje správně právní odpovědnost;</a:t>
            </a:r>
            <a:r>
              <a:rPr lang="cs-CZ" sz="2000" dirty="0"/>
              <a:t> stanovuje </a:t>
            </a:r>
            <a:r>
              <a:rPr lang="cs-CZ" sz="2000" b="1" dirty="0"/>
              <a:t>následky (tj. odpovědnost)</a:t>
            </a:r>
            <a:r>
              <a:rPr lang="cs-CZ" sz="2000" dirty="0"/>
              <a:t> za porušení právních norem (</a:t>
            </a:r>
            <a:r>
              <a:rPr lang="cs-CZ" sz="2000" b="1" dirty="0"/>
              <a:t>správní delikt</a:t>
            </a:r>
            <a:r>
              <a:rPr lang="cs-CZ" sz="2000" dirty="0"/>
              <a:t>) v oblasti veřejné správy; je realizováno tzv. </a:t>
            </a:r>
            <a:r>
              <a:rPr lang="cs-CZ" sz="2000" b="1" dirty="0"/>
              <a:t>správními orgány </a:t>
            </a:r>
          </a:p>
          <a:p>
            <a:pPr marL="342900" indent="-342900" algn="just">
              <a:lnSpc>
                <a:spcPct val="100000"/>
              </a:lnSpc>
              <a:defRPr/>
            </a:pPr>
            <a:r>
              <a:rPr lang="cs-CZ" sz="2000" dirty="0"/>
              <a:t>správně právní odpovědnost je odpovědností za </a:t>
            </a:r>
            <a:r>
              <a:rPr lang="cs-CZ" sz="2000" b="1" u="sng" dirty="0">
                <a:solidFill>
                  <a:srgbClr val="FF0000"/>
                </a:solidFill>
              </a:rPr>
              <a:t>SPRÁVNÍ DELIKTY </a:t>
            </a:r>
            <a:r>
              <a:rPr lang="cs-CZ" sz="2000" u="sng" dirty="0"/>
              <a:t>(předpokladem je správní delikt)</a:t>
            </a:r>
            <a:r>
              <a:rPr lang="cs-CZ" sz="2000" dirty="0"/>
              <a:t>, </a:t>
            </a:r>
          </a:p>
          <a:p>
            <a:pPr marL="342900" indent="-342900" algn="just">
              <a:lnSpc>
                <a:spcPct val="100000"/>
              </a:lnSpc>
              <a:defRPr/>
            </a:pPr>
            <a:r>
              <a:rPr lang="cs-CZ" sz="2000" dirty="0"/>
              <a:t>oprávnění veřejné správy (správních orgánů) trestat – </a:t>
            </a:r>
            <a:r>
              <a:rPr lang="cs-CZ" sz="2000" b="1" dirty="0"/>
              <a:t>odrazem</a:t>
            </a:r>
            <a:r>
              <a:rPr lang="cs-CZ" sz="2000" dirty="0"/>
              <a:t> je </a:t>
            </a:r>
            <a:r>
              <a:rPr lang="cs-CZ" sz="2000" b="1" u="sng" dirty="0">
                <a:solidFill>
                  <a:srgbClr val="FF0000"/>
                </a:solidFill>
              </a:rPr>
              <a:t>SPRÁVNÍ </a:t>
            </a:r>
            <a:r>
              <a:rPr lang="cs-CZ" sz="2000" b="1" u="sng" dirty="0" smtClean="0">
                <a:solidFill>
                  <a:srgbClr val="FF0000"/>
                </a:solidFill>
              </a:rPr>
              <a:t>TRESTÁNÍ, </a:t>
            </a:r>
            <a:r>
              <a:rPr lang="cs-CZ" sz="2000" b="1" dirty="0" smtClean="0"/>
              <a:t>uplatnění správně právní odpovědnosti</a:t>
            </a:r>
            <a:endParaRPr lang="cs-CZ" sz="2000" b="1" dirty="0"/>
          </a:p>
          <a:p>
            <a:pPr marL="342900" indent="-342900" algn="just">
              <a:lnSpc>
                <a:spcPct val="100000"/>
              </a:lnSpc>
              <a:defRPr/>
            </a:pPr>
            <a:r>
              <a:rPr lang="cs-CZ" sz="2000" dirty="0"/>
              <a:t>Systém správních deliktů a správního trestání (viz dále)</a:t>
            </a:r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4200146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Posloupnost klíčových pojmů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6350" indent="-514350">
              <a:lnSpc>
                <a:spcPct val="100000"/>
              </a:lnSpc>
              <a:buAutoNum type="arabicPeriod"/>
            </a:pPr>
            <a:r>
              <a:rPr lang="cs-CZ" dirty="0" smtClean="0"/>
              <a:t>Správní </a:t>
            </a:r>
            <a:r>
              <a:rPr lang="cs-CZ" b="1" dirty="0" smtClean="0"/>
              <a:t>delikt </a:t>
            </a:r>
            <a:r>
              <a:rPr lang="cs-CZ" dirty="0" smtClean="0"/>
              <a:t>(je spáchán)</a:t>
            </a:r>
            <a:endParaRPr lang="cs-CZ" b="1" dirty="0" smtClean="0"/>
          </a:p>
          <a:p>
            <a:pPr marL="586350" indent="-514350">
              <a:lnSpc>
                <a:spcPct val="100000"/>
              </a:lnSpc>
              <a:buAutoNum type="arabicPeriod"/>
            </a:pPr>
            <a:r>
              <a:rPr lang="cs-CZ" dirty="0" smtClean="0"/>
              <a:t>Správně právní </a:t>
            </a:r>
            <a:r>
              <a:rPr lang="cs-CZ" b="1" dirty="0" smtClean="0"/>
              <a:t>odpovědnost </a:t>
            </a:r>
            <a:r>
              <a:rPr lang="cs-CZ" dirty="0" smtClean="0"/>
              <a:t>(nastupuje)</a:t>
            </a:r>
            <a:endParaRPr lang="cs-CZ" b="1" dirty="0" smtClean="0"/>
          </a:p>
          <a:p>
            <a:pPr marL="586350" indent="-514350">
              <a:lnSpc>
                <a:spcPct val="100000"/>
              </a:lnSpc>
              <a:buAutoNum type="arabicPeriod"/>
            </a:pPr>
            <a:r>
              <a:rPr lang="cs-CZ" dirty="0" smtClean="0"/>
              <a:t>Správní </a:t>
            </a:r>
            <a:r>
              <a:rPr lang="cs-CZ" b="1" dirty="0" smtClean="0"/>
              <a:t>trestání </a:t>
            </a:r>
            <a:r>
              <a:rPr lang="cs-CZ" dirty="0" smtClean="0"/>
              <a:t>(je realizováno správními orgány)</a:t>
            </a:r>
            <a:endParaRPr lang="cs-CZ" b="1" dirty="0" smtClean="0"/>
          </a:p>
          <a:p>
            <a:pPr marL="586350" indent="-514350">
              <a:lnSpc>
                <a:spcPct val="100000"/>
              </a:lnSpc>
              <a:buAutoNum type="arabicPeriod"/>
            </a:pPr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dirty="0" smtClean="0"/>
              <a:t>1+2+3 je upraveno </a:t>
            </a:r>
            <a:r>
              <a:rPr lang="cs-CZ" b="1" dirty="0" smtClean="0"/>
              <a:t>správním právem trestním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5624050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Správní delikt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  <a:defRPr/>
            </a:pPr>
            <a:r>
              <a:rPr lang="cs-CZ" dirty="0"/>
              <a:t>Správní delikt není obecně v právní úpravě </a:t>
            </a:r>
            <a:r>
              <a:rPr lang="cs-CZ" dirty="0">
                <a:solidFill>
                  <a:srgbClr val="FF3300"/>
                </a:solidFill>
              </a:rPr>
              <a:t>vymezen</a:t>
            </a:r>
            <a:r>
              <a:rPr lang="cs-CZ" dirty="0"/>
              <a:t>, ta s ním nicméně počítá</a:t>
            </a:r>
          </a:p>
          <a:p>
            <a:pPr algn="just">
              <a:lnSpc>
                <a:spcPct val="80000"/>
              </a:lnSpc>
              <a:defRPr/>
            </a:pPr>
            <a:r>
              <a:rPr lang="cs-CZ" dirty="0"/>
              <a:t>§ 41 s. ř. s. „</a:t>
            </a:r>
            <a:r>
              <a:rPr lang="cs-CZ" i="1" dirty="0"/>
              <a:t>Stanoví-li zvláštní zákon ve věcech přestupků, kárných nebo disciplinárních nebo jiných správních deliktů (dále jen "správní delikt")</a:t>
            </a:r>
            <a:r>
              <a:rPr lang="cs-CZ" dirty="0"/>
              <a:t> …“ – v textu právní úpravy </a:t>
            </a:r>
            <a:r>
              <a:rPr lang="cs-CZ" dirty="0">
                <a:solidFill>
                  <a:srgbClr val="FF3300"/>
                </a:solidFill>
              </a:rPr>
              <a:t>naznačeno členění správních deliktů</a:t>
            </a:r>
          </a:p>
          <a:p>
            <a:pPr algn="just">
              <a:lnSpc>
                <a:spcPct val="80000"/>
              </a:lnSpc>
              <a:defRPr/>
            </a:pPr>
            <a:r>
              <a:rPr lang="cs-CZ" dirty="0"/>
              <a:t>§ 65 odst. 3 s. ř. s. „</a:t>
            </a:r>
            <a:r>
              <a:rPr lang="cs-CZ" i="1" dirty="0"/>
              <a:t>rozhodl-li správní orgán o uložení trestu za správní delikt, může se ten, jemuž byl takový trest uložen, žalobou domáhat též upuštění od něj nebo jeho snížení v mezích zákonem dovolených</a:t>
            </a:r>
            <a:r>
              <a:rPr lang="cs-CZ" dirty="0"/>
              <a:t>.“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26262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Obecné znaky správního deliktu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defRPr/>
            </a:pPr>
            <a:r>
              <a:rPr lang="cs-CZ" sz="2000" dirty="0"/>
              <a:t>Znaky správního deliktu: </a:t>
            </a:r>
            <a:r>
              <a:rPr lang="cs-CZ" sz="2000" dirty="0">
                <a:solidFill>
                  <a:srgbClr val="FF3300"/>
                </a:solidFill>
              </a:rPr>
              <a:t>protiprávnost, jednání, škodlivost, trestnost, odpovědná osoba, zavinění, znaky deliktu</a:t>
            </a:r>
          </a:p>
          <a:p>
            <a:pPr algn="just">
              <a:lnSpc>
                <a:spcPct val="100000"/>
              </a:lnSpc>
              <a:defRPr/>
            </a:pPr>
            <a:r>
              <a:rPr lang="cs-CZ" sz="2000" dirty="0"/>
              <a:t>Protiprávní jednání (stav) jehož znaky jsou uvedeny v zákoně, hrozba sankce, veřejná správa</a:t>
            </a:r>
          </a:p>
          <a:p>
            <a:pPr algn="just">
              <a:lnSpc>
                <a:spcPct val="100000"/>
              </a:lnSpc>
              <a:defRPr/>
            </a:pPr>
            <a:r>
              <a:rPr lang="cs-CZ" sz="2000" dirty="0"/>
              <a:t>Znaky správního deliktu:</a:t>
            </a:r>
          </a:p>
          <a:p>
            <a:pPr lvl="1" algn="just">
              <a:defRPr/>
            </a:pPr>
            <a:r>
              <a:rPr lang="cs-CZ" b="1" dirty="0">
                <a:solidFill>
                  <a:srgbClr val="FF3300"/>
                </a:solidFill>
              </a:rPr>
              <a:t>Objekt</a:t>
            </a:r>
          </a:p>
          <a:p>
            <a:pPr lvl="1" algn="just">
              <a:defRPr/>
            </a:pPr>
            <a:r>
              <a:rPr lang="cs-CZ" b="1" dirty="0">
                <a:solidFill>
                  <a:srgbClr val="FF3300"/>
                </a:solidFill>
              </a:rPr>
              <a:t>Objektivní stránka</a:t>
            </a:r>
          </a:p>
          <a:p>
            <a:pPr lvl="1" algn="just">
              <a:defRPr/>
            </a:pPr>
            <a:r>
              <a:rPr lang="cs-CZ" b="1" dirty="0">
                <a:solidFill>
                  <a:srgbClr val="FF3300"/>
                </a:solidFill>
              </a:rPr>
              <a:t>Subjekt </a:t>
            </a:r>
            <a:r>
              <a:rPr lang="cs-CZ" dirty="0"/>
              <a:t>(přechod/převod odpovědnosti)</a:t>
            </a:r>
          </a:p>
          <a:p>
            <a:pPr lvl="1" algn="just">
              <a:defRPr/>
            </a:pPr>
            <a:r>
              <a:rPr lang="cs-CZ" b="1" dirty="0">
                <a:solidFill>
                  <a:srgbClr val="FF3300"/>
                </a:solidFill>
              </a:rPr>
              <a:t>Subjektivní stránka </a:t>
            </a:r>
            <a:r>
              <a:rPr lang="cs-CZ" dirty="0"/>
              <a:t>(u FO)</a:t>
            </a:r>
            <a:endParaRPr lang="cs-CZ" b="1" dirty="0">
              <a:solidFill>
                <a:srgbClr val="FF3300"/>
              </a:solidFill>
            </a:endParaRPr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060529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Program přednášky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b="1" dirty="0"/>
              <a:t>Správní trestání </a:t>
            </a:r>
            <a:r>
              <a:rPr lang="cs-CZ" dirty="0"/>
              <a:t>(právní odpovědnost a správně právní odpovědnost; správní právo trestní – pojem a charakteristika; místo a účel správního práva trestního; vztahy správního práva trestního k trestnímu právu a k dalším právním odvětvím; zásady správního trestání a prameny právní úpravy).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dirty="0"/>
          </a:p>
          <a:p>
            <a:pPr algn="just">
              <a:lnSpc>
                <a:spcPct val="100000"/>
              </a:lnSpc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478772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Systém správních deliktů – dnes již jinak, blíže v další přednášce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933574"/>
            <a:ext cx="8066301" cy="3898425"/>
          </a:xfrm>
        </p:spPr>
        <p:txBody>
          <a:bodyPr/>
          <a:lstStyle/>
          <a:p>
            <a:pPr marL="609600" indent="-609600" algn="just">
              <a:lnSpc>
                <a:spcPct val="100000"/>
              </a:lnSpc>
              <a:buNone/>
              <a:defRPr/>
            </a:pPr>
            <a:r>
              <a:rPr lang="cs-CZ" dirty="0">
                <a:solidFill>
                  <a:srgbClr val="FF3300"/>
                </a:solidFill>
              </a:rPr>
              <a:t>SPRÁVNÍ DELIKT (</a:t>
            </a:r>
            <a:r>
              <a:rPr lang="cs-CZ" b="1" dirty="0">
                <a:solidFill>
                  <a:srgbClr val="FF3300"/>
                </a:solidFill>
              </a:rPr>
              <a:t>do 30. 6. 2017</a:t>
            </a:r>
            <a:r>
              <a:rPr lang="cs-CZ" dirty="0">
                <a:solidFill>
                  <a:srgbClr val="FF3300"/>
                </a:solidFill>
              </a:rPr>
              <a:t>):</a:t>
            </a:r>
          </a:p>
          <a:p>
            <a:pPr marL="609600" indent="-609600" algn="just">
              <a:lnSpc>
                <a:spcPct val="100000"/>
              </a:lnSpc>
              <a:buFontTx/>
              <a:buAutoNum type="arabicPeriod"/>
              <a:defRPr/>
            </a:pPr>
            <a:r>
              <a:rPr lang="cs-CZ" dirty="0"/>
              <a:t>Přestupky (pojmenované a výslovně označené) </a:t>
            </a:r>
            <a:r>
              <a:rPr lang="cs-CZ" dirty="0">
                <a:solidFill>
                  <a:srgbClr val="92D050"/>
                </a:solidFill>
              </a:rPr>
              <a:t>§ 2 zákona č. 200/1990 Sb. </a:t>
            </a:r>
          </a:p>
          <a:p>
            <a:pPr marL="609600" indent="-609600" algn="just">
              <a:lnSpc>
                <a:spcPct val="100000"/>
              </a:lnSpc>
              <a:buFontTx/>
              <a:buAutoNum type="arabicPeriod"/>
              <a:defRPr/>
            </a:pPr>
            <a:r>
              <a:rPr lang="cs-CZ" dirty="0"/>
              <a:t>Tzv. jiné správní delikty (než přestupky)</a:t>
            </a:r>
          </a:p>
          <a:p>
            <a:pPr marL="990600" lvl="1" indent="-533400" algn="just">
              <a:buFontTx/>
              <a:buAutoNum type="alphaLcParenR"/>
              <a:defRPr/>
            </a:pPr>
            <a:r>
              <a:rPr lang="cs-CZ" b="1" dirty="0"/>
              <a:t>Disciplinární delikty</a:t>
            </a:r>
          </a:p>
          <a:p>
            <a:pPr marL="990600" lvl="1" indent="-533400" algn="just">
              <a:buFontTx/>
              <a:buAutoNum type="alphaLcParenR"/>
              <a:defRPr/>
            </a:pPr>
            <a:r>
              <a:rPr lang="cs-CZ" b="1" dirty="0"/>
              <a:t>Pořádkové delikty</a:t>
            </a:r>
          </a:p>
          <a:p>
            <a:pPr marL="990600" lvl="1" indent="-533400" algn="just">
              <a:buFontTx/>
              <a:buAutoNum type="alphaLcParenR"/>
              <a:defRPr/>
            </a:pPr>
            <a:r>
              <a:rPr lang="cs-CZ" b="1" dirty="0"/>
              <a:t>(Jiné) správní delikty fyzických osob</a:t>
            </a:r>
          </a:p>
          <a:p>
            <a:pPr marL="990600" lvl="1" indent="-533400" algn="just">
              <a:buFontTx/>
              <a:buAutoNum type="alphaLcParenR"/>
              <a:defRPr/>
            </a:pPr>
            <a:r>
              <a:rPr lang="cs-CZ" b="1" dirty="0"/>
              <a:t>Správní delikty právnických osob a podnikajících fyzických osob (smíšené správní delikty)</a:t>
            </a:r>
          </a:p>
          <a:p>
            <a:pPr>
              <a:lnSpc>
                <a:spcPct val="100000"/>
              </a:lnSpc>
            </a:pPr>
            <a:endParaRPr lang="cs-CZ" dirty="0"/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41362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Vztahy mezi druhy správních deliktů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dirty="0"/>
              <a:t>Jednotlivé druhy tvoří </a:t>
            </a:r>
            <a:r>
              <a:rPr lang="cs-CZ" altLang="cs-CZ" b="1" dirty="0">
                <a:solidFill>
                  <a:srgbClr val="FF0000"/>
                </a:solidFill>
              </a:rPr>
              <a:t>společnou </a:t>
            </a:r>
            <a:r>
              <a:rPr lang="cs-CZ" altLang="cs-CZ" b="1" dirty="0"/>
              <a:t>kategorii správních deliktů</a:t>
            </a:r>
            <a:r>
              <a:rPr lang="cs-CZ" altLang="cs-CZ" dirty="0"/>
              <a:t>, byť jsou dány dílčí odlišnosti (subjekty, zavinění, proces, …)</a:t>
            </a:r>
          </a:p>
          <a:p>
            <a:pPr algn="just">
              <a:lnSpc>
                <a:spcPct val="100000"/>
              </a:lnSpc>
            </a:pPr>
            <a:r>
              <a:rPr lang="cs-CZ" altLang="cs-CZ" b="1" dirty="0"/>
              <a:t>NSS</a:t>
            </a:r>
            <a:r>
              <a:rPr lang="cs-CZ" altLang="cs-CZ" dirty="0"/>
              <a:t> (</a:t>
            </a:r>
            <a:r>
              <a:rPr lang="cs-CZ" altLang="cs-CZ" dirty="0" err="1"/>
              <a:t>sp</a:t>
            </a:r>
            <a:r>
              <a:rPr lang="cs-CZ" altLang="cs-CZ" dirty="0"/>
              <a:t>. zn. 7 </a:t>
            </a:r>
            <a:r>
              <a:rPr lang="cs-CZ" altLang="cs-CZ" dirty="0" err="1"/>
              <a:t>Afs</a:t>
            </a:r>
            <a:r>
              <a:rPr lang="cs-CZ" altLang="cs-CZ" dirty="0"/>
              <a:t> 27/2008) „</a:t>
            </a:r>
            <a:r>
              <a:rPr lang="cs-CZ" altLang="cs-CZ" i="1" dirty="0"/>
              <a:t>kategorie správních deliktů je kategorií trestního práva v širším slova smyslu, tudíž se pro všechny správní delikty …“, </a:t>
            </a:r>
            <a:endParaRPr lang="cs-CZ" altLang="cs-CZ" dirty="0"/>
          </a:p>
          <a:p>
            <a:pPr algn="just">
              <a:lnSpc>
                <a:spcPct val="100000"/>
              </a:lnSpc>
            </a:pPr>
            <a:r>
              <a:rPr lang="cs-CZ" altLang="cs-CZ" dirty="0"/>
              <a:t>Důraz je kladen na </a:t>
            </a:r>
            <a:r>
              <a:rPr lang="cs-CZ" altLang="cs-CZ" b="1" dirty="0"/>
              <a:t>celostní</a:t>
            </a:r>
            <a:r>
              <a:rPr lang="cs-CZ" altLang="cs-CZ" dirty="0"/>
              <a:t> chápání správních deliktů a nikoliv na štěpení a nezávislost</a:t>
            </a:r>
          </a:p>
          <a:p>
            <a:pPr algn="just">
              <a:lnSpc>
                <a:spcPct val="100000"/>
              </a:lnSpc>
            </a:pPr>
            <a:r>
              <a:rPr lang="cs-CZ" altLang="cs-CZ" dirty="0"/>
              <a:t>V otázkách výslovně neupravených – vzájemná inspirace („půjčování“ institutů)</a:t>
            </a:r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94724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Vztahy mezi druhy správních deliktů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885950"/>
            <a:ext cx="8066301" cy="394605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2400" dirty="0">
                <a:solidFill>
                  <a:srgbClr val="000000"/>
                </a:solidFill>
              </a:rPr>
              <a:t>V otázkách výslovně neupravených – vzájemná </a:t>
            </a:r>
            <a:r>
              <a:rPr lang="cs-CZ" altLang="cs-CZ" sz="2400" b="1" dirty="0">
                <a:solidFill>
                  <a:srgbClr val="000000"/>
                </a:solidFill>
              </a:rPr>
              <a:t>inspirace</a:t>
            </a:r>
            <a:r>
              <a:rPr lang="cs-CZ" altLang="cs-CZ" sz="2400" dirty="0">
                <a:solidFill>
                  <a:srgbClr val="000000"/>
                </a:solidFill>
              </a:rPr>
              <a:t> („půjčování“ institutů) prostřednictvím analogie (</a:t>
            </a:r>
            <a:r>
              <a:rPr lang="cs-CZ" altLang="cs-CZ" sz="2400" b="1" dirty="0">
                <a:solidFill>
                  <a:srgbClr val="FF0000"/>
                </a:solidFill>
              </a:rPr>
              <a:t>ve prospěch pachatele</a:t>
            </a:r>
            <a:r>
              <a:rPr lang="cs-CZ" altLang="cs-CZ" sz="2400" dirty="0"/>
              <a:t>) </a:t>
            </a:r>
            <a:r>
              <a:rPr lang="cs-CZ" altLang="cs-CZ" sz="2400" b="1" dirty="0"/>
              <a:t>v rámci správního trestání </a:t>
            </a:r>
            <a:r>
              <a:rPr lang="cs-CZ" altLang="cs-CZ" sz="2400" dirty="0"/>
              <a:t>(zejména od přestupků)</a:t>
            </a:r>
          </a:p>
          <a:p>
            <a:pPr algn="just">
              <a:lnSpc>
                <a:spcPct val="100000"/>
              </a:lnSpc>
            </a:pPr>
            <a:r>
              <a:rPr lang="cs-CZ" altLang="cs-CZ" sz="2400" b="1" dirty="0"/>
              <a:t>NSS </a:t>
            </a:r>
            <a:r>
              <a:rPr lang="cs-CZ" altLang="cs-CZ" sz="2400" dirty="0"/>
              <a:t>(</a:t>
            </a:r>
            <a:r>
              <a:rPr lang="cs-CZ" altLang="cs-CZ" sz="2400" dirty="0" err="1"/>
              <a:t>sp</a:t>
            </a:r>
            <a:r>
              <a:rPr lang="cs-CZ" altLang="cs-CZ" sz="2400" dirty="0"/>
              <a:t>. zn. 1 As 27/2008) „</a:t>
            </a:r>
            <a:r>
              <a:rPr lang="cs-CZ" altLang="cs-CZ" sz="2400" i="1" dirty="0"/>
              <a:t>použít v oblasti správního trestání analogie práva nebo zákona lze jen v omezeném rozsahu, a to pouze tam, kdy to, co má být aplikováno, určitou otázku </a:t>
            </a:r>
            <a:r>
              <a:rPr lang="cs-CZ" altLang="cs-CZ" sz="2400" b="1" i="1" dirty="0"/>
              <a:t>vůbec neřeší</a:t>
            </a:r>
            <a:r>
              <a:rPr lang="cs-CZ" altLang="cs-CZ" sz="2400" i="1" dirty="0"/>
              <a:t>, nevede-li takový výklad </a:t>
            </a:r>
            <a:r>
              <a:rPr lang="cs-CZ" altLang="cs-CZ" sz="2400" b="1" i="1" dirty="0"/>
              <a:t>k újmě účastníka</a:t>
            </a:r>
            <a:r>
              <a:rPr lang="cs-CZ" altLang="cs-CZ" sz="2400" i="1" dirty="0"/>
              <a:t> řízení a ani k újmě na </a:t>
            </a:r>
            <a:r>
              <a:rPr lang="cs-CZ" altLang="cs-CZ" sz="2400" b="1" i="1" dirty="0"/>
              <a:t>ochraně hodnot</a:t>
            </a:r>
            <a:r>
              <a:rPr lang="cs-CZ" altLang="cs-CZ" sz="2400" i="1" dirty="0"/>
              <a:t>, na jejichž vytváření a ochraně je veřejný zájem.</a:t>
            </a:r>
            <a:r>
              <a:rPr lang="cs-CZ" altLang="cs-CZ" sz="2400" dirty="0"/>
              <a:t>“. </a:t>
            </a:r>
          </a:p>
          <a:p>
            <a:pPr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425010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Vztahy mezi druhy správních deliktů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885950"/>
            <a:ext cx="8066301" cy="394605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2400" b="1" dirty="0"/>
              <a:t>NSS</a:t>
            </a:r>
            <a:r>
              <a:rPr lang="cs-CZ" altLang="cs-CZ" sz="2400" dirty="0"/>
              <a:t> (</a:t>
            </a:r>
            <a:r>
              <a:rPr lang="cs-CZ" altLang="cs-CZ" sz="2400" dirty="0" err="1"/>
              <a:t>sp</a:t>
            </a:r>
            <a:r>
              <a:rPr lang="cs-CZ" altLang="cs-CZ" sz="2400" dirty="0"/>
              <a:t>. zn. 7 </a:t>
            </a:r>
            <a:r>
              <a:rPr lang="cs-CZ" altLang="cs-CZ" sz="2400" dirty="0" err="1"/>
              <a:t>Afs</a:t>
            </a:r>
            <a:r>
              <a:rPr lang="cs-CZ" altLang="cs-CZ" sz="2400" dirty="0"/>
              <a:t> 27/2008) „</a:t>
            </a:r>
            <a:r>
              <a:rPr lang="cs-CZ" altLang="cs-CZ" sz="2400" i="1" dirty="0"/>
              <a:t>kategorie správních deliktů je kategorií trestního práva v širším slova smyslu, tudíž se pro všechny správní delikty, nejen pro přestupky, uplatní povinnost správního orgánu zkoumat </a:t>
            </a:r>
            <a:r>
              <a:rPr lang="cs-CZ" altLang="cs-CZ" sz="2400" b="1" i="1" dirty="0"/>
              <a:t>nejen naplnění formálních znaků</a:t>
            </a:r>
            <a:r>
              <a:rPr lang="cs-CZ" altLang="cs-CZ" sz="2400" i="1" dirty="0"/>
              <a:t> správního deliktu, ale také, zda jednání </a:t>
            </a:r>
            <a:r>
              <a:rPr lang="cs-CZ" altLang="cs-CZ" sz="2400" b="1" i="1" dirty="0"/>
              <a:t>vykazuje daný stupeň společenské škodlivosti, tudíž materiální stránku správního deliktu</a:t>
            </a:r>
            <a:r>
              <a:rPr lang="cs-CZ" altLang="cs-CZ" sz="2400" i="1" dirty="0"/>
              <a:t>.</a:t>
            </a:r>
            <a:r>
              <a:rPr lang="cs-CZ" altLang="cs-CZ" sz="2400" dirty="0"/>
              <a:t>“. </a:t>
            </a:r>
          </a:p>
          <a:p>
            <a:pPr algn="just">
              <a:lnSpc>
                <a:spcPct val="100000"/>
              </a:lnSpc>
            </a:pPr>
            <a:r>
              <a:rPr lang="cs-CZ" altLang="cs-CZ" sz="2400" dirty="0"/>
              <a:t>Nutnost zabývat se </a:t>
            </a:r>
            <a:r>
              <a:rPr lang="cs-CZ" altLang="cs-CZ" sz="2400" b="1" dirty="0"/>
              <a:t>společenskou škodlivostí/nebezpečností</a:t>
            </a:r>
            <a:endParaRPr 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507020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Správní právo trestní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defRPr/>
            </a:pPr>
            <a:r>
              <a:rPr lang="cs-CZ" sz="2400" dirty="0"/>
              <a:t>Předmětem úpravy je oblast </a:t>
            </a:r>
            <a:r>
              <a:rPr lang="cs-CZ" sz="2400" dirty="0">
                <a:solidFill>
                  <a:srgbClr val="FF3300"/>
                </a:solidFill>
              </a:rPr>
              <a:t>správně právní odpovědnosti</a:t>
            </a:r>
          </a:p>
          <a:p>
            <a:pPr algn="just">
              <a:lnSpc>
                <a:spcPct val="90000"/>
              </a:lnSpc>
              <a:defRPr/>
            </a:pPr>
            <a:r>
              <a:rPr lang="cs-CZ" sz="2400" dirty="0"/>
              <a:t>Součást správního práva, která upravuje protiprávní jednání v oblasti veřejné správy</a:t>
            </a:r>
          </a:p>
          <a:p>
            <a:pPr algn="just">
              <a:lnSpc>
                <a:spcPct val="90000"/>
              </a:lnSpc>
              <a:defRPr/>
            </a:pPr>
            <a:r>
              <a:rPr lang="cs-CZ" sz="2400" dirty="0"/>
              <a:t>Zahrnuje předpisy organizační, hmotně právní i procesní</a:t>
            </a:r>
          </a:p>
          <a:p>
            <a:pPr algn="just">
              <a:lnSpc>
                <a:spcPct val="90000"/>
              </a:lnSpc>
              <a:defRPr/>
            </a:pPr>
            <a:r>
              <a:rPr lang="cs-CZ" sz="2400" dirty="0"/>
              <a:t>Správní právo zahrnuje </a:t>
            </a:r>
            <a:r>
              <a:rPr lang="cs-CZ" sz="2400" dirty="0">
                <a:solidFill>
                  <a:srgbClr val="FF3300"/>
                </a:solidFill>
              </a:rPr>
              <a:t>vlastní trestní právo </a:t>
            </a:r>
            <a:r>
              <a:rPr lang="cs-CZ" sz="2400" dirty="0"/>
              <a:t>(oprávnění veřejné správy trestat)</a:t>
            </a:r>
            <a:endParaRPr lang="cs-CZ" sz="2400" dirty="0">
              <a:solidFill>
                <a:srgbClr val="FF3300"/>
              </a:solidFill>
            </a:endParaRPr>
          </a:p>
          <a:p>
            <a:pPr algn="just">
              <a:lnSpc>
                <a:spcPct val="90000"/>
              </a:lnSpc>
              <a:defRPr/>
            </a:pPr>
            <a:r>
              <a:rPr lang="cs-CZ" sz="2400" dirty="0"/>
              <a:t>Roztříštěnost, nejednotnost, vazba na správní řád, sjednocovací vliv judikatury</a:t>
            </a:r>
          </a:p>
          <a:p>
            <a:pPr algn="just">
              <a:lnSpc>
                <a:spcPct val="90000"/>
              </a:lnSpc>
              <a:defRPr/>
            </a:pPr>
            <a:r>
              <a:rPr lang="cs-CZ" sz="2400" dirty="0"/>
              <a:t>Správní právo trestní (právní základ) a správní trestání (realizace)</a:t>
            </a:r>
          </a:p>
          <a:p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511406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40094" y="500544"/>
            <a:ext cx="8066301" cy="451576"/>
          </a:xfrm>
        </p:spPr>
        <p:txBody>
          <a:bodyPr/>
          <a:lstStyle/>
          <a:p>
            <a:r>
              <a:rPr lang="cs-CZ" dirty="0" smtClean="0"/>
              <a:t>Správní trestání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185062"/>
            <a:ext cx="8066301" cy="4646938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400" b="1" dirty="0"/>
              <a:t>Realizace trestního oprávnění v podmínkách a potřebách veřejné správy </a:t>
            </a:r>
            <a:r>
              <a:rPr lang="cs-CZ" sz="2400" dirty="0"/>
              <a:t>(= trestají správní orgány)</a:t>
            </a:r>
          </a:p>
          <a:p>
            <a:pPr algn="just">
              <a:lnSpc>
                <a:spcPct val="100000"/>
              </a:lnSpc>
            </a:pPr>
            <a:r>
              <a:rPr lang="cs-CZ" sz="2400" dirty="0"/>
              <a:t>VS </a:t>
            </a:r>
            <a:r>
              <a:rPr lang="cs-CZ" sz="2400" dirty="0">
                <a:solidFill>
                  <a:srgbClr val="FF0000"/>
                </a:solidFill>
              </a:rPr>
              <a:t>stanoví pravidla </a:t>
            </a:r>
            <a:r>
              <a:rPr lang="cs-CZ" sz="2400" dirty="0"/>
              <a:t>chování (OZV či prováděcí předpisy)</a:t>
            </a:r>
          </a:p>
          <a:p>
            <a:pPr algn="just">
              <a:lnSpc>
                <a:spcPct val="100000"/>
              </a:lnSpc>
            </a:pPr>
            <a:r>
              <a:rPr lang="cs-CZ" sz="2400" dirty="0"/>
              <a:t>VS </a:t>
            </a:r>
            <a:r>
              <a:rPr lang="cs-CZ" sz="2400" dirty="0">
                <a:solidFill>
                  <a:srgbClr val="FF0000"/>
                </a:solidFill>
              </a:rPr>
              <a:t>kontroluje</a:t>
            </a:r>
            <a:r>
              <a:rPr lang="cs-CZ" sz="2400" dirty="0"/>
              <a:t> dodržování pravidel (realizace kontroly, inspekční orgány) – „</a:t>
            </a:r>
            <a:r>
              <a:rPr lang="cs-CZ" sz="2400" i="1" dirty="0"/>
              <a:t>kdo kontroluje, také trestá</a:t>
            </a:r>
            <a:r>
              <a:rPr lang="cs-CZ" sz="2400" dirty="0"/>
              <a:t>“; nebo „</a:t>
            </a:r>
            <a:r>
              <a:rPr lang="cs-CZ" sz="2400" i="1" dirty="0"/>
              <a:t>jeden kontroluje a druhý/jiný trestá</a:t>
            </a:r>
            <a:r>
              <a:rPr lang="cs-CZ" sz="2400" dirty="0"/>
              <a:t>“</a:t>
            </a:r>
          </a:p>
          <a:p>
            <a:pPr algn="just">
              <a:lnSpc>
                <a:spcPct val="100000"/>
              </a:lnSpc>
            </a:pPr>
            <a:r>
              <a:rPr lang="cs-CZ" sz="2400" dirty="0"/>
              <a:t>VS </a:t>
            </a:r>
            <a:r>
              <a:rPr lang="cs-CZ" sz="2400" dirty="0">
                <a:solidFill>
                  <a:srgbClr val="FF0000"/>
                </a:solidFill>
              </a:rPr>
              <a:t>sankcionuje</a:t>
            </a:r>
            <a:r>
              <a:rPr lang="cs-CZ" sz="2400" dirty="0"/>
              <a:t>, kde jsou pravidla porušena</a:t>
            </a:r>
          </a:p>
          <a:p>
            <a:pPr algn="just">
              <a:lnSpc>
                <a:spcPct val="100000"/>
              </a:lnSpc>
            </a:pPr>
            <a:endParaRPr lang="cs-CZ" sz="2400" dirty="0"/>
          </a:p>
          <a:p>
            <a:pPr algn="just">
              <a:lnSpc>
                <a:spcPct val="100000"/>
              </a:lnSpc>
            </a:pPr>
            <a:r>
              <a:rPr lang="cs-CZ" sz="2400" dirty="0"/>
              <a:t>Projev </a:t>
            </a:r>
            <a:r>
              <a:rPr lang="cs-CZ" sz="2400" b="1" dirty="0" err="1"/>
              <a:t>správněprávní</a:t>
            </a:r>
            <a:r>
              <a:rPr lang="cs-CZ" sz="2400" b="1" dirty="0"/>
              <a:t> odpovědnosti </a:t>
            </a:r>
            <a:r>
              <a:rPr lang="cs-CZ" sz="2400" dirty="0"/>
              <a:t>– odpovědnosti za </a:t>
            </a:r>
            <a:r>
              <a:rPr lang="cs-CZ" sz="2400" b="1" dirty="0">
                <a:solidFill>
                  <a:srgbClr val="FF0000"/>
                </a:solidFill>
              </a:rPr>
              <a:t>správní delikty </a:t>
            </a:r>
            <a:r>
              <a:rPr lang="cs-CZ" sz="2400" dirty="0"/>
              <a:t>v oblasti veřejné správy; retrospektivní pojetí (</a:t>
            </a:r>
            <a:r>
              <a:rPr lang="cs-CZ" sz="2400" i="1" dirty="0"/>
              <a:t>ex post</a:t>
            </a:r>
            <a:r>
              <a:rPr lang="cs-CZ" sz="2400" dirty="0"/>
              <a:t>)</a:t>
            </a:r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9597947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317664"/>
            <a:ext cx="8066301" cy="451576"/>
          </a:xfrm>
        </p:spPr>
        <p:txBody>
          <a:bodyPr/>
          <a:lstStyle/>
          <a:p>
            <a:r>
              <a:rPr lang="cs-CZ" dirty="0" smtClean="0"/>
              <a:t>Správní trestání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009498"/>
            <a:ext cx="8066301" cy="4822502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/>
              <a:t>Velmi </a:t>
            </a:r>
            <a:r>
              <a:rPr lang="cs-CZ" b="1" dirty="0"/>
              <a:t>rozsáhlá oblast </a:t>
            </a:r>
            <a:r>
              <a:rPr lang="cs-CZ" dirty="0"/>
              <a:t>(hypertrofie správního trestání)</a:t>
            </a:r>
          </a:p>
          <a:p>
            <a:pPr algn="just">
              <a:lnSpc>
                <a:spcPct val="100000"/>
              </a:lnSpc>
            </a:pPr>
            <a:r>
              <a:rPr lang="cs-CZ" dirty="0"/>
              <a:t>dopravní přestupky (chodců, řidičů, cyklistů, …), disciplinární přestupky studentů VŠ, přestupky podnikatelů (ČOI, SZPI, ČIŽP), přestupky v oblasti hospodářské soutěže, přestupky fyzických (nepodnikajících osob) – majetek (krádež do 5.000 Kč), občanské soužití, veřejný pořádek, ….</a:t>
            </a:r>
          </a:p>
          <a:p>
            <a:pPr algn="just">
              <a:lnSpc>
                <a:spcPct val="100000"/>
              </a:lnSpc>
            </a:pPr>
            <a:r>
              <a:rPr lang="cs-CZ" dirty="0"/>
              <a:t>Vyřešení: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lphaLcParenR"/>
            </a:pPr>
            <a:r>
              <a:rPr lang="cs-CZ" b="1" dirty="0"/>
              <a:t>Odložení věci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lphaLcParenR"/>
            </a:pPr>
            <a:r>
              <a:rPr lang="cs-CZ" b="1" dirty="0">
                <a:solidFill>
                  <a:srgbClr val="FF0000"/>
                </a:solidFill>
              </a:rPr>
              <a:t>Rozhodnutí</a:t>
            </a:r>
            <a:r>
              <a:rPr lang="cs-CZ" dirty="0"/>
              <a:t> o </a:t>
            </a:r>
            <a:r>
              <a:rPr lang="cs-CZ" b="1" dirty="0"/>
              <a:t>vině</a:t>
            </a:r>
            <a:r>
              <a:rPr lang="cs-CZ" dirty="0"/>
              <a:t> a uložení </a:t>
            </a:r>
            <a:r>
              <a:rPr lang="cs-CZ" b="1" dirty="0"/>
              <a:t>správního trestu </a:t>
            </a:r>
            <a:r>
              <a:rPr lang="cs-CZ" dirty="0"/>
              <a:t>x </a:t>
            </a:r>
            <a:r>
              <a:rPr lang="cs-CZ" b="1" dirty="0">
                <a:solidFill>
                  <a:srgbClr val="FF0000"/>
                </a:solidFill>
              </a:rPr>
              <a:t>zastavení řízení</a:t>
            </a:r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41678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Správní trestání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defRPr/>
            </a:pPr>
            <a:r>
              <a:rPr lang="cs-CZ" b="1" dirty="0"/>
              <a:t>Správní trestání: </a:t>
            </a:r>
          </a:p>
          <a:p>
            <a:pPr marL="457200" indent="-457200" algn="just">
              <a:lnSpc>
                <a:spcPct val="100000"/>
              </a:lnSpc>
              <a:buFontTx/>
              <a:buAutoNum type="alphaLcParenR"/>
              <a:defRPr/>
            </a:pPr>
            <a:r>
              <a:rPr lang="cs-CZ" b="1" dirty="0">
                <a:solidFill>
                  <a:srgbClr val="FF0000"/>
                </a:solidFill>
              </a:rPr>
              <a:t>výkon veřejné správy </a:t>
            </a:r>
            <a:r>
              <a:rPr lang="cs-CZ" dirty="0"/>
              <a:t>(trestní pravomoc pro podmínky a potřeby veřejné správy), nebo </a:t>
            </a:r>
          </a:p>
          <a:p>
            <a:pPr marL="457200" indent="-457200" algn="just">
              <a:lnSpc>
                <a:spcPct val="100000"/>
              </a:lnSpc>
              <a:buFontTx/>
              <a:buAutoNum type="alphaLcParenR"/>
              <a:defRPr/>
            </a:pPr>
            <a:r>
              <a:rPr lang="cs-CZ" b="1" dirty="0">
                <a:solidFill>
                  <a:srgbClr val="FF0000"/>
                </a:solidFill>
              </a:rPr>
              <a:t>výkon trestního oprávnění </a:t>
            </a:r>
            <a:r>
              <a:rPr lang="cs-CZ" dirty="0"/>
              <a:t>(trestání je z řady důvodů místo soudů svěřeno veřejné správě)? </a:t>
            </a:r>
          </a:p>
          <a:p>
            <a:pPr>
              <a:lnSpc>
                <a:spcPct val="100000"/>
              </a:lnSpc>
            </a:pPr>
            <a:endParaRPr lang="cs-CZ" dirty="0"/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49217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Vztahy správních deliktů a trestných činů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2266950"/>
            <a:ext cx="8066301" cy="3565050"/>
          </a:xfrm>
        </p:spPr>
        <p:txBody>
          <a:bodyPr/>
          <a:lstStyle/>
          <a:p>
            <a:pPr marL="457200" indent="-457200" algn="just">
              <a:lnSpc>
                <a:spcPct val="90000"/>
              </a:lnSpc>
              <a:defRPr/>
            </a:pPr>
            <a:r>
              <a:rPr lang="cs-CZ" dirty="0"/>
              <a:t>Vztah správních deliktů a soudních deliktů (trestných činů)</a:t>
            </a:r>
          </a:p>
          <a:p>
            <a:pPr marL="457200" indent="-457200" algn="just">
              <a:lnSpc>
                <a:spcPct val="90000"/>
              </a:lnSpc>
              <a:defRPr/>
            </a:pPr>
            <a:r>
              <a:rPr lang="cs-CZ" dirty="0"/>
              <a:t>Společné znaky: legalita, protiprávnost</a:t>
            </a:r>
          </a:p>
          <a:p>
            <a:pPr marL="457200" indent="-457200" algn="just">
              <a:lnSpc>
                <a:spcPct val="90000"/>
              </a:lnSpc>
              <a:defRPr/>
            </a:pPr>
            <a:r>
              <a:rPr lang="cs-CZ" dirty="0"/>
              <a:t>Rozdílné znaky (?): škodlivost, nebezpečnost, závažnost sankcí a jejich povaha, evidence sankcí, objekt protiprávního jednání, zavinění (úmysl/nedbalost), </a:t>
            </a:r>
            <a:r>
              <a:rPr lang="cs-CZ" dirty="0" smtClean="0"/>
              <a:t>subjekt (již ne, neboť obojí FO a PO), </a:t>
            </a:r>
            <a:r>
              <a:rPr lang="cs-CZ" dirty="0"/>
              <a:t>správní orgán/soud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76411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Vztahy správních deliktů a trestných činů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2266950"/>
            <a:ext cx="8066301" cy="356505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2000" b="1" dirty="0"/>
              <a:t>NSS</a:t>
            </a:r>
            <a:r>
              <a:rPr lang="cs-CZ" altLang="cs-CZ" sz="2000" dirty="0"/>
              <a:t> (</a:t>
            </a:r>
            <a:r>
              <a:rPr lang="cs-CZ" altLang="cs-CZ" sz="2000" dirty="0" err="1"/>
              <a:t>sp</a:t>
            </a:r>
            <a:r>
              <a:rPr lang="cs-CZ" altLang="cs-CZ" sz="2000" dirty="0"/>
              <a:t>. zn. 6 A 126/2002, 461/2005 Sb. NSS) „</a:t>
            </a:r>
            <a:r>
              <a:rPr lang="cs-CZ" altLang="cs-CZ" sz="2000" i="1" dirty="0"/>
              <a:t>také trestání ze správní delikty musí podléhat stejnému režimu jako trestání za trestné činy.</a:t>
            </a:r>
            <a:r>
              <a:rPr lang="cs-CZ" altLang="cs-CZ" sz="2000" dirty="0"/>
              <a:t>“  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b="1" dirty="0"/>
              <a:t>NSS</a:t>
            </a:r>
            <a:r>
              <a:rPr lang="cs-CZ" altLang="cs-CZ" sz="2000" dirty="0"/>
              <a:t> (</a:t>
            </a:r>
            <a:r>
              <a:rPr lang="cs-CZ" altLang="cs-CZ" sz="2000" dirty="0" err="1"/>
              <a:t>sp</a:t>
            </a:r>
            <a:r>
              <a:rPr lang="cs-CZ" altLang="cs-CZ" sz="2000" dirty="0"/>
              <a:t>. zn. 8 </a:t>
            </a:r>
            <a:r>
              <a:rPr lang="cs-CZ" altLang="cs-CZ" sz="2000" dirty="0" err="1"/>
              <a:t>Afs</a:t>
            </a:r>
            <a:r>
              <a:rPr lang="cs-CZ" altLang="cs-CZ" sz="2000" dirty="0"/>
              <a:t> 17/2007, 1338/2007 Sb. NSS) „</a:t>
            </a:r>
            <a:r>
              <a:rPr lang="cs-CZ" altLang="cs-CZ" sz="2000" i="1" dirty="0"/>
              <a:t>trestnost správních deliktů se řídí obdobnými principy jako trestnost trestných činů.</a:t>
            </a:r>
            <a:r>
              <a:rPr lang="cs-CZ" altLang="cs-CZ" sz="2000" dirty="0"/>
              <a:t>“  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b="1" dirty="0"/>
              <a:t>Analogie správních deliktů vůči trestným činům </a:t>
            </a:r>
            <a:r>
              <a:rPr lang="cs-CZ" altLang="cs-CZ" sz="2000" dirty="0"/>
              <a:t>(jde o </a:t>
            </a:r>
            <a:r>
              <a:rPr lang="cs-CZ" altLang="cs-CZ" sz="2000" b="1" dirty="0">
                <a:solidFill>
                  <a:srgbClr val="FF0000"/>
                </a:solidFill>
              </a:rPr>
              <a:t>trestání </a:t>
            </a:r>
            <a:r>
              <a:rPr lang="cs-CZ" altLang="cs-CZ" sz="2000" dirty="0"/>
              <a:t>jako takové)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dirty="0">
                <a:solidFill>
                  <a:srgbClr val="000000"/>
                </a:solidFill>
              </a:rPr>
              <a:t>Konkrétně se </a:t>
            </a:r>
            <a:r>
              <a:rPr lang="cs-CZ" altLang="cs-CZ" sz="2000" b="1" dirty="0">
                <a:solidFill>
                  <a:srgbClr val="000000"/>
                </a:solidFill>
              </a:rPr>
              <a:t>analogie</a:t>
            </a:r>
            <a:r>
              <a:rPr lang="cs-CZ" altLang="cs-CZ" sz="2000" dirty="0">
                <a:solidFill>
                  <a:srgbClr val="000000"/>
                </a:solidFill>
              </a:rPr>
              <a:t> projevila v případě tzv. absorpční zásady (NSS, </a:t>
            </a:r>
            <a:r>
              <a:rPr lang="cs-CZ" altLang="cs-CZ" sz="2000" dirty="0" err="1">
                <a:solidFill>
                  <a:srgbClr val="000000"/>
                </a:solidFill>
              </a:rPr>
              <a:t>sp</a:t>
            </a:r>
            <a:r>
              <a:rPr lang="cs-CZ" altLang="cs-CZ" sz="2000" dirty="0">
                <a:solidFill>
                  <a:srgbClr val="000000"/>
                </a:solidFill>
              </a:rPr>
              <a:t>. zn. 6 As 57/2004, 772/2006 Sb. NSS), nebo institutu zahlazení (NSS, </a:t>
            </a:r>
            <a:r>
              <a:rPr lang="cs-CZ" altLang="cs-CZ" sz="2000" dirty="0" err="1">
                <a:solidFill>
                  <a:srgbClr val="000000"/>
                </a:solidFill>
              </a:rPr>
              <a:t>sp</a:t>
            </a:r>
            <a:r>
              <a:rPr lang="cs-CZ" altLang="cs-CZ" sz="2000" dirty="0">
                <a:solidFill>
                  <a:srgbClr val="000000"/>
                </a:solidFill>
              </a:rPr>
              <a:t>. zn. 8 As 82/2010, 2291/2011 Sb. NSS). </a:t>
            </a:r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740385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Kontrolní otázky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i="1" dirty="0" smtClean="0"/>
              <a:t>Co je to správní delikt?</a:t>
            </a:r>
          </a:p>
          <a:p>
            <a:pPr algn="just">
              <a:lnSpc>
                <a:spcPct val="100000"/>
              </a:lnSpc>
            </a:pPr>
            <a:r>
              <a:rPr lang="cs-CZ" sz="2000" i="1" dirty="0" smtClean="0"/>
              <a:t>Jaké jsou druhy správních deliktů?</a:t>
            </a:r>
          </a:p>
          <a:p>
            <a:pPr algn="just">
              <a:lnSpc>
                <a:spcPct val="100000"/>
              </a:lnSpc>
            </a:pPr>
            <a:r>
              <a:rPr lang="cs-CZ" sz="2000" i="1" dirty="0" smtClean="0"/>
              <a:t>Co je to správně právní odpovědnost?</a:t>
            </a:r>
          </a:p>
          <a:p>
            <a:pPr algn="just">
              <a:lnSpc>
                <a:spcPct val="100000"/>
              </a:lnSpc>
            </a:pPr>
            <a:r>
              <a:rPr lang="cs-CZ" sz="2000" i="1" dirty="0" smtClean="0"/>
              <a:t>Co je to správní právo trestní a jaký je jeho vztah k ostatním subsystémům správního práva?</a:t>
            </a:r>
          </a:p>
          <a:p>
            <a:pPr algn="just">
              <a:lnSpc>
                <a:spcPct val="100000"/>
              </a:lnSpc>
            </a:pPr>
            <a:r>
              <a:rPr lang="cs-CZ" sz="2000" i="1" dirty="0" smtClean="0"/>
              <a:t>Co je to správní trestání?</a:t>
            </a:r>
          </a:p>
          <a:p>
            <a:pPr algn="just">
              <a:lnSpc>
                <a:spcPct val="100000"/>
              </a:lnSpc>
            </a:pPr>
            <a:r>
              <a:rPr lang="cs-CZ" sz="2000" i="1" dirty="0" smtClean="0"/>
              <a:t>Jaký je rozdíl mezi objektivní a subjektivní odpovědností?</a:t>
            </a:r>
          </a:p>
          <a:p>
            <a:pPr algn="just">
              <a:lnSpc>
                <a:spcPct val="100000"/>
              </a:lnSpc>
            </a:pPr>
            <a:r>
              <a:rPr lang="cs-CZ" sz="2000" i="1" dirty="0" smtClean="0"/>
              <a:t>Na jakých zásadách je založeno správní trestání?</a:t>
            </a:r>
          </a:p>
          <a:p>
            <a:pPr algn="just">
              <a:lnSpc>
                <a:spcPct val="100000"/>
              </a:lnSpc>
            </a:pPr>
            <a:r>
              <a:rPr lang="cs-CZ" sz="2000" i="1" dirty="0" smtClean="0"/>
              <a:t>Jaký je vztah správního trestání k trestání soudnímu, resp. vztah mezi správními delikty a trestnými činy?</a:t>
            </a:r>
          </a:p>
          <a:p>
            <a:pPr algn="just">
              <a:lnSpc>
                <a:spcPct val="100000"/>
              </a:lnSpc>
            </a:pPr>
            <a:r>
              <a:rPr lang="cs-CZ" sz="2000" i="1" dirty="0" smtClean="0"/>
              <a:t>Jak se v oblasti správního trestání projevuje správní uvážení?</a:t>
            </a:r>
            <a:endParaRPr lang="cs-CZ" sz="2000" i="1" dirty="0"/>
          </a:p>
          <a:p>
            <a:pPr>
              <a:lnSpc>
                <a:spcPct val="100000"/>
              </a:lnSpc>
            </a:pPr>
            <a:endParaRPr lang="cs-CZ" sz="2400" i="1" dirty="0"/>
          </a:p>
        </p:txBody>
      </p:sp>
    </p:spTree>
    <p:extLst>
      <p:ext uri="{BB962C8B-B14F-4D97-AF65-F5344CB8AC3E}">
        <p14:creationId xmlns:p14="http://schemas.microsoft.com/office/powerpoint/2010/main" val="11781270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Vztahy správních deliktů a trestných činů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2266950"/>
            <a:ext cx="8066301" cy="356505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2000" dirty="0"/>
              <a:t>Při řešení otázek </a:t>
            </a:r>
            <a:r>
              <a:rPr lang="cs-CZ" altLang="cs-CZ" sz="2000" b="1" dirty="0"/>
              <a:t>hmotněprávních</a:t>
            </a:r>
            <a:r>
              <a:rPr lang="cs-CZ" altLang="cs-CZ" sz="2000" dirty="0"/>
              <a:t> si „půjčovat“ od přestupků a trestných činů (TZ), </a:t>
            </a:r>
            <a:r>
              <a:rPr lang="cs-CZ" altLang="cs-CZ" sz="2000" dirty="0">
                <a:solidFill>
                  <a:srgbClr val="FF0000"/>
                </a:solidFill>
              </a:rPr>
              <a:t>je-li to ve prospěch pachatele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dirty="0"/>
              <a:t>Při řešení otázek </a:t>
            </a:r>
            <a:r>
              <a:rPr lang="cs-CZ" altLang="cs-CZ" sz="2000" b="1" dirty="0"/>
              <a:t>procesních</a:t>
            </a:r>
            <a:r>
              <a:rPr lang="cs-CZ" altLang="cs-CZ" sz="2000" dirty="0"/>
              <a:t> si „půjčovat“ od přestupků a </a:t>
            </a:r>
            <a:r>
              <a:rPr lang="cs-CZ" altLang="cs-CZ" sz="2000" dirty="0" err="1"/>
              <a:t>SpŘ</a:t>
            </a:r>
            <a:r>
              <a:rPr lang="cs-CZ" altLang="cs-CZ" sz="2000" dirty="0"/>
              <a:t>, potom z trestního řízení (TŘ), </a:t>
            </a:r>
            <a:r>
              <a:rPr lang="cs-CZ" altLang="cs-CZ" sz="2000" dirty="0">
                <a:solidFill>
                  <a:srgbClr val="FF0000"/>
                </a:solidFill>
              </a:rPr>
              <a:t>je-li to ve prospěch pachatele</a:t>
            </a:r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7894080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a limity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1800" dirty="0">
                <a:solidFill>
                  <a:srgbClr val="FF0000"/>
                </a:solidFill>
              </a:rPr>
              <a:t>Zákonnost</a:t>
            </a:r>
            <a:r>
              <a:rPr lang="cs-CZ" altLang="cs-CZ" sz="1800" dirty="0"/>
              <a:t>, retroaktivita ve prospěch</a:t>
            </a:r>
          </a:p>
          <a:p>
            <a:pPr algn="just">
              <a:lnSpc>
                <a:spcPct val="100000"/>
              </a:lnSpc>
            </a:pPr>
            <a:r>
              <a:rPr lang="cs-CZ" altLang="cs-CZ" sz="1800" dirty="0">
                <a:solidFill>
                  <a:srgbClr val="FF0000"/>
                </a:solidFill>
              </a:rPr>
              <a:t>Proporcionalita</a:t>
            </a:r>
            <a:r>
              <a:rPr lang="cs-CZ" altLang="cs-CZ" sz="1800" dirty="0"/>
              <a:t> – majetkové poměry, likvidační pokuty</a:t>
            </a:r>
          </a:p>
          <a:p>
            <a:pPr algn="just">
              <a:lnSpc>
                <a:spcPct val="100000"/>
              </a:lnSpc>
            </a:pPr>
            <a:r>
              <a:rPr lang="cs-CZ" altLang="cs-CZ" sz="1800" dirty="0">
                <a:solidFill>
                  <a:srgbClr val="FF0000"/>
                </a:solidFill>
              </a:rPr>
              <a:t>Správní uvážení </a:t>
            </a:r>
            <a:r>
              <a:rPr lang="cs-CZ" altLang="cs-CZ" sz="1800" dirty="0"/>
              <a:t>(výběr druhu sankce, výběr výměry sankce, upustit od potrestání)</a:t>
            </a:r>
          </a:p>
          <a:p>
            <a:pPr algn="just">
              <a:lnSpc>
                <a:spcPct val="100000"/>
              </a:lnSpc>
            </a:pPr>
            <a:r>
              <a:rPr lang="cs-CZ" altLang="cs-CZ" sz="1800" dirty="0">
                <a:solidFill>
                  <a:srgbClr val="FF0000"/>
                </a:solidFill>
              </a:rPr>
              <a:t>Subsidiarita postihu </a:t>
            </a:r>
            <a:r>
              <a:rPr lang="cs-CZ" altLang="cs-CZ" sz="1800" dirty="0"/>
              <a:t>(nelze jinak)</a:t>
            </a:r>
          </a:p>
          <a:p>
            <a:pPr algn="just">
              <a:lnSpc>
                <a:spcPct val="100000"/>
              </a:lnSpc>
            </a:pPr>
            <a:r>
              <a:rPr lang="cs-CZ" altLang="cs-CZ" sz="1800" dirty="0">
                <a:solidFill>
                  <a:srgbClr val="FF0000"/>
                </a:solidFill>
              </a:rPr>
              <a:t>Legitimní očekávání</a:t>
            </a:r>
          </a:p>
          <a:p>
            <a:pPr algn="just">
              <a:lnSpc>
                <a:spcPct val="100000"/>
              </a:lnSpc>
            </a:pPr>
            <a:r>
              <a:rPr lang="cs-CZ" altLang="cs-CZ" sz="1800" dirty="0">
                <a:solidFill>
                  <a:srgbClr val="FF0000"/>
                </a:solidFill>
              </a:rPr>
              <a:t>Materiální pravda a podklady pro rozhodnutí</a:t>
            </a:r>
          </a:p>
          <a:p>
            <a:pPr algn="just">
              <a:lnSpc>
                <a:spcPct val="100000"/>
              </a:lnSpc>
            </a:pPr>
            <a:r>
              <a:rPr lang="cs-CZ" altLang="cs-CZ" sz="1800" dirty="0">
                <a:solidFill>
                  <a:srgbClr val="FF0000"/>
                </a:solidFill>
              </a:rPr>
              <a:t>Spravedlivý proces </a:t>
            </a:r>
            <a:r>
              <a:rPr lang="cs-CZ" altLang="cs-CZ" sz="1800" dirty="0"/>
              <a:t>- § 36 </a:t>
            </a:r>
            <a:r>
              <a:rPr lang="cs-CZ" altLang="cs-CZ" sz="1800" dirty="0" err="1"/>
              <a:t>SpŘ</a:t>
            </a:r>
            <a:r>
              <a:rPr lang="cs-CZ" altLang="cs-CZ" sz="1800" dirty="0"/>
              <a:t>, řádné odůvodnění, přezkoumatelnost (materiální znak a společenská </a:t>
            </a:r>
            <a:r>
              <a:rPr lang="cs-CZ" altLang="cs-CZ" sz="1800" dirty="0" smtClean="0"/>
              <a:t>nebezpečnost), </a:t>
            </a:r>
            <a:r>
              <a:rPr lang="cs-CZ" altLang="cs-CZ" sz="1800" dirty="0"/>
              <a:t>výklad neurčitých právních pojmů („závažné“ nebo „opětovné“), koncentrace řízení</a:t>
            </a:r>
          </a:p>
          <a:p>
            <a:pPr algn="just">
              <a:lnSpc>
                <a:spcPct val="100000"/>
              </a:lnSpc>
            </a:pPr>
            <a:r>
              <a:rPr lang="cs-CZ" altLang="cs-CZ" sz="1800" dirty="0">
                <a:solidFill>
                  <a:srgbClr val="FF0000"/>
                </a:solidFill>
              </a:rPr>
              <a:t>Rychlost a hospodárnost</a:t>
            </a:r>
            <a:r>
              <a:rPr lang="cs-CZ" altLang="cs-CZ" sz="1800" dirty="0"/>
              <a:t> – lhůty (k zahájení, k pravomocnému uložení sankce), </a:t>
            </a:r>
          </a:p>
          <a:p>
            <a:pPr algn="just">
              <a:lnSpc>
                <a:spcPct val="100000"/>
              </a:lnSpc>
            </a:pPr>
            <a:r>
              <a:rPr lang="cs-CZ" altLang="cs-CZ" sz="1800" i="1" dirty="0">
                <a:solidFill>
                  <a:srgbClr val="FF0000"/>
                </a:solidFill>
              </a:rPr>
              <a:t>Ne bis in idem</a:t>
            </a:r>
          </a:p>
          <a:p>
            <a:pPr algn="just">
              <a:lnSpc>
                <a:spcPct val="100000"/>
              </a:lnSpc>
            </a:pPr>
            <a:r>
              <a:rPr lang="cs-CZ" altLang="cs-CZ" sz="1800" i="1" dirty="0">
                <a:solidFill>
                  <a:srgbClr val="FF0000"/>
                </a:solidFill>
              </a:rPr>
              <a:t>Reformace in </a:t>
            </a:r>
            <a:r>
              <a:rPr lang="cs-CZ" altLang="cs-CZ" sz="1800" i="1" dirty="0" err="1">
                <a:solidFill>
                  <a:srgbClr val="FF0000"/>
                </a:solidFill>
              </a:rPr>
              <a:t>peius</a:t>
            </a:r>
            <a:r>
              <a:rPr lang="cs-CZ" altLang="cs-CZ" sz="1800" i="1" dirty="0">
                <a:solidFill>
                  <a:srgbClr val="FF0000"/>
                </a:solidFill>
              </a:rPr>
              <a:t> </a:t>
            </a:r>
            <a:r>
              <a:rPr lang="cs-CZ" altLang="cs-CZ" sz="18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</a:p>
          <a:p>
            <a:pPr algn="just">
              <a:lnSpc>
                <a:spcPct val="100000"/>
              </a:lnSpc>
            </a:pPr>
            <a:r>
              <a:rPr lang="cs-CZ" altLang="cs-CZ" sz="1800" dirty="0">
                <a:solidFill>
                  <a:srgbClr val="FF0000"/>
                </a:solidFill>
                <a:cs typeface="Arial" panose="020B0604020202020204" pitchFamily="34" charset="0"/>
              </a:rPr>
              <a:t>Koncentrace řízení</a:t>
            </a:r>
            <a:endParaRPr lang="cs-CZ" altLang="cs-CZ" sz="1800" dirty="0"/>
          </a:p>
          <a:p>
            <a:pPr algn="just">
              <a:lnSpc>
                <a:spcPct val="100000"/>
              </a:lnSpc>
            </a:pPr>
            <a:endParaRPr lang="cs-CZ" altLang="cs-CZ" sz="1800" dirty="0"/>
          </a:p>
          <a:p>
            <a:pPr>
              <a:lnSpc>
                <a:spcPct val="100000"/>
              </a:lnSpc>
            </a:pPr>
            <a:endParaRPr lang="cs-CZ" altLang="cs-CZ" sz="1800" dirty="0"/>
          </a:p>
          <a:p>
            <a:pPr>
              <a:lnSpc>
                <a:spcPct val="100000"/>
              </a:lnSpc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79407698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Zásada zákonnosti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2000" b="1" dirty="0" smtClean="0"/>
              <a:t>Retroaktivita </a:t>
            </a:r>
            <a:r>
              <a:rPr lang="cs-CZ" altLang="cs-CZ" sz="2000" b="1" dirty="0"/>
              <a:t>ve prospěch pachatele:</a:t>
            </a:r>
            <a:r>
              <a:rPr lang="cs-CZ" altLang="cs-CZ" sz="2000" dirty="0"/>
              <a:t> dojde-li k </a:t>
            </a:r>
            <a:r>
              <a:rPr lang="cs-CZ" altLang="cs-CZ" sz="2000" b="1" dirty="0"/>
              <a:t>pozdější změně </a:t>
            </a:r>
            <a:r>
              <a:rPr lang="cs-CZ" altLang="cs-CZ" sz="2000" dirty="0"/>
              <a:t>právní úpravy tak, že je pro </a:t>
            </a:r>
            <a:r>
              <a:rPr lang="cs-CZ" altLang="cs-CZ" sz="2000" b="1" dirty="0"/>
              <a:t>pachatele výhodnější</a:t>
            </a:r>
            <a:r>
              <a:rPr lang="cs-CZ" altLang="cs-CZ" sz="2000" dirty="0"/>
              <a:t>, je třeba ji </a:t>
            </a:r>
            <a:r>
              <a:rPr lang="cs-CZ" altLang="cs-CZ" sz="2000" b="1" dirty="0"/>
              <a:t>zohlednit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b="1" dirty="0">
                <a:solidFill>
                  <a:srgbClr val="000000"/>
                </a:solidFill>
              </a:rPr>
              <a:t>Nejen pro výši sankce, ale celkově (NSS, </a:t>
            </a:r>
            <a:r>
              <a:rPr lang="cs-CZ" altLang="cs-CZ" sz="2000" b="1" dirty="0" err="1">
                <a:solidFill>
                  <a:srgbClr val="000000"/>
                </a:solidFill>
              </a:rPr>
              <a:t>sp</a:t>
            </a:r>
            <a:r>
              <a:rPr lang="cs-CZ" altLang="cs-CZ" sz="2000" b="1" dirty="0">
                <a:solidFill>
                  <a:srgbClr val="000000"/>
                </a:solidFill>
              </a:rPr>
              <a:t>. zn. 8 </a:t>
            </a:r>
            <a:r>
              <a:rPr lang="cs-CZ" altLang="cs-CZ" sz="2000" b="1" dirty="0" err="1">
                <a:solidFill>
                  <a:srgbClr val="000000"/>
                </a:solidFill>
              </a:rPr>
              <a:t>Afs</a:t>
            </a:r>
            <a:r>
              <a:rPr lang="cs-CZ" altLang="cs-CZ" sz="2000" b="1" dirty="0">
                <a:solidFill>
                  <a:srgbClr val="000000"/>
                </a:solidFill>
              </a:rPr>
              <a:t> 42/2013, „</a:t>
            </a:r>
            <a:r>
              <a:rPr lang="cs-CZ" altLang="cs-CZ" sz="2000" i="1" dirty="0">
                <a:solidFill>
                  <a:srgbClr val="000000"/>
                </a:solidFill>
              </a:rPr>
              <a:t>Liberační důvody …, ve znění účinném od …se mohou uplatnit i na porušení povinností spáchaná před tímto datem, neboť předmětné ustanovení je nutno považovat za právní úpravu, která je pro pachatele správního deliktu příznivější …“)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dirty="0"/>
              <a:t>Jinak platí pravidlo, že </a:t>
            </a:r>
            <a:r>
              <a:rPr lang="cs-CZ" altLang="cs-CZ" sz="2000" b="1" dirty="0">
                <a:solidFill>
                  <a:srgbClr val="FF0000"/>
                </a:solidFill>
              </a:rPr>
              <a:t>trestnost se posuzuje podle právní úpravy účinné v době spáchání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b="1" dirty="0">
                <a:solidFill>
                  <a:srgbClr val="FF3300"/>
                </a:solidFill>
              </a:rPr>
              <a:t>Zákaz dvojího přičítání</a:t>
            </a:r>
            <a:r>
              <a:rPr lang="cs-CZ" altLang="cs-CZ" sz="2000" b="1" dirty="0"/>
              <a:t> </a:t>
            </a:r>
            <a:r>
              <a:rPr lang="cs-CZ" altLang="cs-CZ" sz="2000" dirty="0"/>
              <a:t>(jednou jako znak skutkové podstaty a dále jako přitěžující okolnost)</a:t>
            </a:r>
          </a:p>
          <a:p>
            <a:pPr algn="just">
              <a:lnSpc>
                <a:spcPct val="100000"/>
              </a:lnSpc>
            </a:pPr>
            <a:endParaRPr lang="cs-CZ" altLang="cs-CZ" sz="2000" b="1"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07272417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Zásada proporcionality/přiměřenosti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000" dirty="0"/>
              <a:t>Sankce musí být </a:t>
            </a:r>
            <a:r>
              <a:rPr lang="cs-CZ" altLang="cs-CZ" sz="2000" b="1" dirty="0"/>
              <a:t>přiměřená</a:t>
            </a:r>
            <a:r>
              <a:rPr lang="cs-CZ" altLang="cs-CZ" sz="2000" dirty="0"/>
              <a:t> skutku (okolnostem) a osobě pachatele</a:t>
            </a:r>
          </a:p>
          <a:p>
            <a:pPr algn="just">
              <a:lnSpc>
                <a:spcPct val="80000"/>
              </a:lnSpc>
            </a:pPr>
            <a:r>
              <a:rPr lang="cs-CZ" altLang="cs-CZ" sz="2000" b="1" dirty="0"/>
              <a:t>Zákaz likvidačních pokut</a:t>
            </a:r>
            <a:r>
              <a:rPr lang="cs-CZ" altLang="cs-CZ" sz="2000" dirty="0"/>
              <a:t>, nicméně pokuta </a:t>
            </a:r>
            <a:r>
              <a:rPr lang="cs-CZ" altLang="cs-CZ" sz="2000" b="1" dirty="0"/>
              <a:t>musí být negativním zásahem</a:t>
            </a:r>
            <a:r>
              <a:rPr lang="cs-CZ" altLang="cs-CZ" sz="2000" dirty="0"/>
              <a:t>, aby plnila funkci</a:t>
            </a:r>
          </a:p>
          <a:p>
            <a:pPr algn="just">
              <a:lnSpc>
                <a:spcPct val="80000"/>
              </a:lnSpc>
            </a:pPr>
            <a:r>
              <a:rPr lang="cs-CZ" altLang="cs-CZ" sz="2000" b="1" dirty="0"/>
              <a:t>RS NSS </a:t>
            </a:r>
            <a:r>
              <a:rPr lang="cs-CZ" altLang="cs-CZ" sz="2000" dirty="0"/>
              <a:t>(</a:t>
            </a:r>
            <a:r>
              <a:rPr lang="cs-CZ" altLang="cs-CZ" sz="2000" dirty="0" err="1"/>
              <a:t>sp</a:t>
            </a:r>
            <a:r>
              <a:rPr lang="cs-CZ" altLang="cs-CZ" sz="2000" dirty="0"/>
              <a:t>. zn. 1 As 9/2008, 2092/2010 Sb. NSS) „</a:t>
            </a:r>
            <a:r>
              <a:rPr lang="cs-CZ" altLang="cs-CZ" sz="2000" i="1" dirty="0"/>
              <a:t>Správní orgán ukládající pokutu za jiný správní delikt </a:t>
            </a:r>
            <a:r>
              <a:rPr lang="cs-CZ" altLang="cs-CZ" sz="2000" b="1" i="1" dirty="0">
                <a:solidFill>
                  <a:srgbClr val="FF0000"/>
                </a:solidFill>
              </a:rPr>
              <a:t>je povinen přihlédnout k osobním a majetkovým poměrům pachatele tehdy, pokud je podle osoby pachatele a výše pokuty, kterou lze uložit, zřejmé, že by pokuta mohla mít likvidační charakter, a to i v případech, kdy příslušný zákon osobní a majetkové poměry pachatele v taxativním výčtu hledisek rozhodných pro určení výše pokuty neuvádí</a:t>
            </a:r>
            <a:r>
              <a:rPr lang="cs-CZ" altLang="cs-CZ" sz="2000" i="1" dirty="0"/>
              <a:t>. Správní orgán vychází při zjišťování osobních a majetkových poměrů z údajů </a:t>
            </a:r>
            <a:r>
              <a:rPr lang="cs-CZ" altLang="cs-CZ" sz="2000" b="1" i="1" dirty="0"/>
              <a:t>doložených samotným účastníkem </a:t>
            </a:r>
            <a:r>
              <a:rPr lang="cs-CZ" altLang="cs-CZ" sz="2000" i="1" dirty="0"/>
              <a:t>řízení, případně z těch, které </a:t>
            </a:r>
            <a:r>
              <a:rPr lang="cs-CZ" altLang="cs-CZ" sz="2000" b="1" i="1" dirty="0"/>
              <a:t>vyplynuly</a:t>
            </a:r>
            <a:r>
              <a:rPr lang="cs-CZ" altLang="cs-CZ" sz="2000" i="1" dirty="0"/>
              <a:t> z dosavadního průběhu správního řízení či které si opatří samostatně bez součinnosti s účastníkem řízení. Nelze-li takto získat přesné informace, je správní orgán oprávněn stanovit je v nezbytném rozsahu </a:t>
            </a:r>
            <a:r>
              <a:rPr lang="cs-CZ" altLang="cs-CZ" sz="2000" b="1" i="1" dirty="0"/>
              <a:t>odhadem</a:t>
            </a:r>
            <a:r>
              <a:rPr lang="cs-CZ" altLang="cs-CZ" sz="2000" dirty="0"/>
              <a:t>.“</a:t>
            </a:r>
          </a:p>
          <a:p>
            <a:r>
              <a:rPr lang="cs-CZ" altLang="cs-CZ" sz="2000" dirty="0"/>
              <a:t> 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18355294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Správní uvážení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2000" b="1" dirty="0">
                <a:solidFill>
                  <a:srgbClr val="FF0000"/>
                </a:solidFill>
              </a:rPr>
              <a:t>Správní uvážení</a:t>
            </a:r>
            <a:r>
              <a:rPr lang="cs-CZ" altLang="cs-CZ" sz="2000" b="1" dirty="0"/>
              <a:t> – možnost výběru vhodného řešení na základě zákonného zmocnění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b="1" dirty="0"/>
              <a:t>NSS</a:t>
            </a:r>
            <a:r>
              <a:rPr lang="cs-CZ" altLang="cs-CZ" sz="2000" dirty="0"/>
              <a:t> (</a:t>
            </a:r>
            <a:r>
              <a:rPr lang="cs-CZ" altLang="cs-CZ" sz="2000" dirty="0" err="1"/>
              <a:t>sp</a:t>
            </a:r>
            <a:r>
              <a:rPr lang="cs-CZ" altLang="cs-CZ" sz="2000" dirty="0"/>
              <a:t>. zn. 8 As 5/2005, 1062/2007 Sb. NSS), „</a:t>
            </a:r>
            <a:r>
              <a:rPr lang="cs-CZ" altLang="cs-CZ" sz="2000" i="1" dirty="0"/>
              <a:t>Jakkoliv má správní orgán při ukládání pokuty </a:t>
            </a:r>
            <a:r>
              <a:rPr lang="cs-CZ" altLang="cs-CZ" sz="2000" b="1" i="1" dirty="0"/>
              <a:t>volnost správního uvážení</a:t>
            </a:r>
            <a:r>
              <a:rPr lang="cs-CZ" altLang="cs-CZ" sz="2000" i="1" dirty="0"/>
              <a:t>, </a:t>
            </a:r>
            <a:r>
              <a:rPr lang="cs-CZ" altLang="cs-CZ" sz="2000" b="1" i="1" dirty="0"/>
              <a:t>je vázán </a:t>
            </a:r>
            <a:r>
              <a:rPr lang="cs-CZ" altLang="cs-CZ" sz="2000" i="1" dirty="0"/>
              <a:t>základními principy správního rozhodování, včetně povinnosti rozhodovat v obdobných případech obdobným způsobem</a:t>
            </a:r>
            <a:r>
              <a:rPr lang="cs-CZ" altLang="cs-CZ" sz="2000" dirty="0"/>
              <a:t>.“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b="1" dirty="0"/>
              <a:t>NSS</a:t>
            </a:r>
            <a:r>
              <a:rPr lang="cs-CZ" altLang="cs-CZ" sz="2000" dirty="0"/>
              <a:t> (</a:t>
            </a:r>
            <a:r>
              <a:rPr lang="cs-CZ" altLang="cs-CZ" sz="2000" dirty="0" err="1"/>
              <a:t>sp</a:t>
            </a:r>
            <a:r>
              <a:rPr lang="cs-CZ" altLang="cs-CZ" sz="2000" dirty="0"/>
              <a:t>. </a:t>
            </a:r>
            <a:r>
              <a:rPr lang="cs-CZ" altLang="cs-CZ" sz="2000" dirty="0" err="1"/>
              <a:t>zn</a:t>
            </a:r>
            <a:r>
              <a:rPr lang="cs-CZ" altLang="cs-CZ" sz="2000" dirty="0"/>
              <a:t> 3 As 24/2004, 739/2006 Sb. NSS), „</a:t>
            </a:r>
            <a:r>
              <a:rPr lang="cs-CZ" altLang="cs-CZ" sz="2000" i="1" dirty="0"/>
              <a:t>I když správní orgán rozhoduje na základě … volné správní úvahy, musí být jeho rozhodnutí </a:t>
            </a:r>
            <a:r>
              <a:rPr lang="cs-CZ" altLang="cs-CZ" sz="2000" b="1" i="1" dirty="0"/>
              <a:t>přezkoumatelné </a:t>
            </a:r>
            <a:r>
              <a:rPr lang="cs-CZ" altLang="cs-CZ" sz="2000" i="1" dirty="0"/>
              <a:t>a musí být zřejmé, že z mezí a hledisek správního uvážení nevybočil. I v těchto případech musí správní orgán respektovat stanovené procesní postupy i elementární právní principy správního rozhodování</a:t>
            </a:r>
            <a:r>
              <a:rPr lang="cs-CZ" altLang="cs-CZ" sz="2000" dirty="0"/>
              <a:t>“.</a:t>
            </a:r>
          </a:p>
          <a:p>
            <a:pPr>
              <a:lnSpc>
                <a:spcPct val="10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16975616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Správní uvážení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dirty="0"/>
              <a:t>výběr </a:t>
            </a:r>
            <a:r>
              <a:rPr lang="cs-CZ" altLang="cs-CZ" dirty="0">
                <a:solidFill>
                  <a:srgbClr val="FF0000"/>
                </a:solidFill>
              </a:rPr>
              <a:t>druhu</a:t>
            </a:r>
            <a:r>
              <a:rPr lang="cs-CZ" altLang="cs-CZ" dirty="0"/>
              <a:t> sankce, výběr </a:t>
            </a:r>
            <a:r>
              <a:rPr lang="cs-CZ" altLang="cs-CZ" dirty="0">
                <a:solidFill>
                  <a:srgbClr val="FF0000"/>
                </a:solidFill>
              </a:rPr>
              <a:t>výměry</a:t>
            </a:r>
            <a:r>
              <a:rPr lang="cs-CZ" altLang="cs-CZ" dirty="0"/>
              <a:t> sankce, </a:t>
            </a:r>
            <a:r>
              <a:rPr lang="cs-CZ" altLang="cs-CZ" dirty="0">
                <a:solidFill>
                  <a:srgbClr val="FF0000"/>
                </a:solidFill>
              </a:rPr>
              <a:t>upustit</a:t>
            </a:r>
            <a:r>
              <a:rPr lang="cs-CZ" altLang="cs-CZ" dirty="0"/>
              <a:t> od potrestání</a:t>
            </a:r>
          </a:p>
          <a:p>
            <a:pPr algn="just">
              <a:lnSpc>
                <a:spcPct val="100000"/>
              </a:lnSpc>
            </a:pPr>
            <a:r>
              <a:rPr lang="cs-CZ" altLang="cs-CZ" dirty="0"/>
              <a:t>VS Praha (</a:t>
            </a:r>
            <a:r>
              <a:rPr lang="cs-CZ" altLang="cs-CZ" dirty="0" err="1"/>
              <a:t>sp</a:t>
            </a:r>
            <a:r>
              <a:rPr lang="cs-CZ" altLang="cs-CZ" dirty="0"/>
              <a:t>. zn. 6 A 82/93), nepostačuje, že stanovená výše je v rozpětí, která zákon připouští; musí být přezkoumatelné také v tom směru, </a:t>
            </a:r>
            <a:r>
              <a:rPr lang="cs-CZ" altLang="cs-CZ" b="1" dirty="0"/>
              <a:t>zda a jak byla vzata v úvahu hlediska v zákoně stanovená</a:t>
            </a:r>
            <a:r>
              <a:rPr lang="cs-CZ" altLang="cs-CZ" dirty="0"/>
              <a:t>.</a:t>
            </a:r>
          </a:p>
          <a:p>
            <a:pPr algn="just">
              <a:lnSpc>
                <a:spcPct val="100000"/>
              </a:lnSpc>
            </a:pPr>
            <a:r>
              <a:rPr lang="cs-CZ" altLang="cs-CZ" sz="2400" b="1" dirty="0">
                <a:solidFill>
                  <a:srgbClr val="FF3300"/>
                </a:solidFill>
              </a:rPr>
              <a:t>Zákaz dvojího přičítání ! </a:t>
            </a:r>
            <a:r>
              <a:rPr lang="cs-CZ" altLang="cs-CZ" sz="2400" dirty="0"/>
              <a:t>(jednou pro trestnost a poté totéž pro sankci jako přitěžující okolnost)</a:t>
            </a:r>
          </a:p>
          <a:p>
            <a:pPr algn="just">
              <a:lnSpc>
                <a:spcPct val="100000"/>
              </a:lnSpc>
            </a:pPr>
            <a:r>
              <a:rPr lang="cs-CZ" altLang="cs-CZ" sz="2400" dirty="0"/>
              <a:t>Požadavek </a:t>
            </a:r>
            <a:r>
              <a:rPr lang="cs-CZ" altLang="cs-CZ" sz="2400" b="1" dirty="0">
                <a:solidFill>
                  <a:srgbClr val="FF0000"/>
                </a:solidFill>
              </a:rPr>
              <a:t>řádného odůvodnění </a:t>
            </a:r>
            <a:r>
              <a:rPr lang="cs-CZ" altLang="cs-CZ" sz="2400" dirty="0"/>
              <a:t>(viz dále)</a:t>
            </a:r>
            <a:endParaRPr lang="cs-CZ" altLang="cs-CZ" dirty="0"/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274857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Subsidiarita postihu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dirty="0"/>
              <a:t>Je </a:t>
            </a:r>
            <a:r>
              <a:rPr lang="cs-CZ" altLang="cs-CZ" b="1" dirty="0"/>
              <a:t>dána společenská </a:t>
            </a:r>
            <a:r>
              <a:rPr lang="cs-CZ" altLang="cs-CZ" b="1" dirty="0" smtClean="0"/>
              <a:t>nebezpečnost / škodlivost </a:t>
            </a:r>
            <a:r>
              <a:rPr lang="cs-CZ" altLang="cs-CZ" dirty="0"/>
              <a:t>a </a:t>
            </a:r>
            <a:r>
              <a:rPr lang="cs-CZ" altLang="cs-CZ" b="1" dirty="0"/>
              <a:t>nelze řešit jinak</a:t>
            </a:r>
            <a:r>
              <a:rPr lang="cs-CZ" altLang="cs-CZ" dirty="0"/>
              <a:t> (jinými prostředky)</a:t>
            </a:r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941351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40094" y="196125"/>
            <a:ext cx="8066301" cy="451576"/>
          </a:xfrm>
        </p:spPr>
        <p:txBody>
          <a:bodyPr/>
          <a:lstStyle/>
          <a:p>
            <a:pPr algn="ctr"/>
            <a:r>
              <a:rPr lang="cs-CZ" dirty="0" smtClean="0"/>
              <a:t>Zásada legitimního očekávání/ustálené rozhodovací praxe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2228850"/>
            <a:ext cx="8066301" cy="360315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2000" b="1" dirty="0"/>
              <a:t>§ 2/4 </a:t>
            </a:r>
            <a:r>
              <a:rPr lang="cs-CZ" altLang="cs-CZ" sz="2000" b="1" dirty="0" err="1"/>
              <a:t>SpŘ</a:t>
            </a:r>
            <a:r>
              <a:rPr lang="cs-CZ" altLang="cs-CZ" sz="2000" b="1" dirty="0"/>
              <a:t> </a:t>
            </a:r>
            <a:r>
              <a:rPr lang="cs-CZ" altLang="cs-CZ" sz="2000" dirty="0"/>
              <a:t>– postupovat a rozhodovat podobně ve skutkově a právně podobných případech, aby nevznikaly nedůvodné rozdíly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dirty="0"/>
              <a:t>Zákaz nečekaných, překvapivých rozhodnutí, předvídatelnost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b="1" dirty="0"/>
              <a:t>Mohou být důvodné rozdíly </a:t>
            </a:r>
            <a:r>
              <a:rPr lang="cs-CZ" altLang="cs-CZ" sz="2000" dirty="0"/>
              <a:t>(každý případ je třeba řádně odůvodnit a případně uvést, v čem a proč se vymyká)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b="1" dirty="0"/>
              <a:t>Vázanost předchozí rozhodovací praxí </a:t>
            </a:r>
            <a:r>
              <a:rPr lang="cs-CZ" altLang="cs-CZ" sz="2000" dirty="0"/>
              <a:t>– není absolutní neměnnost, nutnost odůvodnění 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b="1" dirty="0"/>
              <a:t>Vázanost předchozí činností i nečinností </a:t>
            </a:r>
            <a:r>
              <a:rPr lang="cs-CZ" altLang="cs-CZ" sz="2000" dirty="0"/>
              <a:t>(NSS, </a:t>
            </a:r>
            <a:r>
              <a:rPr lang="cs-CZ" altLang="cs-CZ" sz="2000" dirty="0" err="1"/>
              <a:t>sp</a:t>
            </a:r>
            <a:r>
              <a:rPr lang="cs-CZ" altLang="cs-CZ" sz="2000" dirty="0"/>
              <a:t>. zn. 6 </a:t>
            </a:r>
            <a:r>
              <a:rPr lang="cs-CZ" altLang="cs-CZ" sz="2000" dirty="0" err="1"/>
              <a:t>Ads</a:t>
            </a:r>
            <a:r>
              <a:rPr lang="cs-CZ" altLang="cs-CZ" sz="2000" dirty="0"/>
              <a:t> 88/2006)</a:t>
            </a:r>
          </a:p>
          <a:p>
            <a:pPr>
              <a:lnSpc>
                <a:spcPct val="10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0725304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Zásada materiální pravdy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2000" b="1" dirty="0"/>
              <a:t>NSS</a:t>
            </a:r>
            <a:r>
              <a:rPr lang="cs-CZ" altLang="cs-CZ" sz="2000" dirty="0"/>
              <a:t> (</a:t>
            </a:r>
            <a:r>
              <a:rPr lang="cs-CZ" altLang="cs-CZ" sz="2000" dirty="0" err="1"/>
              <a:t>sp</a:t>
            </a:r>
            <a:r>
              <a:rPr lang="cs-CZ" altLang="cs-CZ" sz="2000" dirty="0"/>
              <a:t>. zn. 5 As 29/2009) „</a:t>
            </a:r>
            <a:r>
              <a:rPr lang="cs-CZ" altLang="cs-CZ" sz="2000" i="1" dirty="0"/>
              <a:t>Není na libovůli správního orgánu, jakým způsobem s návrhy účastníků na provedení důkazů naloží, neboť správní orgán sice </a:t>
            </a:r>
            <a:r>
              <a:rPr lang="cs-CZ" altLang="cs-CZ" sz="2000" b="1" i="1" dirty="0">
                <a:solidFill>
                  <a:srgbClr val="FF0000"/>
                </a:solidFill>
              </a:rPr>
              <a:t>není </a:t>
            </a:r>
            <a:r>
              <a:rPr lang="cs-CZ" altLang="cs-CZ" sz="2000" i="1" dirty="0"/>
              <a:t>ve smyslu § 52 správního řádu </a:t>
            </a:r>
            <a:r>
              <a:rPr lang="cs-CZ" altLang="cs-CZ" sz="2000" b="1" i="1" dirty="0">
                <a:solidFill>
                  <a:srgbClr val="FF0000"/>
                </a:solidFill>
              </a:rPr>
              <a:t>povinen všechny důkazy navržené účastníky provést</a:t>
            </a:r>
            <a:r>
              <a:rPr lang="cs-CZ" altLang="cs-CZ" sz="2000" i="1" dirty="0"/>
              <a:t>, pokud však některé z nich </a:t>
            </a:r>
            <a:r>
              <a:rPr lang="cs-CZ" altLang="cs-CZ" sz="2000" b="1" i="1" dirty="0">
                <a:solidFill>
                  <a:srgbClr val="FF0000"/>
                </a:solidFill>
              </a:rPr>
              <a:t>neprovede, musí v odůvodnění rozhodnutí uvést, proč se tak stalo</a:t>
            </a:r>
            <a:r>
              <a:rPr lang="cs-CZ" altLang="cs-CZ" sz="2000" i="1" dirty="0"/>
              <a:t>. Správní orgán je oprávněn, ale i povinen odpovědně vážit, které důkazy je třeba provést, zda je potřebné stav dokazování doplnit a posuzovat důvodnost návrhů stran na doplnění dokazování. Zásada volného hodnocení důkazů neznamená, že by bylo rozhodujícímu orgánu dáno na výběr, které z provedených důkazů vyhodnotí a které nikoli a o které opře skutkové závěry a které opomene.“</a:t>
            </a:r>
          </a:p>
          <a:p>
            <a:pPr algn="just">
              <a:lnSpc>
                <a:spcPct val="10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00006642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„spravedlivý proces“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</a:pPr>
            <a:r>
              <a:rPr lang="cs-CZ" altLang="cs-CZ" sz="1800" b="1" dirty="0"/>
              <a:t>Řádné vymezení skutku </a:t>
            </a:r>
            <a:r>
              <a:rPr lang="cs-CZ" altLang="cs-CZ" sz="1800" dirty="0"/>
              <a:t>(předmětu řízení) - skutek</a:t>
            </a:r>
          </a:p>
          <a:p>
            <a:pPr algn="just">
              <a:lnSpc>
                <a:spcPct val="80000"/>
              </a:lnSpc>
            </a:pPr>
            <a:r>
              <a:rPr lang="cs-CZ" altLang="cs-CZ" sz="1800" b="1" dirty="0"/>
              <a:t>Podklady pro vydání rozhodnutí </a:t>
            </a:r>
            <a:r>
              <a:rPr lang="cs-CZ" altLang="cs-CZ" sz="1800" dirty="0"/>
              <a:t>§ 36/3 </a:t>
            </a:r>
            <a:r>
              <a:rPr lang="cs-CZ" altLang="cs-CZ" sz="1800" dirty="0" err="1"/>
              <a:t>SpŘ</a:t>
            </a:r>
            <a:r>
              <a:rPr lang="cs-CZ" altLang="cs-CZ" sz="1800" dirty="0"/>
              <a:t> – právo být seznámen a vyjádřit se</a:t>
            </a:r>
          </a:p>
          <a:p>
            <a:pPr algn="just">
              <a:lnSpc>
                <a:spcPct val="80000"/>
              </a:lnSpc>
            </a:pPr>
            <a:r>
              <a:rPr lang="cs-CZ" altLang="cs-CZ" sz="1800" b="1" dirty="0"/>
              <a:t>Volné hodnocení důkazů</a:t>
            </a:r>
            <a:r>
              <a:rPr lang="cs-CZ" altLang="cs-CZ" sz="1800" dirty="0"/>
              <a:t>, nutno přihlížet k </a:t>
            </a:r>
            <a:r>
              <a:rPr lang="cs-CZ" altLang="cs-CZ" sz="1800" dirty="0">
                <a:solidFill>
                  <a:srgbClr val="FF3300"/>
                </a:solidFill>
              </a:rPr>
              <a:t>okolnostem ve prospěch i v neprospěch</a:t>
            </a:r>
            <a:r>
              <a:rPr lang="cs-CZ" altLang="cs-CZ" sz="1800" dirty="0"/>
              <a:t> (§ 50 </a:t>
            </a:r>
            <a:r>
              <a:rPr lang="cs-CZ" altLang="cs-CZ" sz="1800" dirty="0" err="1" smtClean="0"/>
              <a:t>SpŘ</a:t>
            </a:r>
            <a:r>
              <a:rPr lang="cs-CZ" altLang="cs-CZ" sz="1800" dirty="0" smtClean="0"/>
              <a:t>)</a:t>
            </a:r>
            <a:endParaRPr lang="cs-CZ" altLang="cs-CZ" sz="1800" dirty="0"/>
          </a:p>
          <a:p>
            <a:pPr algn="just">
              <a:lnSpc>
                <a:spcPct val="80000"/>
              </a:lnSpc>
            </a:pPr>
            <a:r>
              <a:rPr lang="cs-CZ" altLang="cs-CZ" sz="1800" b="1" dirty="0"/>
              <a:t>Rozhodnutí</a:t>
            </a:r>
            <a:r>
              <a:rPr lang="cs-CZ" altLang="cs-CZ" sz="1800" dirty="0"/>
              <a:t> – </a:t>
            </a:r>
            <a:r>
              <a:rPr lang="cs-CZ" altLang="cs-CZ" sz="1800" dirty="0">
                <a:solidFill>
                  <a:srgbClr val="FF3300"/>
                </a:solidFill>
              </a:rPr>
              <a:t>výroková část</a:t>
            </a:r>
            <a:r>
              <a:rPr lang="cs-CZ" altLang="cs-CZ" sz="1800" dirty="0"/>
              <a:t> - musí být vykonatelné, srozumitelné, určité, jasné </a:t>
            </a:r>
          </a:p>
          <a:p>
            <a:pPr algn="just">
              <a:lnSpc>
                <a:spcPct val="80000"/>
              </a:lnSpc>
            </a:pPr>
            <a:r>
              <a:rPr lang="cs-CZ" altLang="cs-CZ" sz="1800" b="1" dirty="0"/>
              <a:t>Rozhodnutí</a:t>
            </a:r>
            <a:r>
              <a:rPr lang="cs-CZ" altLang="cs-CZ" sz="1800" dirty="0"/>
              <a:t> – </a:t>
            </a:r>
            <a:r>
              <a:rPr lang="cs-CZ" altLang="cs-CZ" sz="1800" dirty="0">
                <a:solidFill>
                  <a:srgbClr val="FF3300"/>
                </a:solidFill>
              </a:rPr>
              <a:t>odůvodnění</a:t>
            </a:r>
            <a:r>
              <a:rPr lang="cs-CZ" altLang="cs-CZ" sz="1800" dirty="0"/>
              <a:t> – přísné požadavky, zhodnocení, vyjádření, tzv. </a:t>
            </a:r>
            <a:r>
              <a:rPr lang="cs-CZ" altLang="cs-CZ" sz="1800" dirty="0">
                <a:solidFill>
                  <a:srgbClr val="92D050"/>
                </a:solidFill>
              </a:rPr>
              <a:t>přezkoumatelnost</a:t>
            </a:r>
            <a:r>
              <a:rPr lang="cs-CZ" altLang="cs-CZ" sz="1800" dirty="0">
                <a:solidFill>
                  <a:schemeClr val="folHlink"/>
                </a:solidFill>
              </a:rPr>
              <a:t> (stal se skutek, kdo jej spáchal, je správním deliktem, proč sankce, jaký druh a výměra sankce, …)</a:t>
            </a:r>
            <a:endParaRPr lang="cs-CZ" altLang="cs-CZ" sz="1800" dirty="0">
              <a:cs typeface="Arial" panose="020B0604020202020204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cs-CZ" altLang="cs-CZ" sz="1800" b="1" dirty="0"/>
              <a:t>RS NSS </a:t>
            </a:r>
            <a:r>
              <a:rPr lang="cs-CZ" altLang="cs-CZ" sz="1800" dirty="0"/>
              <a:t>(</a:t>
            </a:r>
            <a:r>
              <a:rPr lang="cs-CZ" altLang="cs-CZ" sz="1800" dirty="0" err="1"/>
              <a:t>sp</a:t>
            </a:r>
            <a:r>
              <a:rPr lang="cs-CZ" altLang="cs-CZ" sz="1800" dirty="0"/>
              <a:t>. zn. 2 As 34/2006, 1546/2008 Sb. NSS) „</a:t>
            </a:r>
            <a:r>
              <a:rPr lang="cs-CZ" altLang="cs-CZ" sz="1800" i="1" dirty="0"/>
              <a:t>Výrok rozhodnutí o jiném správním deliktu musí obsahovat </a:t>
            </a:r>
            <a:r>
              <a:rPr lang="cs-CZ" altLang="cs-CZ" sz="1800" b="1" i="1" dirty="0">
                <a:solidFill>
                  <a:srgbClr val="FF0000"/>
                </a:solidFill>
              </a:rPr>
              <a:t>popis skutku </a:t>
            </a:r>
            <a:r>
              <a:rPr lang="cs-CZ" altLang="cs-CZ" sz="1800" i="1" dirty="0"/>
              <a:t>uvedením místa, času a způsobu spáchání, popřípadě i uvedením jiných skutečností, jichž je třeba k tomu, aby nemohl být zaměněn s jiným. Neuvede-li správní orgán takové náležitosti do výroku svého rozhodnutí, </a:t>
            </a:r>
            <a:r>
              <a:rPr lang="cs-CZ" altLang="cs-CZ" sz="1800" b="1" i="1" dirty="0">
                <a:solidFill>
                  <a:srgbClr val="FF0000"/>
                </a:solidFill>
              </a:rPr>
              <a:t>podstatně poruší ustanovení o řízení</a:t>
            </a:r>
            <a:r>
              <a:rPr lang="cs-CZ" altLang="cs-CZ" sz="1800" i="1" dirty="0"/>
              <a:t>. Zjistí-li soud </a:t>
            </a:r>
            <a:r>
              <a:rPr lang="cs-CZ" altLang="cs-CZ" sz="1800" b="1" i="1" dirty="0">
                <a:solidFill>
                  <a:srgbClr val="FF0000"/>
                </a:solidFill>
              </a:rPr>
              <a:t>k námitce účastníka </a:t>
            </a:r>
            <a:r>
              <a:rPr lang="cs-CZ" altLang="cs-CZ" sz="1800" i="1" dirty="0"/>
              <a:t>řízení existenci této vady, správní rozhodnutí z tohoto důvodu zruší</a:t>
            </a:r>
            <a:r>
              <a:rPr lang="cs-CZ" altLang="cs-CZ" sz="1800" dirty="0"/>
              <a:t>.“</a:t>
            </a:r>
          </a:p>
          <a:p>
            <a:endParaRPr lang="cs-CZ" altLang="cs-CZ" sz="1800" dirty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318666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87719" y="186600"/>
            <a:ext cx="8066301" cy="594450"/>
          </a:xfrm>
        </p:spPr>
        <p:txBody>
          <a:bodyPr/>
          <a:lstStyle/>
          <a:p>
            <a:pPr algn="ctr"/>
            <a:r>
              <a:rPr lang="cs-CZ" dirty="0" smtClean="0"/>
              <a:t>Opakování: s</a:t>
            </a:r>
            <a:r>
              <a:rPr lang="pt-BR" dirty="0" smtClean="0"/>
              <a:t>právní </a:t>
            </a:r>
            <a:r>
              <a:rPr lang="pt-BR" dirty="0"/>
              <a:t>právo a veřejná správa:</a:t>
            </a:r>
            <a:br>
              <a:rPr lang="pt-BR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276350"/>
            <a:ext cx="8066301" cy="4555650"/>
          </a:xfrm>
        </p:spPr>
        <p:txBody>
          <a:bodyPr/>
          <a:lstStyle/>
          <a:p>
            <a:pPr marL="0" indent="0" algn="just">
              <a:buNone/>
              <a:defRPr/>
            </a:pPr>
            <a:r>
              <a:rPr lang="cs-CZ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Správní právo a veřejná správa:</a:t>
            </a:r>
          </a:p>
          <a:p>
            <a:pPr algn="just">
              <a:lnSpc>
                <a:spcPct val="80000"/>
              </a:lnSpc>
              <a:defRPr/>
            </a:pPr>
            <a:r>
              <a:rPr lang="cs-CZ" sz="2400" dirty="0"/>
              <a:t>Co je to „veřejná správa“ – lze popsat, nikoliv jednoznačně definovat a vymezit (</a:t>
            </a:r>
            <a:r>
              <a:rPr lang="cs-CZ" sz="2400" i="1" dirty="0"/>
              <a:t>„člověk chce stále od správy tím více a více, čím méně a méně o ní ví a rozumí jí“)</a:t>
            </a:r>
          </a:p>
          <a:p>
            <a:pPr algn="just">
              <a:lnSpc>
                <a:spcPct val="80000"/>
              </a:lnSpc>
              <a:defRPr/>
            </a:pPr>
            <a:r>
              <a:rPr lang="cs-CZ" sz="2400" dirty="0"/>
              <a:t>Negativní definice (vymezení) veřejné správy (odčítací metoda)</a:t>
            </a:r>
          </a:p>
          <a:p>
            <a:pPr algn="just">
              <a:lnSpc>
                <a:spcPct val="80000"/>
              </a:lnSpc>
              <a:defRPr/>
            </a:pPr>
            <a:r>
              <a:rPr lang="cs-CZ" sz="2400" b="1" dirty="0"/>
              <a:t>Správa</a:t>
            </a:r>
            <a:r>
              <a:rPr lang="cs-CZ" sz="2400" dirty="0"/>
              <a:t> – záměrná činnost směřující k určitému cíli</a:t>
            </a:r>
          </a:p>
          <a:p>
            <a:pPr algn="just">
              <a:lnSpc>
                <a:spcPct val="80000"/>
              </a:lnSpc>
              <a:defRPr/>
            </a:pPr>
            <a:r>
              <a:rPr lang="cs-CZ" sz="2400" b="1" dirty="0"/>
              <a:t>Správa soukromá </a:t>
            </a:r>
            <a:r>
              <a:rPr lang="cs-CZ" sz="2400" dirty="0"/>
              <a:t>– soukromé subjekty, soukromý zájem, soukromé cíle a úkoly, soukromé záležitosti, soukromoprávní prostředky, vše je dovoleno, co není zakázáno</a:t>
            </a:r>
          </a:p>
          <a:p>
            <a:pPr algn="just">
              <a:lnSpc>
                <a:spcPct val="80000"/>
              </a:lnSpc>
              <a:defRPr/>
            </a:pPr>
            <a:r>
              <a:rPr lang="cs-CZ" sz="2400" b="1" dirty="0"/>
              <a:t>Správa veřejná </a:t>
            </a:r>
            <a:r>
              <a:rPr lang="cs-CZ" sz="2400" dirty="0"/>
              <a:t>– </a:t>
            </a:r>
            <a:r>
              <a:rPr lang="cs-CZ" sz="2400" dirty="0">
                <a:solidFill>
                  <a:srgbClr val="CC0000"/>
                </a:solidFill>
              </a:rPr>
              <a:t>veřejnoprávní subjekty</a:t>
            </a:r>
            <a:r>
              <a:rPr lang="cs-CZ" sz="2400" dirty="0"/>
              <a:t>, </a:t>
            </a:r>
            <a:r>
              <a:rPr lang="cs-CZ" sz="2400" dirty="0">
                <a:solidFill>
                  <a:srgbClr val="CC0000"/>
                </a:solidFill>
              </a:rPr>
              <a:t>povinnost</a:t>
            </a:r>
            <a:r>
              <a:rPr lang="cs-CZ" sz="2400" dirty="0"/>
              <a:t>, </a:t>
            </a:r>
            <a:r>
              <a:rPr lang="cs-CZ" sz="2400" dirty="0">
                <a:solidFill>
                  <a:srgbClr val="CC0000"/>
                </a:solidFill>
              </a:rPr>
              <a:t>veřejné cíle a úkoly</a:t>
            </a:r>
            <a:r>
              <a:rPr lang="cs-CZ" sz="2400" dirty="0"/>
              <a:t>, </a:t>
            </a:r>
            <a:r>
              <a:rPr lang="cs-CZ" sz="2400" dirty="0">
                <a:solidFill>
                  <a:srgbClr val="CC0000"/>
                </a:solidFill>
              </a:rPr>
              <a:t>veřejnoprávní prostředky</a:t>
            </a:r>
            <a:r>
              <a:rPr lang="cs-CZ" sz="2400" dirty="0"/>
              <a:t>, </a:t>
            </a:r>
            <a:r>
              <a:rPr lang="cs-CZ" sz="2400" dirty="0">
                <a:solidFill>
                  <a:srgbClr val="CC0000"/>
                </a:solidFill>
              </a:rPr>
              <a:t>veřejný zájem</a:t>
            </a:r>
            <a:r>
              <a:rPr lang="cs-CZ" sz="2400" dirty="0"/>
              <a:t>, </a:t>
            </a:r>
            <a:r>
              <a:rPr lang="cs-CZ" sz="2400" dirty="0">
                <a:solidFill>
                  <a:srgbClr val="CC0000"/>
                </a:solidFill>
              </a:rPr>
              <a:t>veřejné záležitosti</a:t>
            </a:r>
            <a:r>
              <a:rPr lang="cs-CZ" sz="2400" dirty="0"/>
              <a:t> (veřejné úkoly), povoleno je to, co zákon stanoví</a:t>
            </a:r>
          </a:p>
          <a:p>
            <a:endParaRPr lang="cs-CZ" altLang="cs-CZ" sz="2400" dirty="0"/>
          </a:p>
          <a:p>
            <a:pPr algn="just"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6188463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68669" y="138975"/>
            <a:ext cx="8066301" cy="451576"/>
          </a:xfrm>
        </p:spPr>
        <p:txBody>
          <a:bodyPr/>
          <a:lstStyle/>
          <a:p>
            <a:pPr algn="ctr"/>
            <a:r>
              <a:rPr lang="cs-CZ" dirty="0" smtClean="0"/>
              <a:t>Prameny správního práva trestního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190625"/>
            <a:ext cx="8066301" cy="4641375"/>
          </a:xfrm>
        </p:spPr>
        <p:txBody>
          <a:bodyPr/>
          <a:lstStyle/>
          <a:p>
            <a:pPr marL="72000" indent="0" algn="just">
              <a:lnSpc>
                <a:spcPct val="80000"/>
              </a:lnSpc>
              <a:buNone/>
            </a:pPr>
            <a:r>
              <a:rPr lang="cs-CZ" altLang="cs-CZ" sz="1800" dirty="0">
                <a:solidFill>
                  <a:srgbClr val="FF3300"/>
                </a:solidFill>
              </a:rPr>
              <a:t>český právní řád:</a:t>
            </a:r>
            <a:endParaRPr lang="cs-CZ" altLang="cs-CZ" sz="1800" i="1" dirty="0">
              <a:solidFill>
                <a:srgbClr val="FF3300"/>
              </a:solidFill>
            </a:endParaRPr>
          </a:p>
          <a:p>
            <a:pPr algn="just">
              <a:lnSpc>
                <a:spcPct val="80000"/>
              </a:lnSpc>
            </a:pPr>
            <a:r>
              <a:rPr lang="cs-CZ" altLang="cs-CZ" sz="1800" i="1" dirty="0"/>
              <a:t>Listina základních práv a svobod</a:t>
            </a:r>
            <a:r>
              <a:rPr lang="cs-CZ" altLang="cs-CZ" sz="1800" dirty="0"/>
              <a:t> – čl. 36 až 40</a:t>
            </a:r>
            <a:endParaRPr lang="cs-CZ" altLang="cs-CZ" sz="1800" i="1" dirty="0"/>
          </a:p>
          <a:p>
            <a:pPr algn="just">
              <a:lnSpc>
                <a:spcPct val="80000"/>
              </a:lnSpc>
            </a:pPr>
            <a:r>
              <a:rPr lang="cs-CZ" altLang="cs-CZ" sz="1800" i="1" dirty="0"/>
              <a:t>Správní řád</a:t>
            </a:r>
            <a:r>
              <a:rPr lang="cs-CZ" altLang="cs-CZ" sz="1800" dirty="0"/>
              <a:t> (zákon č. 500/2004 Sb.)</a:t>
            </a:r>
            <a:endParaRPr lang="cs-CZ" altLang="cs-CZ" sz="1800" i="1" dirty="0"/>
          </a:p>
          <a:p>
            <a:pPr algn="just">
              <a:lnSpc>
                <a:spcPct val="80000"/>
              </a:lnSpc>
            </a:pPr>
            <a:r>
              <a:rPr lang="cs-CZ" altLang="cs-CZ" sz="1800" i="1" dirty="0"/>
              <a:t>Soudní řád správní</a:t>
            </a:r>
            <a:r>
              <a:rPr lang="cs-CZ" altLang="cs-CZ" sz="1800" dirty="0"/>
              <a:t> (zákon č. 150/2002 Sb.)</a:t>
            </a:r>
            <a:endParaRPr lang="cs-CZ" altLang="cs-CZ" sz="1800" i="1" dirty="0"/>
          </a:p>
          <a:p>
            <a:pPr algn="just">
              <a:lnSpc>
                <a:spcPct val="80000"/>
              </a:lnSpc>
            </a:pPr>
            <a:r>
              <a:rPr lang="cs-CZ" altLang="cs-CZ" sz="1800" i="1" dirty="0"/>
              <a:t>Zákon o přestupcích</a:t>
            </a:r>
            <a:r>
              <a:rPr lang="cs-CZ" altLang="cs-CZ" sz="1800" dirty="0"/>
              <a:t> (č. 200/1990 Sb.) – </a:t>
            </a:r>
            <a:r>
              <a:rPr lang="cs-CZ" altLang="cs-CZ" sz="1800" b="1" dirty="0">
                <a:solidFill>
                  <a:srgbClr val="FF0000"/>
                </a:solidFill>
              </a:rPr>
              <a:t>do 30. 6. 2017, od 1. 7. 2017 zákon č. 250/2016 Sb. o odpovědnosti za přestupky a řízení o </a:t>
            </a:r>
            <a:r>
              <a:rPr lang="cs-CZ" altLang="cs-CZ" sz="1800" b="1" dirty="0" smtClean="0">
                <a:solidFill>
                  <a:srgbClr val="FF0000"/>
                </a:solidFill>
              </a:rPr>
              <a:t>nich, zákon </a:t>
            </a:r>
            <a:r>
              <a:rPr lang="cs-CZ" altLang="cs-CZ" sz="1800" b="1" dirty="0">
                <a:solidFill>
                  <a:srgbClr val="FF0000"/>
                </a:solidFill>
              </a:rPr>
              <a:t>č. 251/2016 Sb., o některých </a:t>
            </a:r>
            <a:r>
              <a:rPr lang="cs-CZ" altLang="cs-CZ" sz="1800" b="1" dirty="0" smtClean="0">
                <a:solidFill>
                  <a:srgbClr val="FF0000"/>
                </a:solidFill>
              </a:rPr>
              <a:t>přestupcích a zákon č. 183/2017 Sb.</a:t>
            </a:r>
            <a:endParaRPr lang="cs-CZ" altLang="cs-CZ" sz="1800" b="1" dirty="0">
              <a:solidFill>
                <a:srgbClr val="FF0000"/>
              </a:solidFill>
            </a:endParaRPr>
          </a:p>
          <a:p>
            <a:pPr algn="just">
              <a:lnSpc>
                <a:spcPct val="80000"/>
              </a:lnSpc>
            </a:pPr>
            <a:r>
              <a:rPr lang="cs-CZ" altLang="cs-CZ" sz="1800" dirty="0"/>
              <a:t>vyhláška č. 520/2005 Sb. </a:t>
            </a:r>
          </a:p>
          <a:p>
            <a:pPr marL="72000" indent="0" algn="just">
              <a:lnSpc>
                <a:spcPct val="80000"/>
              </a:lnSpc>
              <a:buNone/>
            </a:pPr>
            <a:r>
              <a:rPr lang="cs-CZ" altLang="cs-CZ" sz="1800" dirty="0">
                <a:solidFill>
                  <a:srgbClr val="FF3300"/>
                </a:solidFill>
              </a:rPr>
              <a:t>mezinárodní smlouvy:</a:t>
            </a:r>
            <a:endParaRPr lang="cs-CZ" altLang="cs-CZ" sz="1800" i="1" dirty="0">
              <a:solidFill>
                <a:srgbClr val="FF3300"/>
              </a:solidFill>
            </a:endParaRPr>
          </a:p>
          <a:p>
            <a:pPr algn="just">
              <a:lnSpc>
                <a:spcPct val="80000"/>
              </a:lnSpc>
            </a:pPr>
            <a:r>
              <a:rPr lang="cs-CZ" altLang="cs-CZ" sz="1800" i="1" dirty="0"/>
              <a:t>Evropská úmluva o ochraně lidských práv a základních svobod</a:t>
            </a:r>
            <a:r>
              <a:rPr lang="cs-CZ" altLang="cs-CZ" sz="1800" dirty="0"/>
              <a:t> (č. 209/1992 Sb.) – čl. 6 a k tomu související judikatura </a:t>
            </a:r>
            <a:r>
              <a:rPr lang="cs-CZ" altLang="cs-CZ" sz="1800" i="1" dirty="0"/>
              <a:t>Evropského soudu pro lidská práva</a:t>
            </a:r>
            <a:r>
              <a:rPr lang="cs-CZ" altLang="cs-CZ" sz="1800" dirty="0"/>
              <a:t> (zejména </a:t>
            </a:r>
            <a:r>
              <a:rPr lang="cs-CZ" altLang="cs-CZ" sz="1800" dirty="0" err="1"/>
              <a:t>Engel</a:t>
            </a:r>
            <a:r>
              <a:rPr lang="cs-CZ" altLang="cs-CZ" sz="1800" dirty="0"/>
              <a:t> v. Nizozemí či </a:t>
            </a:r>
            <a:r>
              <a:rPr lang="cs-CZ" altLang="cs-CZ" sz="1800" dirty="0" err="1"/>
              <a:t>Zolotukhin</a:t>
            </a:r>
            <a:r>
              <a:rPr lang="cs-CZ" altLang="cs-CZ" sz="1800" dirty="0"/>
              <a:t> v. Rusko)</a:t>
            </a:r>
          </a:p>
          <a:p>
            <a:pPr marL="72000" indent="0" algn="just">
              <a:lnSpc>
                <a:spcPct val="80000"/>
              </a:lnSpc>
              <a:buNone/>
            </a:pPr>
            <a:r>
              <a:rPr lang="cs-CZ" altLang="cs-CZ" sz="1800" dirty="0">
                <a:solidFill>
                  <a:srgbClr val="FF3300"/>
                </a:solidFill>
              </a:rPr>
              <a:t>doporučení Rady Evropy:</a:t>
            </a:r>
          </a:p>
          <a:p>
            <a:pPr algn="just">
              <a:lnSpc>
                <a:spcPct val="80000"/>
              </a:lnSpc>
            </a:pPr>
            <a:r>
              <a:rPr lang="cs-CZ" altLang="cs-CZ" sz="1800" dirty="0"/>
              <a:t>Doporučení Výboru ministrů Rady Evropy (91) 1 </a:t>
            </a:r>
            <a:r>
              <a:rPr lang="cs-CZ" altLang="cs-CZ" sz="1800" i="1" dirty="0"/>
              <a:t>o správních sankcích</a:t>
            </a:r>
            <a:endParaRPr lang="cs-CZ" altLang="cs-CZ" sz="1800" dirty="0"/>
          </a:p>
          <a:p>
            <a:pPr algn="just">
              <a:lnSpc>
                <a:spcPct val="80000"/>
              </a:lnSpc>
            </a:pPr>
            <a:r>
              <a:rPr lang="cs-CZ" altLang="cs-CZ" sz="1800" dirty="0"/>
              <a:t>Rezoluce Výboru ministrů Rady Evropy (77) 31 </a:t>
            </a:r>
            <a:r>
              <a:rPr lang="cs-CZ" altLang="cs-CZ" sz="1800" i="1" dirty="0"/>
              <a:t>o ochraně jednotlivců ve vztahu k aktům správy</a:t>
            </a:r>
            <a:endParaRPr lang="cs-CZ" altLang="cs-CZ" sz="1800" dirty="0"/>
          </a:p>
          <a:p>
            <a:pPr algn="just">
              <a:lnSpc>
                <a:spcPct val="80000"/>
              </a:lnSpc>
            </a:pPr>
            <a:r>
              <a:rPr lang="cs-CZ" altLang="cs-CZ" sz="1800" dirty="0"/>
              <a:t>Doporučení Výboru ministrů Rady Evropy (80) 2 </a:t>
            </a:r>
            <a:r>
              <a:rPr lang="cs-CZ" altLang="cs-CZ" sz="1800" i="1" dirty="0"/>
              <a:t>o správním uvážení</a:t>
            </a:r>
            <a:endParaRPr lang="cs-CZ" altLang="cs-CZ" sz="1800" dirty="0"/>
          </a:p>
          <a:p>
            <a:pPr algn="just">
              <a:lnSpc>
                <a:spcPct val="80000"/>
              </a:lnSpc>
            </a:pPr>
            <a:r>
              <a:rPr lang="cs-CZ" altLang="cs-CZ" sz="1800" dirty="0"/>
              <a:t>Doporučení Výboru ministrů Rady Evropy (89) 8 </a:t>
            </a:r>
            <a:r>
              <a:rPr lang="cs-CZ" altLang="cs-CZ" sz="1800" i="1" dirty="0"/>
              <a:t>o prozatímní soudní ochraně ve věcech správních</a:t>
            </a:r>
            <a:endParaRPr lang="cs-CZ" altLang="cs-CZ" sz="1800" dirty="0"/>
          </a:p>
          <a:p>
            <a:pPr algn="just">
              <a:lnSpc>
                <a:spcPct val="80000"/>
              </a:lnSpc>
            </a:pPr>
            <a:r>
              <a:rPr lang="cs-CZ" altLang="cs-CZ" sz="1800" dirty="0"/>
              <a:t>Doporučení Výboru ministrů Rady Evropy (2004) 20 </a:t>
            </a:r>
            <a:r>
              <a:rPr lang="cs-CZ" altLang="cs-CZ" sz="1800" i="1" dirty="0"/>
              <a:t>o soudní kontrole správních aktů</a:t>
            </a:r>
            <a:r>
              <a:rPr lang="cs-CZ" altLang="cs-CZ" sz="1800" dirty="0"/>
              <a:t> </a:t>
            </a:r>
          </a:p>
          <a:p>
            <a:endParaRPr lang="cs-CZ" sz="1800" dirty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998210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68669" y="510450"/>
            <a:ext cx="8066301" cy="451576"/>
          </a:xfrm>
        </p:spPr>
        <p:txBody>
          <a:bodyPr/>
          <a:lstStyle/>
          <a:p>
            <a:r>
              <a:rPr lang="cs-CZ" dirty="0" smtClean="0"/>
              <a:t>Opakování: právní prostředí veřejné správy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algn="just">
              <a:lnSpc>
                <a:spcPct val="100000"/>
              </a:lnSpc>
              <a:defRPr/>
            </a:pPr>
            <a:r>
              <a:rPr lang="cs-CZ" sz="2400" b="1" dirty="0"/>
              <a:t>Správní právo </a:t>
            </a:r>
            <a:r>
              <a:rPr lang="cs-CZ" sz="2400" dirty="0"/>
              <a:t>– soubor právních norem, který upravuje organizaci a činnost </a:t>
            </a:r>
            <a:r>
              <a:rPr lang="cs-CZ" sz="2400" dirty="0">
                <a:solidFill>
                  <a:srgbClr val="CC0000"/>
                </a:solidFill>
              </a:rPr>
              <a:t>veřejné správy</a:t>
            </a:r>
          </a:p>
          <a:p>
            <a:pPr marL="342900" indent="-342900" algn="just">
              <a:lnSpc>
                <a:spcPct val="100000"/>
              </a:lnSpc>
              <a:defRPr/>
            </a:pPr>
            <a:r>
              <a:rPr lang="cs-CZ" sz="2400" dirty="0"/>
              <a:t>Předmětem úpravy správního práva je </a:t>
            </a:r>
            <a:r>
              <a:rPr lang="cs-CZ" sz="2400" dirty="0">
                <a:solidFill>
                  <a:srgbClr val="CC0000"/>
                </a:solidFill>
              </a:rPr>
              <a:t>veřejná správa</a:t>
            </a:r>
          </a:p>
          <a:p>
            <a:pPr marL="342900" indent="-342900" algn="just">
              <a:lnSpc>
                <a:spcPct val="100000"/>
              </a:lnSpc>
              <a:defRPr/>
            </a:pPr>
            <a:r>
              <a:rPr lang="cs-CZ" sz="2400" dirty="0"/>
              <a:t>Umožňuje výkon veřejné správy a současně představuje i ochranný prvek</a:t>
            </a: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itchFamily="2" charset="2"/>
              <a:buChar char="§"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954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smtClean="0"/>
              <a:t>Opakování: systematika správního práva</a:t>
            </a:r>
            <a:endParaRPr lang="cs-CZ" sz="28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657350"/>
            <a:ext cx="8066301" cy="4174650"/>
          </a:xfrm>
        </p:spPr>
        <p:txBody>
          <a:bodyPr/>
          <a:lstStyle/>
          <a:p>
            <a:pPr algn="just">
              <a:lnSpc>
                <a:spcPct val="80000"/>
              </a:lnSpc>
              <a:defRPr/>
            </a:pPr>
            <a:r>
              <a:rPr lang="cs-CZ" sz="2400" dirty="0">
                <a:solidFill>
                  <a:srgbClr val="FF3300"/>
                </a:solidFill>
              </a:rPr>
              <a:t>SP organizační</a:t>
            </a:r>
            <a:r>
              <a:rPr lang="cs-CZ" sz="2400" dirty="0"/>
              <a:t> („</a:t>
            </a:r>
            <a:r>
              <a:rPr lang="cs-CZ" sz="2400" i="1" dirty="0"/>
              <a:t>KDO</a:t>
            </a:r>
            <a:r>
              <a:rPr lang="cs-CZ" sz="2400" dirty="0"/>
              <a:t>“) – organizace, postavení, pravomoc a působnost</a:t>
            </a:r>
          </a:p>
          <a:p>
            <a:pPr algn="just">
              <a:lnSpc>
                <a:spcPct val="80000"/>
              </a:lnSpc>
              <a:defRPr/>
            </a:pPr>
            <a:r>
              <a:rPr lang="cs-CZ" sz="2400" dirty="0">
                <a:solidFill>
                  <a:srgbClr val="FF3300"/>
                </a:solidFill>
              </a:rPr>
              <a:t>SP hmotné</a:t>
            </a:r>
            <a:r>
              <a:rPr lang="cs-CZ" sz="2400" dirty="0"/>
              <a:t> („</a:t>
            </a:r>
            <a:r>
              <a:rPr lang="cs-CZ" sz="2400" i="1" dirty="0"/>
              <a:t>CO</a:t>
            </a:r>
            <a:r>
              <a:rPr lang="cs-CZ" sz="2400" dirty="0"/>
              <a:t>“) – normy upravující </a:t>
            </a:r>
            <a:r>
              <a:rPr lang="cs-CZ" sz="2400" dirty="0" err="1"/>
              <a:t>P+Po</a:t>
            </a:r>
            <a:r>
              <a:rPr lang="cs-CZ" sz="2400" dirty="0"/>
              <a:t>, úprava jednotlivých oblastí a úseků veřejné správy </a:t>
            </a:r>
            <a:r>
              <a:rPr lang="cs-CZ" sz="2400" dirty="0" smtClean="0"/>
              <a:t>(nepřesně ztotožňováno </a:t>
            </a:r>
            <a:r>
              <a:rPr lang="cs-CZ" sz="2400" dirty="0"/>
              <a:t>se zvláštní </a:t>
            </a:r>
            <a:r>
              <a:rPr lang="cs-CZ" sz="2400" dirty="0" smtClean="0"/>
              <a:t>částí správního práva)</a:t>
            </a:r>
            <a:endParaRPr lang="cs-CZ" sz="2400" dirty="0"/>
          </a:p>
          <a:p>
            <a:pPr algn="just">
              <a:lnSpc>
                <a:spcPct val="80000"/>
              </a:lnSpc>
              <a:defRPr/>
            </a:pPr>
            <a:r>
              <a:rPr lang="cs-CZ" sz="2400" dirty="0">
                <a:solidFill>
                  <a:srgbClr val="FF3300"/>
                </a:solidFill>
              </a:rPr>
              <a:t>SP procesní</a:t>
            </a:r>
            <a:r>
              <a:rPr lang="cs-CZ" sz="2400" dirty="0"/>
              <a:t> („</a:t>
            </a:r>
            <a:r>
              <a:rPr lang="cs-CZ" sz="2400" i="1" dirty="0"/>
              <a:t>JAK</a:t>
            </a:r>
            <a:r>
              <a:rPr lang="cs-CZ" sz="2400" dirty="0"/>
              <a:t>“) – úprava procesních postupů ve veřejné správě, někdy zaměňováno se správním řízením</a:t>
            </a:r>
          </a:p>
          <a:p>
            <a:pPr algn="just">
              <a:lnSpc>
                <a:spcPct val="80000"/>
              </a:lnSpc>
              <a:defRPr/>
            </a:pPr>
            <a:r>
              <a:rPr lang="cs-CZ" sz="2400" dirty="0">
                <a:solidFill>
                  <a:srgbClr val="FF3300"/>
                </a:solidFill>
              </a:rPr>
              <a:t>SP trestní</a:t>
            </a:r>
            <a:r>
              <a:rPr lang="cs-CZ" sz="2400" dirty="0"/>
              <a:t> – stanovuje následky za porušení právních norem, správně právní odpovědnost, oprávnění veřejné správy trestat</a:t>
            </a:r>
          </a:p>
          <a:p>
            <a:pPr marL="342900" indent="-342900" algn="just">
              <a:lnSpc>
                <a:spcPct val="100000"/>
              </a:lnSpc>
              <a:spcAft>
                <a:spcPts val="0"/>
              </a:spcAft>
              <a:buClr>
                <a:srgbClr val="00287D"/>
              </a:buClr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76230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Opakování: právní odpovědnost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90000"/>
              </a:lnSpc>
              <a:buNone/>
              <a:defRPr/>
            </a:pPr>
            <a:r>
              <a:rPr lang="cs-CZ" sz="2000" i="1" dirty="0"/>
              <a:t>Uplatnění nepříznivých právních následků vůči porušiteli právní povinnosti</a:t>
            </a:r>
          </a:p>
          <a:p>
            <a:pPr marL="609600" indent="-609600" algn="just">
              <a:lnSpc>
                <a:spcPct val="90000"/>
              </a:lnSpc>
              <a:buFontTx/>
              <a:buAutoNum type="arabicPeriod"/>
              <a:defRPr/>
            </a:pPr>
            <a:r>
              <a:rPr lang="cs-CZ" sz="2000" dirty="0"/>
              <a:t>Primární právní povinnost – zákaz či příkaz </a:t>
            </a:r>
            <a:r>
              <a:rPr lang="cs-CZ" sz="2000" dirty="0" smtClean="0"/>
              <a:t>(např. stanovená </a:t>
            </a:r>
            <a:r>
              <a:rPr lang="cs-CZ" sz="2000" dirty="0"/>
              <a:t>rychlost 50 km/h)</a:t>
            </a:r>
          </a:p>
          <a:p>
            <a:pPr marL="609600" indent="-609600" algn="just">
              <a:lnSpc>
                <a:spcPct val="90000"/>
              </a:lnSpc>
              <a:buFontTx/>
              <a:buAutoNum type="arabicPeriod"/>
              <a:defRPr/>
            </a:pPr>
            <a:r>
              <a:rPr lang="cs-CZ" sz="2000" dirty="0"/>
              <a:t>Porušení právní povinnosti – jednáním či opomenutím, </a:t>
            </a:r>
            <a:r>
              <a:rPr lang="cs-CZ" sz="2000" u="sng" dirty="0">
                <a:solidFill>
                  <a:srgbClr val="FF3300"/>
                </a:solidFill>
              </a:rPr>
              <a:t>DELIKT</a:t>
            </a:r>
            <a:r>
              <a:rPr lang="cs-CZ" sz="2000" dirty="0">
                <a:solidFill>
                  <a:srgbClr val="FF3300"/>
                </a:solidFill>
              </a:rPr>
              <a:t>/PROTIPRÁVNOST</a:t>
            </a:r>
          </a:p>
          <a:p>
            <a:pPr marL="609600" indent="-609600" algn="just">
              <a:lnSpc>
                <a:spcPct val="90000"/>
              </a:lnSpc>
              <a:buFontTx/>
              <a:buAutoNum type="arabicPeriod"/>
              <a:defRPr/>
            </a:pPr>
            <a:r>
              <a:rPr lang="cs-CZ" sz="2000" dirty="0"/>
              <a:t>Sekundární sankční povinnost – </a:t>
            </a:r>
            <a:r>
              <a:rPr lang="cs-CZ" sz="2000" b="1" dirty="0">
                <a:solidFill>
                  <a:srgbClr val="FF3300"/>
                </a:solidFill>
              </a:rPr>
              <a:t>ODPOVĚDNOST</a:t>
            </a:r>
          </a:p>
          <a:p>
            <a:pPr marL="342900" indent="-342900" algn="just">
              <a:lnSpc>
                <a:spcPct val="90000"/>
              </a:lnSpc>
              <a:defRPr/>
            </a:pPr>
            <a:r>
              <a:rPr lang="cs-CZ" sz="2000" dirty="0"/>
              <a:t>Aktivní koncepce odpovědnosti (perspektivní) – s existencí primární právní povinnosti</a:t>
            </a:r>
          </a:p>
          <a:p>
            <a:pPr marL="342900" indent="-342900" algn="just">
              <a:lnSpc>
                <a:spcPct val="90000"/>
              </a:lnSpc>
              <a:defRPr/>
            </a:pPr>
            <a:r>
              <a:rPr lang="cs-CZ" sz="2000" dirty="0"/>
              <a:t>Pasivní koncepce odpovědnosti (</a:t>
            </a:r>
            <a:r>
              <a:rPr lang="cs-CZ" sz="2000" dirty="0">
                <a:solidFill>
                  <a:srgbClr val="FF3300"/>
                </a:solidFill>
              </a:rPr>
              <a:t>retrospektivní</a:t>
            </a:r>
            <a:r>
              <a:rPr lang="cs-CZ" sz="2000" dirty="0"/>
              <a:t>) – v důsledku porušení primární právní povinnosti, vznik (nového) </a:t>
            </a:r>
            <a:r>
              <a:rPr lang="cs-CZ" sz="2000" u="sng" dirty="0"/>
              <a:t>sekundárního sankčního právního</a:t>
            </a:r>
            <a:r>
              <a:rPr lang="cs-CZ" sz="2000" dirty="0"/>
              <a:t> </a:t>
            </a:r>
            <a:r>
              <a:rPr lang="cs-CZ" sz="2000" u="sng" dirty="0"/>
              <a:t>vztahu </a:t>
            </a:r>
            <a:r>
              <a:rPr lang="cs-CZ" sz="2000" dirty="0"/>
              <a:t>(obsahem je mj. právo uložit sankci a povinnost ji strpět a vykonat)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783048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právní odpovědnosti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323975"/>
            <a:ext cx="8066301" cy="4508025"/>
          </a:xfrm>
        </p:spPr>
        <p:txBody>
          <a:bodyPr/>
          <a:lstStyle/>
          <a:p>
            <a:pPr algn="just">
              <a:lnSpc>
                <a:spcPct val="80000"/>
              </a:lnSpc>
              <a:defRPr/>
            </a:pPr>
            <a:r>
              <a:rPr lang="cs-CZ" sz="2400" b="1" dirty="0"/>
              <a:t>Funkce</a:t>
            </a:r>
            <a:r>
              <a:rPr lang="cs-CZ" sz="2400" dirty="0"/>
              <a:t>: reparační, satisfakční, </a:t>
            </a:r>
            <a:r>
              <a:rPr lang="cs-CZ" sz="2400" dirty="0" err="1"/>
              <a:t>retributivní</a:t>
            </a:r>
            <a:r>
              <a:rPr lang="cs-CZ" sz="2400" dirty="0"/>
              <a:t>, represivní, preventivní, výchovná, signalizační</a:t>
            </a:r>
          </a:p>
          <a:p>
            <a:pPr algn="just">
              <a:lnSpc>
                <a:spcPct val="80000"/>
              </a:lnSpc>
              <a:defRPr/>
            </a:pPr>
            <a:r>
              <a:rPr lang="cs-CZ" sz="2400" dirty="0"/>
              <a:t>Podle rozsudku Městského soudu v Praze ze dne 16. 11. 2004, č.j. 10 Ca 250/2003 - 48, publikovaný pod č. 560/2005 Sb. NSS „</a:t>
            </a:r>
            <a:r>
              <a:rPr lang="cs-CZ" sz="2400" i="1" dirty="0">
                <a:solidFill>
                  <a:srgbClr val="FF3300"/>
                </a:solidFill>
              </a:rPr>
              <a:t>preventivní</a:t>
            </a:r>
            <a:r>
              <a:rPr lang="cs-CZ" sz="2400" i="1" dirty="0"/>
              <a:t> úloha postihu nespočívá jen v účinku vůči žalobci. Postih musí mít sílu </a:t>
            </a:r>
            <a:r>
              <a:rPr lang="cs-CZ" sz="2400" i="1" dirty="0">
                <a:solidFill>
                  <a:srgbClr val="FF3300"/>
                </a:solidFill>
              </a:rPr>
              <a:t>odradit </a:t>
            </a:r>
            <a:r>
              <a:rPr lang="cs-CZ" sz="2400" i="1" dirty="0"/>
              <a:t>od nezákonného postupu i jiné nositele stejných zákonných povinností; tento účinek pak může vyvolat jen postih odpovídající významu chráněného zájmu, včas a věcně správně vyvozený. Jde-li o finanční postih, musí být </a:t>
            </a:r>
            <a:r>
              <a:rPr lang="cs-CZ" sz="2400" i="1" dirty="0">
                <a:solidFill>
                  <a:srgbClr val="FF3300"/>
                </a:solidFill>
              </a:rPr>
              <a:t>znatelný</a:t>
            </a:r>
            <a:r>
              <a:rPr lang="cs-CZ" sz="2400" i="1" dirty="0"/>
              <a:t> v majetkové sféře delikventa, tedy být nikoli pro něho zanedbatelný, a nutně tak musí v sobě obsahovat i </a:t>
            </a:r>
            <a:r>
              <a:rPr lang="cs-CZ" sz="2400" i="1" dirty="0">
                <a:solidFill>
                  <a:srgbClr val="FF3300"/>
                </a:solidFill>
              </a:rPr>
              <a:t>represivní složku</a:t>
            </a:r>
            <a:r>
              <a:rPr lang="cs-CZ" sz="2400" i="1" dirty="0"/>
              <a:t>. V opačném případě by totiž postih delikventa smysl postrádal</a:t>
            </a:r>
            <a:r>
              <a:rPr lang="cs-CZ" sz="2400" dirty="0"/>
              <a:t>“.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852007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právní odpovědnosti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2400" dirty="0">
                <a:solidFill>
                  <a:srgbClr val="000000"/>
                </a:solidFill>
              </a:rPr>
              <a:t>NSS, </a:t>
            </a:r>
            <a:r>
              <a:rPr lang="cs-CZ" altLang="cs-CZ" sz="2400" dirty="0" err="1">
                <a:solidFill>
                  <a:srgbClr val="000000"/>
                </a:solidFill>
              </a:rPr>
              <a:t>sp</a:t>
            </a:r>
            <a:r>
              <a:rPr lang="cs-CZ" altLang="cs-CZ" sz="2400" dirty="0">
                <a:solidFill>
                  <a:srgbClr val="000000"/>
                </a:solidFill>
              </a:rPr>
              <a:t>. zn. 7 As 188/2012, č. 2878/2013 Sb. NSS „</a:t>
            </a:r>
            <a:r>
              <a:rPr lang="cs-CZ" altLang="cs-CZ" sz="2400" i="1" dirty="0">
                <a:solidFill>
                  <a:srgbClr val="000000"/>
                </a:solidFill>
              </a:rPr>
              <a:t>Pokuta může být </a:t>
            </a:r>
            <a:r>
              <a:rPr lang="cs-CZ" altLang="cs-CZ" sz="2400" i="1" dirty="0">
                <a:solidFill>
                  <a:srgbClr val="FF0000"/>
                </a:solidFill>
              </a:rPr>
              <a:t>ojedinělá a nebývale vysoká</a:t>
            </a:r>
            <a:r>
              <a:rPr lang="cs-CZ" altLang="cs-CZ" sz="2400" i="1" dirty="0">
                <a:solidFill>
                  <a:srgbClr val="000000"/>
                </a:solidFill>
              </a:rPr>
              <a:t>, ukládá-li se za neobvyklý a velmi závažný správní delikt, tedy za něco, co vybočuje z obvyklého standardu „běžných“ deliktů a na co je třeba reagovat přísnější sankcí.“. </a:t>
            </a:r>
            <a:endParaRPr lang="cs-CZ" altLang="cs-CZ" sz="2400" i="1" dirty="0" smtClean="0">
              <a:solidFill>
                <a:srgbClr val="000000"/>
              </a:solidFill>
            </a:endParaRPr>
          </a:p>
          <a:p>
            <a:pPr algn="just">
              <a:lnSpc>
                <a:spcPct val="100000"/>
              </a:lnSpc>
            </a:pPr>
            <a:endParaRPr lang="cs-CZ" altLang="cs-CZ" sz="2400" i="1" dirty="0" smtClean="0">
              <a:solidFill>
                <a:srgbClr val="000000"/>
              </a:solidFill>
            </a:endParaRPr>
          </a:p>
          <a:p>
            <a:pPr algn="just">
              <a:lnSpc>
                <a:spcPct val="100000"/>
              </a:lnSpc>
            </a:pPr>
            <a:r>
              <a:rPr lang="cs-CZ" altLang="cs-CZ" sz="2400" dirty="0" smtClean="0">
                <a:solidFill>
                  <a:srgbClr val="000000"/>
                </a:solidFill>
              </a:rPr>
              <a:t>trest musí bolet, takže pokuta vysoká ano, ale nikdy </a:t>
            </a:r>
            <a:r>
              <a:rPr lang="cs-CZ" altLang="cs-CZ" sz="2400" b="1" dirty="0" smtClean="0">
                <a:solidFill>
                  <a:srgbClr val="000000"/>
                </a:solidFill>
              </a:rPr>
              <a:t>ne likvidační!</a:t>
            </a:r>
          </a:p>
          <a:p>
            <a:pPr algn="just">
              <a:lnSpc>
                <a:spcPct val="100000"/>
              </a:lnSpc>
            </a:pPr>
            <a:r>
              <a:rPr lang="cs-CZ" altLang="cs-CZ" sz="2400" dirty="0" smtClean="0">
                <a:solidFill>
                  <a:srgbClr val="000000"/>
                </a:solidFill>
              </a:rPr>
              <a:t>je </a:t>
            </a:r>
            <a:r>
              <a:rPr lang="cs-CZ" altLang="cs-CZ" sz="2400" dirty="0">
                <a:solidFill>
                  <a:srgbClr val="000000"/>
                </a:solidFill>
              </a:rPr>
              <a:t>možné využívat rozpětí a </a:t>
            </a:r>
            <a:r>
              <a:rPr lang="cs-CZ" altLang="cs-CZ" sz="2400" b="1" dirty="0">
                <a:solidFill>
                  <a:srgbClr val="000000"/>
                </a:solidFill>
              </a:rPr>
              <a:t>správní uvážení</a:t>
            </a:r>
            <a:endParaRPr lang="cs-CZ" altLang="cs-CZ" sz="2400" b="1" i="1" dirty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1611269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prezentace-law-cz-4-3</Template>
  <TotalTime>241</TotalTime>
  <Words>3625</Words>
  <Application>Microsoft Office PowerPoint</Application>
  <PresentationFormat>Vlastní</PresentationFormat>
  <Paragraphs>302</Paragraphs>
  <Slides>40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40</vt:i4>
      </vt:variant>
    </vt:vector>
  </HeadingPairs>
  <TitlesOfParts>
    <vt:vector size="41" baseType="lpstr">
      <vt:lpstr>Prezentace_MU_CZ</vt:lpstr>
      <vt:lpstr>NV201K Správní trestání </vt:lpstr>
      <vt:lpstr>Program přednášky</vt:lpstr>
      <vt:lpstr>Kontrolní otázky</vt:lpstr>
      <vt:lpstr>Opakování: správní právo a veřejná správa: </vt:lpstr>
      <vt:lpstr>Opakování: právní prostředí veřejné správy</vt:lpstr>
      <vt:lpstr>Opakování: systematika správního práva</vt:lpstr>
      <vt:lpstr>Opakování: právní odpovědnost</vt:lpstr>
      <vt:lpstr>Funkce právní odpovědnosti</vt:lpstr>
      <vt:lpstr>Funkce právní odpovědnosti</vt:lpstr>
      <vt:lpstr>Předpoklady právní odpovědnosti</vt:lpstr>
      <vt:lpstr>Objektivní odpovědnost</vt:lpstr>
      <vt:lpstr>Objektivní odpovědnost</vt:lpstr>
      <vt:lpstr>Objektivní odpovědnost</vt:lpstr>
      <vt:lpstr>Subjektivní odpovědnost</vt:lpstr>
      <vt:lpstr>Správně právní odpovědnost</vt:lpstr>
      <vt:lpstr>Klíčové pojmy</vt:lpstr>
      <vt:lpstr>Posloupnost klíčových pojmů</vt:lpstr>
      <vt:lpstr>Správní delikt</vt:lpstr>
      <vt:lpstr>Obecné znaky správního deliktu</vt:lpstr>
      <vt:lpstr>Systém správních deliktů – dnes již jinak, blíže v další přednášce</vt:lpstr>
      <vt:lpstr>Vztahy mezi druhy správních deliktů</vt:lpstr>
      <vt:lpstr>Vztahy mezi druhy správních deliktů</vt:lpstr>
      <vt:lpstr>Vztahy mezi druhy správních deliktů</vt:lpstr>
      <vt:lpstr>Správní právo trestní</vt:lpstr>
      <vt:lpstr>Správní trestání</vt:lpstr>
      <vt:lpstr>Správní trestání</vt:lpstr>
      <vt:lpstr>Správní trestání</vt:lpstr>
      <vt:lpstr>Vztahy správních deliktů a trestných činů</vt:lpstr>
      <vt:lpstr>Vztahy správních deliktů a trestných činů</vt:lpstr>
      <vt:lpstr>Vztahy správních deliktů a trestných činů</vt:lpstr>
      <vt:lpstr>Zásady a limity</vt:lpstr>
      <vt:lpstr>Zásada zákonnosti</vt:lpstr>
      <vt:lpstr>Zásada proporcionality/přiměřenosti</vt:lpstr>
      <vt:lpstr>Správní uvážení</vt:lpstr>
      <vt:lpstr>Správní uvážení</vt:lpstr>
      <vt:lpstr>Subsidiarita postihu</vt:lpstr>
      <vt:lpstr>Zásada legitimního očekávání/ustálené rozhodovací praxe</vt:lpstr>
      <vt:lpstr>Zásada materiální pravdy</vt:lpstr>
      <vt:lpstr>„spravedlivý proces“</vt:lpstr>
      <vt:lpstr>Prameny správního práva trestního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Lukas Potesil</dc:creator>
  <cp:lastModifiedBy>Lukáš</cp:lastModifiedBy>
  <cp:revision>58</cp:revision>
  <cp:lastPrinted>2019-03-19T12:48:28Z</cp:lastPrinted>
  <dcterms:created xsi:type="dcterms:W3CDTF">2019-02-27T15:02:38Z</dcterms:created>
  <dcterms:modified xsi:type="dcterms:W3CDTF">2020-03-26T08:11:24Z</dcterms:modified>
</cp:coreProperties>
</file>