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13" r:id="rId12"/>
    <p:sldId id="307" r:id="rId13"/>
    <p:sldId id="308" r:id="rId14"/>
    <p:sldId id="309" r:id="rId15"/>
    <p:sldId id="310" r:id="rId16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>
        <p:scale>
          <a:sx n="100" d="100"/>
          <a:sy n="100" d="100"/>
        </p:scale>
        <p:origin x="-780" y="-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NV201K Správní trestání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/>
              <a:t>5. </a:t>
            </a:r>
            <a:r>
              <a:rPr lang="cs-CZ" dirty="0" smtClean="0"/>
              <a:t>přednáška</a:t>
            </a:r>
          </a:p>
          <a:p>
            <a:pPr algn="ctr"/>
            <a:r>
              <a:rPr lang="cs-CZ" dirty="0" smtClean="0"/>
              <a:t>JUDr. Lukáš Potěšil, Ph.D. </a:t>
            </a:r>
          </a:p>
          <a:p>
            <a:pPr algn="ctr"/>
            <a:r>
              <a:rPr lang="cs-CZ" smtClean="0"/>
              <a:t>26. </a:t>
            </a:r>
            <a:r>
              <a:rPr lang="cs-CZ" dirty="0" smtClean="0"/>
              <a:t>3. 2020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711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přestupcích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altLang="cs-CZ" dirty="0"/>
              <a:t>Co je </a:t>
            </a:r>
            <a:r>
              <a:rPr lang="cs-CZ" altLang="cs-CZ" dirty="0">
                <a:solidFill>
                  <a:srgbClr val="FF0000"/>
                </a:solidFill>
              </a:rPr>
              <a:t>výlučně v </a:t>
            </a:r>
            <a:r>
              <a:rPr lang="cs-CZ" altLang="cs-CZ" dirty="0" err="1">
                <a:solidFill>
                  <a:srgbClr val="FF0000"/>
                </a:solidFill>
              </a:rPr>
              <a:t>PřesZ</a:t>
            </a:r>
            <a:endParaRPr lang="cs-CZ" altLang="cs-CZ" dirty="0"/>
          </a:p>
          <a:p>
            <a:pPr algn="just">
              <a:lnSpc>
                <a:spcPct val="100000"/>
              </a:lnSpc>
            </a:pPr>
            <a:r>
              <a:rPr lang="cs-CZ" altLang="cs-CZ" dirty="0"/>
              <a:t>§ 64 předání věci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§ 65 právní styk s cizinou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§ 71 osoba přímo postižená spácháním přestupku, § 72 SPO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§ 73 – 75 postup před zahájením řízení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§ 76 odložení věci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§ 79 zahájení řízení se souhlasem …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§ 84 „zákazy“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None/>
              <a:tabLst>
                <a:tab pos="539750" algn="l"/>
              </a:tabLst>
            </a:pPr>
            <a:endParaRPr lang="cs-CZ" altLang="cs-CZ" b="1" dirty="0"/>
          </a:p>
          <a:p>
            <a:pPr marL="0" indent="0">
              <a:lnSpc>
                <a:spcPct val="100000"/>
              </a:lnSpc>
              <a:buNone/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883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8618" y="392430"/>
            <a:ext cx="8088039" cy="647700"/>
          </a:xfrm>
        </p:spPr>
        <p:txBody>
          <a:bodyPr/>
          <a:lstStyle/>
          <a:p>
            <a:pPr algn="just"/>
            <a:r>
              <a:rPr lang="cs-CZ" dirty="0" smtClean="0"/>
              <a:t>Řízení o přestupcích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678" y="1402081"/>
            <a:ext cx="8083725" cy="499871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6" name="Obdélník 5"/>
          <p:cNvSpPr/>
          <p:nvPr/>
        </p:nvSpPr>
        <p:spPr bwMode="auto">
          <a:xfrm>
            <a:off x="518618" y="1409688"/>
            <a:ext cx="3983275" cy="191565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Postup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</a:t>
            </a:r>
            <a:r>
              <a:rPr lang="cs-CZ" b="1" dirty="0" smtClean="0"/>
              <a:t>řed zahájením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řízení 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</a:rPr>
              <a:t>(§ 137 vysvětlení, § 138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</a:rPr>
              <a:t>zajištění důkazu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, § 83 záruka za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splnění povinnosti, 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</a:rPr>
              <a:t>§ 42 podněty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, § 73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dirty="0" smtClean="0"/>
              <a:t>oznamování, 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§ 74 </a:t>
            </a:r>
            <a:r>
              <a:rPr lang="cs-CZ" sz="1800" dirty="0" smtClean="0"/>
              <a:t>„</a:t>
            </a:r>
            <a:r>
              <a:rPr lang="cs-CZ" sz="1800" dirty="0" err="1" smtClean="0"/>
              <a:t>předšetřování</a:t>
            </a:r>
            <a:r>
              <a:rPr lang="cs-CZ" sz="1800" dirty="0" smtClean="0"/>
              <a:t>“,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§</a:t>
            </a:r>
            <a:r>
              <a:rPr kumimoji="0" lang="cs-CZ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 75 součinnost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Šipka dolů 6"/>
          <p:cNvSpPr/>
          <p:nvPr/>
        </p:nvSpPr>
        <p:spPr bwMode="auto">
          <a:xfrm>
            <a:off x="2193722" y="3331544"/>
            <a:ext cx="544381" cy="688634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Obdélník 7"/>
          <p:cNvSpPr/>
          <p:nvPr/>
        </p:nvSpPr>
        <p:spPr bwMode="auto">
          <a:xfrm>
            <a:off x="2505907" y="4020177"/>
            <a:ext cx="1980750" cy="237336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Zahájení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řízení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dirty="0" smtClean="0"/>
              <a:t>(§ 78, souhlas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dirty="0" smtClean="0"/>
              <a:t>§ 79, § 68 – 72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dirty="0" smtClean="0"/>
              <a:t>účastníci a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dirty="0" smtClean="0"/>
              <a:t>zúčastnění)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Šipka doprava 8"/>
          <p:cNvSpPr/>
          <p:nvPr/>
        </p:nvSpPr>
        <p:spPr bwMode="auto">
          <a:xfrm>
            <a:off x="4510833" y="1712559"/>
            <a:ext cx="1023436" cy="521153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" name="Ovál 9"/>
          <p:cNvSpPr/>
          <p:nvPr/>
        </p:nvSpPr>
        <p:spPr bwMode="auto">
          <a:xfrm>
            <a:off x="5507447" y="1411470"/>
            <a:ext cx="3077015" cy="121489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 smtClean="0"/>
              <a:t>§ 64 předání věci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§ 76 odložení věci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518618" y="4020178"/>
            <a:ext cx="1842046" cy="238822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příkaz/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příkaz </a:t>
            </a:r>
            <a:r>
              <a:rPr lang="cs-CZ" b="1" dirty="0" smtClean="0"/>
              <a:t>na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b="1" dirty="0" smtClean="0"/>
              <a:t>místě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 smtClean="0"/>
              <a:t>(nestačí-li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 smtClean="0">
                <a:solidFill>
                  <a:srgbClr val="7030A0"/>
                </a:solidFill>
              </a:rPr>
              <a:t>domluva</a:t>
            </a:r>
            <a:r>
              <a:rPr lang="cs-CZ" dirty="0" smtClean="0"/>
              <a:t>)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dirty="0" smtClean="0"/>
              <a:t>(</a:t>
            </a:r>
            <a:r>
              <a:rPr lang="cs-CZ" sz="1800" dirty="0" smtClean="0">
                <a:solidFill>
                  <a:srgbClr val="FF0000"/>
                </a:solidFill>
              </a:rPr>
              <a:t>§ 150</a:t>
            </a:r>
            <a:r>
              <a:rPr lang="cs-CZ" sz="1800" dirty="0" smtClean="0"/>
              <a:t>,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dirty="0" smtClean="0"/>
              <a:t>§ 90 – 92)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3" name="Přímá spojnice se šipkou 12"/>
          <p:cNvCxnSpPr/>
          <p:nvPr/>
        </p:nvCxnSpPr>
        <p:spPr bwMode="auto">
          <a:xfrm flipV="1">
            <a:off x="4486657" y="3253016"/>
            <a:ext cx="1020789" cy="11220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Obdélník 13"/>
          <p:cNvSpPr/>
          <p:nvPr/>
        </p:nvSpPr>
        <p:spPr bwMode="auto">
          <a:xfrm>
            <a:off x="5507447" y="2735267"/>
            <a:ext cx="3077015" cy="84795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b="1" dirty="0" smtClean="0"/>
              <a:t>příkaz/příkaz </a:t>
            </a:r>
            <a:r>
              <a:rPr lang="cs-CZ" b="1" dirty="0"/>
              <a:t>na </a:t>
            </a:r>
          </a:p>
          <a:p>
            <a:r>
              <a:rPr lang="cs-CZ" b="1" dirty="0"/>
              <a:t>místě </a:t>
            </a:r>
            <a:r>
              <a:rPr lang="cs-CZ" sz="1800" dirty="0" smtClean="0"/>
              <a:t>(</a:t>
            </a:r>
            <a:r>
              <a:rPr lang="cs-CZ" sz="1800" dirty="0" smtClean="0">
                <a:solidFill>
                  <a:srgbClr val="FF0000"/>
                </a:solidFill>
              </a:rPr>
              <a:t>§ </a:t>
            </a:r>
            <a:r>
              <a:rPr lang="cs-CZ" sz="1800" dirty="0">
                <a:solidFill>
                  <a:srgbClr val="FF0000"/>
                </a:solidFill>
              </a:rPr>
              <a:t>150</a:t>
            </a:r>
            <a:r>
              <a:rPr lang="cs-CZ" sz="1800" dirty="0" smtClean="0"/>
              <a:t>, § </a:t>
            </a:r>
            <a:r>
              <a:rPr lang="cs-CZ" sz="1800" dirty="0"/>
              <a:t>90 – 92)</a:t>
            </a:r>
          </a:p>
        </p:txBody>
      </p:sp>
      <p:cxnSp>
        <p:nvCxnSpPr>
          <p:cNvPr id="17" name="Přímá spojnice se šipkou 16"/>
          <p:cNvCxnSpPr/>
          <p:nvPr/>
        </p:nvCxnSpPr>
        <p:spPr bwMode="auto">
          <a:xfrm>
            <a:off x="4486657" y="4480806"/>
            <a:ext cx="108053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Ovál 17"/>
          <p:cNvSpPr/>
          <p:nvPr/>
        </p:nvSpPr>
        <p:spPr bwMode="auto">
          <a:xfrm>
            <a:off x="5565779" y="3767027"/>
            <a:ext cx="2996121" cy="121605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Dokazování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;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§ 80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ústní </a:t>
            </a:r>
            <a:r>
              <a:rPr lang="cs-CZ" dirty="0" smtClean="0"/>
              <a:t>jednání</a:t>
            </a:r>
            <a:endParaRPr kumimoji="0" lang="cs-CZ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" name="Šipka dolů 20"/>
          <p:cNvSpPr/>
          <p:nvPr/>
        </p:nvSpPr>
        <p:spPr bwMode="auto">
          <a:xfrm>
            <a:off x="5457930" y="4795935"/>
            <a:ext cx="674823" cy="314069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2" name="Šipka dolů 21"/>
          <p:cNvSpPr/>
          <p:nvPr/>
        </p:nvSpPr>
        <p:spPr bwMode="auto">
          <a:xfrm>
            <a:off x="7982812" y="4800871"/>
            <a:ext cx="547865" cy="309133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4" name="Obdélník 23"/>
          <p:cNvSpPr/>
          <p:nvPr/>
        </p:nvSpPr>
        <p:spPr bwMode="auto">
          <a:xfrm>
            <a:off x="6975326" y="5110003"/>
            <a:ext cx="1609136" cy="12835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Zastavení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b="1" dirty="0" smtClean="0"/>
              <a:t>řízení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dirty="0" smtClean="0"/>
              <a:t>(§ 86)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Obdélník 24"/>
          <p:cNvSpPr/>
          <p:nvPr/>
        </p:nvSpPr>
        <p:spPr bwMode="auto">
          <a:xfrm>
            <a:off x="4623603" y="5110003"/>
            <a:ext cx="2235588" cy="12835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Rozhodnutí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o vině 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(§ 93 – 95),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dirty="0" smtClean="0"/>
              <a:t>lhůty a náležitosti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10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přestupcích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b="1" dirty="0"/>
              <a:t>Část třetí </a:t>
            </a:r>
            <a:r>
              <a:rPr lang="cs-CZ" altLang="cs-CZ" sz="1800" dirty="0"/>
              <a:t>– řízení o přestupcích § 60 až 102; </a:t>
            </a:r>
          </a:p>
          <a:p>
            <a:pPr lvl="1" algn="just"/>
            <a:r>
              <a:rPr lang="cs-CZ" altLang="cs-CZ" sz="1800" b="1" dirty="0"/>
              <a:t>Příslušnost</a:t>
            </a:r>
            <a:r>
              <a:rPr lang="cs-CZ" altLang="cs-CZ" sz="1800" dirty="0"/>
              <a:t> § 60 až 64 (</a:t>
            </a:r>
            <a:r>
              <a:rPr lang="cs-CZ" altLang="cs-CZ" sz="1800" dirty="0" err="1"/>
              <a:t>ObÚRP</a:t>
            </a:r>
            <a:r>
              <a:rPr lang="cs-CZ" altLang="cs-CZ" sz="1800" dirty="0"/>
              <a:t>, přestupkové komise, zvláštní případ tzv. systémové podjatosti v § 63; </a:t>
            </a:r>
          </a:p>
          <a:p>
            <a:pPr lvl="1" algn="just"/>
            <a:r>
              <a:rPr lang="cs-CZ" altLang="cs-CZ" sz="1800" b="1" dirty="0"/>
              <a:t>doručování </a:t>
            </a:r>
            <a:r>
              <a:rPr lang="cs-CZ" altLang="cs-CZ" sz="1800" dirty="0"/>
              <a:t>§ 66 a 67 (lze veřejnou vyhláškou a přímo účastníkovi pro případ mj. obstrukce zmocněnců)</a:t>
            </a:r>
          </a:p>
          <a:p>
            <a:pPr lvl="1" algn="just"/>
            <a:r>
              <a:rPr lang="cs-CZ" altLang="cs-CZ" sz="1800" b="1" dirty="0"/>
              <a:t>Účastníci řízení </a:t>
            </a:r>
            <a:r>
              <a:rPr lang="cs-CZ" altLang="cs-CZ" sz="1800" dirty="0"/>
              <a:t>§ 68 až 72 (obviněný, poškozený a vlastník věci; § 71 </a:t>
            </a:r>
            <a:r>
              <a:rPr lang="cs-CZ" altLang="cs-CZ" sz="1800" b="1" dirty="0"/>
              <a:t>osoba přímo postižená spácháním přestupku</a:t>
            </a:r>
            <a:r>
              <a:rPr lang="cs-CZ" altLang="cs-CZ" sz="1800" dirty="0"/>
              <a:t>)</a:t>
            </a:r>
          </a:p>
          <a:p>
            <a:pPr lvl="1" algn="just"/>
            <a:r>
              <a:rPr lang="cs-CZ" altLang="cs-CZ" sz="1800" b="1" dirty="0"/>
              <a:t>Postup před zahájením řízení </a:t>
            </a:r>
            <a:r>
              <a:rPr lang="cs-CZ" altLang="cs-CZ" sz="1800" dirty="0"/>
              <a:t>§ 73 až 76 (oznamování a odložení věci)</a:t>
            </a:r>
          </a:p>
          <a:p>
            <a:pPr lvl="1" algn="just"/>
            <a:r>
              <a:rPr lang="cs-CZ" altLang="cs-CZ" sz="1800" b="1" dirty="0"/>
              <a:t>Průběh řízení </a:t>
            </a:r>
            <a:r>
              <a:rPr lang="cs-CZ" altLang="cs-CZ" sz="1800" dirty="0"/>
              <a:t>§ 77 až 87 (zahájení – oznámení, náležitosti; </a:t>
            </a:r>
            <a:r>
              <a:rPr lang="cs-CZ" altLang="cs-CZ" sz="1800" dirty="0">
                <a:solidFill>
                  <a:srgbClr val="FF0000"/>
                </a:solidFill>
              </a:rPr>
              <a:t>§ 80 ústní jednání – na požádání obviněného, je-li to nezbytné k uplatnění jeho práv</a:t>
            </a:r>
            <a:r>
              <a:rPr lang="cs-CZ" altLang="cs-CZ" sz="1800" dirty="0"/>
              <a:t>; dokazování, záruka za splnění povinnosti, přeměny PO; zastavení řízení, narovnání)</a:t>
            </a:r>
          </a:p>
          <a:p>
            <a:pPr lvl="1" algn="just"/>
            <a:r>
              <a:rPr lang="cs-CZ" altLang="cs-CZ" sz="1800" b="1" dirty="0"/>
              <a:t>Zvláštní druhy řízení </a:t>
            </a:r>
            <a:r>
              <a:rPr lang="cs-CZ" altLang="cs-CZ" sz="1800" dirty="0"/>
              <a:t>§ 88 až 92 (společné řízení, NŠ a BO, </a:t>
            </a:r>
            <a:r>
              <a:rPr lang="cs-CZ" altLang="cs-CZ" sz="1800" dirty="0">
                <a:solidFill>
                  <a:srgbClr val="FF0000"/>
                </a:solidFill>
              </a:rPr>
              <a:t>příkaz, příkaz na místě, příkazový blok</a:t>
            </a:r>
            <a:r>
              <a:rPr lang="cs-CZ" altLang="cs-CZ" sz="1800" dirty="0"/>
              <a:t>) </a:t>
            </a:r>
          </a:p>
          <a:p>
            <a:pPr marL="0" indent="0" algn="just">
              <a:buNone/>
            </a:pPr>
            <a:endParaRPr lang="cs-CZ" altLang="cs-CZ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883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přestupcích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 smtClean="0"/>
              <a:t>Ústní jednání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b="1" dirty="0">
                <a:solidFill>
                  <a:srgbClr val="FF0000"/>
                </a:solidFill>
              </a:rPr>
              <a:t>Ex offo: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dirty="0"/>
              <a:t>Nezbytné pro zjištění stavu věci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dirty="0"/>
              <a:t>Mladistvý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b="1" dirty="0">
                <a:solidFill>
                  <a:srgbClr val="FF0000"/>
                </a:solidFill>
              </a:rPr>
              <a:t>Na požádání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Obviněného, </a:t>
            </a:r>
            <a:r>
              <a:rPr lang="cs-CZ" b="1" dirty="0"/>
              <a:t>je-li to nezbytné k uplatnění jeho práv</a:t>
            </a:r>
            <a:r>
              <a:rPr lang="cs-CZ" dirty="0"/>
              <a:t>/poškozeného (+ předchozí </a:t>
            </a:r>
            <a:r>
              <a:rPr lang="cs-CZ" b="1" dirty="0">
                <a:solidFill>
                  <a:srgbClr val="FF0000"/>
                </a:solidFill>
              </a:rPr>
              <a:t>poučení</a:t>
            </a:r>
            <a:r>
              <a:rPr lang="cs-CZ" dirty="0"/>
              <a:t>)</a:t>
            </a:r>
          </a:p>
          <a:p>
            <a:pPr marL="457200" indent="-457200" algn="just">
              <a:lnSpc>
                <a:spcPct val="100000"/>
              </a:lnSpc>
              <a:buAutoNum type="alphaLcParenR"/>
            </a:pPr>
            <a:r>
              <a:rPr lang="cs-CZ" b="1" dirty="0"/>
              <a:t>Vyhoví</a:t>
            </a:r>
          </a:p>
          <a:p>
            <a:pPr marL="457200" indent="-457200" algn="just">
              <a:lnSpc>
                <a:spcPct val="100000"/>
              </a:lnSpc>
              <a:buAutoNum type="alphaLcParenR"/>
            </a:pPr>
            <a:r>
              <a:rPr lang="cs-CZ" b="1" dirty="0"/>
              <a:t>Zamítne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883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přestupcích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b="1" dirty="0"/>
              <a:t>Část třetí </a:t>
            </a:r>
            <a:r>
              <a:rPr lang="cs-CZ" altLang="cs-CZ" sz="1800" dirty="0"/>
              <a:t>– řízení o přestupcích § 60 až 102; </a:t>
            </a:r>
          </a:p>
          <a:p>
            <a:pPr lvl="1" algn="just"/>
            <a:r>
              <a:rPr lang="cs-CZ" altLang="cs-CZ" sz="1800" b="1" dirty="0"/>
              <a:t>Rozhodnutí o přestupku </a:t>
            </a:r>
            <a:r>
              <a:rPr lang="cs-CZ" altLang="cs-CZ" sz="1800" dirty="0"/>
              <a:t>§ 93 až 94 (náležitosti výrokové části, lhůta 60 dnů pro vydání rozhodnutí, nelze-li bezodkladně) </a:t>
            </a:r>
          </a:p>
          <a:p>
            <a:pPr lvl="1" algn="just"/>
            <a:r>
              <a:rPr lang="cs-CZ" altLang="cs-CZ" sz="1800" b="1" dirty="0"/>
              <a:t>Náklady řízení </a:t>
            </a:r>
            <a:r>
              <a:rPr lang="cs-CZ" altLang="cs-CZ" sz="1800" dirty="0"/>
              <a:t>§ 95 (paušální částka), vyhláška č. 520/2005 Sb.</a:t>
            </a:r>
          </a:p>
          <a:p>
            <a:pPr marL="0" indent="0" algn="just">
              <a:buNone/>
            </a:pPr>
            <a:endParaRPr lang="cs-CZ" altLang="cs-CZ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883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přestupcích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altLang="cs-CZ" dirty="0"/>
              <a:t>Rozhodnutí o přestupku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/>
              <a:t>Identifikace obviněného </a:t>
            </a:r>
            <a:r>
              <a:rPr lang="cs-CZ" altLang="cs-CZ" dirty="0"/>
              <a:t>+ </a:t>
            </a:r>
            <a:r>
              <a:rPr lang="cs-CZ" altLang="cs-CZ" i="1" dirty="0">
                <a:solidFill>
                  <a:srgbClr val="FF0000"/>
                </a:solidFill>
              </a:rPr>
              <a:t>je vinen, že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/>
              <a:t>Popis skutku </a:t>
            </a:r>
            <a:r>
              <a:rPr lang="cs-CZ" altLang="cs-CZ" dirty="0"/>
              <a:t>(návaznost na § 78 a oznámení o zahájení </a:t>
            </a:r>
            <a:r>
              <a:rPr lang="cs-CZ" altLang="cs-CZ" dirty="0" err="1"/>
              <a:t>říézení</a:t>
            </a:r>
            <a:r>
              <a:rPr lang="cs-CZ" altLang="cs-CZ" dirty="0"/>
              <a:t>) + </a:t>
            </a:r>
            <a:r>
              <a:rPr lang="cs-CZ" altLang="cs-CZ" i="1" dirty="0">
                <a:solidFill>
                  <a:srgbClr val="FF0000"/>
                </a:solidFill>
              </a:rPr>
              <a:t>tedy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/>
              <a:t>Skutková věta </a:t>
            </a:r>
            <a:r>
              <a:rPr lang="cs-CZ" altLang="cs-CZ" dirty="0"/>
              <a:t>(popis právní kvalifikace) + </a:t>
            </a:r>
            <a:r>
              <a:rPr lang="cs-CZ" altLang="cs-CZ" i="1" dirty="0">
                <a:solidFill>
                  <a:srgbClr val="FF0000"/>
                </a:solidFill>
              </a:rPr>
              <a:t>a tím spáchal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/>
              <a:t>Odkaz na § + </a:t>
            </a:r>
            <a:r>
              <a:rPr lang="cs-CZ" altLang="cs-CZ" i="1" dirty="0">
                <a:solidFill>
                  <a:srgbClr val="FF0000"/>
                </a:solidFill>
              </a:rPr>
              <a:t>za což se mu ukládá</a:t>
            </a:r>
            <a:endParaRPr lang="cs-CZ" altLang="cs-CZ" b="1" i="1" dirty="0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altLang="cs-CZ" b="1" dirty="0"/>
              <a:t>Správní trest/ochranné opatření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883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přednášky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dirty="0"/>
              <a:t>Přestupky </a:t>
            </a:r>
            <a:r>
              <a:rPr lang="cs-CZ" dirty="0"/>
              <a:t>(řízení o přestupcích a rozhodnutí o přestupku, specifika právní úpravy a procesního postupu v prvním stupni, zvláštní druhy řízení o přestupku).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dirty="0"/>
          </a:p>
          <a:p>
            <a:pPr algn="just">
              <a:lnSpc>
                <a:spcPct val="100000"/>
              </a:lnSpc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7877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Kontrolní otázky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i="1" dirty="0" smtClean="0"/>
              <a:t>Jaký je vztah správního řádu a zákona č. 250/2016 Sb.?</a:t>
            </a:r>
            <a:endParaRPr lang="cs-CZ" sz="2400" i="1" dirty="0" smtClean="0"/>
          </a:p>
          <a:p>
            <a:pPr algn="just">
              <a:lnSpc>
                <a:spcPct val="100000"/>
              </a:lnSpc>
            </a:pPr>
            <a:r>
              <a:rPr lang="cs-CZ" sz="2400" i="1" dirty="0" smtClean="0"/>
              <a:t>Jak a čím se zahajuje řízení o přestupku?</a:t>
            </a:r>
          </a:p>
          <a:p>
            <a:pPr algn="just">
              <a:lnSpc>
                <a:spcPct val="100000"/>
              </a:lnSpc>
            </a:pPr>
            <a:r>
              <a:rPr lang="cs-CZ" sz="2400" i="1" dirty="0" smtClean="0"/>
              <a:t>Čím se ukončuje řízení o přestupku?</a:t>
            </a:r>
          </a:p>
          <a:p>
            <a:pPr algn="just">
              <a:lnSpc>
                <a:spcPct val="100000"/>
              </a:lnSpc>
            </a:pPr>
            <a:r>
              <a:rPr lang="cs-CZ" sz="2400" i="1" dirty="0" smtClean="0"/>
              <a:t>Jaká náležitosti má rozhodnutí o přestupku?</a:t>
            </a:r>
          </a:p>
          <a:p>
            <a:pPr algn="just">
              <a:lnSpc>
                <a:spcPct val="100000"/>
              </a:lnSpc>
            </a:pPr>
            <a:r>
              <a:rPr lang="cs-CZ" sz="2400" i="1" dirty="0" smtClean="0"/>
              <a:t>V jaké lhůtě je povinen správní orgán rozhodnout?</a:t>
            </a:r>
          </a:p>
          <a:p>
            <a:pPr algn="just">
              <a:lnSpc>
                <a:spcPct val="100000"/>
              </a:lnSpc>
            </a:pPr>
            <a:r>
              <a:rPr lang="cs-CZ" sz="2400" i="1" dirty="0" smtClean="0"/>
              <a:t>Proč je řízení o přestupku správním řízením?</a:t>
            </a:r>
          </a:p>
          <a:p>
            <a:pPr algn="just">
              <a:lnSpc>
                <a:spcPct val="100000"/>
              </a:lnSpc>
            </a:pPr>
            <a:r>
              <a:rPr lang="cs-CZ" sz="2400" i="1" dirty="0" smtClean="0"/>
              <a:t>Jakými zásadami je ovládáno řízení o přestupku?</a:t>
            </a:r>
            <a:endParaRPr lang="cs-CZ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1178127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přestupcích</a:t>
            </a:r>
            <a:endParaRPr lang="cs-CZ" dirty="0"/>
          </a:p>
        </p:txBody>
      </p:sp>
      <p:pic>
        <p:nvPicPr>
          <p:cNvPr id="6" name="table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750" y="2401185"/>
            <a:ext cx="8066088" cy="272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463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přestupcích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dirty="0"/>
              <a:t>Jde o </a:t>
            </a:r>
            <a:r>
              <a:rPr lang="cs-CZ" altLang="cs-CZ" sz="2000" b="1" dirty="0">
                <a:solidFill>
                  <a:srgbClr val="FF0000"/>
                </a:solidFill>
              </a:rPr>
              <a:t>správní řízení </a:t>
            </a:r>
            <a:r>
              <a:rPr lang="cs-CZ" altLang="cs-CZ" sz="2000" dirty="0"/>
              <a:t>(§ 9 </a:t>
            </a:r>
            <a:r>
              <a:rPr lang="cs-CZ" altLang="cs-CZ" sz="2000" dirty="0" err="1"/>
              <a:t>SpŘ</a:t>
            </a:r>
            <a:r>
              <a:rPr lang="cs-CZ" altLang="cs-CZ" sz="2000" dirty="0"/>
              <a:t>) – rozhoduje se </a:t>
            </a:r>
            <a:r>
              <a:rPr lang="cs-CZ" altLang="cs-CZ" sz="2000" b="1" dirty="0"/>
              <a:t>o právech a povinnostech konkrétní osoby </a:t>
            </a:r>
            <a:r>
              <a:rPr lang="cs-CZ" altLang="cs-CZ" sz="2000" dirty="0"/>
              <a:t>(obviněný/ podezřelý/pachatel/účastník řízení, … i </a:t>
            </a:r>
            <a:r>
              <a:rPr lang="cs-CZ" altLang="cs-CZ" sz="2000" dirty="0">
                <a:solidFill>
                  <a:srgbClr val="00B050"/>
                </a:solidFill>
              </a:rPr>
              <a:t>poškozený, vlastník věci</a:t>
            </a:r>
            <a:r>
              <a:rPr lang="cs-CZ" altLang="cs-CZ" sz="2000" dirty="0"/>
              <a:t>) a ukončuje se </a:t>
            </a:r>
            <a:r>
              <a:rPr lang="cs-CZ" altLang="cs-CZ" sz="2000" b="1" dirty="0"/>
              <a:t>vydáním rozhodnutí </a:t>
            </a:r>
            <a:r>
              <a:rPr lang="cs-CZ" altLang="cs-CZ" sz="2000" dirty="0"/>
              <a:t>(kombinace konstitutivních a deklaratorních prvků) – </a:t>
            </a:r>
            <a:r>
              <a:rPr lang="cs-CZ" altLang="cs-CZ" sz="2000" b="1" dirty="0">
                <a:solidFill>
                  <a:srgbClr val="FF0000"/>
                </a:solidFill>
              </a:rPr>
              <a:t>i když to není výslovně upraveno v </a:t>
            </a:r>
            <a:r>
              <a:rPr lang="cs-CZ" altLang="cs-CZ" sz="2000" b="1" dirty="0" err="1">
                <a:solidFill>
                  <a:srgbClr val="FF0000"/>
                </a:solidFill>
              </a:rPr>
              <a:t>PřesZ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dirty="0"/>
              <a:t>(tzv. materiální pojetí správního řízení)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Správní řízení </a:t>
            </a:r>
            <a:r>
              <a:rPr lang="cs-CZ" altLang="cs-CZ" sz="2000" dirty="0"/>
              <a:t>je obecně upraveno v části II a III </a:t>
            </a:r>
            <a:r>
              <a:rPr lang="cs-CZ" altLang="cs-CZ" sz="2000" dirty="0" err="1"/>
              <a:t>SpŘ</a:t>
            </a:r>
            <a:r>
              <a:rPr lang="cs-CZ" altLang="cs-CZ" sz="2000" dirty="0"/>
              <a:t> (§ 9 – 153)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 err="1"/>
              <a:t>Subsidiráně</a:t>
            </a:r>
            <a:r>
              <a:rPr lang="cs-CZ" altLang="cs-CZ" sz="2000" dirty="0"/>
              <a:t> se postupuje podle </a:t>
            </a:r>
            <a:r>
              <a:rPr lang="cs-CZ" altLang="cs-CZ" sz="2000" dirty="0" err="1"/>
              <a:t>SpŘ</a:t>
            </a:r>
            <a:r>
              <a:rPr lang="cs-CZ" altLang="cs-CZ" sz="2000" dirty="0"/>
              <a:t> (§ 1 odst. 2) – </a:t>
            </a:r>
            <a:r>
              <a:rPr lang="cs-CZ" altLang="cs-CZ" sz="2000" b="1" dirty="0"/>
              <a:t>i </a:t>
            </a:r>
            <a:r>
              <a:rPr lang="cs-CZ" altLang="cs-CZ" sz="2000" b="1" dirty="0">
                <a:solidFill>
                  <a:srgbClr val="FF0000"/>
                </a:solidFill>
              </a:rPr>
              <a:t>když to není výslovně upraveno v </a:t>
            </a:r>
            <a:r>
              <a:rPr lang="cs-CZ" altLang="cs-CZ" sz="2000" b="1" dirty="0" err="1">
                <a:solidFill>
                  <a:srgbClr val="FF0000"/>
                </a:solidFill>
              </a:rPr>
              <a:t>PřesZ</a:t>
            </a:r>
            <a:endParaRPr lang="cs-CZ" altLang="cs-CZ" sz="20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68883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přestupcích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dirty="0"/>
              <a:t>Procesní vztah mezi „</a:t>
            </a:r>
            <a:r>
              <a:rPr lang="cs-CZ" altLang="cs-CZ" sz="2000" b="1" dirty="0"/>
              <a:t>státem“ </a:t>
            </a:r>
            <a:r>
              <a:rPr lang="cs-CZ" altLang="cs-CZ" sz="2000" dirty="0"/>
              <a:t>(řízení vede se v </a:t>
            </a:r>
            <a:r>
              <a:rPr lang="cs-CZ" altLang="cs-CZ" sz="2000" b="1" dirty="0">
                <a:solidFill>
                  <a:srgbClr val="00B050"/>
                </a:solidFill>
              </a:rPr>
              <a:t>přenesené působnosti </a:t>
            </a:r>
            <a:r>
              <a:rPr lang="cs-CZ" altLang="cs-CZ" sz="2000" dirty="0"/>
              <a:t>- § 103/1 </a:t>
            </a:r>
            <a:r>
              <a:rPr lang="cs-CZ" altLang="cs-CZ" sz="2000" dirty="0" err="1"/>
              <a:t>PřesZ</a:t>
            </a:r>
            <a:r>
              <a:rPr lang="cs-CZ" altLang="cs-CZ" sz="2000" dirty="0"/>
              <a:t>) </a:t>
            </a:r>
            <a:r>
              <a:rPr lang="cs-CZ" altLang="cs-CZ" sz="2000" b="1" dirty="0"/>
              <a:t>a obviněným</a:t>
            </a:r>
            <a:r>
              <a:rPr lang="cs-CZ" altLang="cs-CZ" sz="2000" dirty="0"/>
              <a:t>, obsahem je mj. </a:t>
            </a:r>
            <a:r>
              <a:rPr lang="cs-CZ" altLang="cs-CZ" sz="2000" dirty="0">
                <a:solidFill>
                  <a:srgbClr val="FF0000"/>
                </a:solidFill>
              </a:rPr>
              <a:t>právo na spravedlivý proces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Účelem je zjištění, </a:t>
            </a:r>
            <a:r>
              <a:rPr lang="cs-CZ" altLang="cs-CZ" sz="2000" dirty="0">
                <a:solidFill>
                  <a:schemeClr val="bg2"/>
                </a:solidFill>
              </a:rPr>
              <a:t>zda </a:t>
            </a:r>
          </a:p>
          <a:p>
            <a:pPr marL="457200" indent="-457200" algn="just">
              <a:lnSpc>
                <a:spcPct val="100000"/>
              </a:lnSpc>
              <a:buAutoNum type="alphaLcParenR"/>
            </a:pPr>
            <a:r>
              <a:rPr lang="cs-CZ" altLang="cs-CZ" sz="2000" b="1" dirty="0">
                <a:solidFill>
                  <a:srgbClr val="FF0000"/>
                </a:solidFill>
              </a:rPr>
              <a:t>se skutek stal</a:t>
            </a:r>
            <a:r>
              <a:rPr lang="cs-CZ" altLang="cs-CZ" sz="2000" dirty="0"/>
              <a:t>, </a:t>
            </a:r>
          </a:p>
          <a:p>
            <a:pPr marL="457200" indent="-457200" algn="just">
              <a:lnSpc>
                <a:spcPct val="100000"/>
              </a:lnSpc>
              <a:buAutoNum type="alphaLcParenR"/>
            </a:pPr>
            <a:r>
              <a:rPr lang="cs-CZ" altLang="cs-CZ" sz="2000" b="1" dirty="0">
                <a:solidFill>
                  <a:srgbClr val="FF0000"/>
                </a:solidFill>
              </a:rPr>
              <a:t>je skutek přestupkem</a:t>
            </a:r>
            <a:r>
              <a:rPr lang="cs-CZ" altLang="cs-CZ" sz="2000" dirty="0"/>
              <a:t> a </a:t>
            </a:r>
          </a:p>
          <a:p>
            <a:pPr marL="457200" indent="-457200" algn="just">
              <a:lnSpc>
                <a:spcPct val="100000"/>
              </a:lnSpc>
              <a:buAutoNum type="alphaLcParenR"/>
            </a:pPr>
            <a:r>
              <a:rPr lang="cs-CZ" altLang="cs-CZ" sz="2000" b="1" dirty="0">
                <a:solidFill>
                  <a:srgbClr val="FF0000"/>
                </a:solidFill>
              </a:rPr>
              <a:t>jej spáchal obviněný </a:t>
            </a:r>
            <a:r>
              <a:rPr lang="cs-CZ" altLang="cs-CZ" sz="2000" dirty="0">
                <a:solidFill>
                  <a:schemeClr val="bg2"/>
                </a:solidFill>
              </a:rPr>
              <a:t>(x zastavení řízení)</a:t>
            </a:r>
          </a:p>
          <a:p>
            <a:pPr marL="457200" indent="-457200" algn="just">
              <a:lnSpc>
                <a:spcPct val="100000"/>
              </a:lnSpc>
              <a:buAutoNum type="alphaLcParenR"/>
            </a:pPr>
            <a:endParaRPr lang="cs-CZ" altLang="cs-CZ" sz="2000" b="1" dirty="0">
              <a:solidFill>
                <a:schemeClr val="bg2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altLang="cs-CZ" sz="2000" dirty="0">
                <a:solidFill>
                  <a:schemeClr val="bg2"/>
                </a:solidFill>
              </a:rPr>
              <a:t>Pokud ano, </a:t>
            </a:r>
            <a:r>
              <a:rPr lang="cs-CZ" altLang="cs-CZ" sz="2000" b="1" dirty="0">
                <a:solidFill>
                  <a:schemeClr val="bg2"/>
                </a:solidFill>
              </a:rPr>
              <a:t>rychlé</a:t>
            </a:r>
            <a:r>
              <a:rPr lang="cs-CZ" altLang="cs-CZ" sz="2000" dirty="0">
                <a:solidFill>
                  <a:schemeClr val="bg2"/>
                </a:solidFill>
              </a:rPr>
              <a:t> uložení </a:t>
            </a:r>
            <a:r>
              <a:rPr lang="cs-CZ" altLang="cs-CZ" sz="2000" b="1" dirty="0">
                <a:solidFill>
                  <a:schemeClr val="bg2"/>
                </a:solidFill>
              </a:rPr>
              <a:t>spravedlivého</a:t>
            </a:r>
            <a:r>
              <a:rPr lang="cs-CZ" altLang="cs-CZ" sz="2000" dirty="0">
                <a:solidFill>
                  <a:schemeClr val="bg2"/>
                </a:solidFill>
              </a:rPr>
              <a:t> (přiměřeného) trestu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68883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přestupcích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5763" indent="-385763">
              <a:lnSpc>
                <a:spcPct val="100000"/>
              </a:lnSpc>
              <a:buFontTx/>
              <a:buAutoNum type="arabicPeriod"/>
            </a:pPr>
            <a:r>
              <a:rPr lang="cs-CZ" altLang="cs-CZ" dirty="0"/>
              <a:t>Co je </a:t>
            </a:r>
            <a:r>
              <a:rPr lang="cs-CZ" altLang="cs-CZ" dirty="0">
                <a:solidFill>
                  <a:srgbClr val="FF0000"/>
                </a:solidFill>
              </a:rPr>
              <a:t>výlučně ve </a:t>
            </a:r>
            <a:r>
              <a:rPr lang="cs-CZ" altLang="cs-CZ" b="1" dirty="0" err="1">
                <a:solidFill>
                  <a:srgbClr val="FF0000"/>
                </a:solidFill>
              </a:rPr>
              <a:t>SpŘ</a:t>
            </a:r>
            <a:endParaRPr lang="cs-CZ" altLang="cs-CZ" b="1" dirty="0">
              <a:solidFill>
                <a:srgbClr val="FF0000"/>
              </a:solidFill>
            </a:endParaRPr>
          </a:p>
          <a:p>
            <a:pPr marL="385763" indent="-385763">
              <a:lnSpc>
                <a:spcPct val="100000"/>
              </a:lnSpc>
              <a:buFontTx/>
              <a:buAutoNum type="arabicPeriod"/>
            </a:pPr>
            <a:r>
              <a:rPr lang="cs-CZ" altLang="cs-CZ" i="1" dirty="0"/>
              <a:t>Lex </a:t>
            </a:r>
            <a:r>
              <a:rPr lang="cs-CZ" altLang="cs-CZ" i="1" dirty="0" err="1"/>
              <a:t>generalis</a:t>
            </a:r>
            <a:r>
              <a:rPr lang="cs-CZ" altLang="cs-CZ" i="1" dirty="0"/>
              <a:t> </a:t>
            </a:r>
            <a:r>
              <a:rPr lang="cs-CZ" altLang="cs-CZ" dirty="0"/>
              <a:t>a </a:t>
            </a:r>
            <a:r>
              <a:rPr lang="cs-CZ" altLang="cs-CZ" i="1" dirty="0"/>
              <a:t>lex </a:t>
            </a:r>
            <a:r>
              <a:rPr lang="cs-CZ" altLang="cs-CZ" i="1" dirty="0" err="1"/>
              <a:t>specialis</a:t>
            </a:r>
            <a:endParaRPr lang="cs-CZ" altLang="cs-CZ" i="1" dirty="0"/>
          </a:p>
          <a:p>
            <a:pPr marL="385763" indent="-385763">
              <a:lnSpc>
                <a:spcPct val="100000"/>
              </a:lnSpc>
              <a:buFontTx/>
              <a:buAutoNum type="arabicPeriod"/>
            </a:pPr>
            <a:r>
              <a:rPr lang="cs-CZ" altLang="cs-CZ" dirty="0"/>
              <a:t>Co je </a:t>
            </a:r>
            <a:r>
              <a:rPr lang="cs-CZ" altLang="cs-CZ" dirty="0">
                <a:solidFill>
                  <a:srgbClr val="FF0000"/>
                </a:solidFill>
              </a:rPr>
              <a:t>výlučně v </a:t>
            </a:r>
            <a:r>
              <a:rPr lang="cs-CZ" altLang="cs-CZ" b="1" dirty="0">
                <a:solidFill>
                  <a:srgbClr val="FF0000"/>
                </a:solidFill>
              </a:rPr>
              <a:t>zákoně č. 250/2016 Sb.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883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přestupcích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altLang="cs-CZ" dirty="0"/>
              <a:t>Co již (tj. bylo do 30. 6. 2017, ale nyní) </a:t>
            </a:r>
            <a:r>
              <a:rPr lang="cs-CZ" altLang="cs-CZ" b="1" dirty="0"/>
              <a:t>není obsahem </a:t>
            </a:r>
            <a:r>
              <a:rPr lang="cs-CZ" altLang="cs-CZ" b="1" dirty="0" err="1"/>
              <a:t>PřesZ</a:t>
            </a:r>
            <a:r>
              <a:rPr lang="cs-CZ" altLang="cs-CZ" b="1" dirty="0"/>
              <a:t> </a:t>
            </a:r>
            <a:r>
              <a:rPr lang="cs-CZ" altLang="cs-CZ" dirty="0"/>
              <a:t>(a je výlučně ve </a:t>
            </a:r>
            <a:r>
              <a:rPr lang="cs-CZ" altLang="cs-CZ" dirty="0" err="1"/>
              <a:t>SpŘ</a:t>
            </a:r>
            <a:r>
              <a:rPr lang="cs-CZ" altLang="cs-CZ" dirty="0"/>
              <a:t> nebo jiném zákoně):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Vazba na správní řád (§ 51 </a:t>
            </a:r>
            <a:r>
              <a:rPr lang="cs-CZ" altLang="cs-CZ" dirty="0" err="1"/>
              <a:t>PřesZ</a:t>
            </a:r>
            <a:r>
              <a:rPr lang="cs-CZ" altLang="cs-CZ" dirty="0"/>
              <a:t>) - </a:t>
            </a:r>
            <a:r>
              <a:rPr lang="cs-CZ" altLang="cs-CZ" dirty="0">
                <a:solidFill>
                  <a:srgbClr val="FF0000"/>
                </a:solidFill>
              </a:rPr>
              <a:t>§ 1 odst. 2 </a:t>
            </a:r>
            <a:r>
              <a:rPr lang="cs-CZ" altLang="cs-CZ" dirty="0" err="1">
                <a:solidFill>
                  <a:srgbClr val="FF0000"/>
                </a:solidFill>
              </a:rPr>
              <a:t>SpŘ</a:t>
            </a:r>
            <a:endParaRPr lang="cs-CZ" altLang="cs-CZ" dirty="0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altLang="cs-CZ" dirty="0"/>
              <a:t>Podávání vysvětlení (§ 60 </a:t>
            </a:r>
            <a:r>
              <a:rPr lang="cs-CZ" altLang="cs-CZ" dirty="0" err="1"/>
              <a:t>PřesZ</a:t>
            </a:r>
            <a:r>
              <a:rPr lang="cs-CZ" altLang="cs-CZ" dirty="0"/>
              <a:t>) - </a:t>
            </a:r>
            <a:r>
              <a:rPr lang="cs-CZ" altLang="cs-CZ" dirty="0">
                <a:solidFill>
                  <a:srgbClr val="FF0000"/>
                </a:solidFill>
              </a:rPr>
              <a:t>§ 137 </a:t>
            </a:r>
            <a:r>
              <a:rPr lang="cs-CZ" altLang="cs-CZ" dirty="0" err="1">
                <a:solidFill>
                  <a:srgbClr val="FF0000"/>
                </a:solidFill>
              </a:rPr>
              <a:t>SpŘ</a:t>
            </a:r>
            <a:endParaRPr lang="cs-CZ" altLang="cs-CZ" dirty="0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altLang="cs-CZ" dirty="0"/>
              <a:t>Smír (§ 78 </a:t>
            </a:r>
            <a:r>
              <a:rPr lang="cs-CZ" altLang="cs-CZ" dirty="0" err="1"/>
              <a:t>PřesZ</a:t>
            </a:r>
            <a:r>
              <a:rPr lang="cs-CZ" altLang="cs-CZ" dirty="0"/>
              <a:t>)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Přezkoumání přestupku soudem (§ 83 </a:t>
            </a:r>
            <a:r>
              <a:rPr lang="cs-CZ" altLang="cs-CZ" dirty="0" err="1"/>
              <a:t>PřesZ</a:t>
            </a:r>
            <a:r>
              <a:rPr lang="cs-CZ" altLang="cs-CZ" dirty="0"/>
              <a:t>) – </a:t>
            </a:r>
            <a:r>
              <a:rPr lang="cs-CZ" altLang="cs-CZ" dirty="0">
                <a:solidFill>
                  <a:srgbClr val="FF0000"/>
                </a:solidFill>
              </a:rPr>
              <a:t>dle SŘS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Blokové řízení (§ 84 </a:t>
            </a:r>
            <a:r>
              <a:rPr lang="cs-CZ" altLang="cs-CZ" dirty="0" err="1"/>
              <a:t>PřesZ</a:t>
            </a:r>
            <a:r>
              <a:rPr lang="cs-CZ" altLang="cs-CZ" dirty="0"/>
              <a:t>) – </a:t>
            </a:r>
            <a:r>
              <a:rPr lang="cs-CZ" altLang="cs-CZ" dirty="0">
                <a:solidFill>
                  <a:srgbClr val="FF0000"/>
                </a:solidFill>
              </a:rPr>
              <a:t>příkaz na místě a příkazový blok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883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přestupcích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04925"/>
            <a:ext cx="8066301" cy="4527075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altLang="cs-CZ" sz="1800" dirty="0"/>
              <a:t>Zákon</a:t>
            </a:r>
            <a:r>
              <a:rPr lang="cs-CZ" altLang="cs-CZ" sz="1800" dirty="0">
                <a:solidFill>
                  <a:schemeClr val="accent1"/>
                </a:solidFill>
              </a:rPr>
              <a:t> č. 250/2016 Sb. </a:t>
            </a:r>
            <a:r>
              <a:rPr lang="cs-CZ" altLang="cs-CZ" sz="1800" dirty="0"/>
              <a:t>a </a:t>
            </a:r>
            <a:r>
              <a:rPr lang="cs-CZ" altLang="cs-CZ" sz="1800" dirty="0">
                <a:solidFill>
                  <a:srgbClr val="FF0000"/>
                </a:solidFill>
              </a:rPr>
              <a:t>č. 500/2004 Sb. </a:t>
            </a:r>
            <a:r>
              <a:rPr lang="cs-CZ" altLang="cs-CZ" sz="1800" i="1" dirty="0"/>
              <a:t>(lex </a:t>
            </a:r>
            <a:r>
              <a:rPr lang="cs-CZ" altLang="cs-CZ" sz="1800" i="1" dirty="0" err="1"/>
              <a:t>specialis</a:t>
            </a:r>
            <a:r>
              <a:rPr lang="cs-CZ" altLang="cs-CZ" sz="1800" i="1" dirty="0"/>
              <a:t> a lex </a:t>
            </a:r>
            <a:r>
              <a:rPr lang="cs-CZ" altLang="cs-CZ" sz="1800" i="1" dirty="0" err="1"/>
              <a:t>generalis</a:t>
            </a:r>
            <a:r>
              <a:rPr lang="cs-CZ" altLang="cs-CZ" sz="1800" i="1" dirty="0"/>
              <a:t>)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tabLst>
                <a:tab pos="539750" algn="l"/>
              </a:tabLst>
            </a:pP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Příslušnost správního orgánu + podjatost (</a:t>
            </a:r>
            <a:r>
              <a:rPr lang="cs-CZ" altLang="cs-CZ" sz="1800" dirty="0">
                <a:solidFill>
                  <a:schemeClr val="accent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§ 60 – 63 x</a:t>
            </a: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§ 10 – 14</a:t>
            </a: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tabLst>
                <a:tab pos="539750" algn="l"/>
              </a:tabLst>
            </a:pP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Oprávněná úřední osoba (</a:t>
            </a:r>
            <a:r>
              <a:rPr lang="cs-CZ" altLang="cs-CZ" sz="1800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§ 15 x</a:t>
            </a: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>
                <a:solidFill>
                  <a:schemeClr val="accent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§ 111 + § 112 odst. 9</a:t>
            </a: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tabLst>
                <a:tab pos="539750" algn="l"/>
              </a:tabLst>
            </a:pP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Ustanovení o doručování (</a:t>
            </a:r>
            <a:r>
              <a:rPr lang="cs-CZ" altLang="cs-CZ" sz="1800" dirty="0">
                <a:solidFill>
                  <a:schemeClr val="accent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§ 66 a 67 </a:t>
            </a: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x </a:t>
            </a:r>
            <a:r>
              <a:rPr lang="cs-CZ" altLang="cs-CZ" sz="1800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§ 19 – 26</a:t>
            </a: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tabLst>
                <a:tab pos="539750" algn="l"/>
              </a:tabLst>
            </a:pP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Účastníci řízení a osoby na řízení zúčastněné (</a:t>
            </a:r>
            <a:r>
              <a:rPr lang="cs-CZ" altLang="cs-CZ" sz="1800" dirty="0">
                <a:solidFill>
                  <a:schemeClr val="accent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§ 68 -72 </a:t>
            </a: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x </a:t>
            </a:r>
            <a:r>
              <a:rPr lang="cs-CZ" altLang="cs-CZ" sz="1800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§ 27 – 41</a:t>
            </a: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tabLst>
                <a:tab pos="539750" algn="l"/>
              </a:tabLst>
            </a:pP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Postup před zahájením řízení (</a:t>
            </a:r>
            <a:r>
              <a:rPr lang="cs-CZ" altLang="cs-CZ" sz="1800" dirty="0">
                <a:solidFill>
                  <a:schemeClr val="accent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§ 73 – 76 </a:t>
            </a: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x </a:t>
            </a:r>
            <a:r>
              <a:rPr lang="cs-CZ" altLang="cs-CZ" sz="1800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§ 42 – 43  a § 137 – 138</a:t>
            </a: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tabLst>
                <a:tab pos="539750" algn="l"/>
              </a:tabLst>
            </a:pP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Zahájení řízení (</a:t>
            </a:r>
            <a:r>
              <a:rPr lang="cs-CZ" altLang="cs-CZ" sz="1800" dirty="0">
                <a:solidFill>
                  <a:schemeClr val="accent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§ 77 – 79 </a:t>
            </a: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x  </a:t>
            </a:r>
            <a:r>
              <a:rPr lang="cs-CZ" altLang="cs-CZ" sz="1800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§ 46 – 47</a:t>
            </a: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tabLst>
                <a:tab pos="539750" algn="l"/>
              </a:tabLst>
            </a:pP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Ústní jednání (</a:t>
            </a:r>
            <a:r>
              <a:rPr lang="cs-CZ" altLang="cs-CZ" sz="1800" dirty="0">
                <a:solidFill>
                  <a:schemeClr val="accent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§ 80 </a:t>
            </a: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x </a:t>
            </a:r>
            <a:r>
              <a:rPr lang="cs-CZ" altLang="cs-CZ" sz="1800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§ 49</a:t>
            </a: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tabLst>
                <a:tab pos="539750" algn="l"/>
              </a:tabLst>
            </a:pP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Dokazování (</a:t>
            </a:r>
            <a:r>
              <a:rPr lang="cs-CZ" altLang="cs-CZ" sz="1800" dirty="0">
                <a:solidFill>
                  <a:schemeClr val="accent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§ 81 – 82 </a:t>
            </a: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x </a:t>
            </a:r>
            <a:r>
              <a:rPr lang="cs-CZ" altLang="cs-CZ" sz="1800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§ 50 – 57</a:t>
            </a: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tabLst>
                <a:tab pos="539750" algn="l"/>
              </a:tabLst>
            </a:pP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Záruka za splnění povinnosti (</a:t>
            </a:r>
            <a:r>
              <a:rPr lang="cs-CZ" altLang="cs-CZ" sz="1800" dirty="0">
                <a:solidFill>
                  <a:schemeClr val="accent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§ 83 </a:t>
            </a: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x </a:t>
            </a:r>
            <a:r>
              <a:rPr lang="cs-CZ" altLang="cs-CZ" sz="1800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§ 147</a:t>
            </a: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)	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tabLst>
                <a:tab pos="539750" algn="l"/>
              </a:tabLst>
            </a:pP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Přerušení a zastavení řízení (</a:t>
            </a:r>
            <a:r>
              <a:rPr lang="cs-CZ" altLang="cs-CZ" sz="1800" dirty="0">
                <a:solidFill>
                  <a:schemeClr val="accent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§ 85 – 86 </a:t>
            </a: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x </a:t>
            </a:r>
            <a:r>
              <a:rPr lang="cs-CZ" altLang="cs-CZ" sz="1800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§ 64 – 66</a:t>
            </a: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)	</a:t>
            </a:r>
            <a:r>
              <a:rPr lang="cs-CZ" altLang="cs-CZ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tabLst>
                <a:tab pos="539750" algn="l"/>
              </a:tabLst>
            </a:pP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Zvláštní druhy řízení, příkaz, příkaz na místě a příkazový blok (</a:t>
            </a:r>
            <a:r>
              <a:rPr lang="cs-CZ" altLang="cs-CZ" sz="1800" dirty="0">
                <a:solidFill>
                  <a:schemeClr val="accent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§ 88 – 92 </a:t>
            </a: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x </a:t>
            </a:r>
            <a:r>
              <a:rPr lang="cs-CZ" altLang="cs-CZ" sz="1800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§ 140 a 150</a:t>
            </a: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tabLst>
                <a:tab pos="539750" algn="l"/>
              </a:tabLst>
            </a:pP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Rozhodnutí o přestupku a náklady řízení (</a:t>
            </a:r>
            <a:r>
              <a:rPr lang="cs-CZ" altLang="cs-CZ" sz="1800" dirty="0">
                <a:solidFill>
                  <a:schemeClr val="accent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§ 93 – 95 </a:t>
            </a: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x </a:t>
            </a:r>
            <a:r>
              <a:rPr lang="cs-CZ" altLang="cs-CZ" sz="1800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§ 67 – 79</a:t>
            </a: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tabLst>
                <a:tab pos="539750" algn="l"/>
              </a:tabLst>
            </a:pP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Odvolání a řízení o odvolání (</a:t>
            </a:r>
            <a:r>
              <a:rPr lang="cs-CZ" altLang="cs-CZ" sz="1800" dirty="0">
                <a:solidFill>
                  <a:schemeClr val="accent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§ 96 – 98 </a:t>
            </a: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x </a:t>
            </a:r>
            <a:r>
              <a:rPr lang="cs-CZ" altLang="cs-CZ" sz="1800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§ 81 – 93</a:t>
            </a: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tabLst>
                <a:tab pos="539750" algn="l"/>
              </a:tabLst>
            </a:pP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Zvláštní postupy po právní moci rozhodnutí o přestupku (</a:t>
            </a:r>
            <a:r>
              <a:rPr lang="cs-CZ" altLang="cs-CZ" sz="1800" dirty="0">
                <a:solidFill>
                  <a:schemeClr val="accent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§ 99 – 101 </a:t>
            </a: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x </a:t>
            </a:r>
            <a:r>
              <a:rPr lang="cs-CZ" altLang="cs-CZ" sz="1800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§ 94 – 99</a:t>
            </a:r>
            <a:r>
              <a:rPr lang="cs-CZ" altLang="cs-CZ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)</a:t>
            </a:r>
            <a:r>
              <a:rPr lang="cs-CZ" altLang="cs-CZ" sz="1800" b="1" dirty="0">
                <a:latin typeface="Cambria" panose="02040503050406030204" pitchFamily="18" charset="0"/>
                <a:cs typeface="Times New Roman" panose="02020603050405020304" pitchFamily="18" charset="0"/>
              </a:rPr>
              <a:t>	</a:t>
            </a:r>
            <a:endParaRPr lang="cs-CZ" altLang="cs-CZ" sz="1800" b="1" dirty="0"/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0"/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6888337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263</TotalTime>
  <Words>1003</Words>
  <Application>Microsoft Office PowerPoint</Application>
  <PresentationFormat>Vlastní</PresentationFormat>
  <Paragraphs>154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Prezentace_MU_CZ</vt:lpstr>
      <vt:lpstr>NV201K Správní trestání </vt:lpstr>
      <vt:lpstr>Program přednášky</vt:lpstr>
      <vt:lpstr>Kontrolní otázky</vt:lpstr>
      <vt:lpstr>Řízení o přestupcích</vt:lpstr>
      <vt:lpstr>Řízení o přestupcích</vt:lpstr>
      <vt:lpstr>Řízení o přestupcích</vt:lpstr>
      <vt:lpstr>Řízení o přestupcích</vt:lpstr>
      <vt:lpstr>Řízení o přestupcích</vt:lpstr>
      <vt:lpstr>Řízení o přestupcích</vt:lpstr>
      <vt:lpstr>Řízení o přestupcích</vt:lpstr>
      <vt:lpstr>Řízení o přestupcích</vt:lpstr>
      <vt:lpstr>Řízení o přestupcích</vt:lpstr>
      <vt:lpstr>Řízení o přestupcích</vt:lpstr>
      <vt:lpstr>Řízení o přestupcích</vt:lpstr>
      <vt:lpstr>Řízení o přestupcích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Lukáš</cp:lastModifiedBy>
  <cp:revision>65</cp:revision>
  <cp:lastPrinted>2019-03-19T12:48:28Z</cp:lastPrinted>
  <dcterms:created xsi:type="dcterms:W3CDTF">2019-02-27T15:02:38Z</dcterms:created>
  <dcterms:modified xsi:type="dcterms:W3CDTF">2020-03-26T08:10:43Z</dcterms:modified>
</cp:coreProperties>
</file>