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76"/>
  </p:notesMasterIdLst>
  <p:handoutMasterIdLst>
    <p:handoutMasterId r:id="rId77"/>
  </p:handoutMasterIdLst>
  <p:sldIdLst>
    <p:sldId id="256" r:id="rId2"/>
    <p:sldId id="545" r:id="rId3"/>
    <p:sldId id="546" r:id="rId4"/>
    <p:sldId id="547" r:id="rId5"/>
    <p:sldId id="548" r:id="rId6"/>
    <p:sldId id="549" r:id="rId7"/>
    <p:sldId id="550" r:id="rId8"/>
    <p:sldId id="518" r:id="rId9"/>
    <p:sldId id="501" r:id="rId10"/>
    <p:sldId id="502" r:id="rId11"/>
    <p:sldId id="503" r:id="rId12"/>
    <p:sldId id="504" r:id="rId13"/>
    <p:sldId id="551" r:id="rId14"/>
    <p:sldId id="552" r:id="rId15"/>
    <p:sldId id="553" r:id="rId16"/>
    <p:sldId id="554" r:id="rId17"/>
    <p:sldId id="555" r:id="rId18"/>
    <p:sldId id="508" r:id="rId19"/>
    <p:sldId id="556" r:id="rId20"/>
    <p:sldId id="510" r:id="rId21"/>
    <p:sldId id="557" r:id="rId22"/>
    <p:sldId id="383" r:id="rId23"/>
    <p:sldId id="443" r:id="rId24"/>
    <p:sldId id="434" r:id="rId25"/>
    <p:sldId id="558" r:id="rId26"/>
    <p:sldId id="435" r:id="rId27"/>
    <p:sldId id="436" r:id="rId28"/>
    <p:sldId id="384" r:id="rId29"/>
    <p:sldId id="385" r:id="rId30"/>
    <p:sldId id="426" r:id="rId31"/>
    <p:sldId id="442" r:id="rId32"/>
    <p:sldId id="326" r:id="rId33"/>
    <p:sldId id="351" r:id="rId34"/>
    <p:sldId id="517" r:id="rId35"/>
    <p:sldId id="353" r:id="rId36"/>
    <p:sldId id="354" r:id="rId37"/>
    <p:sldId id="523" r:id="rId38"/>
    <p:sldId id="560" r:id="rId39"/>
    <p:sldId id="522" r:id="rId40"/>
    <p:sldId id="355" r:id="rId41"/>
    <p:sldId id="356" r:id="rId42"/>
    <p:sldId id="406" r:id="rId43"/>
    <p:sldId id="358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562" r:id="rId53"/>
    <p:sldId id="350" r:id="rId54"/>
    <p:sldId id="343" r:id="rId55"/>
    <p:sldId id="347" r:id="rId56"/>
    <p:sldId id="349" r:id="rId57"/>
    <p:sldId id="563" r:id="rId58"/>
    <p:sldId id="484" r:id="rId59"/>
    <p:sldId id="565" r:id="rId60"/>
    <p:sldId id="566" r:id="rId61"/>
    <p:sldId id="567" r:id="rId62"/>
    <p:sldId id="569" r:id="rId63"/>
    <p:sldId id="485" r:id="rId64"/>
    <p:sldId id="457" r:id="rId65"/>
    <p:sldId id="542" r:id="rId66"/>
    <p:sldId id="459" r:id="rId67"/>
    <p:sldId id="460" r:id="rId68"/>
    <p:sldId id="461" r:id="rId69"/>
    <p:sldId id="570" r:id="rId70"/>
    <p:sldId id="463" r:id="rId71"/>
    <p:sldId id="465" r:id="rId72"/>
    <p:sldId id="466" r:id="rId73"/>
    <p:sldId id="305" r:id="rId74"/>
    <p:sldId id="324" r:id="rId7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00" y="10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Vybrané otázky trestního řízení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7A15FFF3-7ABF-4978-B5E8-16754B10F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b="1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2F1C8854-BE76-47F8-B92E-FB38D2083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zásada veřejnosti hlavního líčení není právem obviněného, se kterým by mohl volně disponovat, např. se ho vzdát, tj. obviněný nemá právo na neveřejné hlavní líčení, pokud tomu brání veřejný zájem  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700" dirty="0"/>
              <a:t>obviněný se taktéž nemůže vzdát práva na veřejné vyhlášení rozsudku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důvody pro vyloučení veřejnosti 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mravnost – obecný pohled, nemůže být rozhodující, že to co nepohorší mě, nepohorší ani jiné 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veřejný pořádek a národní bezpečnosti (utajované informace)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1700" dirty="0"/>
              <a:t>soukromý život účastníků řízení – s ohledem na osobu např.  obviněného, svědka lze očekávat zájem medií </a:t>
            </a:r>
          </a:p>
          <a:p>
            <a:pPr marL="742950" lvl="2" indent="-342900" algn="just">
              <a:lnSpc>
                <a:spcPct val="100000"/>
              </a:lnSpc>
              <a:buSzPct val="90000"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důvody pro vyloučení jednotlivce 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mladistvý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rušení důstojného průběhu  - např. </a:t>
            </a:r>
            <a:r>
              <a:rPr lang="cs-CZ" sz="1600" dirty="0" err="1"/>
              <a:t>dress</a:t>
            </a:r>
            <a:r>
              <a:rPr lang="cs-CZ" sz="1600" dirty="0"/>
              <a:t> </a:t>
            </a:r>
            <a:r>
              <a:rPr lang="cs-CZ" sz="1600" dirty="0" err="1"/>
              <a:t>code</a:t>
            </a:r>
            <a:r>
              <a:rPr lang="cs-CZ" sz="1600" dirty="0"/>
              <a:t> jednací síně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opatření proti přeplňování jednací síně  - tzv. na místenky – účast medií, příbuzenstva </a:t>
            </a:r>
          </a:p>
          <a:p>
            <a:pPr lvl="1" algn="just">
              <a:defRPr/>
            </a:pPr>
            <a:endParaRPr lang="cs-CZ" sz="1600" dirty="0"/>
          </a:p>
          <a:p>
            <a:pPr marL="342900" lvl="1" indent="-342900" algn="just">
              <a:buClr>
                <a:schemeClr val="folHlink"/>
              </a:buClr>
              <a:buSzPct val="90000"/>
              <a:buNone/>
              <a:defRPr/>
            </a:pPr>
            <a:endParaRPr lang="cs-CZ" sz="13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</p:txBody>
      </p:sp>
      <p:sp>
        <p:nvSpPr>
          <p:cNvPr id="16388" name="Zástupný symbol pro číslo snímku 5">
            <a:extLst>
              <a:ext uri="{FF2B5EF4-FFF2-40B4-BE49-F238E27FC236}">
                <a16:creationId xmlns:a16="http://schemas.microsoft.com/office/drawing/2014/main" id="{4E9575DE-49B0-42D9-940F-E314027345D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092B98-8B3E-419B-9BB9-64BED82AC65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4467F99E-D3FA-44FF-9DAD-A5127B72A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B0AB2C3A-60EA-4D14-AA33-BE53C0734F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obrazové záznamy a obrazové nebo zvukové přenosy jen se souhlasem předsedy senátu/samosoudce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zvukové záznam s vědomím předsedy senátu/samosoudce, pokud to nebude na úkor klidného nebo důstojného průběhu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„veřejnost“ přípravného řízení - § 8a - § 8c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- poskytování informací o trestním řízení ze strany orgánů činných v trestním řízení veřejnosti prostřednictvím sdělovacích prostředků a osobám na něm zúčastněným ; jinak je přípravné řízení neveřejné, jen „účastníci  řízení“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neohrozit objasnění skutečností důležitých pro trestní řízení </a:t>
            </a:r>
          </a:p>
          <a:p>
            <a:pPr lvl="1" algn="just"/>
            <a:r>
              <a:rPr lang="cs-CZ" altLang="cs-CZ" sz="1600" dirty="0"/>
              <a:t>nezveřejňovat o osobách údaje, které se přímo nedotýkají trestné činnosti </a:t>
            </a:r>
          </a:p>
          <a:p>
            <a:pPr lvl="1" algn="just"/>
            <a:r>
              <a:rPr lang="cs-CZ" altLang="cs-CZ" sz="1600" dirty="0"/>
              <a:t>dbát presumpci neviny</a:t>
            </a:r>
          </a:p>
          <a:p>
            <a:pPr algn="just"/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17412" name="Zástupný symbol pro číslo snímku 4">
            <a:extLst>
              <a:ext uri="{FF2B5EF4-FFF2-40B4-BE49-F238E27FC236}">
                <a16:creationId xmlns:a16="http://schemas.microsoft.com/office/drawing/2014/main" id="{68CA4F76-EAB9-4514-A536-58A262DCE9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5CBB5B-333D-47EE-B1F2-3413B127711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C8004662-2C02-4849-9A1E-E958B392B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Spravedlnost procesu  </a:t>
            </a:r>
            <a:endParaRPr lang="cs-CZ" altLang="cs-CZ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E7D436-9371-4B3C-B02A-BEFFC8E54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endParaRPr lang="cs-CZ" sz="1700" dirty="0"/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sz="1800" dirty="0"/>
              <a:t>§ 2/5 </a:t>
            </a:r>
            <a:r>
              <a:rPr lang="cs-CZ" sz="1800" dirty="0" err="1"/>
              <a:t>TrŘ</a:t>
            </a:r>
            <a:r>
              <a:rPr lang="cs-CZ" sz="1800" dirty="0"/>
              <a:t> - OČTŘ nezjišťují objektivní pravdu, ale skutkový stav ve důvodných pochybností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od 1. 1. 1994 - zjišťování skutkového stavu věci bez důvodných pochybností 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zásada tzv. materiální pravdy - úzká  souvislost se zásadou vyhledávací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nahradila do 31. 12. 1993 aplikovanou zásadu zjišťování skutečného stavu věci (tzv. zásadu objektivní pravdy)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5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od 1. 1. 2002 - zjišťování skutkového stavu bez důvodných pochybností za součinnosti stran 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/>
              <a:t>strany v hlavním líčení důkazy nejen navrhují, předkládají, ale i provádějí</a:t>
            </a:r>
          </a:p>
          <a:p>
            <a:pPr algn="just" eaLnBrk="1" hangingPunct="1">
              <a:defRPr/>
            </a:pPr>
            <a:endParaRPr lang="cs-CZ" sz="1800" dirty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18436" name="Zástupný symbol pro číslo snímku 5">
            <a:extLst>
              <a:ext uri="{FF2B5EF4-FFF2-40B4-BE49-F238E27FC236}">
                <a16:creationId xmlns:a16="http://schemas.microsoft.com/office/drawing/2014/main" id="{DAFCB8AD-5660-4938-9AB1-A7EEFABD4C2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432961-599A-4EFE-B9D1-D07CBBE8745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AD2AD9B-0CF6-4A17-B157-37DFB689D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BBD2A4A0-DA88-4BB6-97B7-6BD4C37D3C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algn="just" eaLnBrk="1" hangingPunct="1">
              <a:buNone/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rovnost zbraní  -  procesní rovnost obžaloby a obhajoby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formální důkazní břemeno státního zástupce de lege </a:t>
            </a:r>
            <a:r>
              <a:rPr lang="cs-CZ" altLang="cs-CZ" sz="1600" dirty="0" err="1"/>
              <a:t>ferenda</a:t>
            </a:r>
            <a:endParaRPr lang="cs-CZ" altLang="cs-CZ" sz="1800" dirty="0"/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doznání obviněného nezbavuje OČTŘ povinnosti zjišťovat skutkový stav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eaLnBrk="1" hangingPunct="1"/>
            <a:r>
              <a:rPr lang="cs-CZ" altLang="cs-CZ" sz="1600" dirty="0"/>
              <a:t>čl. 40/4 LZPS - obviněný má právo odepřít výpověď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 eaLnBrk="1" hangingPunct="1"/>
            <a:r>
              <a:rPr lang="cs-CZ" altLang="cs-CZ" sz="1600" dirty="0"/>
              <a:t>§ 33/1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právo  obviněného mlčet, právo hájit se jakkoliv, tj. i lží </a:t>
            </a:r>
          </a:p>
          <a:p>
            <a:pPr marL="324000" lvl="1" indent="0" algn="just" eaLnBrk="1" hangingPunct="1"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89/2 </a:t>
            </a:r>
            <a:r>
              <a:rPr lang="cs-CZ" sz="1800" dirty="0" err="1"/>
              <a:t>TrŘ</a:t>
            </a:r>
            <a:r>
              <a:rPr lang="cs-CZ" sz="1800" dirty="0"/>
              <a:t> - každá ze stran muže důkaz vyhledat, skutečnost, že důkaz nevyhledal OČTŘ není důvodem k odmítnutí – rovnost zbraní </a:t>
            </a:r>
          </a:p>
          <a:p>
            <a:pPr eaLnBrk="1" hangingPunct="1"/>
            <a:endParaRPr lang="cs-CZ" altLang="cs-CZ" dirty="0"/>
          </a:p>
          <a:p>
            <a:pPr algn="just"/>
            <a:endParaRPr lang="cs-CZ" altLang="cs-CZ" sz="1700" dirty="0"/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0403F9E9-FC29-4F72-A1D3-4E188A0BE4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D26391-3550-489D-96CB-A4DC2384304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A1748AAC-8750-4D6A-8B59-7D786FF2E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E2CA7B2A-D8B2-4E09-AB06-3E6E8DA0F1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neplatí princip „qui tacet (</a:t>
            </a:r>
            <a:r>
              <a:rPr lang="cs-CZ" altLang="cs-CZ" sz="1800" dirty="0" err="1"/>
              <a:t>ubi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loqui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potuit</a:t>
            </a:r>
            <a:r>
              <a:rPr lang="cs-CZ" altLang="cs-CZ" sz="1800" dirty="0"/>
              <a:t> et </a:t>
            </a:r>
            <a:r>
              <a:rPr lang="cs-CZ" altLang="cs-CZ" sz="1800" dirty="0" err="1"/>
              <a:t>debuit</a:t>
            </a:r>
            <a:r>
              <a:rPr lang="cs-CZ" altLang="cs-CZ" sz="1800" dirty="0"/>
              <a:t>) </a:t>
            </a:r>
            <a:r>
              <a:rPr lang="cs-CZ" altLang="cs-CZ" sz="1800" dirty="0" err="1"/>
              <a:t>consentire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videtur</a:t>
            </a:r>
            <a:r>
              <a:rPr lang="cs-CZ" altLang="cs-CZ" sz="1800" dirty="0"/>
              <a:t>“ [„kdo mlčí (když mluvit mohl a měl), zřejmě souhlasí.“] - papež Bonifác VIII. (1235-1303) - mlčení obviněného nelze připočítávat k jeho tíži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Evropská úmluva tento zákaz výslovně neupravuje, ale ESLP jej dovozuje z čl. 6 odst. 1, 2 (právo na spravedlivý proces, </a:t>
            </a:r>
            <a:r>
              <a:rPr lang="cs-CZ" altLang="cs-CZ" sz="1800" dirty="0" err="1"/>
              <a:t>presumce</a:t>
            </a:r>
            <a:r>
              <a:rPr lang="cs-CZ" altLang="cs-CZ" sz="1800" dirty="0"/>
              <a:t> neviny)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právo nepodílet se na vlastním obvinění 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právo mlčet</a:t>
            </a:r>
          </a:p>
          <a:p>
            <a:endParaRPr lang="cs-CZ" altLang="cs-CZ" dirty="0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09D6E5B4-A88F-4758-B88C-867B147FCB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4975E69-8781-4CD4-BB26-D4C4CC2D4AE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0FEDE338-16C7-4501-B020-C1822400A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 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E08AFF08-C1FF-44D1-853F-703D2B517D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2000" dirty="0"/>
              <a:t>skutkový stav, respektive rozsah pochybností v rámci trestního  řízení, je závislý od jednotlivých jeho stadií  („za mlhou hustou tak, že by se dala krájet; jdu ze tmy do světla)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 eaLnBrk="1" hangingPunct="1"/>
            <a:r>
              <a:rPr lang="cs-CZ" altLang="cs-CZ" sz="1600" dirty="0"/>
              <a:t>§ 158/3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prověření skutečností důvodně nasvědčujících tomu, že byl spáchán trestný čin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 eaLnBrk="1" hangingPunct="1"/>
            <a:r>
              <a:rPr lang="cs-CZ" altLang="cs-CZ" sz="1600" dirty="0"/>
              <a:t>§ 160/1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nasvědčují-li odůvodněné a zjištěné skutečnosti  tomu, že byl spáchán trestný čin a je-li dostatečně odůvodněn závěr, že jej spáchala konkrétní osoba</a:t>
            </a:r>
          </a:p>
          <a:p>
            <a:pPr lvl="1" algn="just" eaLnBrk="1" hangingPunct="1"/>
            <a:endParaRPr lang="cs-CZ" altLang="cs-CZ" sz="1600" dirty="0"/>
          </a:p>
          <a:p>
            <a:pPr lvl="1" algn="just" eaLnBrk="1" hangingPunct="1"/>
            <a:r>
              <a:rPr lang="cs-CZ" altLang="cs-CZ" sz="1600" dirty="0"/>
              <a:t>§ 172/1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 - je-li nepochybné, skutek není, není prokázáno, je nepřípustné  </a:t>
            </a:r>
          </a:p>
          <a:p>
            <a:pPr marL="324000" lvl="1" indent="0" algn="just" eaLnBrk="1" hangingPunct="1">
              <a:buNone/>
            </a:pPr>
            <a:endParaRPr lang="cs-CZ" altLang="cs-CZ" sz="1600" dirty="0"/>
          </a:p>
          <a:p>
            <a:pPr lvl="1" algn="just" eaLnBrk="1" hangingPunct="1"/>
            <a:r>
              <a:rPr lang="cs-CZ" altLang="cs-CZ" sz="1600" dirty="0"/>
              <a:t>§ 176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jestliže výsledky vyšetřování dostatečně odůvodňují postavení obviněného před soud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 eaLnBrk="1" hangingPunct="1"/>
            <a:r>
              <a:rPr lang="cs-CZ" altLang="cs-CZ" sz="1600" dirty="0"/>
              <a:t>rozhodování soudu  - in </a:t>
            </a:r>
            <a:r>
              <a:rPr lang="cs-CZ" altLang="cs-CZ" sz="1600" dirty="0" err="1"/>
              <a:t>dubio</a:t>
            </a:r>
            <a:r>
              <a:rPr lang="cs-CZ" altLang="cs-CZ" sz="1600" dirty="0"/>
              <a:t> pro </a:t>
            </a:r>
            <a:r>
              <a:rPr lang="cs-CZ" altLang="cs-CZ" sz="1600" dirty="0" err="1"/>
              <a:t>reo</a:t>
            </a:r>
            <a:r>
              <a:rPr lang="cs-CZ" altLang="cs-CZ" sz="1600" dirty="0"/>
              <a:t>; v pochybnostech by soud neměl odsoudit  - někdy to ale alibisticky učiní, jelikož předjímá, že stejně dojde k podání opravného prostředku</a:t>
            </a:r>
          </a:p>
          <a:p>
            <a:pPr algn="just" eaLnBrk="1" hangingPunct="1"/>
            <a:endParaRPr lang="cs-CZ" altLang="cs-CZ" dirty="0"/>
          </a:p>
        </p:txBody>
      </p:sp>
      <p:sp>
        <p:nvSpPr>
          <p:cNvPr id="21508" name="Zástupný symbol pro číslo snímku 5">
            <a:extLst>
              <a:ext uri="{FF2B5EF4-FFF2-40B4-BE49-F238E27FC236}">
                <a16:creationId xmlns:a16="http://schemas.microsoft.com/office/drawing/2014/main" id="{2F82D76E-1A58-451B-B204-3B9B5EA0DFA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A90412-F218-4908-A4EC-1C4A76F712E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1A52BA4C-80C6-4158-9463-A36723671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Přiměřenost délky procesu </a:t>
            </a:r>
            <a:endParaRPr lang="cs-CZ" altLang="cs-CZ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27A4FD15-9D1B-476E-ABCF-8E9514972A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čl. 38 LZPS - každý má právo, aby jeho věc byla projednána bez zbytečných průtahů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§ 2/4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- trestní věci se musí projednávat bez zbytečných průtahů a to zejména vazební věci a věci, ve kterých byl zajištěn majetek 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posuzuje se podle povahy věci, postupu orgánů činných v trestním řízení (průtahy atd.) a chování osoby, proti které se řízení vede (realizace zákonných práv x obstrukce atd.)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průtah v některé fázi trestního řízení je tolerovatelný, pokud řízení jako celek je skončeno v přiměřené lhůtě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cs-CZ" altLang="cs-CZ" dirty="0"/>
          </a:p>
        </p:txBody>
      </p:sp>
      <p:sp>
        <p:nvSpPr>
          <p:cNvPr id="22532" name="Zástupný symbol pro číslo snímku 5">
            <a:extLst>
              <a:ext uri="{FF2B5EF4-FFF2-40B4-BE49-F238E27FC236}">
                <a16:creationId xmlns:a16="http://schemas.microsoft.com/office/drawing/2014/main" id="{8462715B-899F-401F-8E28-58CE0C0270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7E05F4-4C6B-48F2-8146-0EC0B20E02A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8E7ED66F-08F7-4507-9B3D-7B5E4A216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b="1"/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5936044E-A03C-4DCE-A851-EEED47E5CB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lhůty v trestním řízení  - zákonné a soudcovské (lhůta pro ustanovení obhájce není určená zákonem, hodiny, dny dle situace)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r>
              <a:rPr lang="cs-CZ" altLang="cs-CZ" sz="1500" dirty="0"/>
              <a:t>§ 159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lhůta pro skončení prověřování  - 2, 3, 6 měsíců </a:t>
            </a:r>
          </a:p>
          <a:p>
            <a:pPr lvl="1"/>
            <a:r>
              <a:rPr lang="cs-CZ" altLang="cs-CZ" sz="1500" dirty="0"/>
              <a:t>§ 167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lhůta pro skončení vyšetřování - 2, 3  měsíce</a:t>
            </a:r>
          </a:p>
          <a:p>
            <a:pPr lvl="1"/>
            <a:r>
              <a:rPr lang="cs-CZ" altLang="cs-CZ" sz="1500" dirty="0"/>
              <a:t>§ 170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lhůta pro skončení vyšetřování - 6 měsíců   </a:t>
            </a:r>
          </a:p>
          <a:p>
            <a:pPr lvl="1"/>
            <a:r>
              <a:rPr lang="cs-CZ" altLang="cs-CZ" sz="1500" dirty="0"/>
              <a:t>§ 181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lhůta pro nařízení hlavního líčení - 3 týdny, 3 měsíce </a:t>
            </a:r>
          </a:p>
          <a:p>
            <a:pPr lvl="1"/>
            <a:r>
              <a:rPr lang="cs-CZ" altLang="cs-CZ" sz="1500" dirty="0"/>
              <a:t>§ 129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lhůta pro písemné vyhotovení rozsudku  - max. 20 pracovních dnů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lvl="1"/>
            <a:r>
              <a:rPr lang="cs-CZ" altLang="cs-CZ" sz="1500" dirty="0"/>
              <a:t>možnost prodloužení uvedených lhůt a to bez sankce – má takové lhůta pak smysl?</a:t>
            </a:r>
          </a:p>
          <a:p>
            <a:pPr lvl="1"/>
            <a:r>
              <a:rPr lang="cs-CZ" altLang="cs-CZ" sz="1500" dirty="0"/>
              <a:t>není stanovena lhůta pro  délku hlavního líčení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§ 72a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– maximální délka trvání vazby  - zde se pojí zásada přiměřenosti a zásada rychlosti  - přečin, zločin, zvlášť závažný zločin,  výjimečný trest </a:t>
            </a:r>
            <a:endParaRPr lang="cs-CZ" altLang="cs-CZ" dirty="0"/>
          </a:p>
        </p:txBody>
      </p:sp>
      <p:sp>
        <p:nvSpPr>
          <p:cNvPr id="23556" name="Zástupný symbol pro číslo snímku 4">
            <a:extLst>
              <a:ext uri="{FF2B5EF4-FFF2-40B4-BE49-F238E27FC236}">
                <a16:creationId xmlns:a16="http://schemas.microsoft.com/office/drawing/2014/main" id="{463BF3B0-B00B-4AE3-BB20-F4FB984597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FAFE5E-7E99-444F-88FE-E16E10727E5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D84E38B3-94A2-4CBF-B521-C29F965B5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4BB4CDC8-C048-4487-9651-B339E4A452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Barfuss proti České republice, rozsudek ze dne 31.7.2000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délka trestního řízení 3 roky 10 měsíců a 7 dní není s ohledem na výše uvedená kriteria přiměřenou dobou trvaní trestního procesu </a:t>
            </a:r>
          </a:p>
          <a:p>
            <a:pPr lvl="1" algn="just"/>
            <a:endParaRPr lang="cs-CZ" altLang="cs-CZ" sz="1800"/>
          </a:p>
          <a:p>
            <a:r>
              <a:rPr lang="cs-CZ" altLang="cs-CZ" sz="1800"/>
              <a:t>Van Pelt proti Francii,  rozsudek ze dne 23.5.2000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trestní řízení v délce 8 let 8 měsíců a 20 dní bylo považováno s ohledem na složitost věci, vysoký počet obviněných, jejich přítomnost v zahraničí a potřebu právního styku s cizinou za přiměřené</a:t>
            </a:r>
          </a:p>
          <a:p>
            <a:endParaRPr lang="cs-CZ" altLang="cs-CZ"/>
          </a:p>
        </p:txBody>
      </p:sp>
      <p:sp>
        <p:nvSpPr>
          <p:cNvPr id="24580" name="Zástupný symbol pro číslo snímku 4">
            <a:extLst>
              <a:ext uri="{FF2B5EF4-FFF2-40B4-BE49-F238E27FC236}">
                <a16:creationId xmlns:a16="http://schemas.microsoft.com/office/drawing/2014/main" id="{03A11004-BBE8-4226-BE93-73C9BA42D4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4F8537-7B4B-4B1E-A450-1AA0187CA5E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6083C1E2-944A-48BB-A307-5CD0D76F7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Nezávislý a nestranný soud 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4573B46A-6570-44D7-ABE8-FDB66A0C4F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čl. 36/1 LZPS - každý se může domáhat stanoveným postupem svého práva u nezávislého a nestranného soudu 	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čl. 38/1 LZPS - nikdo nesmí být odňat svému zákonnému soudci; příslušnost soudu i soudce stanoví zákon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princip vázanosti soudce zákonem (čl. 95 Ústavy)</a:t>
            </a:r>
            <a:r>
              <a:rPr lang="cs-CZ" altLang="cs-CZ" sz="2000" dirty="0"/>
              <a:t> - jsem skutečně vázán jen zákonem – co moje subjektivní nálady, pocity, politické přesvědčení, předpojatost?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600" dirty="0"/>
              <a:t>zásada volného hodnocení důkazů (§ 125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GB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25604" name="Zástupný symbol pro číslo snímku 5">
            <a:extLst>
              <a:ext uri="{FF2B5EF4-FFF2-40B4-BE49-F238E27FC236}">
                <a16:creationId xmlns:a16="http://schemas.microsoft.com/office/drawing/2014/main" id="{2041D049-4729-4778-BB09-005B97ECF60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E3E4985-4215-45F8-B2A1-1B6D5ECF9B8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C8AD163-06DF-4E85-9B53-822A82980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/>
              <a:t>Základní charakteristika trestního řízení </a:t>
            </a:r>
            <a:endParaRPr lang="cs-CZ" altLang="cs-CZ" dirty="0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210F8038-4999-4AD8-AF2C-39ED0B17FC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2000" dirty="0"/>
              <a:t>trestním řízením se rozumí zákonem stanovený postup OČTŘ a dalších subjektů podílejících se na tomto postupu s cílem zjištění  trestných činů a jejich pachatelů a jejich spravedlivého potrestání, jakož  i zajištění výkonu  rozhodnutí  o potrestání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lvl="1" algn="just" eaLnBrk="1" hangingPunct="1"/>
            <a:r>
              <a:rPr lang="cs-CZ" altLang="cs-CZ" sz="1800" dirty="0"/>
              <a:t>jedná se fakticky o účel trestního řízení upravený v § 1 </a:t>
            </a:r>
            <a:r>
              <a:rPr lang="cs-CZ" altLang="cs-CZ" sz="1800" dirty="0" err="1"/>
              <a:t>TrŘ</a:t>
            </a:r>
            <a:endParaRPr lang="cs-CZ" altLang="cs-CZ" sz="1800" dirty="0"/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 eaLnBrk="1" hangingPunct="1"/>
            <a:r>
              <a:rPr lang="cs-CZ" altLang="cs-CZ" sz="1800" dirty="0"/>
              <a:t>účelem trestního řízení však není jen potírání kriminality, ale i 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právo odepřít výpověď dle  § 100 </a:t>
            </a:r>
            <a:r>
              <a:rPr lang="cs-CZ" altLang="cs-CZ" dirty="0" err="1"/>
              <a:t>TrŘ</a:t>
            </a:r>
            <a:endParaRPr lang="cs-CZ" altLang="cs-CZ" dirty="0"/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důvěra občanů  v trestní řízení a v činnost OČTŘ - viz právo na spravedlivý proces (fair </a:t>
            </a:r>
            <a:r>
              <a:rPr lang="cs-CZ" altLang="cs-CZ" dirty="0" err="1"/>
              <a:t>trail</a:t>
            </a:r>
            <a:r>
              <a:rPr lang="cs-CZ" altLang="cs-CZ" dirty="0"/>
              <a:t>) atd. </a:t>
            </a: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výchovné působení  ve vztahu ke společnosti  - délka trestního řízení </a:t>
            </a:r>
            <a:r>
              <a:rPr lang="cs-CZ" altLang="cs-CZ" dirty="0">
                <a:sym typeface="Wingdings" panose="05000000000000000000" pitchFamily="2" charset="2"/>
              </a:rPr>
              <a:t></a:t>
            </a:r>
            <a:endParaRPr lang="cs-CZ" altLang="cs-CZ" dirty="0"/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předcházení a zamezování kriminality  - úcta k právu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7172" name="Zástupný symbol pro číslo snímku 5">
            <a:extLst>
              <a:ext uri="{FF2B5EF4-FFF2-40B4-BE49-F238E27FC236}">
                <a16:creationId xmlns:a16="http://schemas.microsoft.com/office/drawing/2014/main" id="{9800E5AE-56DD-4B18-A002-DB645FBB7E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1F1C20-4E0B-460C-B277-A39F075CC2B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944EB2CA-914E-4B87-93D4-501745E3B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Zásada volného hodnocení důkazů 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B7228069-DBBD-4558-BCCA-44493E23F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OČTŘ hodnotí důkazy podle svého vnitřního přesvědčení po pečlivém zvážení všech okolností a to nejprve jednotlivě a potom v celkovém souhrnu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je třeba  posoudit jejich věrohodnost a pravdivost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§ 125 </a:t>
            </a:r>
            <a:r>
              <a:rPr lang="cs-CZ" sz="1800" dirty="0" err="1"/>
              <a:t>TrŘ</a:t>
            </a:r>
            <a:r>
              <a:rPr lang="cs-CZ" sz="1800" dirty="0"/>
              <a:t> - soud v odůvodnění rozsudku uvede, které skutečnosti vzal za prokázané o která skutková zjištění opřel své úvahy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marL="342900" lvl="1" indent="-342900" algn="just">
              <a:defRPr/>
            </a:pPr>
            <a:r>
              <a:rPr lang="cs-CZ" sz="1800" dirty="0"/>
              <a:t>je soudce skutečně vázán jen zákonem? – viz výše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26628" name="Zástupný symbol pro číslo snímku 4">
            <a:extLst>
              <a:ext uri="{FF2B5EF4-FFF2-40B4-BE49-F238E27FC236}">
                <a16:creationId xmlns:a16="http://schemas.microsoft.com/office/drawing/2014/main" id="{73BCD355-B0E5-4786-9C0C-5DA47F853C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A5F6A1-5EEC-492D-BB8B-418AD5E7507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BCE426E9-24C5-4391-9499-9CC530E5C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</a:t>
            </a:r>
            <a:endParaRPr lang="cs-CZ" altLang="cs-CZ"/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AC1FD5C5-0D8E-47B9-BB76-18CD1ED5B7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/>
              <a:t>právo na zákonného soudce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500" dirty="0"/>
              <a:t>rozvrh práce soudu – obsahuje způsob, jakým jsou jednotlivé věci přidělovány konkrétním soudcům  a tím vylučuje možnost, že by po podání nového návrhu obžaloby někdo s tímto návrhem manipuloval podle něčích zájmů a přidělil ho soudci, který by v dané věci mohl být nějak zainteresován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právo na neměnitelnost senátu  - zásada bezprostřednosti – potřebuji slyšet a vidět, důležitost neverbálních projevů  vyslýchané osoby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500" dirty="0"/>
              <a:t>soud smí přihlížet jen k těm důkazům, které byly přímo před ním provedeny (co není před soudem, není na světě)</a:t>
            </a:r>
          </a:p>
          <a:p>
            <a:pPr lvl="1" algn="just"/>
            <a:endParaRPr lang="cs-CZ" altLang="cs-CZ" sz="1500" dirty="0"/>
          </a:p>
          <a:p>
            <a:pPr lvl="1" algn="just">
              <a:defRPr/>
            </a:pPr>
            <a:r>
              <a:rPr lang="cs-CZ" sz="1500" dirty="0"/>
              <a:t>§ 202/1 </a:t>
            </a:r>
            <a:r>
              <a:rPr lang="cs-CZ" sz="1500" dirty="0" err="1"/>
              <a:t>TrŘ</a:t>
            </a:r>
            <a:r>
              <a:rPr lang="cs-CZ" sz="1500" dirty="0"/>
              <a:t> - </a:t>
            </a:r>
            <a:r>
              <a:rPr lang="cs-CZ" sz="1500" dirty="0" err="1"/>
              <a:t>hl.l</a:t>
            </a:r>
            <a:r>
              <a:rPr lang="cs-CZ" sz="1500" dirty="0"/>
              <a:t>. se koná za stálé přítomnosti všech členů senátu</a:t>
            </a:r>
          </a:p>
          <a:p>
            <a:pPr lvl="1" algn="just">
              <a:defRPr/>
            </a:pPr>
            <a:r>
              <a:rPr lang="cs-CZ" sz="1500" dirty="0"/>
              <a:t>§ 234/1 </a:t>
            </a:r>
            <a:r>
              <a:rPr lang="cs-CZ" sz="1500" dirty="0" err="1"/>
              <a:t>TrŘ</a:t>
            </a:r>
            <a:r>
              <a:rPr lang="cs-CZ" sz="1500" dirty="0"/>
              <a:t> - veřejné zasedání se koná za stálé přítomnosti všech členů senátu </a:t>
            </a:r>
          </a:p>
          <a:p>
            <a:pPr lvl="1" algn="just">
              <a:defRPr/>
            </a:pPr>
            <a:r>
              <a:rPr lang="cs-CZ" sz="1500" dirty="0"/>
              <a:t>§ 242 </a:t>
            </a:r>
            <a:r>
              <a:rPr lang="cs-CZ" sz="1500" dirty="0" err="1"/>
              <a:t>TrŘ</a:t>
            </a:r>
            <a:r>
              <a:rPr lang="cs-CZ" sz="1500" dirty="0"/>
              <a:t> – neveřejné zasedání se koná za stálé přítomnosti všech členů senátu</a:t>
            </a:r>
          </a:p>
          <a:p>
            <a:pPr lvl="1" algn="just">
              <a:defRPr/>
            </a:pPr>
            <a:r>
              <a:rPr lang="cs-CZ" sz="1500" dirty="0"/>
              <a:t>§ 197 </a:t>
            </a:r>
            <a:r>
              <a:rPr lang="cs-CZ" sz="1500" dirty="0" err="1"/>
              <a:t>TrŘ</a:t>
            </a:r>
            <a:r>
              <a:rPr lang="cs-CZ" sz="1500" dirty="0"/>
              <a:t> náhradní soudce - účastní se hlavního líčení kromě členů senátu </a:t>
            </a:r>
          </a:p>
          <a:p>
            <a:pPr lvl="1" algn="just">
              <a:defRPr/>
            </a:pPr>
            <a:r>
              <a:rPr lang="cs-CZ" sz="1500" dirty="0"/>
              <a:t>§ 219/3 </a:t>
            </a:r>
            <a:r>
              <a:rPr lang="cs-CZ" sz="1500" dirty="0" err="1"/>
              <a:t>TrŘ</a:t>
            </a:r>
            <a:r>
              <a:rPr lang="cs-CZ" sz="1500" dirty="0"/>
              <a:t> -  při odročení sdělí předseda senátu podstatný obsah předchozího líčení</a:t>
            </a:r>
          </a:p>
          <a:p>
            <a:pPr lvl="1" algn="just">
              <a:defRPr/>
            </a:pPr>
            <a:endParaRPr lang="cs-CZ" altLang="cs-CZ" sz="1400" dirty="0"/>
          </a:p>
          <a:p>
            <a:pPr lvl="1" algn="just">
              <a:defRPr/>
            </a:pPr>
            <a:r>
              <a:rPr lang="cs-CZ" altLang="cs-CZ" sz="1700" dirty="0"/>
              <a:t>výjimkou je rozhodování  trestním příkazem</a:t>
            </a:r>
          </a:p>
          <a:p>
            <a:pPr lvl="1" algn="just"/>
            <a:endParaRPr lang="cs-CZ" altLang="cs-CZ" sz="16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600" dirty="0"/>
          </a:p>
        </p:txBody>
      </p:sp>
      <p:sp>
        <p:nvSpPr>
          <p:cNvPr id="27652" name="Zástupný symbol pro číslo snímku 5">
            <a:extLst>
              <a:ext uri="{FF2B5EF4-FFF2-40B4-BE49-F238E27FC236}">
                <a16:creationId xmlns:a16="http://schemas.microsoft.com/office/drawing/2014/main" id="{47F3D0A3-4855-423E-B4CA-5C7B38D461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D8EDDF-7EFE-4709-8513-9E09E3A9FAA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E0D6270A-5AFC-42C5-A43E-DCC4DC799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Zásada zákonnosti - § 2/1 TrŘ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FF86FFEC-3402-4971-85B5-9CBAD4871C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 err="1"/>
              <a:t>nullum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crimen</a:t>
            </a:r>
            <a:r>
              <a:rPr lang="cs-CZ" altLang="cs-CZ" sz="1800" dirty="0"/>
              <a:t> sine lege  - není trestného činu bez zákona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 err="1"/>
              <a:t>nulla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poena</a:t>
            </a:r>
            <a:r>
              <a:rPr lang="cs-CZ" altLang="cs-CZ" sz="1800" dirty="0"/>
              <a:t> sine lege – není trestu bez zákona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čl. 3/3 Ústavy - státní moc slouží všem občanům a lze ji uplatňovat jen v případech, v mezích a způsoby, které stanoví zákon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čl. 2/2 LZPS - státní moc lze uplatňovat jen v případech a v mezích stanovených zákonem, a to způsobem, který zákon stanoví</a:t>
            </a:r>
          </a:p>
          <a:p>
            <a:endParaRPr lang="cs-CZ" altLang="cs-CZ" sz="1800" dirty="0"/>
          </a:p>
          <a:p>
            <a:endParaRPr lang="cs-CZ" altLang="cs-CZ" sz="18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10244" name="Zástupný symbol pro číslo snímku 5">
            <a:extLst>
              <a:ext uri="{FF2B5EF4-FFF2-40B4-BE49-F238E27FC236}">
                <a16:creationId xmlns:a16="http://schemas.microsoft.com/office/drawing/2014/main" id="{22649AE1-A650-447B-A441-2CF2DBCEAA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39C572-96E9-45B0-89ED-89A91FCD4C2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D12A5A1-A814-423C-BA12-542B5D2FB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latin typeface="Arial" panose="020B0604020202020204" pitchFamily="34" charset="0"/>
              </a:rPr>
              <a:t>Presumpce neviny - § 2/2 TrŘ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C49E419-7CCA-42BA-B057-74ACD561A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účelem je jednak to, aby obviněná osoba nesnášela stejné následky jako odsouzená osoba a jednak, aby průběh vykonaného dokazování umožnil soudu rozhodovat nestranně; má stránku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hmotněprávní - zákaz vyjadřovat se o obviněném jako o vinném před pravomocným vyjádřením soudu o jeho vině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procesněprávní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- pravidla soudního dokazování mají být takové, aby soud určil vinu nestranně a na základě zákona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vina obviněného musí být dokázána, tj. nedokázaná vina je dokázaná nevina – in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dubio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reo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presumpce  „viny“ – média, ale i chování OČTŘ vůči obviněnému </a:t>
            </a:r>
          </a:p>
          <a:p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129E523A-B192-42C2-9548-2DDB42C0CB8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FB95C2-351E-40AB-880A-849D834E937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1D6CD1B4-30A2-412D-AE5F-BA1A3246A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Zásada legality - § 2/3 TrŘ</a:t>
            </a:r>
            <a:endParaRPr lang="cs-CZ" altLang="cs-CZ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09070579-F3AE-4763-BC06-55DB3AD8E0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státní zástupce je povinen stíhat všechny trestné činy, o nichž se dozví, pokud zákon, přímo použitelný předpis Evropské unie nebo vyhlášená mezinárodní smlouva, kterou je Česká republika vázána, nestanoví jinak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nařízení rady (EU) 2017/1939 ze dne 12. října 2017, kterým se provádí posílená spolupráce za účelem zřízení Úřadu evropského veřejného žalobce  - ochrana finančních zájmů  evropských společenství (zločinné spolčení)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551/1992 Sb., Evropská úmluva o předávání trestního řízení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oportunita je výjimkou ze zásady legality – státní zástupce nemá povinnost stíhat všechny trestné činy o kterých se dozví ….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prvky oportunity - § 159a/3 </a:t>
            </a:r>
            <a:r>
              <a:rPr lang="cs-CZ" sz="1600" dirty="0" err="1"/>
              <a:t>TrŘ</a:t>
            </a:r>
            <a:r>
              <a:rPr lang="cs-CZ" sz="1600" dirty="0"/>
              <a:t> fakultativní odložení věci, § 172/2 </a:t>
            </a:r>
            <a:r>
              <a:rPr lang="cs-CZ" sz="1600" dirty="0" err="1"/>
              <a:t>TrŘ</a:t>
            </a:r>
            <a:r>
              <a:rPr lang="cs-CZ" sz="1600" dirty="0"/>
              <a:t> - fakultativní zastavení trestního stíhání; neúčelnost)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oportunita není zásadou českého trestního řízení</a:t>
            </a:r>
          </a:p>
          <a:p>
            <a:pPr marL="324000" lvl="1" indent="0" algn="just">
              <a:buNone/>
            </a:pPr>
            <a:endParaRPr lang="cs-CZ" altLang="cs-CZ" sz="17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12292" name="Zástupný symbol pro číslo snímku 4">
            <a:extLst>
              <a:ext uri="{FF2B5EF4-FFF2-40B4-BE49-F238E27FC236}">
                <a16:creationId xmlns:a16="http://schemas.microsoft.com/office/drawing/2014/main" id="{1ED4CDCA-7F08-4C05-93EB-5E9447E687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7CFBF3-172A-44BC-8A77-3810BA19FF1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B48C3A3-76B9-4964-AE5F-F21FA3A65A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C870C99-5B26-47BD-8C7F-90CC7C54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9C3F45-25F3-48FE-8961-D7C321F02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600" dirty="0"/>
          </a:p>
          <a:p>
            <a:pPr algn="just"/>
            <a:r>
              <a:rPr lang="cs-CZ" altLang="cs-CZ" sz="1600" dirty="0"/>
              <a:t>souhlas poškozeného  - § 163, § 163a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</a:t>
            </a:r>
          </a:p>
          <a:p>
            <a:pPr algn="just"/>
            <a:endParaRPr lang="cs-CZ" altLang="cs-CZ" sz="1600" dirty="0"/>
          </a:p>
          <a:p>
            <a:pPr lvl="1" algn="just"/>
            <a:r>
              <a:rPr lang="cs-CZ" altLang="cs-CZ" sz="1500" dirty="0"/>
              <a:t>u taxativně vyjmenovaných trestných činů v případě, že pachatel je ve vztahu k poškozenému  manželem, partnerem nebo druhem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souhlasu není třeba v případě  smrti, poškozený je mladší 15 let, souhlas byl vzat v tísni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r>
              <a:rPr lang="cs-CZ" altLang="cs-CZ" sz="1600" dirty="0"/>
              <a:t>nepřípustnost trestního stíhání - § 11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milost, amnestie, věk, příčetnost, promlčení, smrt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278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F8466CE1-C35F-46DA-AA06-0AF909BAE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A1F35594-D034-46DE-BA68-0CA3C935B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altLang="cs-CZ" sz="1600" dirty="0"/>
              <a:t>hmotněprávní a procesněprávní exempce </a:t>
            </a:r>
          </a:p>
          <a:p>
            <a:pPr marL="342900" lvl="1" indent="-342900"/>
            <a:endParaRPr lang="cs-CZ" altLang="cs-CZ" sz="1600" dirty="0"/>
          </a:p>
          <a:p>
            <a:pPr marL="342900" lvl="1" indent="-342900" algn="just"/>
            <a:r>
              <a:rPr lang="cs-CZ" altLang="cs-CZ" sz="1600" dirty="0"/>
              <a:t>beztrestnost - čl. 27 Ústavy – poslance ani senátora  nelze postihnout pro hlasování a projevy učiněné v PS či Senátu  nebo v jiných orgánech, lze je stíhat jen se souhlasem komory; odepře-li komora souhlas, je  trestní stíhání po dobu trvání mandátu vyloučeno </a:t>
            </a:r>
          </a:p>
          <a:p>
            <a:pPr marL="0" lvl="1" indent="0" algn="just">
              <a:buNone/>
            </a:pPr>
            <a:endParaRPr lang="cs-CZ" altLang="cs-CZ" sz="16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soudce Ústavního soudu nelze trestně stíhat bez souhlasu Senátu; odepře-li Senát souhlas, je  trestní stíhání po dobu  trvání funkce soudce Ústavního soudu vyloučeno</a:t>
            </a:r>
          </a:p>
          <a:p>
            <a:pPr marL="742950" lvl="2" indent="-342900" algn="just"/>
            <a:endParaRPr lang="cs-CZ" altLang="cs-CZ" dirty="0"/>
          </a:p>
          <a:p>
            <a:pPr marL="342900" lvl="1" indent="-342900" algn="just"/>
            <a:r>
              <a:rPr lang="cs-CZ" altLang="cs-CZ" sz="1600" dirty="0"/>
              <a:t>nestíhatelnost – čl. 62 Ústavy  - prezidenta republiky nelze zadržet, trestně stíhat ani stíhat pro přestupek nebo jiný správní delikt</a:t>
            </a:r>
          </a:p>
          <a:p>
            <a:pPr marL="0" lvl="1" indent="0" algn="just">
              <a:buNone/>
            </a:pPr>
            <a:endParaRPr lang="cs-CZ" altLang="cs-CZ" sz="16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400050" lvl="2" algn="just"/>
            <a:endParaRPr lang="cs-CZ" altLang="cs-CZ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trestní stíhání pro trestné činy spáchané po dobu výkonu funkce prezidenta republiky je navždy vyloučeno</a:t>
            </a:r>
          </a:p>
          <a:p>
            <a:pPr marL="342900" lvl="1" indent="-342900">
              <a:buNone/>
            </a:pPr>
            <a:endParaRPr lang="cs-CZ" altLang="cs-CZ" sz="16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13316" name="Zástupný symbol pro číslo snímku 4">
            <a:extLst>
              <a:ext uri="{FF2B5EF4-FFF2-40B4-BE49-F238E27FC236}">
                <a16:creationId xmlns:a16="http://schemas.microsoft.com/office/drawing/2014/main" id="{B0B0B57F-21E7-45F1-998E-7E12493E225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4CF6AD-A2C3-4867-85C5-5DEEB5FEB23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184721E5-0F02-444B-AFB8-FACCE019F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Tzv. odklony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AA5C55C7-6BBE-4CA1-9624-4AC7554881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1600" dirty="0"/>
              <a:t>§ 307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podmíněné zastavení trestního stíhání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doznal 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uhrazení škody  poškozenému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vydání bezdůvodného  obohacení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dosavadní život  a okolnosti případu </a:t>
            </a:r>
          </a:p>
          <a:p>
            <a:pPr lvl="2"/>
            <a:endParaRPr lang="cs-CZ" altLang="cs-CZ" sz="1400" dirty="0"/>
          </a:p>
          <a:p>
            <a:pPr lvl="1"/>
            <a:r>
              <a:rPr lang="cs-CZ" altLang="cs-CZ" sz="1600" dirty="0"/>
              <a:t>§ 309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narovnání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prohlášení, že spáchal skutek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uhrazení škody  poškozenému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vydání bezdůvodného  obohacení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složení peněžní částky k obecně prospěšným účelům </a:t>
            </a:r>
          </a:p>
          <a:p>
            <a:pPr lvl="1"/>
            <a:endParaRPr lang="cs-CZ" altLang="cs-CZ" sz="1600" dirty="0"/>
          </a:p>
          <a:p>
            <a:pPr lvl="1" algn="just"/>
            <a:r>
              <a:rPr lang="cs-CZ" altLang="cs-CZ" sz="1600" dirty="0"/>
              <a:t>§ 175a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dohoda o vině a trestu - nelze u zvlášť závažného zločinu (de lege </a:t>
            </a:r>
            <a:r>
              <a:rPr lang="cs-CZ" altLang="cs-CZ" sz="1600" dirty="0" err="1"/>
              <a:t>ferenda</a:t>
            </a:r>
            <a:r>
              <a:rPr lang="cs-CZ" altLang="cs-CZ" sz="1600" dirty="0"/>
              <a:t> se o tom uvažuje – případ SR – vražda </a:t>
            </a:r>
            <a:r>
              <a:rPr lang="cs-CZ" altLang="cs-CZ" sz="1600" dirty="0" err="1"/>
              <a:t>Kuciak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Kušnírová</a:t>
            </a:r>
            <a:r>
              <a:rPr lang="cs-CZ" altLang="cs-CZ" sz="1600" dirty="0"/>
              <a:t>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výsledky vyšetřování dostatečně nasvědčují tomu, že skutek se stal, je trestným činem a spáchal jej  obviněný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obviněný prohlásil, že spáchal skutek a nejsou pochybnosti o  pravdivosti jeho prohlášení </a:t>
            </a:r>
          </a:p>
          <a:p>
            <a:endParaRPr lang="cs-CZ" altLang="cs-CZ" sz="1800" dirty="0"/>
          </a:p>
        </p:txBody>
      </p:sp>
      <p:sp>
        <p:nvSpPr>
          <p:cNvPr id="14340" name="Zástupný symbol pro číslo snímku 4">
            <a:extLst>
              <a:ext uri="{FF2B5EF4-FFF2-40B4-BE49-F238E27FC236}">
                <a16:creationId xmlns:a16="http://schemas.microsoft.com/office/drawing/2014/main" id="{EF1AD415-5C77-4309-9F18-B040C485A6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66581D-15F5-4D14-A262-16C50777F2B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1F172EFD-63F2-4AEA-8494-8B05DFF93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Zásada oficiality - § 2/4 TrŘ 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80C397D7-C3A2-4E0A-9FD6-F08594D508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20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povinnost orgánů vystupovat z úřední povinnosti (ex officio), pokud  zákon nestanoví něco jiného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výjimky ze zásady oficiality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souhlas poškozeného - § 163, § 163a </a:t>
            </a:r>
            <a:r>
              <a:rPr lang="cs-CZ" altLang="cs-CZ" sz="1600" dirty="0" err="1"/>
              <a:t>TrŘ</a:t>
            </a:r>
            <a:endParaRPr lang="cs-CZ" altLang="cs-CZ" sz="1600" dirty="0"/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opravné řízení se zahajuje podáním opravného prostředku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 nároku na náhradu škody se rozhodne, pokud se poškozený připojí s tímto návrhem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 svědečném, znalečném, </a:t>
            </a:r>
            <a:r>
              <a:rPr lang="cs-CZ" altLang="cs-CZ" sz="1600" dirty="0" err="1"/>
              <a:t>tlumočném</a:t>
            </a:r>
            <a:r>
              <a:rPr lang="cs-CZ" altLang="cs-CZ" sz="1600" dirty="0"/>
              <a:t> a odměně obhájce se  rozhoduje jen na návrh </a:t>
            </a:r>
          </a:p>
          <a:p>
            <a:endParaRPr lang="cs-CZ" altLang="cs-CZ" dirty="0"/>
          </a:p>
        </p:txBody>
      </p:sp>
      <p:sp>
        <p:nvSpPr>
          <p:cNvPr id="15364" name="Zástupný symbol pro číslo snímku 5">
            <a:extLst>
              <a:ext uri="{FF2B5EF4-FFF2-40B4-BE49-F238E27FC236}">
                <a16:creationId xmlns:a16="http://schemas.microsoft.com/office/drawing/2014/main" id="{95A056A6-CD7A-4CDB-B8A0-C7211D3A8E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F4B687-BD3D-46EC-966B-E05128DA59D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9431F78E-38BA-4E42-A45B-72EA1EFFE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Zásada přiměřenosti/ zdrženlivosti - § 2/4 TrŘ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48014D2F-05AD-479A-984F-EF8EFD954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trestní věci se musí projednávat  s plným šetřením základních lidských práv a svobod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zásahy jen v odůvodněných případech a v nezbytné míře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tzv. test proporcionality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hodnocení zásahu z hlediska vhodnosti, kdy je posuzována možnost splnění sledovaného účelu </a:t>
            </a:r>
          </a:p>
          <a:p>
            <a:pPr marL="324000" lvl="1" indent="0" algn="just"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>
                <a:ea typeface="+mn-ea"/>
                <a:cs typeface="+mn-cs"/>
              </a:rPr>
              <a:t>není-li daný zásah ani způsobilý sledovaného cíle dosáhnout, jde o projev svévole ze strany zasahujícího orgánu </a:t>
            </a:r>
          </a:p>
          <a:p>
            <a:pPr lvl="1" algn="just">
              <a:defRPr/>
            </a:pPr>
            <a:endParaRPr lang="cs-CZ" sz="15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hodnocení zásahu z hlediska potřebnosti, tj. zda je daný zásah vůbec nutný a zda lze sledovaného cíle dosáhnout i jinými prostředky </a:t>
            </a:r>
          </a:p>
          <a:p>
            <a:pPr marL="324000" lvl="1" indent="0" algn="just"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>
                <a:ea typeface="+mn-ea"/>
                <a:cs typeface="+mn-cs"/>
              </a:rPr>
              <a:t>přednost má být dána takovému jednání, které do práv zasáhne v míře nejmenší </a:t>
            </a:r>
          </a:p>
          <a:p>
            <a:pPr lvl="1" algn="just">
              <a:defRPr/>
            </a:pPr>
            <a:endParaRPr lang="cs-CZ" sz="15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hodnocení přiměřenosti v užším smyslu, kdy se navzájem poměřují újma a veřejný zájem takového zásahu</a:t>
            </a:r>
            <a:endParaRPr lang="cs-CZ" sz="15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16388" name="Zástupný symbol pro číslo snímku 5">
            <a:extLst>
              <a:ext uri="{FF2B5EF4-FFF2-40B4-BE49-F238E27FC236}">
                <a16:creationId xmlns:a16="http://schemas.microsoft.com/office/drawing/2014/main" id="{91C76609-3B80-47FB-AA78-4238ECEB53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C0B2C8-81F1-40AB-8111-36E257E6E6D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6DA62688-D7A8-487B-898E-433E91FF3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B1B9F530-1BE7-46FF-BD93-3AE8D61E9D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algn="just" eaLnBrk="1" hangingPunct="1">
              <a:buNone/>
            </a:pPr>
            <a:endParaRPr lang="cs-CZ" altLang="cs-CZ" sz="2000" dirty="0"/>
          </a:p>
          <a:p>
            <a:pPr algn="just" eaLnBrk="1" hangingPunct="1"/>
            <a:r>
              <a:rPr lang="cs-CZ" altLang="cs-CZ" sz="1800" dirty="0"/>
              <a:t>trestní řízení je kontradiktorní, tj. „spor“ mezi obžalobou a obhajobou (§ 89/2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- provedení důkazu)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/>
            <a:r>
              <a:rPr lang="cs-CZ" altLang="cs-CZ" sz="1800" dirty="0"/>
              <a:t>vina musí být dokázána (právo mlčet) - nedokázaná  vina je dokázaná nevina (§ 2/5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- SZ je povinen dokazovat vinu, obviněný nemusí dokazovat nevinu)</a:t>
            </a:r>
          </a:p>
          <a:p>
            <a:pPr algn="just" eaLnBrk="1" hangingPunct="1"/>
            <a:endParaRPr lang="cs-CZ" altLang="cs-CZ" sz="1800" dirty="0"/>
          </a:p>
          <a:p>
            <a:pPr algn="just" eaLnBrk="1" hangingPunct="1"/>
            <a:r>
              <a:rPr lang="cs-CZ" altLang="cs-CZ" sz="1800" dirty="0"/>
              <a:t>de lege </a:t>
            </a:r>
            <a:r>
              <a:rPr lang="cs-CZ" altLang="cs-CZ" sz="1800" dirty="0" err="1"/>
              <a:t>ferenda</a:t>
            </a:r>
            <a:r>
              <a:rPr lang="cs-CZ" altLang="cs-CZ" sz="1800" dirty="0"/>
              <a:t> úvahy o zavedení tzv. důkazního břemene státního zástupce – otázka jeho „unesení, neunesení“</a:t>
            </a:r>
          </a:p>
          <a:p>
            <a:endParaRPr lang="cs-CZ" altLang="cs-CZ" dirty="0"/>
          </a:p>
        </p:txBody>
      </p:sp>
      <p:sp>
        <p:nvSpPr>
          <p:cNvPr id="8196" name="Zástupný symbol pro číslo snímku 5">
            <a:extLst>
              <a:ext uri="{FF2B5EF4-FFF2-40B4-BE49-F238E27FC236}">
                <a16:creationId xmlns:a16="http://schemas.microsoft.com/office/drawing/2014/main" id="{9535B723-0838-4B5E-B9FF-8E38333C2D5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F0B945-C5A8-4444-809A-BEE41ACA143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427C61BF-5512-47B7-9A02-2C8490EBE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Zásada ústnosti - § 2/11 TrŘ 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E5035C32-0FB3-402A-A833-8A72C672C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jednání před soudy je ústní, osoby se vyslýchají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soud rozhoduje na základě ústně provedených důkazů a ústních přednesů stran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právo osoby, proti které se vede trestní řízení být slyšen a vyjádřit se ke všem skutečnostem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co není před soudem není na světě - při rozhodnutí o vině  a trestu  soud nepřihlíží  k tomu, co je ve spisech, ale co zazní před ním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marL="342900" lvl="1" indent="-342900">
              <a:defRPr/>
            </a:pPr>
            <a:r>
              <a:rPr lang="cs-CZ" sz="1600" dirty="0"/>
              <a:t>přečtení protokolů o dřívější výpovědi obžalovaného - § 207/2 </a:t>
            </a:r>
            <a:r>
              <a:rPr lang="cs-CZ" sz="1600" dirty="0" err="1"/>
              <a:t>TrŘ</a:t>
            </a:r>
            <a:r>
              <a:rPr lang="cs-CZ" sz="1600" dirty="0"/>
              <a:t> </a:t>
            </a:r>
          </a:p>
          <a:p>
            <a:pPr marL="0" lvl="1" indent="0">
              <a:buNone/>
              <a:defRPr/>
            </a:pPr>
            <a:endParaRPr lang="cs-CZ" sz="1600" dirty="0"/>
          </a:p>
          <a:p>
            <a:pPr marL="74295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jedná se v jeho nepřítomnosti</a:t>
            </a:r>
          </a:p>
          <a:p>
            <a:pPr marL="74295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odepře vypovídat</a:t>
            </a:r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podstatné rozpory – paměťová stopa je nejlepší hned po  popisované události, zapomínat je lidské, snaha zveličovat, přehánět</a:t>
            </a:r>
          </a:p>
          <a:p>
            <a:pPr algn="just">
              <a:defRPr/>
            </a:pPr>
            <a:endParaRPr lang="cs-CZ" sz="1700" dirty="0"/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29700" name="Zástupný symbol pro číslo snímku 5">
            <a:extLst>
              <a:ext uri="{FF2B5EF4-FFF2-40B4-BE49-F238E27FC236}">
                <a16:creationId xmlns:a16="http://schemas.microsoft.com/office/drawing/2014/main" id="{9F3AB519-A14A-4C0E-AA69-DF60FB9017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65D6F0-F07B-475E-A69A-FAAFDC52154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C3D5AF5D-041D-4073-A6A3-7F62AFFF8F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9BAEEFA0-4520-450D-976E-32F121DCBE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lvl="2" indent="-342900"/>
            <a:endParaRPr lang="cs-CZ" altLang="cs-CZ" sz="1600" dirty="0"/>
          </a:p>
          <a:p>
            <a:pPr marL="342900" lvl="1" indent="-342900"/>
            <a:r>
              <a:rPr lang="cs-CZ" altLang="cs-CZ" sz="1700" dirty="0"/>
              <a:t>přečtení protokolů o předchozím výslechu svědka  - § 211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</a:t>
            </a:r>
          </a:p>
          <a:p>
            <a:pPr marL="0" lvl="1" indent="0">
              <a:buNone/>
            </a:pPr>
            <a:endParaRPr lang="cs-CZ" altLang="cs-CZ" sz="17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altLang="cs-CZ" dirty="0"/>
              <a:t>osobní výslech osoby není nutný-  stejnou věc opakuje více svědků, podané svědectví se netýká předmětu řízení 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altLang="cs-CZ" dirty="0"/>
              <a:t>osoba zemřela, stala se nezvěstnou, pro dlouhodobý pobyt v cizině nedosažitelnou (v cizině možno vyslýchat cestou právní pomoci, ale pak stejně čtu)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altLang="cs-CZ" dirty="0"/>
              <a:t>svědek odmítnul vypovídat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altLang="cs-CZ" dirty="0"/>
              <a:t>svědek se v podstatných bodech odchyluje od své předchozí výpovědi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altLang="cs-CZ" dirty="0"/>
              <a:t>místo výslechu znalce se čte jeho posudek </a:t>
            </a:r>
          </a:p>
          <a:p>
            <a:pPr marL="342900" lvl="1" indent="-342900"/>
            <a:endParaRPr lang="cs-CZ" altLang="cs-CZ" sz="1700" dirty="0"/>
          </a:p>
          <a:p>
            <a:pPr marL="342900" lvl="1" indent="-342900" algn="just"/>
            <a:r>
              <a:rPr lang="cs-CZ" altLang="cs-CZ" sz="1700" dirty="0"/>
              <a:t>se souhlasem státního zástupce a obžalovaného lze číst  v hl. l. úřední záznamy  o podání vysvětlení a o provedení dalších úkonů  v přípravném řízení </a:t>
            </a:r>
          </a:p>
          <a:p>
            <a:pPr marL="342900" lvl="1" indent="-342900" algn="just">
              <a:buNone/>
            </a:pPr>
            <a:endParaRPr lang="cs-CZ" altLang="cs-CZ" sz="1700" dirty="0"/>
          </a:p>
          <a:p>
            <a:pPr marL="342900" lvl="1" indent="-342900" algn="just"/>
            <a:r>
              <a:rPr lang="cs-CZ" altLang="cs-CZ" sz="1700" dirty="0"/>
              <a:t>§ 314c 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 - samosoudce může rozhodnout bez projednávání  („slyšení“) věci – trestní příkaz </a:t>
            </a:r>
          </a:p>
          <a:p>
            <a:pPr marL="342900" lvl="1" indent="-342900"/>
            <a:endParaRPr lang="cs-CZ" altLang="cs-CZ" sz="1600" dirty="0"/>
          </a:p>
          <a:p>
            <a:pPr algn="just"/>
            <a:endParaRPr lang="cs-CZ" altLang="cs-CZ" sz="1800" dirty="0"/>
          </a:p>
        </p:txBody>
      </p:sp>
      <p:sp>
        <p:nvSpPr>
          <p:cNvPr id="30724" name="Zástupný symbol pro číslo snímku 4">
            <a:extLst>
              <a:ext uri="{FF2B5EF4-FFF2-40B4-BE49-F238E27FC236}">
                <a16:creationId xmlns:a16="http://schemas.microsoft.com/office/drawing/2014/main" id="{A0B1CEA0-02CA-4790-B77D-C783AF7150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9651F4-3FD8-4ECF-914B-51BA68721C9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 sz="1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6E2CE603-3689-4EBA-A7DB-B6BA32FD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Stadia trestního řízení 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1AB71FC5-DD37-4607-B6BB-BC98B3414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představují jednotlivé časové úseky, v nichž OČTŘ a další subjekty plní své úkoly (povinnosti) a vykonávají svá práva s cílem dosáhnout účelu trestního řízení </a:t>
            </a:r>
          </a:p>
          <a:p>
            <a:pPr algn="just" eaLnBrk="1" hangingPunct="1">
              <a:lnSpc>
                <a:spcPct val="100000"/>
              </a:lnSpc>
              <a:defRPr/>
            </a:pPr>
            <a:endParaRPr lang="cs-CZ" sz="1700" dirty="0"/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předsoudní stadia x soudní stadia  - § 12/10 </a:t>
            </a:r>
            <a:r>
              <a:rPr lang="cs-CZ" sz="1700" dirty="0" err="1"/>
              <a:t>TrŘ</a:t>
            </a:r>
            <a:endParaRPr lang="cs-CZ" sz="1700" dirty="0"/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700" dirty="0"/>
              <a:t>    1. předsoudní </a:t>
            </a:r>
          </a:p>
          <a:p>
            <a:pPr lvl="1" algn="just" eaLnBrk="1" hangingPunct="1">
              <a:defRPr/>
            </a:pPr>
            <a:r>
              <a:rPr lang="cs-CZ" sz="1500" dirty="0"/>
              <a:t>přípravné řízení </a:t>
            </a: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postup před zahájením trestního stíhání – slangově označováno jako prověřování - fakultativní </a:t>
            </a: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postup po zahájení trestního stíhání/vyšetřovaní – obligatorní </a:t>
            </a:r>
          </a:p>
          <a:p>
            <a:pPr marL="324000" lvl="1" indent="0" algn="just" eaLnBrk="1" hangingPunct="1">
              <a:buNone/>
              <a:defRPr/>
            </a:pPr>
            <a:endParaRPr lang="cs-CZ" sz="1500" dirty="0"/>
          </a:p>
          <a:p>
            <a:pPr marL="324000" lvl="1" indent="0" algn="just" eaLnBrk="1" hangingPunct="1">
              <a:buNone/>
              <a:defRPr/>
            </a:pPr>
            <a:r>
              <a:rPr lang="cs-CZ" sz="1500" dirty="0"/>
              <a:t>2. soudní </a:t>
            </a:r>
          </a:p>
          <a:p>
            <a:pPr lvl="1" algn="just">
              <a:defRPr/>
            </a:pPr>
            <a:r>
              <a:rPr lang="cs-CZ" sz="1500" dirty="0"/>
              <a:t>předběžné projednání obžaloby – fakultativní </a:t>
            </a:r>
          </a:p>
          <a:p>
            <a:pPr lvl="1" algn="just" eaLnBrk="1" hangingPunct="1">
              <a:defRPr/>
            </a:pPr>
            <a:r>
              <a:rPr lang="cs-CZ" sz="1500" dirty="0"/>
              <a:t>hlavní líčení  - obligatorní </a:t>
            </a:r>
          </a:p>
          <a:p>
            <a:pPr lvl="1" algn="just" eaLnBrk="1" hangingPunct="1">
              <a:defRPr/>
            </a:pPr>
            <a:r>
              <a:rPr lang="cs-CZ" sz="1500" dirty="0"/>
              <a:t>řízení o opravných prostředcích  - obligatorní </a:t>
            </a:r>
          </a:p>
          <a:p>
            <a:pPr lvl="1" algn="just" eaLnBrk="1" hangingPunct="1">
              <a:defRPr/>
            </a:pPr>
            <a:r>
              <a:rPr lang="cs-CZ" sz="1500" dirty="0"/>
              <a:t>vykonávací řízení - obligatorní </a:t>
            </a:r>
          </a:p>
          <a:p>
            <a:pPr lvl="1" algn="just" eaLnBrk="1" hangingPunct="1"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stadium není totožný pojem jako fáze (nezaměňovat), fáze představuje vnitřní členění stadia např. stadium přípravného řízení, fáze prověřování </a:t>
            </a:r>
            <a:endParaRPr lang="cs-CZ" sz="16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2C1074-A584-4958-8D48-91A296DA64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80C039-D626-447F-97CB-90138AAE87D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/>
              <a:t>Předsoudní stadia </a:t>
            </a:r>
            <a:br>
              <a:rPr lang="cs-CZ"/>
            </a:br>
            <a:r>
              <a:rPr lang="cs-CZ" b="1">
                <a:latin typeface="Arial" charset="0"/>
              </a:rPr>
              <a:t> </a:t>
            </a:r>
            <a:endParaRPr lang="cs-CZ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endParaRPr lang="cs-CZ" sz="1600" dirty="0"/>
          </a:p>
          <a:p>
            <a:pPr algn="just" eaLnBrk="1" hangingPunct="1">
              <a:lnSpc>
                <a:spcPct val="100000"/>
              </a:lnSpc>
            </a:pPr>
            <a:r>
              <a:rPr lang="cs-CZ" sz="1600" dirty="0"/>
              <a:t>jeho účelem je prověřit podezření ze spáchaní trestného činu a opatřit podklad pro podání obžaloby, nebo není-li důvod pro podání obžaloby, slouží jako podklad pro jiné rozhodnutí státního zástupce ve věci samé</a:t>
            </a:r>
          </a:p>
          <a:p>
            <a:pPr algn="just" eaLnBrk="1" hangingPunct="1">
              <a:lnSpc>
                <a:spcPct val="100000"/>
              </a:lnSpc>
            </a:pPr>
            <a:endParaRPr lang="cs-CZ" sz="1700" dirty="0"/>
          </a:p>
          <a:p>
            <a:pPr algn="just" eaLnBrk="1" hangingPunct="1">
              <a:lnSpc>
                <a:spcPct val="100000"/>
              </a:lnSpc>
            </a:pPr>
            <a:r>
              <a:rPr lang="cs-CZ" sz="1700" dirty="0"/>
              <a:t>přípravné řízení  (prověřování a vyšetřování)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 algn="just" eaLnBrk="1" hangingPunct="1"/>
            <a:r>
              <a:rPr lang="cs-CZ" sz="1500" dirty="0"/>
              <a:t>standardní přípravné řízení - § 158/3 až § 158b </a:t>
            </a:r>
            <a:r>
              <a:rPr lang="cs-CZ" sz="1500" dirty="0" err="1"/>
              <a:t>TrŘ</a:t>
            </a:r>
            <a:r>
              <a:rPr lang="cs-CZ" sz="1500" dirty="0"/>
              <a:t> (prověřování), § 160 až § 167  </a:t>
            </a:r>
            <a:r>
              <a:rPr lang="cs-CZ" sz="1500" dirty="0" err="1"/>
              <a:t>TrŘ</a:t>
            </a:r>
            <a:r>
              <a:rPr lang="cs-CZ" sz="1500" dirty="0"/>
              <a:t> (vyšetřování); v jeho rámci se  důkazy neprovádí </a:t>
            </a:r>
          </a:p>
          <a:p>
            <a:pPr lvl="2"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1300" dirty="0"/>
          </a:p>
          <a:p>
            <a:pPr lvl="2"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1300" dirty="0"/>
          </a:p>
          <a:p>
            <a:pPr lvl="1" algn="just" eaLnBrk="1" hangingPunct="1"/>
            <a:r>
              <a:rPr lang="cs-CZ" sz="1500" dirty="0"/>
              <a:t>rozšířené přípravné řízení - § 158/3 až § 158b </a:t>
            </a:r>
            <a:r>
              <a:rPr lang="cs-CZ" sz="1500" dirty="0" err="1"/>
              <a:t>TrŘ</a:t>
            </a:r>
            <a:r>
              <a:rPr lang="cs-CZ" sz="1500" dirty="0"/>
              <a:t> (prověřování), § 168 až § 179 </a:t>
            </a:r>
            <a:r>
              <a:rPr lang="cs-CZ" sz="1500" dirty="0" err="1"/>
              <a:t>TrŘ</a:t>
            </a:r>
            <a:r>
              <a:rPr lang="cs-CZ" sz="1500" dirty="0"/>
              <a:t> (vyšetřování); v jeho rámci se důkazy provádí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zvláštní ustanovení  o vyšetřování některých trestných činů 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cs-CZ" sz="1500" dirty="0"/>
              <a:t>	</a:t>
            </a:r>
          </a:p>
          <a:p>
            <a:pPr lvl="1" algn="just" eaLnBrk="1" hangingPunct="1"/>
            <a:r>
              <a:rPr lang="cs-CZ" sz="1500" dirty="0"/>
              <a:t>zkrácené přípravné řízení, § 179a až § 179h </a:t>
            </a:r>
            <a:r>
              <a:rPr lang="cs-CZ" sz="1500" dirty="0" err="1"/>
              <a:t>TrŘ</a:t>
            </a:r>
            <a:r>
              <a:rPr lang="cs-CZ" sz="1500" dirty="0"/>
              <a:t>; koná se v tzv. bagatelních věcech (horní hranice TOS do 5 let)</a:t>
            </a:r>
            <a:r>
              <a:rPr lang="cs-CZ" sz="1400" dirty="0"/>
              <a:t> </a:t>
            </a:r>
            <a:r>
              <a:rPr lang="cs-CZ" sz="1500" dirty="0"/>
              <a:t>s lhůtou skončení do dvou týdnů od  sdělení podezření</a:t>
            </a:r>
          </a:p>
          <a:p>
            <a:pPr lvl="1" algn="just" eaLnBrk="1" hangingPunct="1"/>
            <a:endParaRPr lang="cs-CZ" sz="15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700" dirty="0"/>
          </a:p>
          <a:p>
            <a:pPr eaLnBrk="1" hangingPunct="1"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BB9989-A800-4D2B-871C-0DF8BEC2383D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Policejní orgán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jde o legislativní zkratku  vymezenou v § 12/2 </a:t>
            </a:r>
            <a:r>
              <a:rPr lang="cs-CZ" sz="1800" dirty="0" err="1"/>
              <a:t>TrŘ</a:t>
            </a:r>
            <a:r>
              <a:rPr lang="cs-CZ" sz="1800" dirty="0"/>
              <a:t>  - útvary nebo pověřené orgány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primárně P ČR (primární policejní orgán) + GIBS, VP, VS, BIS, UZIS, VZ (sekundární policejní orgán)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policejní orgán je oprávněn konat obecně prověřování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konkrétní útvary a pověřené orgány jsou stanoveny konkrétními právními předpisy upravujícími činnost subjektů v postavení policejního orgánu, resp.  interními akty řízení 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A0F2C8-9D2F-4F38-AF7F-CA7FE9CD624F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Státní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 algn="just">
              <a:lnSpc>
                <a:spcPct val="90000"/>
              </a:lnSpc>
              <a:defRPr/>
            </a:pPr>
            <a:r>
              <a:rPr lang="cs-CZ" sz="1700" dirty="0"/>
              <a:t>v přípravném řízení tzv. </a:t>
            </a:r>
            <a:r>
              <a:rPr lang="cs-CZ" sz="1700" dirty="0" err="1"/>
              <a:t>dominus</a:t>
            </a:r>
            <a:r>
              <a:rPr lang="cs-CZ" sz="1700" dirty="0"/>
              <a:t> </a:t>
            </a:r>
            <a:r>
              <a:rPr lang="cs-CZ" sz="1700" dirty="0" err="1"/>
              <a:t>litis</a:t>
            </a:r>
            <a:endParaRPr lang="cs-CZ" sz="1700" dirty="0"/>
          </a:p>
          <a:p>
            <a:pPr marL="381000" indent="-381000" algn="just">
              <a:lnSpc>
                <a:spcPct val="90000"/>
              </a:lnSpc>
              <a:buNone/>
              <a:defRPr/>
            </a:pPr>
            <a:endParaRPr lang="cs-CZ" sz="1800" dirty="0"/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5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500" dirty="0"/>
              <a:t>povinnost stíhat všechny trestné činy, o nichž se dozví (zásada legality) 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5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500" dirty="0"/>
              <a:t>dozor v přípravném řízení - § 174 </a:t>
            </a:r>
            <a:r>
              <a:rPr lang="cs-CZ" sz="1500" dirty="0" err="1"/>
              <a:t>TrŘ</a:t>
            </a:r>
            <a:r>
              <a:rPr lang="cs-CZ" sz="1500" dirty="0"/>
              <a:t>   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500" dirty="0"/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dávat závazné pokyny </a:t>
            </a:r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vyžadovat spisy, dokumenty atd. 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500" dirty="0"/>
              <a:t>výlučná návrhová oprávnění - např. 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500" dirty="0"/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návrh  na vydání k příkazu o provedení domovní prohlídky (§  83/1 </a:t>
            </a:r>
            <a:r>
              <a:rPr lang="cs-CZ" sz="1300" dirty="0" err="1"/>
              <a:t>TrŘ</a:t>
            </a:r>
            <a:r>
              <a:rPr lang="cs-CZ" sz="1300" dirty="0"/>
              <a:t>) </a:t>
            </a:r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návrh na vydání příkazu k  provedení odposlechu a  záznamu telekomunikačního provozu (§ 88/2 </a:t>
            </a:r>
            <a:r>
              <a:rPr lang="cs-CZ" sz="1300" dirty="0" err="1"/>
              <a:t>TrŘ</a:t>
            </a:r>
            <a:r>
              <a:rPr lang="cs-CZ" sz="1300" dirty="0"/>
              <a:t>)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9A3674-C3FD-4234-BECA-158607AB5E6F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 algn="just">
              <a:lnSpc>
                <a:spcPct val="90000"/>
              </a:lnSpc>
              <a:buNone/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</a:pPr>
            <a:r>
              <a:rPr lang="cs-CZ" sz="1500" dirty="0"/>
              <a:t>výlučná rozhodovací  oprávnění  - zajištění nároku poškozeného - § 47 </a:t>
            </a:r>
            <a:r>
              <a:rPr lang="cs-CZ" sz="1500" dirty="0" err="1"/>
              <a:t>TrŘ</a:t>
            </a:r>
            <a:r>
              <a:rPr lang="cs-CZ" sz="1500" dirty="0"/>
              <a:t> 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1500" dirty="0"/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zajištění majetku 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</a:pPr>
            <a:r>
              <a:rPr lang="cs-CZ" sz="1500" dirty="0"/>
              <a:t>vydání meritorních rozhodnutí  </a:t>
            </a:r>
          </a:p>
          <a:p>
            <a:pPr marL="800100" lvl="1" indent="-342900" algn="just">
              <a:lnSpc>
                <a:spcPct val="90000"/>
              </a:lnSpc>
              <a:buNone/>
            </a:pPr>
            <a:r>
              <a:rPr lang="cs-CZ" sz="1500" dirty="0"/>
              <a:t> </a:t>
            </a:r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zastavení  trestního stíhání  - § 172 </a:t>
            </a:r>
            <a:r>
              <a:rPr lang="cs-CZ" sz="1300" dirty="0" err="1"/>
              <a:t>TrŘ</a:t>
            </a:r>
            <a:r>
              <a:rPr lang="cs-CZ" sz="1300" dirty="0"/>
              <a:t> </a:t>
            </a:r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přerušení  trestního stíhání - § 173 </a:t>
            </a:r>
            <a:r>
              <a:rPr lang="cs-CZ" sz="1300" dirty="0" err="1"/>
              <a:t>TrŘ</a:t>
            </a:r>
            <a:endParaRPr lang="cs-CZ" sz="1300" dirty="0"/>
          </a:p>
          <a:p>
            <a:pPr marL="800100" lvl="1" indent="-342900" algn="just">
              <a:lnSpc>
                <a:spcPct val="90000"/>
              </a:lnSpc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</a:pPr>
            <a:r>
              <a:rPr lang="cs-CZ" sz="1500" dirty="0"/>
              <a:t>vyjma rozhodnutí uvedených v § 146a </a:t>
            </a:r>
            <a:r>
              <a:rPr lang="cs-CZ" sz="1500" dirty="0" err="1"/>
              <a:t>TrŘ</a:t>
            </a:r>
            <a:r>
              <a:rPr lang="cs-CZ" sz="1500" dirty="0"/>
              <a:t> rozhoduje o stížnostech do  rozhodnutí policejního orgánu 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</a:pPr>
            <a:r>
              <a:rPr lang="cs-CZ" sz="1500" dirty="0"/>
              <a:t>vypracovává a podává obžalobu, návrh na potrestání, návrh na schválení dohody o vině a trestu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A63B1-DD2D-4C1D-80D0-E17DD44E7E0D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A8C819C-38FC-4823-B55B-A67724B8E5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D02D7E9-715F-4859-B481-1C9FF212B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Soud v přípravném řízení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7DE88B-676E-4BE9-A234-9C89FB457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00000"/>
              </a:lnSpc>
              <a:spcBef>
                <a:spcPts val="1200"/>
              </a:spcBef>
              <a:buFontTx/>
              <a:buChar char="-"/>
            </a:pPr>
            <a:endParaRPr lang="cs-CZ" sz="1700" dirty="0"/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buFontTx/>
              <a:buChar char="-"/>
            </a:pPr>
            <a:r>
              <a:rPr lang="cs-CZ" sz="1700" dirty="0"/>
              <a:t>k provádění úkonů v přípravném řízení je příslušný okresní soud, v jehož obvodě je činný státní zástupce, který podal příslušný návrh  (§ 26/1 </a:t>
            </a:r>
            <a:r>
              <a:rPr lang="cs-CZ" sz="1700" dirty="0" err="1"/>
              <a:t>TrŘ</a:t>
            </a:r>
            <a:r>
              <a:rPr lang="cs-CZ" sz="1700" dirty="0"/>
              <a:t>)</a:t>
            </a: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buFontTx/>
              <a:buChar char="-"/>
            </a:pPr>
            <a:r>
              <a:rPr lang="cs-CZ" sz="1700" dirty="0"/>
              <a:t>soud, u něhož státní zástupce podal návrh, se stává příslušným k provádění všech úkonů soudu po celé přípravné řízení, pokud nedojde k postoupení věci z důvodu příslušnosti jiného státního zástupce činného mimo obvod tohoto soudu (§ 26/2 </a:t>
            </a:r>
            <a:r>
              <a:rPr lang="cs-CZ" sz="1700" dirty="0" err="1"/>
              <a:t>TrŘ</a:t>
            </a:r>
            <a:r>
              <a:rPr lang="cs-CZ" sz="1700" dirty="0"/>
              <a:t>)</a:t>
            </a:r>
          </a:p>
          <a:p>
            <a:pPr marL="285750" indent="-285750" algn="just">
              <a:lnSpc>
                <a:spcPct val="100000"/>
              </a:lnSpc>
              <a:spcBef>
                <a:spcPts val="1200"/>
              </a:spcBef>
              <a:buFontTx/>
              <a:buChar char="-"/>
            </a:pPr>
            <a:r>
              <a:rPr lang="cs-CZ" sz="1700" dirty="0" err="1"/>
              <a:t>Pl</a:t>
            </a:r>
            <a:r>
              <a:rPr lang="cs-CZ" sz="1700" dirty="0"/>
              <a:t>. ÚS 4/2014 z 19.4.2016 - pokud příslušný návrh podává státní zástupce krajského nebo vrchního státního zastupitelství, je třeba aplikovat obecnou úpravu místní příslušnosti soudů v trestním řádu a místní příslušnost okresního soudu určit podle kritérií stanovených v § 18 </a:t>
            </a:r>
            <a:r>
              <a:rPr lang="cs-CZ" sz="1700" dirty="0" err="1"/>
              <a:t>TrŘ</a:t>
            </a:r>
            <a:r>
              <a:rPr lang="cs-CZ" sz="1700" dirty="0"/>
              <a:t>, tj. z množiny okresních soudů, v jejichž obvodech krajské nebo vrchní státní zastupitelství působí, zvolit ten, jehož místní příslušnost těmto kritériím odpovídá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1492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4ED7BBE-4620-48B8-B331-102E7D9C1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214D7B-43E7-493D-9486-A0658123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Úkony soudu v přípravném řízení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AD0F8E-F883-467A-971C-EC67C1825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1700" dirty="0">
              <a:ea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700" dirty="0">
                <a:ea typeface="Times New Roman"/>
                <a:cs typeface="Times New Roman"/>
              </a:rPr>
              <a:t>ustanovení obhájce obviněnému (§ 39/1 </a:t>
            </a:r>
            <a:r>
              <a:rPr lang="cs-CZ" sz="1700" dirty="0" err="1">
                <a:ea typeface="Times New Roman"/>
                <a:cs typeface="Times New Roman"/>
              </a:rPr>
              <a:t>TrŘ</a:t>
            </a:r>
            <a:r>
              <a:rPr lang="cs-CZ" sz="1700" dirty="0">
                <a:ea typeface="Times New Roman"/>
                <a:cs typeface="Times New Roman"/>
              </a:rPr>
              <a:t>) 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1700" dirty="0">
              <a:ea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700" dirty="0">
                <a:ea typeface="Times New Roman"/>
                <a:cs typeface="Times New Roman"/>
              </a:rPr>
              <a:t>rozhodování o vzetí obviněného do vazby (§ 68 a 73b/1 </a:t>
            </a:r>
            <a:r>
              <a:rPr lang="cs-CZ" sz="1700" dirty="0" err="1">
                <a:ea typeface="Times New Roman"/>
                <a:cs typeface="Times New Roman"/>
              </a:rPr>
              <a:t>TrŘ</a:t>
            </a:r>
            <a:r>
              <a:rPr lang="cs-CZ" sz="1700" dirty="0">
                <a:ea typeface="Times New Roman"/>
                <a:cs typeface="Times New Roman"/>
              </a:rPr>
              <a:t>)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1700" dirty="0">
              <a:ea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700" dirty="0">
                <a:ea typeface="Times New Roman"/>
                <a:cs typeface="Times New Roman"/>
              </a:rPr>
              <a:t>vydání příkazu k zatčení obviněného (§ 69/1 </a:t>
            </a:r>
            <a:r>
              <a:rPr lang="cs-CZ" sz="1700" dirty="0" err="1">
                <a:ea typeface="Times New Roman"/>
                <a:cs typeface="Times New Roman"/>
              </a:rPr>
              <a:t>TrŘ</a:t>
            </a:r>
            <a:r>
              <a:rPr lang="cs-CZ" sz="1700" dirty="0">
                <a:ea typeface="Times New Roman"/>
                <a:cs typeface="Times New Roman"/>
              </a:rPr>
              <a:t>)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1700" dirty="0">
              <a:ea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700" dirty="0">
                <a:ea typeface="Times New Roman"/>
                <a:cs typeface="Times New Roman"/>
              </a:rPr>
              <a:t>vydání příkazu k zadržení podezřelého (§ 76a/1 </a:t>
            </a:r>
            <a:r>
              <a:rPr lang="cs-CZ" sz="1700" dirty="0" err="1">
                <a:ea typeface="Times New Roman"/>
                <a:cs typeface="Times New Roman"/>
              </a:rPr>
              <a:t>TrŘ</a:t>
            </a:r>
            <a:r>
              <a:rPr lang="cs-CZ" sz="1700" dirty="0">
                <a:ea typeface="Times New Roman"/>
                <a:cs typeface="Times New Roman"/>
              </a:rPr>
              <a:t>)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1700" dirty="0">
              <a:ea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700" dirty="0">
                <a:ea typeface="Times New Roman"/>
                <a:cs typeface="Times New Roman"/>
              </a:rPr>
              <a:t>vydání příkazu k domovní prohlídce (§ 83/1 </a:t>
            </a:r>
            <a:r>
              <a:rPr lang="cs-CZ" sz="1700" dirty="0" err="1">
                <a:ea typeface="Times New Roman"/>
                <a:cs typeface="Times New Roman"/>
              </a:rPr>
              <a:t>TrŘ</a:t>
            </a:r>
            <a:r>
              <a:rPr lang="cs-CZ" sz="1700" dirty="0">
                <a:ea typeface="Times New Roman"/>
                <a:cs typeface="Times New Roman"/>
              </a:rPr>
              <a:t>)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1700" dirty="0">
              <a:ea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700" dirty="0">
                <a:ea typeface="Times New Roman"/>
                <a:cs typeface="Times New Roman"/>
              </a:rPr>
              <a:t>vydání příkazu k prohlídce jiných prostor a pozemků (§ 83a/1 </a:t>
            </a:r>
            <a:r>
              <a:rPr lang="cs-CZ" sz="1700" dirty="0" err="1">
                <a:ea typeface="Times New Roman"/>
                <a:cs typeface="Times New Roman"/>
              </a:rPr>
              <a:t>TrŘ</a:t>
            </a:r>
            <a:r>
              <a:rPr lang="cs-CZ" sz="1700" dirty="0">
                <a:ea typeface="Times New Roman"/>
                <a:cs typeface="Times New Roman"/>
              </a:rPr>
              <a:t>)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sz="1700" dirty="0">
              <a:ea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1700" dirty="0">
                <a:ea typeface="Times New Roman"/>
                <a:cs typeface="Times New Roman"/>
              </a:rPr>
              <a:t>nařízení odposlechu a záznamu telekomunikačního provozu (§ 88/1, 2 </a:t>
            </a:r>
            <a:r>
              <a:rPr lang="cs-CZ" sz="1700" dirty="0" err="1">
                <a:ea typeface="Times New Roman"/>
                <a:cs typeface="Times New Roman"/>
              </a:rPr>
              <a:t>TrŘ</a:t>
            </a:r>
            <a:r>
              <a:rPr lang="cs-CZ" sz="1700" dirty="0">
                <a:ea typeface="Times New Roman"/>
                <a:cs typeface="Times New Roman"/>
              </a:rPr>
              <a:t>)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4905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AD6684D-230E-4E65-9E1E-DC98015AF7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9D5D594-2B18-4EFD-B9CE-E505F790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947157-4DB8-404E-860F-9BEB4EF86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cs-CZ" sz="18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700" dirty="0">
                <a:ea typeface="Times New Roman"/>
                <a:cs typeface="Times New Roman"/>
              </a:rPr>
              <a:t>nařízení vydání údajů o telekomunikačním provozu (§ 88a/1 </a:t>
            </a:r>
            <a:r>
              <a:rPr lang="cs-CZ" sz="1700" dirty="0" err="1">
                <a:ea typeface="Times New Roman"/>
                <a:cs typeface="Times New Roman"/>
              </a:rPr>
              <a:t>TrŘ</a:t>
            </a:r>
            <a:r>
              <a:rPr lang="cs-CZ" sz="1700" dirty="0">
                <a:ea typeface="Times New Roman"/>
                <a:cs typeface="Times New Roman"/>
              </a:rPr>
              <a:t>)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17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700" dirty="0">
                <a:ea typeface="Times New Roman"/>
                <a:cs typeface="Times New Roman"/>
              </a:rPr>
              <a:t>rozhodování o uložení předběžného opatření (§ 88m/3 </a:t>
            </a:r>
            <a:r>
              <a:rPr lang="cs-CZ" sz="1700" dirty="0" err="1">
                <a:ea typeface="Times New Roman"/>
                <a:cs typeface="Times New Roman"/>
              </a:rPr>
              <a:t>TrŘ</a:t>
            </a:r>
            <a:r>
              <a:rPr lang="cs-CZ" sz="1700" dirty="0">
                <a:ea typeface="Times New Roman"/>
                <a:cs typeface="Times New Roman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17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700" dirty="0">
                <a:ea typeface="Times New Roman"/>
                <a:cs typeface="Times New Roman"/>
              </a:rPr>
              <a:t>účast při provedení neodkladného nebo neopakovatelného úkonu spočívajícího ve výslechu svědka nebo v rekognici (§ 158a </a:t>
            </a:r>
            <a:r>
              <a:rPr lang="cs-CZ" sz="1700" dirty="0" err="1">
                <a:ea typeface="Times New Roman"/>
                <a:cs typeface="Times New Roman"/>
              </a:rPr>
              <a:t>TrŘ</a:t>
            </a:r>
            <a:r>
              <a:rPr lang="cs-CZ" sz="1700" dirty="0">
                <a:ea typeface="Times New Roman"/>
                <a:cs typeface="Times New Roman"/>
              </a:rPr>
              <a:t>)</a:t>
            </a:r>
            <a:endParaRPr 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22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A4F3397-755E-4069-9858-10F260D41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Základní zásady trestního řízení 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C8814BC1-846F-431C-98D2-2A8A50CF6C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pravidla (principy), která jsou výslovně či mlčky  zpravidla vyjádřená v </a:t>
            </a:r>
            <a:r>
              <a:rPr lang="cs-CZ" altLang="cs-CZ" sz="1800" dirty="0" err="1"/>
              <a:t>TrŘ</a:t>
            </a:r>
            <a:endParaRPr lang="cs-CZ" altLang="cs-CZ" sz="18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představují východiska pro tvorbu (zákonodárce), interpretaci a aplikaci (orgány činné v trestním řízení) systému trestněprávně procesních norem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jedná se o určité právní principy, vůdčí právní ideje jimiž je ovládáno trestní řízení  a které musí být vykládány a aplikovány v souladu s Ústavou, LZPS, popř. v jejich duchu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jsou typické pro trestní řízení jako celek nebo jen např. pro některé jeho stadia (zásady typické pro dokazování, hlavní líčení atd.).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9220" name="Zástupný symbol pro číslo snímku 5">
            <a:extLst>
              <a:ext uri="{FF2B5EF4-FFF2-40B4-BE49-F238E27FC236}">
                <a16:creationId xmlns:a16="http://schemas.microsoft.com/office/drawing/2014/main" id="{D3ECB35A-6E89-4D29-8809-018709F782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B81149-BEE6-49BE-B032-A3ABB362F6C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Postup před zahájením trestního stíhání – prověřování </a:t>
            </a:r>
            <a:br>
              <a:rPr lang="cs-CZ" b="1"/>
            </a:br>
            <a:r>
              <a:rPr lang="cs-CZ" b="1"/>
              <a:t>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1700" dirty="0"/>
          </a:p>
          <a:p>
            <a:r>
              <a:rPr lang="cs-CZ" sz="1700" dirty="0"/>
              <a:t>policejní orgán je oprávněn dle § 158 </a:t>
            </a:r>
            <a:r>
              <a:rPr lang="cs-CZ" sz="1700" dirty="0" err="1"/>
              <a:t>TrŘ</a:t>
            </a:r>
            <a:r>
              <a:rPr lang="cs-CZ" sz="1700" dirty="0"/>
              <a:t> např.</a:t>
            </a:r>
          </a:p>
          <a:p>
            <a:pPr>
              <a:buFont typeface="Wingdings" pitchFamily="2" charset="2"/>
              <a:buNone/>
            </a:pPr>
            <a:endParaRPr lang="cs-CZ" sz="1700" dirty="0"/>
          </a:p>
          <a:p>
            <a:pPr lvl="1" algn="just" eaLnBrk="1" hangingPunct="1"/>
            <a:r>
              <a:rPr lang="cs-CZ" sz="1500" dirty="0"/>
              <a:t>vyžadovat vysvětlení od fyzických a právnických osob a státních orgánů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500" dirty="0"/>
          </a:p>
          <a:p>
            <a:pPr lvl="1" algn="just" eaLnBrk="1" hangingPunct="1"/>
            <a:r>
              <a:rPr lang="cs-CZ" sz="1500" dirty="0"/>
              <a:t>vyžadovat odborné vyjádření od příslušných orgánů, a je-li toho pro posouzení věci třeba, též znalecké posudky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500" dirty="0"/>
          </a:p>
          <a:p>
            <a:pPr lvl="1" algn="just" eaLnBrk="1" hangingPunct="1"/>
            <a:r>
              <a:rPr lang="cs-CZ" sz="1500" dirty="0"/>
              <a:t>obstarávat potřebné podklady, zejména spisy a jiné písemné materiály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500" dirty="0"/>
          </a:p>
          <a:p>
            <a:pPr lvl="1" algn="just" eaLnBrk="1" hangingPunct="1"/>
            <a:r>
              <a:rPr lang="cs-CZ" sz="1500" dirty="0"/>
              <a:t>zadržet osobu podezřelou 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500" dirty="0"/>
          </a:p>
          <a:p>
            <a:pPr lvl="1" algn="just" eaLnBrk="1" hangingPunct="1"/>
            <a:r>
              <a:rPr lang="cs-CZ" sz="1500" dirty="0"/>
              <a:t>provádět ohledání místa činu </a:t>
            </a:r>
          </a:p>
          <a:p>
            <a:pPr lvl="1" algn="just" eaLnBrk="1" hangingPunct="1"/>
            <a:endParaRPr lang="cs-CZ" sz="1500" dirty="0"/>
          </a:p>
          <a:p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5CD5DD-831A-4D81-B4C2-CF8EAE450120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Postup po zahájení trestního stíhání – vyšetřování 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 dirty="0"/>
          </a:p>
          <a:p>
            <a:pPr algn="just"/>
            <a:r>
              <a:rPr lang="cs-CZ" sz="1800" dirty="0"/>
              <a:t>§ 161/2 </a:t>
            </a:r>
            <a:r>
              <a:rPr lang="cs-CZ" sz="1800" dirty="0" err="1"/>
              <a:t>TrŘ</a:t>
            </a:r>
            <a:r>
              <a:rPr lang="cs-CZ" sz="1800" dirty="0"/>
              <a:t>  - není-li uvedeno jinak, vyšetřování konají útvary P ČR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500" dirty="0"/>
              <a:t>GIBS – TČ spáchané  příslušníky P ČR, VS a celníky + zaměstnanci těchto subjektů v souvislosti  s plněním jejich pracovních úkolů 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lvl="1" algn="just"/>
            <a:r>
              <a:rPr lang="cs-CZ" sz="1500" dirty="0"/>
              <a:t>státní zástupce  - TČ spáchané příslušníky GIBS, BIS, UZIS, VP, VZ 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lvl="1" algn="just"/>
            <a:r>
              <a:rPr lang="cs-CZ" sz="1500" dirty="0"/>
              <a:t>kapitán lodi při dálkových plavbách  - TČ spáchané  na této lodi</a:t>
            </a:r>
          </a:p>
          <a:p>
            <a:pPr lvl="2" algn="just">
              <a:buFont typeface="Wingdings" pitchFamily="2" charset="2"/>
              <a:buNone/>
            </a:pPr>
            <a:endParaRPr lang="cs-CZ" dirty="0"/>
          </a:p>
          <a:p>
            <a:pPr lvl="1" algn="just"/>
            <a:r>
              <a:rPr lang="cs-CZ" sz="1500" dirty="0"/>
              <a:t>vojenská policie - např. TČ příslušníků ozbrojených sil spáchané při plnění úkolů v zahraničí   (zahraniční mise)</a:t>
            </a:r>
          </a:p>
          <a:p>
            <a:pPr lvl="1">
              <a:buFont typeface="Wingdings" pitchFamily="2" charset="2"/>
              <a:buNone/>
            </a:pPr>
            <a:endParaRPr lang="cs-CZ" sz="1700" dirty="0"/>
          </a:p>
          <a:p>
            <a:pPr algn="just"/>
            <a:r>
              <a:rPr lang="cs-CZ" sz="1700" dirty="0"/>
              <a:t>trestní stíhání se souhlasem poškozeného - § 163, § 163a </a:t>
            </a:r>
            <a:r>
              <a:rPr lang="cs-CZ" sz="1700" dirty="0" err="1"/>
              <a:t>TrŘ</a:t>
            </a:r>
            <a:r>
              <a:rPr lang="cs-CZ" sz="1700" dirty="0"/>
              <a:t> – výjimka ze zásady legality </a:t>
            </a:r>
          </a:p>
          <a:p>
            <a:pPr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C211A2-2AF7-4981-BD74-8903EB5A6982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008FBC5-8DCA-41B8-9BD6-926E6452E7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BD27384-9297-41AB-9F61-383CE90BF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547" y="800212"/>
            <a:ext cx="10753200" cy="451576"/>
          </a:xfrm>
        </p:spPr>
        <p:txBody>
          <a:bodyPr/>
          <a:lstStyle/>
          <a:p>
            <a:pPr algn="ctr"/>
            <a:r>
              <a:rPr lang="cs-CZ" sz="3600" dirty="0"/>
              <a:t>Soudní stadia </a:t>
            </a:r>
            <a:br>
              <a:rPr lang="cs-CZ" sz="3600" dirty="0"/>
            </a:br>
            <a:r>
              <a:rPr lang="cs-CZ" sz="3600" dirty="0"/>
              <a:t>Předběžné projednání obžaloby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5E2B23-57E6-43E7-A36F-EFB0504EC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 dirty="0"/>
          </a:p>
          <a:p>
            <a:pPr algn="just"/>
            <a:r>
              <a:rPr lang="cs-CZ" sz="1700" dirty="0"/>
              <a:t>předběžné projednání obžaloby - jeho účelem je, aby se do trestního řízení  dostaly pouze věci, které tam patří; § 185 a násl. </a:t>
            </a:r>
            <a:r>
              <a:rPr lang="cs-CZ" sz="1700" dirty="0" err="1"/>
              <a:t>TrŘ</a:t>
            </a:r>
            <a:endParaRPr lang="cs-CZ" sz="1700" dirty="0"/>
          </a:p>
          <a:p>
            <a:pPr algn="just">
              <a:buNone/>
            </a:pPr>
            <a:endParaRPr lang="cs-CZ" sz="1700" dirty="0"/>
          </a:p>
          <a:p>
            <a:pPr lvl="1" algn="just"/>
            <a:r>
              <a:rPr lang="cs-CZ" sz="1500" dirty="0"/>
              <a:t>věc patří do příslušnosti jiného soudu </a:t>
            </a:r>
          </a:p>
          <a:p>
            <a:pPr lvl="1" algn="just"/>
            <a:r>
              <a:rPr lang="cs-CZ" sz="1500" dirty="0"/>
              <a:t>zastavení trestního stíhání </a:t>
            </a:r>
          </a:p>
          <a:p>
            <a:pPr lvl="1" algn="just"/>
            <a:r>
              <a:rPr lang="cs-CZ" sz="1500" dirty="0"/>
              <a:t>přípravné řízení nebylo provedenou podle zákona</a:t>
            </a:r>
          </a:p>
          <a:p>
            <a:pPr lvl="1" algn="just"/>
            <a:r>
              <a:rPr lang="cs-CZ" sz="1500" dirty="0"/>
              <a:t>ve věci nejsou v potřebném rozsahu objasněny všechny okolnosti</a:t>
            </a:r>
          </a:p>
          <a:p>
            <a:pPr lvl="1" algn="just"/>
            <a:r>
              <a:rPr lang="cs-CZ" sz="1500" dirty="0"/>
              <a:t>nařízení hlavního líčení </a:t>
            </a:r>
          </a:p>
          <a:p>
            <a:pPr algn="just"/>
            <a:endParaRPr lang="cs-CZ" sz="1800" dirty="0"/>
          </a:p>
          <a:p>
            <a:pPr algn="just"/>
            <a:r>
              <a:rPr lang="cs-CZ" sz="1700" dirty="0"/>
              <a:t>samosoudce předběžné projednání věci neprovádí, ale obžalobu má povinnost „přezkoumat“ ve výše uvedeném duchu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8640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/>
              <a:t>Hlavní líčení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1700" dirty="0"/>
              <a:t>§ 196 a </a:t>
            </a:r>
            <a:r>
              <a:rPr lang="cs-CZ" sz="1700" dirty="0" err="1"/>
              <a:t>násl</a:t>
            </a:r>
            <a:r>
              <a:rPr lang="cs-CZ" sz="1700" dirty="0"/>
              <a:t>. 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/>
          </a:p>
          <a:p>
            <a:pPr lvl="1" algn="just" eaLnBrk="1" hangingPunct="1">
              <a:defRPr/>
            </a:pPr>
            <a:r>
              <a:rPr lang="cs-CZ" sz="1500" dirty="0"/>
              <a:t>nejdůležitější  stadium trestního řízení, ve kterém se rozhodují otázky viny, trestu a další otázky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/>
          </a:p>
          <a:p>
            <a:pPr marL="342900" lvl="1" indent="-342900" algn="just">
              <a:defRPr/>
            </a:pPr>
            <a:r>
              <a:rPr lang="cs-CZ" sz="1700" dirty="0"/>
              <a:t>počátek hlavního líčení 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dirty="0"/>
              <a:t>sdělení věci, která bude projednávána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dirty="0"/>
              <a:t>zjištění přítomnosti osob - SZ,  obžalovaný, obhajoba, svědci, znalec, tlumočník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endParaRPr lang="cs-CZ" sz="1400" dirty="0"/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sz="1400" dirty="0"/>
              <a:t>lze konat v nepřítomnosti obžalovaného, pokud lze věc spolehlivě rozhodnout i bez něho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sz="1400" dirty="0"/>
              <a:t>nelze konat v nepřítomnosti obžalovaného v případě vazby, VTOS, TČ s horní hranicí převyšující 5 let  - obžalovaný se může práva účasti vzdát 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endParaRPr lang="cs-CZ" dirty="0"/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dirty="0"/>
              <a:t>přednesení obžaloby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dirty="0"/>
              <a:t>práva poškozeného a zúčastněné osoby</a:t>
            </a:r>
          </a:p>
          <a:p>
            <a:pPr marL="342900" lvl="1" indent="-342900" algn="just"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5967FC-53EE-4C64-BC82-4412F403F9A8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provádění dokazování 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lvl="1" algn="just"/>
            <a:r>
              <a:rPr lang="cs-CZ" sz="1500" dirty="0"/>
              <a:t>tzv. procesní rovnost zbraní, tj. státní zástupce má shodná práva a povinnosti jako obžalovaný  (a naopak)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závěr hlavního líčení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lvl="1" algn="just"/>
            <a:r>
              <a:rPr lang="cs-CZ" sz="1500" dirty="0"/>
              <a:t>závěrečná řeč státního zástupce a dalších osob  (obžalovaný, obhájce, poškozený, zmocněnec poškozeného)</a:t>
            </a:r>
          </a:p>
          <a:p>
            <a:pPr lvl="1"/>
            <a:r>
              <a:rPr lang="cs-CZ" sz="1500" dirty="0"/>
              <a:t>právo na poslední slovo obžalovaného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rozhodnutí v hlavním líčení - nejčastěji  rozsudek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/>
            <a:r>
              <a:rPr lang="cs-CZ" sz="1500" dirty="0"/>
              <a:t>odsuzující, zprošťující </a:t>
            </a:r>
          </a:p>
          <a:p>
            <a:pPr lvl="1"/>
            <a:endParaRPr lang="cs-CZ" sz="1600" dirty="0"/>
          </a:p>
          <a:p>
            <a:pPr lvl="1"/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7CF812-A7D4-4EC6-9AEC-CF32C5290EA3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Řízení o opravných prostředcích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None/>
            </a:pPr>
            <a:endParaRPr lang="cs-CZ" sz="1800" dirty="0"/>
          </a:p>
          <a:p>
            <a:pPr marL="342900" lvl="1" indent="-342900" algn="just"/>
            <a:endParaRPr lang="cs-CZ" sz="1700" dirty="0"/>
          </a:p>
          <a:p>
            <a:pPr marL="342900" lvl="1" indent="-342900" algn="just"/>
            <a:r>
              <a:rPr lang="cs-CZ" sz="1700" dirty="0"/>
              <a:t>jeho bezprostředním účelem je náprava konkrétního ne/pravomocného rozhodnutí v zájmu procesních stran </a:t>
            </a:r>
          </a:p>
          <a:p>
            <a:pPr marL="342900" lvl="1" indent="-342900" algn="just">
              <a:buNone/>
            </a:pPr>
            <a:endParaRPr lang="cs-CZ" sz="1700" dirty="0"/>
          </a:p>
          <a:p>
            <a:pPr marL="342900" lvl="1" indent="-342900"/>
            <a:r>
              <a:rPr lang="cs-CZ" sz="1700" dirty="0"/>
              <a:t>vady skutkové (</a:t>
            </a:r>
            <a:r>
              <a:rPr lang="cs-CZ" sz="1700" dirty="0" err="1"/>
              <a:t>error</a:t>
            </a:r>
            <a:r>
              <a:rPr lang="cs-CZ" sz="1700" dirty="0"/>
              <a:t> in facto)  - skutková zjištění </a:t>
            </a:r>
          </a:p>
          <a:p>
            <a:pPr marL="342900" lvl="1" indent="-342900">
              <a:buNone/>
            </a:pPr>
            <a:endParaRPr lang="cs-CZ" sz="1700" dirty="0"/>
          </a:p>
          <a:p>
            <a:pPr marL="342900" lvl="1" indent="-342900"/>
            <a:r>
              <a:rPr lang="cs-CZ" sz="1700" dirty="0"/>
              <a:t>vady právní (</a:t>
            </a:r>
            <a:r>
              <a:rPr lang="cs-CZ" sz="1700" dirty="0" err="1"/>
              <a:t>error</a:t>
            </a:r>
            <a:r>
              <a:rPr lang="cs-CZ" sz="1700" dirty="0"/>
              <a:t> in iure) - právní kvalifikace </a:t>
            </a:r>
          </a:p>
          <a:p>
            <a:pPr marL="342900" lvl="1" indent="-342900">
              <a:buNone/>
            </a:pPr>
            <a:endParaRPr lang="cs-CZ" sz="1700" dirty="0"/>
          </a:p>
          <a:p>
            <a:pPr marL="342900" lvl="1" indent="-342900" algn="just"/>
            <a:r>
              <a:rPr lang="cs-CZ" sz="1700" dirty="0"/>
              <a:t>vady procesního postupu (</a:t>
            </a:r>
            <a:r>
              <a:rPr lang="cs-CZ" sz="1700" dirty="0" err="1"/>
              <a:t>error</a:t>
            </a:r>
            <a:r>
              <a:rPr lang="cs-CZ" sz="1700" dirty="0"/>
              <a:t> in </a:t>
            </a:r>
            <a:r>
              <a:rPr lang="cs-CZ" sz="1700" dirty="0" err="1"/>
              <a:t>procedendo</a:t>
            </a:r>
            <a:r>
              <a:rPr lang="cs-CZ" sz="1700" dirty="0"/>
              <a:t>) - „nezákonný“ průběh trestního řízení </a:t>
            </a:r>
          </a:p>
          <a:p>
            <a:pPr marL="342900" lvl="1" indent="-342900"/>
            <a:endParaRPr lang="cs-CZ" sz="1800" dirty="0"/>
          </a:p>
          <a:p>
            <a:pPr marL="342900" lvl="1" indent="-342900"/>
            <a:endParaRPr lang="cs-CZ" sz="1800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469757-8934-4223-A5C8-455B5905B461}" type="slidenum">
              <a:rPr lang="cs-CZ" smtClean="0"/>
              <a:pPr>
                <a:defRPr/>
              </a:pPr>
              <a:t>45</a:t>
            </a:fld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opravných prostředků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/>
          </a:p>
          <a:p>
            <a:r>
              <a:rPr lang="cs-CZ" sz="1800"/>
              <a:t>řádné opravné prostředky  </a:t>
            </a:r>
          </a:p>
          <a:p>
            <a:pPr>
              <a:buFont typeface="Wingdings" pitchFamily="2" charset="2"/>
              <a:buNone/>
            </a:pPr>
            <a:endParaRPr lang="cs-CZ" sz="1800"/>
          </a:p>
          <a:p>
            <a:pPr lvl="1"/>
            <a:r>
              <a:rPr lang="cs-CZ" sz="1600"/>
              <a:t>stížnost do usnesení (§ 141 a násl. TrŘ) </a:t>
            </a:r>
          </a:p>
          <a:p>
            <a:pPr lvl="1"/>
            <a:r>
              <a:rPr lang="cs-CZ" sz="1600"/>
              <a:t>odvolání (§ 245 a násl. TrŘ)</a:t>
            </a:r>
          </a:p>
          <a:p>
            <a:pPr lvl="1"/>
            <a:r>
              <a:rPr lang="cs-CZ" sz="1600"/>
              <a:t>odpor do trestního příkazu (§ 314g TrŘ)</a:t>
            </a:r>
          </a:p>
          <a:p>
            <a:endParaRPr lang="cs-CZ" sz="1800"/>
          </a:p>
          <a:p>
            <a:r>
              <a:rPr lang="cs-CZ" sz="1800"/>
              <a:t>mimořádné opravné prostředky</a:t>
            </a:r>
          </a:p>
          <a:p>
            <a:pPr>
              <a:buFont typeface="Wingdings" pitchFamily="2" charset="2"/>
              <a:buNone/>
            </a:pPr>
            <a:endParaRPr lang="cs-CZ" sz="1800"/>
          </a:p>
          <a:p>
            <a:pPr lvl="1"/>
            <a:r>
              <a:rPr lang="cs-CZ" sz="1600"/>
              <a:t>dovolání  (§ 265a a násl. TrŘ)</a:t>
            </a:r>
          </a:p>
          <a:p>
            <a:pPr lvl="1"/>
            <a:r>
              <a:rPr lang="cs-CZ" sz="1600"/>
              <a:t>obnova řízení (§ 277 a násl. TrŘ)  </a:t>
            </a:r>
          </a:p>
          <a:p>
            <a:pPr lvl="1"/>
            <a:r>
              <a:rPr lang="cs-CZ" sz="1600"/>
              <a:t>stížnost pro porušení zákona (§ 266 a násl. TrŘ) 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FE78FD-5435-486E-9B7B-2DE16EECB585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Zásady opravného řízení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endParaRPr lang="cs-CZ" sz="1800" dirty="0"/>
          </a:p>
          <a:p>
            <a:pPr marL="342900" lvl="1" indent="-342900"/>
            <a:endParaRPr lang="cs-CZ" sz="1800" dirty="0"/>
          </a:p>
          <a:p>
            <a:pPr marL="342900" lvl="1" indent="-342900"/>
            <a:r>
              <a:rPr lang="cs-CZ" sz="1800" dirty="0"/>
              <a:t>princip apelace - zruší, odstraní vady a rozhodne</a:t>
            </a:r>
          </a:p>
          <a:p>
            <a:pPr marL="342900" lvl="1" indent="-342900">
              <a:buNone/>
            </a:pPr>
            <a:endParaRPr lang="cs-CZ" sz="1800" dirty="0"/>
          </a:p>
          <a:p>
            <a:pPr marL="342900" lvl="1" indent="-342900"/>
            <a:r>
              <a:rPr lang="cs-CZ" sz="1800" dirty="0"/>
              <a:t>princip kasace - zruší a vrátí </a:t>
            </a:r>
          </a:p>
          <a:p>
            <a:pPr marL="342900" lvl="1" indent="-342900"/>
            <a:endParaRPr lang="cs-CZ" sz="1800" dirty="0"/>
          </a:p>
          <a:p>
            <a:pPr marL="342900" lvl="1" indent="-342900"/>
            <a:r>
              <a:rPr lang="cs-CZ" sz="1800" dirty="0"/>
              <a:t>zákaz reformace in </a:t>
            </a:r>
            <a:r>
              <a:rPr lang="cs-CZ" sz="1800" dirty="0" err="1"/>
              <a:t>peius</a:t>
            </a:r>
            <a:r>
              <a:rPr lang="cs-CZ" sz="1800" dirty="0"/>
              <a:t> - zákaz změny k horšímu</a:t>
            </a:r>
          </a:p>
          <a:p>
            <a:pPr marL="342900" lvl="1" indent="-342900">
              <a:buNone/>
            </a:pPr>
            <a:endParaRPr lang="cs-CZ" sz="1800" dirty="0"/>
          </a:p>
          <a:p>
            <a:pPr marL="342900" lvl="1" indent="-342900"/>
            <a:r>
              <a:rPr lang="cs-CZ" sz="1800" dirty="0"/>
              <a:t>beneficium </a:t>
            </a:r>
            <a:r>
              <a:rPr lang="cs-CZ" sz="1800" dirty="0" err="1"/>
              <a:t>cohaesionis</a:t>
            </a:r>
            <a:r>
              <a:rPr lang="cs-CZ" sz="1800" dirty="0"/>
              <a:t> - dobrodiní v souvislostech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F7962-9CBE-4E2D-890E-8EF101922B70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1800" dirty="0"/>
          </a:p>
          <a:p>
            <a:r>
              <a:rPr lang="cs-CZ" sz="1700" dirty="0"/>
              <a:t>úplný revizní princip - např. stížnost </a:t>
            </a:r>
          </a:p>
          <a:p>
            <a:pPr>
              <a:buFont typeface="Wingdings" pitchFamily="2" charset="2"/>
              <a:buNone/>
            </a:pPr>
            <a:endParaRPr lang="cs-CZ" sz="1700" dirty="0"/>
          </a:p>
          <a:p>
            <a:r>
              <a:rPr lang="cs-CZ" sz="1700" dirty="0"/>
              <a:t>omezený revizní princip - např. odvolání </a:t>
            </a:r>
          </a:p>
          <a:p>
            <a:endParaRPr lang="cs-CZ" sz="1700" dirty="0"/>
          </a:p>
          <a:p>
            <a:pPr algn="just"/>
            <a:r>
              <a:rPr lang="cs-CZ" sz="1700" dirty="0"/>
              <a:t>účinek devolutivní - rozhodnutí o opravném prostředku se přenáší na jiný (zpravidla nadřízený) orgán </a:t>
            </a:r>
          </a:p>
          <a:p>
            <a:pPr algn="just">
              <a:buFont typeface="Wingdings" pitchFamily="2" charset="2"/>
              <a:buNone/>
            </a:pPr>
            <a:endParaRPr lang="cs-CZ" sz="1700" dirty="0"/>
          </a:p>
          <a:p>
            <a:pPr lvl="1" algn="just"/>
            <a:r>
              <a:rPr lang="cs-CZ" sz="1500" dirty="0" err="1"/>
              <a:t>autoremedura</a:t>
            </a:r>
            <a:r>
              <a:rPr lang="cs-CZ" sz="1500" dirty="0"/>
              <a:t> - orgán, který rozhodnutí vydal, sám vyhoví  opravnému prostředku (stížnost) a původní rozhodnutí změní </a:t>
            </a:r>
          </a:p>
          <a:p>
            <a:pPr lvl="1" algn="just">
              <a:buFont typeface="Wingdings" pitchFamily="2" charset="2"/>
              <a:buNone/>
            </a:pPr>
            <a:endParaRPr lang="cs-CZ" sz="1700" dirty="0"/>
          </a:p>
          <a:p>
            <a:pPr algn="just"/>
            <a:r>
              <a:rPr lang="cs-CZ" sz="1700" dirty="0"/>
              <a:t>účinek </a:t>
            </a:r>
            <a:r>
              <a:rPr lang="cs-CZ" sz="1700" dirty="0" err="1"/>
              <a:t>suspenzivní</a:t>
            </a:r>
            <a:r>
              <a:rPr lang="cs-CZ" sz="1700" dirty="0"/>
              <a:t> - odkladný účinek rozhodnutí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71B7C4-593C-4F13-87EC-277853BA839E}" type="slidenum">
              <a:rPr lang="cs-CZ" smtClean="0"/>
              <a:pPr>
                <a:defRPr/>
              </a:pPr>
              <a:t>48</a:t>
            </a:fld>
            <a:endParaRPr lang="cs-CZ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Vykonávací řízení „exekuce“</a:t>
            </a:r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směřuje k zajištění výkonu jednotlivých uložených trestů a ochranných opatření a jeho účelem je nucené uskutečnění obsahu rozhodnutí příslušného orgánu činného v trestním řízení; § 315 </a:t>
            </a:r>
            <a:r>
              <a:rPr lang="cs-CZ" sz="1800" dirty="0" err="1"/>
              <a:t>TrŘ</a:t>
            </a:r>
            <a:endParaRPr lang="cs-CZ" sz="1800" dirty="0"/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účelem trestního řízení je nejen odhalení trestných činů, jejich pachatelů a jejich spravedlivé potrestání, ale taktéž zajištění výkonu rozhodnutí 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zásada bezodkladnosti výkonu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odklad výkonu – výkon trestu by ohrozil život nebo zdraví,  těhotná žena, matka novorozeného dítěte (do 1 roku po porodu)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zásada </a:t>
            </a:r>
            <a:r>
              <a:rPr lang="cs-CZ" sz="1800" dirty="0" err="1"/>
              <a:t>nepřerušitelnosti</a:t>
            </a:r>
            <a:r>
              <a:rPr lang="cs-CZ" sz="1800" dirty="0"/>
              <a:t> (kontinuita)výkonu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přerušení výkonu - těžká nemoc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D860B-798D-49E4-8A6A-AEAAAEAF2E0B}" type="slidenum">
              <a:rPr lang="cs-CZ" smtClean="0"/>
              <a:pPr>
                <a:defRPr/>
              </a:pPr>
              <a:t>49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BA5DACBC-6B2E-4C51-86A7-488CF4B1A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Funkce základních  zásad trestního řízení 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4CFD7D38-49D9-4EE3-BA24-B286C86D61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funkce interpretační - spočívá v tom, že prostřednictvím zásad trestního řízení provádí orgány činné v trestním řízení interpretaci příslušného ustanovení a tím zajišťují jednotnou interpretaci zákona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funkce poznávací - spočívá v tom, že z charakteru základních zásad a jejich uplatnění v trestním procesu můžeme usuzovat na charakter trestního procesu, tj. zda je inkviziční, kontradiktorní, smíšený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funkce aplikační - projevuje se v rozhodovacím procesu orgánů činných v trestním řízení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funkce tvorby práva  - spočívá v tom, že zákonodárce musí vycházet důsledně ze základních zásad, na nichž je norma vybudována</a:t>
            </a:r>
          </a:p>
          <a:p>
            <a:pPr algn="just"/>
            <a:endParaRPr lang="cs-CZ" altLang="cs-CZ" dirty="0"/>
          </a:p>
        </p:txBody>
      </p:sp>
      <p:sp>
        <p:nvSpPr>
          <p:cNvPr id="10244" name="Zástupný symbol pro číslo snímku 3">
            <a:extLst>
              <a:ext uri="{FF2B5EF4-FFF2-40B4-BE49-F238E27FC236}">
                <a16:creationId xmlns:a16="http://schemas.microsoft.com/office/drawing/2014/main" id="{741ED6F2-E185-48C7-B331-E8A52D7BE2B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4BEFC3-FC93-4698-934C-68BA9CC83AF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zásada korespondence  výkonu obsahu rozhodnutí, jehož se výkon dotýká</a:t>
            </a:r>
          </a:p>
          <a:p>
            <a:pPr lvl="1" algn="just"/>
            <a:r>
              <a:rPr lang="cs-CZ" sz="1500" dirty="0"/>
              <a:t>podmíněné propuštění z výkonu TOS  po vykonání určité doby (§ 88 </a:t>
            </a:r>
            <a:r>
              <a:rPr lang="cs-CZ" sz="1500" dirty="0" err="1"/>
              <a:t>TrZ</a:t>
            </a:r>
            <a:r>
              <a:rPr lang="cs-CZ" sz="1500" dirty="0"/>
              <a:t>)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lvl="1" algn="just"/>
            <a:r>
              <a:rPr lang="cs-CZ" sz="1500" dirty="0"/>
              <a:t>upuštění od výkonu TOS - § 327 </a:t>
            </a:r>
            <a:r>
              <a:rPr lang="cs-CZ" sz="1500" dirty="0" err="1"/>
              <a:t>TrŘ</a:t>
            </a:r>
            <a:r>
              <a:rPr lang="cs-CZ" sz="1500" dirty="0"/>
              <a:t> </a:t>
            </a:r>
          </a:p>
          <a:p>
            <a:pPr lvl="1" algn="just"/>
            <a:r>
              <a:rPr lang="cs-CZ" sz="1400" dirty="0"/>
              <a:t>odsouzený  bude předán na základě  extradice (mimo EU) nebo EZR  (v rámci EU) nebo vyhoštěn </a:t>
            </a:r>
          </a:p>
          <a:p>
            <a:pPr lvl="1" algn="just"/>
            <a:r>
              <a:rPr lang="cs-CZ" sz="1400" dirty="0"/>
              <a:t>onemocněl nevyléčitelnou  životu nebezpečnou nemocí (duševní nemocí)</a:t>
            </a:r>
          </a:p>
          <a:p>
            <a:pPr algn="just"/>
            <a:endParaRPr lang="cs-CZ" sz="1800" dirty="0"/>
          </a:p>
          <a:p>
            <a:pPr algn="just"/>
            <a:r>
              <a:rPr lang="cs-CZ" sz="1700" dirty="0"/>
              <a:t>zásada výchovného vlivu výkonu </a:t>
            </a:r>
          </a:p>
          <a:p>
            <a:pPr lvl="1" algn="just"/>
            <a:r>
              <a:rPr lang="cs-CZ" sz="1600" dirty="0"/>
              <a:t>účel trestu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/>
            <a:r>
              <a:rPr lang="cs-CZ" sz="1700" dirty="0"/>
              <a:t>zásada kontroly výkonu </a:t>
            </a:r>
          </a:p>
          <a:p>
            <a:pPr lvl="1" algn="just"/>
            <a:r>
              <a:rPr lang="cs-CZ" sz="1600" dirty="0"/>
              <a:t>oprávnění  státního zástupce  KSZ, v jehož obvodu je  trest vykonáván </a:t>
            </a:r>
          </a:p>
          <a:p>
            <a:pPr algn="just"/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899F6-C69B-4809-9C7E-A558D8E852E9}" type="slidenum">
              <a:rPr lang="cs-CZ" smtClean="0"/>
              <a:pPr>
                <a:defRPr/>
              </a:pPr>
              <a:t>50</a:t>
            </a:fld>
            <a:endParaRPr lang="cs-C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/>
              <a:t>Řízení po zrušení rozhodnutí nálezem Ústavního soudu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endParaRPr lang="cs-CZ" sz="1800" dirty="0"/>
          </a:p>
          <a:p>
            <a:pPr algn="just"/>
            <a:r>
              <a:rPr lang="cs-CZ" sz="1700" dirty="0"/>
              <a:t>řízení po zrušení rozhodnutí nálezem Ústavního soudu - jeho účelem je náprava ústavnosti porušené nezákonným rozhodnutím nebo zákaz provádět jiné nezákonné zásahy orgánu veřejné moci; § 314h a násl. </a:t>
            </a:r>
            <a:r>
              <a:rPr lang="cs-CZ" sz="1700" dirty="0" err="1"/>
              <a:t>TrŘ</a:t>
            </a:r>
            <a:endParaRPr lang="cs-CZ" sz="17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500" dirty="0"/>
              <a:t>jeho typickým projevem je zásada kontinuity řízení, tj. v řízení pokračovat v tom stadiu, které bezprostředně předcházelo vydání zrušeného rozhodnutí</a:t>
            </a:r>
          </a:p>
          <a:p>
            <a:pPr algn="just"/>
            <a:endParaRPr lang="cs-CZ" sz="1500" dirty="0"/>
          </a:p>
          <a:p>
            <a:pPr lvl="1" algn="just"/>
            <a:r>
              <a:rPr lang="cs-CZ" sz="1500" dirty="0"/>
              <a:t>nezbytnost respektovat obsah zrušovacího nálezu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C5A461-138F-4BFA-AF50-002F8A06E2BE}" type="slidenum">
              <a:rPr lang="cs-CZ" smtClean="0"/>
              <a:pPr>
                <a:defRPr/>
              </a:pPr>
              <a:t>51</a:t>
            </a:fld>
            <a:endParaRPr lang="cs-CZ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B959F23-1647-4926-93D0-6B5D05ED7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8EDF004-C7B2-4984-A759-32BA744BE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Výslech svědka - § 97 a násl. </a:t>
            </a:r>
            <a:r>
              <a:rPr lang="cs-CZ" dirty="0" err="1"/>
              <a:t>TrŘ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2001C5-3997-43E6-BC76-7ED909491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>
                <a:latin typeface="Arial" charset="0"/>
                <a:cs typeface="Arial" charset="0"/>
              </a:rPr>
              <a:t>pojem svědka není v </a:t>
            </a:r>
            <a:r>
              <a:rPr lang="cs-CZ" sz="1800" dirty="0" err="1">
                <a:latin typeface="Arial" charset="0"/>
                <a:cs typeface="Arial" charset="0"/>
              </a:rPr>
              <a:t>TrŘ</a:t>
            </a:r>
            <a:r>
              <a:rPr lang="cs-CZ" sz="1800" dirty="0">
                <a:latin typeface="Arial" charset="0"/>
                <a:cs typeface="Arial" charset="0"/>
              </a:rPr>
              <a:t> žádným způsobem definován </a:t>
            </a:r>
          </a:p>
          <a:p>
            <a:pPr lvl="1" algn="just"/>
            <a:endParaRPr lang="cs-CZ" sz="1600" dirty="0">
              <a:latin typeface="Arial" charset="0"/>
              <a:cs typeface="Arial" charset="0"/>
            </a:endParaRPr>
          </a:p>
          <a:p>
            <a:pPr lvl="1" algn="just"/>
            <a:r>
              <a:rPr lang="cs-CZ" sz="1600" dirty="0">
                <a:latin typeface="Arial" charset="0"/>
                <a:cs typeface="Arial" charset="0"/>
              </a:rPr>
              <a:t>FO rozdílná od obviněného, předvolaná orgány činnými v trestním řízení, aby ve smyslu procesních předpisů uvedla všechny jí známé skutečnosti, které vnímala svými smysly, a to nejčastěji zrakem, sluchem a hmatem, a které jsou důležité pro rozhodnutí v trestní věci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latin typeface="Arial" charset="0"/>
                <a:cs typeface="Arial" charset="0"/>
              </a:rPr>
              <a:t>svědek v materiálním smyslu </a:t>
            </a:r>
          </a:p>
          <a:p>
            <a:pPr lvl="1" algn="just"/>
            <a:endParaRPr lang="cs-CZ" sz="1600" dirty="0">
              <a:latin typeface="Arial" charset="0"/>
              <a:cs typeface="Arial" charset="0"/>
            </a:endParaRPr>
          </a:p>
          <a:p>
            <a:pPr lvl="1" algn="just"/>
            <a:r>
              <a:rPr lang="cs-CZ" sz="1600" dirty="0">
                <a:latin typeface="Arial" charset="0"/>
                <a:cs typeface="Arial" charset="0"/>
              </a:rPr>
              <a:t>každá FO, která svými smysly vnímala skutečnosti důležité pro trestní řízení, jež mohou být podkladem pro rozhodování orgánů činných v trestním řízení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latin typeface="Arial" charset="0"/>
                <a:cs typeface="Arial" charset="0"/>
              </a:rPr>
              <a:t>svědek ve formálním smyslu</a:t>
            </a:r>
          </a:p>
          <a:p>
            <a:pPr lvl="1" algn="just"/>
            <a:endParaRPr lang="cs-CZ" sz="1600" dirty="0">
              <a:latin typeface="Arial" charset="0"/>
              <a:cs typeface="Arial" charset="0"/>
            </a:endParaRPr>
          </a:p>
          <a:p>
            <a:pPr lvl="1" algn="just"/>
            <a:r>
              <a:rPr lang="cs-CZ" sz="1600" dirty="0">
                <a:latin typeface="Arial" charset="0"/>
                <a:cs typeface="Arial" charset="0"/>
              </a:rPr>
              <a:t>FO, která je orgány činnými v trestním řízení předvolána ke svědecké výpovědi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437389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Tzv. poučovací povinnost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povinnost vypovídat úplnou pravdu a nic nezamlčet - § 101 </a:t>
            </a:r>
            <a:r>
              <a:rPr lang="cs-CZ" altLang="cs-CZ" sz="1600" dirty="0" err="1">
                <a:latin typeface="Arial" charset="0"/>
                <a:cs typeface="Arial" charset="0"/>
              </a:rPr>
              <a:t>TrŘ</a:t>
            </a:r>
            <a:r>
              <a:rPr lang="cs-CZ" altLang="cs-CZ" sz="1600" dirty="0">
                <a:latin typeface="Arial" charset="0"/>
                <a:cs typeface="Arial" charset="0"/>
              </a:rPr>
              <a:t> – na rozdíl od obviněného  má svědek povinnost vypovídat a mluvit pravdu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povinnost poučit jej o významu svědecké výpovědi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altLang="cs-CZ" sz="1700" dirty="0">
              <a:latin typeface="Arial" charset="0"/>
              <a:cs typeface="Arial" charset="0"/>
            </a:endParaRPr>
          </a:p>
          <a:p>
            <a:pPr lvl="1" algn="just">
              <a:defRPr/>
            </a:pPr>
            <a:r>
              <a:rPr lang="cs-CZ" altLang="cs-CZ" sz="1500" dirty="0">
                <a:latin typeface="Arial" charset="0"/>
                <a:cs typeface="Arial" charset="0"/>
              </a:rPr>
              <a:t>trestný čin křivé  obvinění (§ 345 </a:t>
            </a:r>
            <a:r>
              <a:rPr lang="cs-CZ" altLang="cs-CZ" sz="1500" dirty="0" err="1">
                <a:latin typeface="Arial" charset="0"/>
                <a:cs typeface="Arial" charset="0"/>
              </a:rPr>
              <a:t>TrZ</a:t>
            </a:r>
            <a:r>
              <a:rPr lang="cs-CZ" altLang="cs-CZ" sz="1500" dirty="0">
                <a:latin typeface="Arial" charset="0"/>
                <a:cs typeface="Arial" charset="0"/>
              </a:rPr>
              <a:t>), křivá výpověď   (§ 346  </a:t>
            </a:r>
            <a:r>
              <a:rPr lang="cs-CZ" altLang="cs-CZ" sz="1500" dirty="0" err="1">
                <a:latin typeface="Arial" charset="0"/>
                <a:cs typeface="Arial" charset="0"/>
              </a:rPr>
              <a:t>TrZ</a:t>
            </a:r>
            <a:r>
              <a:rPr lang="cs-CZ" altLang="cs-CZ" sz="1500" dirty="0">
                <a:latin typeface="Arial" charset="0"/>
                <a:cs typeface="Arial" charset="0"/>
              </a:rPr>
              <a:t>), pomluva (§ 184 </a:t>
            </a:r>
            <a:r>
              <a:rPr lang="cs-CZ" altLang="cs-CZ" sz="1500" dirty="0" err="1">
                <a:latin typeface="Arial" charset="0"/>
                <a:cs typeface="Arial" charset="0"/>
              </a:rPr>
              <a:t>TrZ</a:t>
            </a:r>
            <a:r>
              <a:rPr lang="cs-CZ" altLang="cs-CZ" sz="1500" dirty="0">
                <a:latin typeface="Arial" charset="0"/>
                <a:cs typeface="Arial" charset="0"/>
              </a:rPr>
              <a:t>)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500" dirty="0"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zákaz kladení  sugestivních otázek - § 101/3 </a:t>
            </a:r>
            <a:r>
              <a:rPr lang="cs-CZ" altLang="cs-CZ" sz="1600" dirty="0" err="1">
                <a:latin typeface="Arial" charset="0"/>
                <a:cs typeface="Arial" charset="0"/>
              </a:rPr>
              <a:t>TrŘ</a:t>
            </a:r>
            <a:r>
              <a:rPr lang="cs-CZ" altLang="cs-CZ" sz="1600" dirty="0">
                <a:latin typeface="Arial" charset="0"/>
                <a:cs typeface="Arial" charset="0"/>
              </a:rPr>
              <a:t> – srovnej výklad u obviněného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zákaz kladení </a:t>
            </a:r>
            <a:r>
              <a:rPr lang="cs-CZ" altLang="cs-CZ" sz="1600" dirty="0" err="1">
                <a:latin typeface="Arial" charset="0"/>
                <a:cs typeface="Arial" charset="0"/>
              </a:rPr>
              <a:t>kapciózních</a:t>
            </a:r>
            <a:r>
              <a:rPr lang="cs-CZ" altLang="cs-CZ" sz="1600" dirty="0">
                <a:latin typeface="Arial" charset="0"/>
                <a:cs typeface="Arial" charset="0"/>
              </a:rPr>
              <a:t> otázek - § 101/3 </a:t>
            </a:r>
            <a:r>
              <a:rPr lang="cs-CZ" altLang="cs-CZ" sz="1600" dirty="0" err="1">
                <a:latin typeface="Arial" charset="0"/>
                <a:cs typeface="Arial" charset="0"/>
              </a:rPr>
              <a:t>TrŘ</a:t>
            </a:r>
            <a:r>
              <a:rPr lang="cs-CZ" altLang="cs-CZ" sz="1600" dirty="0">
                <a:latin typeface="Arial" charset="0"/>
                <a:cs typeface="Arial" charset="0"/>
              </a:rPr>
              <a:t>  - srovnej výklad u obviněného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specifika výslechu osoby mladší 15 let  - § 102 </a:t>
            </a:r>
            <a:r>
              <a:rPr lang="cs-CZ" altLang="cs-CZ" sz="1600" dirty="0" err="1">
                <a:latin typeface="Arial" charset="0"/>
                <a:cs typeface="Arial" charset="0"/>
              </a:rPr>
              <a:t>TrŘ</a:t>
            </a:r>
            <a:r>
              <a:rPr lang="cs-CZ" altLang="cs-CZ" sz="1600" dirty="0">
                <a:latin typeface="Arial" charset="0"/>
                <a:cs typeface="Arial" charset="0"/>
              </a:rPr>
              <a:t>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700" dirty="0">
              <a:latin typeface="Arial" charset="0"/>
              <a:cs typeface="Arial" charset="0"/>
            </a:endParaRPr>
          </a:p>
          <a:p>
            <a:pPr lvl="1" algn="just">
              <a:defRPr/>
            </a:pPr>
            <a:r>
              <a:rPr lang="cs-CZ" altLang="cs-CZ" sz="1500" dirty="0">
                <a:latin typeface="Arial" charset="0"/>
                <a:cs typeface="Arial" charset="0"/>
              </a:rPr>
              <a:t>přítomnost pedagoga, případně rodičů, pokud u nich není střet zájmů (jeden rodič jako obviněný, dítě jako poškozené)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výslechu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o okolnostech týkajících se utajovaných informací chráněných zákonem č. 412/2005 Sb.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možnost zproštění  této povinnosti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o okolnostech týkajících se uložené nebo státem uznané povinnosti mlčenlivosti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možnost zproštění  této povinnosti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touto povinností není dotčena povinnost upravená v § 367 </a:t>
            </a:r>
            <a:r>
              <a:rPr lang="cs-CZ" sz="1500" dirty="0" err="1"/>
              <a:t>TrZ</a:t>
            </a:r>
            <a:r>
              <a:rPr lang="cs-CZ" sz="1500" dirty="0"/>
              <a:t> týkající se nepřekažení trestného činu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této povinnosti se nelze dovolávat ve vztahu k trestným činům, stran něhož má svědek dle § 368 </a:t>
            </a:r>
            <a:r>
              <a:rPr lang="cs-CZ" sz="1500" dirty="0" err="1"/>
              <a:t>TrZ</a:t>
            </a:r>
            <a:r>
              <a:rPr lang="cs-CZ" sz="1500" dirty="0"/>
              <a:t> oznamovací povinnost – týrání svěřené osoby, vražda, zneužití dítěte k výrobě pornografie, teroristické </a:t>
            </a:r>
            <a:r>
              <a:rPr lang="cs-CZ" sz="1500" dirty="0" err="1"/>
              <a:t>tr</a:t>
            </a:r>
            <a:r>
              <a:rPr lang="cs-CZ" sz="1500" dirty="0"/>
              <a:t>. činy 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výjimka stanovená § 368/3 </a:t>
            </a:r>
            <a:r>
              <a:rPr lang="cs-CZ" sz="1500" dirty="0" err="1"/>
              <a:t>TrZ</a:t>
            </a:r>
            <a:r>
              <a:rPr lang="cs-CZ" sz="1500" dirty="0"/>
              <a:t> (advokát, duchovní, osoba poskytující pomoc  obětem obchodování s lidmi – vztah s těmito subjekty je totiž založen na  vzájemné důvěře)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5D4F00-32C7-45EB-B47F-E6EAB028DACD}" type="slidenum">
              <a:rPr lang="cs-CZ" smtClean="0"/>
              <a:pPr>
                <a:defRPr/>
              </a:pPr>
              <a:t>54</a:t>
            </a:fld>
            <a:endParaRPr lang="cs-CZ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Odepření svědecké  výpovědi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/>
              <a:t>právo, nikoliv povinnost, odepřít výpověď jako svědek má 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/>
              <a:t>příbuzný obviněného v pokolení přímém, jeho sourozenec, osvojitel, osvojenec, manžel, partner a druh</a:t>
            </a:r>
          </a:p>
          <a:p>
            <a:pPr lvl="1" algn="just">
              <a:defRPr/>
            </a:pPr>
            <a:r>
              <a:rPr lang="cs-CZ" sz="1500" dirty="0"/>
              <a:t>ten, kdo by svojí svědeckou výpovědí způsobil nebezpečí trestního stíhání sobě, svému příbuznému v pokolení přímém, svému sourozenci, osvojiteli, osvojenci, manželu, partneru nebo druhu anebo jiným osobám v poměru rodinném nebo obdobném, jejichž újmu by právem pociťoval jako újmu vlastní</a:t>
            </a:r>
          </a:p>
          <a:p>
            <a:pPr algn="just">
              <a:buNone/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svědka, který odpírá vypovídat bez důvodů uvedených v § 99 a § 100 </a:t>
            </a:r>
            <a:r>
              <a:rPr lang="cs-CZ" sz="1700" dirty="0" err="1"/>
              <a:t>TrŘ</a:t>
            </a:r>
            <a:r>
              <a:rPr lang="cs-CZ" sz="1700" i="1" dirty="0"/>
              <a:t>, </a:t>
            </a:r>
            <a:r>
              <a:rPr lang="cs-CZ" sz="1700" dirty="0"/>
              <a:t>lze nutit vypovídat uložením pořádkové pokuty dle § 66 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algn="just"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takové opakované odepření vypovídat může být, pokud je vyjádřením nedůvěry svědka ve spravedlivé rozhodnutí soudu, urážlivým chováním vůči soudu ve smyslu znaků skutkové podstaty trestného činu pohrdání soudem dle § 336 TZ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Obava svědků  vypovídat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hrozí-li svědkovi nebo osobě jemu blízké  zřejmě újma na zdraví nebo jiné vážné nebezpečí ….. prostřednictvím nátlaku dojde k nezákonnému ovlivňování  trestního řízení </a:t>
            </a:r>
            <a:endParaRPr lang="cs-CZ" sz="1700" dirty="0"/>
          </a:p>
          <a:p>
            <a:pPr algn="just" eaLnBrk="1" hangingPunct="1">
              <a:buFont typeface="Wingdings" pitchFamily="2" charset="2"/>
              <a:buNone/>
            </a:pPr>
            <a:endParaRPr lang="cs-CZ" sz="1800" dirty="0"/>
          </a:p>
          <a:p>
            <a:pPr lvl="1" algn="just" eaLnBrk="1" hangingPunct="1"/>
            <a:r>
              <a:rPr lang="cs-CZ" sz="1600" dirty="0"/>
              <a:t>§ 55/2 </a:t>
            </a:r>
            <a:r>
              <a:rPr lang="cs-CZ" sz="1600" dirty="0" err="1"/>
              <a:t>TrŘ</a:t>
            </a:r>
            <a:r>
              <a:rPr lang="cs-CZ" sz="1600" dirty="0"/>
              <a:t> - institut utajeného svědka </a:t>
            </a:r>
          </a:p>
          <a:p>
            <a:pPr lvl="2" algn="just" eaLnBrk="1" hangingPunct="1"/>
            <a:r>
              <a:rPr lang="cs-CZ" dirty="0"/>
              <a:t>utajení podoby, totožnosti</a:t>
            </a:r>
          </a:p>
          <a:p>
            <a:pPr lvl="2" algn="just" eaLnBrk="1" hangingPunct="1">
              <a:buFont typeface="Wingdings" pitchFamily="2" charset="2"/>
              <a:buNone/>
            </a:pPr>
            <a:endParaRPr lang="cs-CZ" sz="1600" dirty="0"/>
          </a:p>
          <a:p>
            <a:pPr lvl="1" algn="just" eaLnBrk="1" hangingPunct="1"/>
            <a:r>
              <a:rPr lang="cs-CZ" sz="1600" dirty="0"/>
              <a:t>§ 50 zákona č. 273/2008 Sb., o P ČR - institut tzv. krátkodobé ochrany</a:t>
            </a:r>
          </a:p>
          <a:p>
            <a:pPr lvl="2" algn="just" eaLnBrk="1" hangingPunct="1"/>
            <a:r>
              <a:rPr lang="cs-CZ" dirty="0"/>
              <a:t>fyzická ochrana, dočasná změna pobyt, použití zabezpečovací techniky, poradenství</a:t>
            </a:r>
          </a:p>
          <a:p>
            <a:pPr lvl="2" algn="just" eaLnBrk="1" hangingPunct="1">
              <a:buFont typeface="Wingdings" pitchFamily="2" charset="2"/>
              <a:buNone/>
            </a:pPr>
            <a:endParaRPr lang="cs-CZ" sz="1600" dirty="0"/>
          </a:p>
          <a:p>
            <a:pPr lvl="1" algn="just" eaLnBrk="1" hangingPunct="1"/>
            <a:r>
              <a:rPr lang="cs-CZ" sz="1600" dirty="0"/>
              <a:t>zákon č. 137/2001 Sb., o zvláštní ochraně svědka </a:t>
            </a:r>
          </a:p>
          <a:p>
            <a:pPr lvl="2" algn="just" eaLnBrk="1" hangingPunct="1"/>
            <a:r>
              <a:rPr lang="cs-CZ" dirty="0"/>
              <a:t>osobní ochrana, přestěhování, zastírání skutečné totožnosti </a:t>
            </a:r>
          </a:p>
          <a:p>
            <a:pPr lvl="2" algn="just" eaLnBrk="1" hangingPunct="1">
              <a:buFont typeface="Wingdings" pitchFamily="2" charset="2"/>
              <a:buNone/>
            </a:pPr>
            <a:endParaRPr lang="cs-CZ" sz="1600" dirty="0"/>
          </a:p>
          <a:p>
            <a:pPr lvl="1" algn="just" eaLnBrk="1" hangingPunct="1"/>
            <a:r>
              <a:rPr lang="cs-CZ" sz="1600" dirty="0"/>
              <a:t>§ 178a </a:t>
            </a:r>
            <a:r>
              <a:rPr lang="cs-CZ" sz="1600" dirty="0" err="1"/>
              <a:t>TrŘ</a:t>
            </a:r>
            <a:r>
              <a:rPr lang="cs-CZ" sz="1600" dirty="0"/>
              <a:t> – spolupracující obviněný </a:t>
            </a:r>
          </a:p>
          <a:p>
            <a:pPr lvl="2" algn="just" eaLnBrk="1" hangingPunct="1"/>
            <a:r>
              <a:rPr lang="cs-CZ" dirty="0"/>
              <a:t>snížení dolní hranice TOS bez omezení; nejedná se o beztrestnost  (tzv. „generální pardon“)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800" dirty="0"/>
          </a:p>
          <a:p>
            <a:pPr>
              <a:buFont typeface="Wingdings" pitchFamily="2" charset="2"/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E88039-CABD-45AF-B887-BCADFEC71F68}" type="slidenum">
              <a:rPr lang="cs-CZ" smtClean="0"/>
              <a:pPr>
                <a:defRPr/>
              </a:pPr>
              <a:t>56</a:t>
            </a:fld>
            <a:endParaRPr lang="cs-CZ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Informace o nebezpečném  obviněném a odsouzeném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 dirty="0"/>
          </a:p>
          <a:p>
            <a:pPr algn="just"/>
            <a:r>
              <a:rPr lang="cs-CZ" sz="1600" dirty="0"/>
              <a:t>svědek, kterému hrozí nebezpečí v souvislosti s pobytem obviněného nebo odsouzeného na svobodě, může požádat o informace např. o</a:t>
            </a:r>
          </a:p>
          <a:p>
            <a:pPr algn="just">
              <a:buNone/>
            </a:pPr>
            <a:endParaRPr lang="cs-CZ" sz="1600" dirty="0"/>
          </a:p>
          <a:p>
            <a:pPr lvl="1"/>
            <a:r>
              <a:rPr lang="cs-CZ" sz="1500" dirty="0"/>
              <a:t>propuštění nebo uprchnutí obviněného z vazby</a:t>
            </a:r>
          </a:p>
          <a:p>
            <a:pPr lvl="1"/>
            <a:r>
              <a:rPr lang="cs-CZ" sz="1500" dirty="0"/>
              <a:t>propuštění nebo uprchnutí odsouzeného z výkonu trestu odnětí svobody,</a:t>
            </a:r>
          </a:p>
          <a:p>
            <a:pPr lvl="1"/>
            <a:r>
              <a:rPr lang="cs-CZ" sz="1500" dirty="0"/>
              <a:t>propuštění nebo uprchnutí odsouzeného z výkonu ústavního ochranného léčení</a:t>
            </a:r>
          </a:p>
          <a:p>
            <a:pPr lvl="1"/>
            <a:r>
              <a:rPr lang="cs-CZ" sz="1500" dirty="0"/>
              <a:t>změně formy ochranného léčení z ústavní na ambulantní</a:t>
            </a:r>
          </a:p>
          <a:p>
            <a:pPr lvl="1">
              <a:buNone/>
            </a:pPr>
            <a:endParaRPr lang="cs-CZ" sz="1600" dirty="0"/>
          </a:p>
          <a:p>
            <a:pPr algn="just"/>
            <a:r>
              <a:rPr lang="cs-CZ" sz="1600" dirty="0"/>
              <a:t>nepodal-li svědek takovou žádost  a je-li důvodná obava, že  mu v souvislosti s pobytem obviněného nebo odsouzeného  hrozí nebezpečí, je vyrozuměn příslušným zařízením policejní orgán, který vede nebo vedl trestní řízení  a ten jej vyrozumí o </a:t>
            </a:r>
            <a:r>
              <a:rPr lang="cs-CZ" sz="1600" dirty="0" err="1"/>
              <a:t>prijětí</a:t>
            </a:r>
            <a:r>
              <a:rPr lang="cs-CZ" sz="1600" dirty="0"/>
              <a:t> opatření k zajištění jeho bezpečnosti</a:t>
            </a:r>
          </a:p>
          <a:p>
            <a:pPr algn="just"/>
            <a:endParaRPr lang="cs-CZ" sz="1600" dirty="0"/>
          </a:p>
          <a:p>
            <a:pPr>
              <a:buNone/>
            </a:pPr>
            <a:r>
              <a:rPr lang="cs-CZ" sz="1600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Poškozený 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poškozeným je ten, komu byla trestným činem způsobena - § 43 </a:t>
            </a:r>
            <a:r>
              <a:rPr lang="cs-CZ" sz="1800" dirty="0" err="1"/>
              <a:t>TrŘ</a:t>
            </a:r>
            <a:endParaRPr lang="cs-CZ" sz="1800" dirty="0"/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škoda na zdraví</a:t>
            </a:r>
          </a:p>
          <a:p>
            <a:pPr lvl="1" algn="just"/>
            <a:r>
              <a:rPr lang="cs-CZ" sz="1600" dirty="0"/>
              <a:t>škoda na majetku</a:t>
            </a:r>
          </a:p>
          <a:p>
            <a:pPr lvl="1" algn="just"/>
            <a:r>
              <a:rPr lang="cs-CZ" sz="1600" dirty="0"/>
              <a:t>nemajetková újma - trestné činy proti lidské důstojnosti – hlava III TZ,  porucha na zdraví, která není škodou na zdraví, škoda na právech (poškození cizích práv - § 181 </a:t>
            </a:r>
            <a:r>
              <a:rPr lang="cs-CZ" sz="1600" dirty="0" err="1"/>
              <a:t>TrZ</a:t>
            </a:r>
            <a:r>
              <a:rPr lang="cs-CZ" sz="1600" dirty="0"/>
              <a:t>, trestné činy proti svobodě - hlava II díl 1. </a:t>
            </a:r>
            <a:r>
              <a:rPr lang="cs-CZ" sz="1600" dirty="0" err="1"/>
              <a:t>TrZ</a:t>
            </a:r>
            <a:r>
              <a:rPr lang="cs-CZ" sz="1600" dirty="0"/>
              <a:t>)</a:t>
            </a:r>
          </a:p>
          <a:p>
            <a:pPr lvl="1" algn="just"/>
            <a:r>
              <a:rPr lang="cs-CZ" sz="1600" dirty="0"/>
              <a:t>na jehož úkor se pachatel obohatil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za poškozeného se nepovažuje ten, kdo se sice cítí být trestným činem morálně nebo jinak poškozen, avšak vzniklá újma není způsobena zaviněním pachatele nebo její vznik není v příčinné souvislosti s trestným činem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3DC601-A686-4AED-98AA-49F472F10BBF}" type="slidenum">
              <a:rPr lang="cs-CZ" smtClean="0"/>
              <a:pPr>
                <a:defRPr/>
              </a:pPr>
              <a:t>58</a:t>
            </a:fld>
            <a:endParaRPr lang="cs-CZ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672B927-2A81-4E10-94F8-1AAFCF85FD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981D905-DE9E-4639-AA37-2847AE45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Práva poškozeného – majetková práva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1FC6D8-0203-4FFB-A3C7-C3C8C1C47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defRPr/>
            </a:pPr>
            <a:r>
              <a:rPr lang="cs-CZ" sz="1800" dirty="0"/>
              <a:t>uplatnit nárok na náhradu škody, nemajetkové újmy, vydání bezdůvodného obohacení (rozhodování tzv. v adhezním řízení); </a:t>
            </a:r>
            <a:r>
              <a:rPr lang="cs-CZ" sz="1800" dirty="0" err="1"/>
              <a:t>hmotněprávně</a:t>
            </a:r>
            <a:r>
              <a:rPr lang="cs-CZ" sz="1800" dirty="0"/>
              <a:t> bude nárok posouzen podle příslušných soukromoprávních předpisů </a:t>
            </a:r>
          </a:p>
          <a:p>
            <a:pPr lvl="1"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800" dirty="0"/>
              <a:t>činit důkazní návrhy</a:t>
            </a:r>
          </a:p>
          <a:p>
            <a:pPr lvl="1"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800" dirty="0"/>
              <a:t>nepřizná-li soud, odkáže do řízení ve věcech občanskoprávních (nezakládá překážku </a:t>
            </a:r>
            <a:r>
              <a:rPr lang="cs-CZ" sz="1800" i="1" dirty="0" err="1"/>
              <a:t>rei</a:t>
            </a:r>
            <a:r>
              <a:rPr lang="cs-CZ" sz="1800" i="1" dirty="0"/>
              <a:t> </a:t>
            </a:r>
            <a:r>
              <a:rPr lang="cs-CZ" sz="1800" i="1" dirty="0" err="1"/>
              <a:t>iudicatae</a:t>
            </a:r>
            <a:r>
              <a:rPr lang="cs-CZ" sz="1800" dirty="0"/>
              <a:t>)</a:t>
            </a:r>
          </a:p>
          <a:p>
            <a:pPr lvl="1"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800" dirty="0"/>
              <a:t>uplatněním nároku se staví promlčecí doba</a:t>
            </a:r>
          </a:p>
          <a:p>
            <a:pPr lvl="1"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800" dirty="0"/>
              <a:t>žádný soudní poplatek</a:t>
            </a:r>
          </a:p>
          <a:p>
            <a:pPr lvl="1"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800" dirty="0"/>
              <a:t>možnost odvolání do výroku o takto uplatněném nároku; nemožnost podat dovolání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32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CC16E0DD-D810-4408-9D2B-AE0BC04F8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Právo na spravedlivý proces </a:t>
            </a:r>
            <a:endParaRPr lang="cs-CZ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7952883A-D3DF-4CD7-82C7-CF5738D41E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endParaRPr lang="cs-CZ" altLang="cs-CZ" sz="1700" dirty="0"/>
          </a:p>
          <a:p>
            <a:pPr marL="533400" indent="-533400" algn="just">
              <a:lnSpc>
                <a:spcPct val="100000"/>
              </a:lnSpc>
            </a:pPr>
            <a:r>
              <a:rPr lang="cs-CZ" altLang="cs-CZ" sz="1800" dirty="0"/>
              <a:t>čl. 6 Evropské úmluvy o ochraně základních práv a svobod </a:t>
            </a:r>
          </a:p>
          <a:p>
            <a:pPr marL="533400" indent="-533400" algn="just">
              <a:lnSpc>
                <a:spcPct val="100000"/>
              </a:lnSpc>
              <a:buNone/>
            </a:pPr>
            <a:endParaRPr lang="cs-CZ" altLang="cs-CZ" sz="1800" dirty="0"/>
          </a:p>
          <a:p>
            <a:pPr marL="533400" indent="-533400" algn="just">
              <a:lnSpc>
                <a:spcPct val="100000"/>
              </a:lnSpc>
            </a:pPr>
            <a:r>
              <a:rPr lang="cs-CZ" altLang="cs-CZ" sz="1800" dirty="0"/>
              <a:t>každý má právo, aby jeho věc byla projednána veřejně, spravedlivě a v přiměřené době nezávislým a nestranným soudem zřízeným zákonem, který rozhodne o oprávněnosti jakéhokoli trestního obvinění  (tj. trestný čin, přestupek, či správní delikt) proti němu</a:t>
            </a:r>
          </a:p>
          <a:p>
            <a:pPr marL="533400" indent="-533400" algn="just">
              <a:lnSpc>
                <a:spcPct val="100000"/>
              </a:lnSpc>
            </a:pPr>
            <a:endParaRPr lang="cs-CZ" altLang="cs-CZ" sz="1800" dirty="0"/>
          </a:p>
          <a:p>
            <a:pPr marL="533400" indent="-533400" algn="just">
              <a:lnSpc>
                <a:spcPct val="100000"/>
              </a:lnSpc>
            </a:pPr>
            <a:r>
              <a:rPr lang="cs-CZ" altLang="cs-CZ" sz="1800" dirty="0"/>
              <a:t>uvedené právo se netýká jen trestního řízení </a:t>
            </a:r>
          </a:p>
          <a:p>
            <a:pPr marL="533400" indent="-533400" algn="just">
              <a:lnSpc>
                <a:spcPct val="100000"/>
              </a:lnSpc>
              <a:buNone/>
            </a:pPr>
            <a:endParaRPr lang="cs-CZ" altLang="cs-CZ" sz="1800" dirty="0"/>
          </a:p>
          <a:p>
            <a:pPr marL="533400" indent="-533400" algn="just">
              <a:lnSpc>
                <a:spcPct val="100000"/>
              </a:lnSpc>
            </a:pPr>
            <a:r>
              <a:rPr lang="cs-CZ" altLang="cs-CZ" sz="1800" dirty="0"/>
              <a:t>spravedlivým (řádným/férovým) je ten proces, který je veřejný, spravedlivý a  rozhodnutý v přiměřené době nezávislým a nestranným soudem </a:t>
            </a:r>
          </a:p>
        </p:txBody>
      </p:sp>
      <p:sp>
        <p:nvSpPr>
          <p:cNvPr id="11268" name="Zástupný symbol pro číslo snímku 5">
            <a:extLst>
              <a:ext uri="{FF2B5EF4-FFF2-40B4-BE49-F238E27FC236}">
                <a16:creationId xmlns:a16="http://schemas.microsoft.com/office/drawing/2014/main" id="{89E4DD38-E57C-49C6-8A93-A2850B94C5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E563BD-B5D0-4F4D-8E0B-7B51BC7CF62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CEE9BF7-A045-463F-8D02-3BE4FC8D8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1AF16F7-7A37-46B1-B91C-C08C73B0B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Práva poškozeného – nemajetková práva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1D1DA0-062E-4F7E-B7B0-A2A6BBA2D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defRPr/>
            </a:pPr>
            <a:r>
              <a:rPr lang="cs-CZ" sz="1600" dirty="0"/>
              <a:t>být přítomen projednávání věci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nahlížet do spisů a činit si opisy a výpisy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být přítomen sjednávání dohody o vině a trestu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odepřít souhlas s trestním stíháním (§ 163 </a:t>
            </a:r>
            <a:r>
              <a:rPr lang="cs-CZ" sz="1600" dirty="0" err="1"/>
              <a:t>TrŘ</a:t>
            </a:r>
            <a:r>
              <a:rPr lang="cs-CZ" sz="1600" dirty="0"/>
              <a:t>) 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nechat se zastoupit zmocněncem (§ 50 </a:t>
            </a:r>
            <a:r>
              <a:rPr lang="cs-CZ" sz="1600" dirty="0" err="1"/>
              <a:t>TrŘ</a:t>
            </a:r>
            <a:r>
              <a:rPr lang="cs-CZ" sz="1600" dirty="0"/>
              <a:t>)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žádat o bezplatné zastupování (§ 51a </a:t>
            </a:r>
            <a:r>
              <a:rPr lang="cs-CZ" sz="1600" dirty="0" err="1"/>
              <a:t>TrŘ</a:t>
            </a:r>
            <a:r>
              <a:rPr lang="cs-CZ" sz="1600" dirty="0"/>
              <a:t>)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vyjádřit se k věci před skončením 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uzavřít dohodu o narovnání a dát souhlas s narovnáním (§ 309 </a:t>
            </a:r>
            <a:r>
              <a:rPr lang="cs-CZ" sz="1600" dirty="0" err="1"/>
              <a:t>TrŘ</a:t>
            </a:r>
            <a:r>
              <a:rPr lang="cs-CZ" sz="1600" dirty="0"/>
              <a:t>)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vzdát se svých práv (§ 43 odst. 5 </a:t>
            </a:r>
            <a:r>
              <a:rPr lang="cs-CZ" sz="1600" dirty="0" err="1"/>
              <a:t>TrŘ</a:t>
            </a:r>
            <a:r>
              <a:rPr lang="cs-CZ" sz="1600" dirty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4308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F916D5B-FF97-4F67-8188-6AE578F673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143DB74-57D3-48D4-97F4-218C991CB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Bezplatná obhajoba poškozeného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6DD09C-239C-43D1-8906-AF24D50C8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osvědčí-li, že nemá dostatek prostředků, aby si zmocněnce hradil sám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800" dirty="0"/>
              <a:t>poškozený, kterému byla způsobena těžká újma na zdraví</a:t>
            </a:r>
          </a:p>
          <a:p>
            <a:pPr lvl="1" algn="just">
              <a:defRPr/>
            </a:pPr>
            <a:r>
              <a:rPr lang="cs-CZ" sz="1800" dirty="0"/>
              <a:t>poškozený, který je pozůstalým po oběti, které byla trestným činem způsobena smrt</a:t>
            </a:r>
          </a:p>
          <a:p>
            <a:pPr lvl="1" algn="just">
              <a:defRPr/>
            </a:pPr>
            <a:r>
              <a:rPr lang="cs-CZ" sz="1800" dirty="0"/>
              <a:t>poškozený, který uplatnil nárok na náhradu škody, nemajetkové újmy či na vydání bezdůvodného obohacení, není-li zastupování zjevně nadbytečné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i bez osvědčení nedostatku prostředků, nejde-li o trestný čin zanedbání povinné výživy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800" dirty="0"/>
              <a:t>poškozený mladší osmnácti let</a:t>
            </a:r>
          </a:p>
          <a:p>
            <a:pPr lvl="1" algn="just">
              <a:defRPr/>
            </a:pPr>
            <a:r>
              <a:rPr lang="cs-CZ" sz="1800" dirty="0"/>
              <a:t>zvlášť zranitelná oběť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8928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Zajištění nároku poškozeného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je-li důvodná obava, že uspokojení nároku na náhradu škody  nebo nemajetkové újmy způsobené TČ  nebo na vydání bezdůvodného obohacení bude zmařeno nebo ztěžováno, lze zajistit majetek obviněného (i v rámci SJM či podílu) do výše škody  nebo nemajetkové újmy  nebo rozsahu bezdůvodného obohacení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zajišťovat nelze věci, které nepodléhají výkonu soudního rozhodnutí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movité věci se uloží do úschovy soudu, nemovitosti plomba na KÚ – možnost s nimi nakládat jen po předchozím souhlasu soudu/státního zástupce </a:t>
            </a:r>
          </a:p>
          <a:p>
            <a:pPr algn="just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12603C-0356-4132-95E4-B064938DCBB1}" type="slidenum">
              <a:rPr lang="cs-CZ" smtClean="0"/>
              <a:pPr>
                <a:defRPr/>
              </a:pPr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4415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Oběť trestného činu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zákon č. 209/1997 Sb., o peněžité pomoci obětem trestné činnosti</a:t>
            </a:r>
            <a:endParaRPr lang="cs-CZ" sz="1800" dirty="0"/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obětí je ten, komu v důsledku s TČ vznikla škoda na zdraví – i osoba pozůstalá po oběti, osoba odkázaná na výživu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zákon č. 45/2013 Sb., o obětech trestných činů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500" dirty="0"/>
              <a:t>FO, které bylo nebo mělo být trestným činem ublíženo na zdraví, způsobena majetková nebo nemajetková újma nebo na jejíž úkor se pachatel trestným činem obohatil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byla-li trestným činem způsobena smrt oběti, považuje se za oběť též její příbuzný v pokolení přímém, sourozenec, osvojenec, osvojitel, manžel nebo registrovaný partner nebo druh, je-li osobou blízkou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zvlášť zranitelná oběť – dítě, osoba postižena fyzickým, mentálním nebo psychickým hendikepem nebo smyslovým </a:t>
            </a:r>
            <a:r>
              <a:rPr lang="pl-PL" sz="1500" dirty="0"/>
              <a:t>poškozením,  oběť trestného činu obchodování s lidmi atd. </a:t>
            </a:r>
            <a:endParaRPr lang="cs-CZ" sz="1500" dirty="0"/>
          </a:p>
          <a:p>
            <a:endParaRPr lang="cs-CZ" sz="1600" dirty="0"/>
          </a:p>
          <a:p>
            <a:r>
              <a:rPr lang="cs-CZ" sz="1600" dirty="0"/>
              <a:t>poškozeným může být FO i PO, obětí je FO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20E0B-AB30-4779-A6A3-05406AA35C35}" type="slidenum">
              <a:rPr lang="cs-CZ" smtClean="0"/>
              <a:pPr>
                <a:defRPr/>
              </a:pPr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6198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107D5A3B-B2F1-4D38-8BF4-756D5D12D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dirty="0"/>
            </a:br>
            <a:r>
              <a:rPr lang="cs-CZ" altLang="cs-CZ" sz="3600" dirty="0"/>
              <a:t>Součinnost státních orgánů, fyzických a právnických osob - § 8 </a:t>
            </a:r>
            <a:r>
              <a:rPr lang="cs-CZ" altLang="cs-CZ" sz="3600" dirty="0" err="1"/>
              <a:t>TrŘ</a:t>
            </a:r>
            <a:endParaRPr lang="cs-CZ" altLang="cs-CZ" sz="3600" dirty="0"/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C2E857C5-9855-43A6-BEFE-A8823493B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státní orgány, právnické a fyzické osoby jsou povinny bez zbytečného odkladu, a nestanoví-li zvláštní předpis jinak, i bez úplaty vyhovovat dožádáním orgánů činných v trestním řízení při plnění jejich úkolů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lvl="1" algn="just" eaLnBrk="1" hangingPunct="1"/>
            <a:r>
              <a:rPr lang="cs-CZ" altLang="cs-CZ" sz="1600" dirty="0"/>
              <a:t>zákon č. 292/1993 Sb. v čl. IV  odst. 10  zmocnil Ministerstvo spravedlnosti  k přijetí vyhlášky, ve kterých případech přísluší odměna za vyhovění výzvě orgánům činným v trestním řízení a v jaké výši - tato nebyla nikdy přijata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státní orgány jsou dále povinny neprodleně oznamovat státnímu zástupci nebo policejním orgánům skutečnosti nasvědčující tomu, že byl spáchán trestný čin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lvl="1" algn="just" eaLnBrk="1" hangingPunct="1"/>
            <a:r>
              <a:rPr lang="cs-CZ" altLang="cs-CZ" sz="1600" dirty="0"/>
              <a:t>výjimka z oznamovací povinnosti - § 368/3 </a:t>
            </a:r>
            <a:r>
              <a:rPr lang="cs-CZ" altLang="cs-CZ" sz="1600" dirty="0" err="1"/>
              <a:t>TrZ</a:t>
            </a:r>
            <a:r>
              <a:rPr lang="cs-CZ" altLang="cs-CZ" sz="1600" dirty="0"/>
              <a:t> (advokát, duchovní, osoba poskytující pomoc  obětem obchodování s lidmi)</a:t>
            </a:r>
          </a:p>
          <a:p>
            <a:pPr algn="just" eaLnBrk="1" hangingPunct="1"/>
            <a:endParaRPr lang="cs-CZ" altLang="cs-CZ" sz="1800" dirty="0"/>
          </a:p>
          <a:p>
            <a:pPr algn="just" eaLnBrk="1" hangingPunct="1"/>
            <a:endParaRPr lang="cs-CZ" altLang="cs-CZ" sz="1800" dirty="0"/>
          </a:p>
          <a:p>
            <a:pPr algn="just" eaLnBrk="1" hangingPunct="1"/>
            <a:endParaRPr lang="cs-CZ" altLang="cs-CZ" sz="1800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>
              <a:buFont typeface="Wingdings" panose="05000000000000000000" pitchFamily="2" charset="2"/>
              <a:buNone/>
            </a:pPr>
            <a:br>
              <a:rPr lang="cs-CZ" altLang="cs-CZ" dirty="0"/>
            </a:br>
            <a:endParaRPr lang="cs-CZ" alt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F944B7-1662-4C80-955B-4B4AD354F0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098D77-8D1B-4405-BFE7-A75A60124A2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3215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04A2432C-4988-4843-8E9A-76DCDF8D0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1777CB3A-7D14-408B-A467-81347A01E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800" dirty="0"/>
          </a:p>
          <a:p>
            <a:pPr algn="just" eaLnBrk="1" hangingPunct="1"/>
            <a:endParaRPr lang="cs-CZ" altLang="cs-CZ" sz="1800" dirty="0"/>
          </a:p>
          <a:p>
            <a:pPr algn="just" eaLnBrk="1" hangingPunct="1"/>
            <a:r>
              <a:rPr lang="cs-CZ" altLang="cs-CZ" sz="1700" dirty="0"/>
              <a:t>oznamovací povinností není automaticky prolomena povinnost zachovávat tajnost utajovaných informací ani povinnost mlčenlivosti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 eaLnBrk="1" hangingPunct="1"/>
            <a:r>
              <a:rPr lang="cs-CZ" altLang="cs-CZ" sz="1700" dirty="0"/>
              <a:t>může ji prolomit pouze zvláštní předpis, který ji upravuje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 eaLnBrk="1" hangingPunct="1"/>
            <a:r>
              <a:rPr lang="cs-CZ" altLang="cs-CZ" sz="1600" dirty="0"/>
              <a:t>stanoví okruh informací, které je možno předat bez ohledu na povinnost mlčenlivosti   nebo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 eaLnBrk="1" hangingPunct="1"/>
            <a:r>
              <a:rPr lang="cs-CZ" altLang="cs-CZ" sz="1600" dirty="0"/>
              <a:t>stanoví postup, jakým může dojít ke zproštění povinnost mlčenlivosti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0DB01D-9E8B-4E81-9B4F-9930157A5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CC2C1A-AE73-44E9-BC9A-746EA09C1FB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5473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444E71EA-EC5E-4B1D-B6B7-A4F4A1AE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2227" name="Zástupný symbol pro obsah 2">
            <a:extLst>
              <a:ext uri="{FF2B5EF4-FFF2-40B4-BE49-F238E27FC236}">
                <a16:creationId xmlns:a16="http://schemas.microsoft.com/office/drawing/2014/main" id="{3A0E3B02-D190-4EC0-9589-92F4586E0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plnění oznamovací povinnosti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lze odmítnout </a:t>
            </a:r>
          </a:p>
          <a:p>
            <a:pPr marL="72000" indent="0" algn="just" eaLnBrk="1" hangingPunct="1">
              <a:lnSpc>
                <a:spcPct val="100000"/>
              </a:lnSpc>
              <a:buNone/>
            </a:pPr>
            <a:endParaRPr lang="cs-CZ" altLang="cs-CZ" sz="1700" dirty="0"/>
          </a:p>
          <a:p>
            <a:pPr lvl="1" algn="just" eaLnBrk="1" hangingPunct="1"/>
            <a:r>
              <a:rPr lang="cs-CZ" altLang="cs-CZ" sz="1500" dirty="0"/>
              <a:t>s odkazem na povinnost zachovávat tajnost utajovaných informací chráněných zvláštním zákonem nebo státem uloženou nebo uznanou povinnost mlčenlivosti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nelze odmítnout </a:t>
            </a:r>
          </a:p>
          <a:p>
            <a:pPr marL="72000" indent="0" algn="just" eaLnBrk="1" hangingPunct="1">
              <a:lnSpc>
                <a:spcPct val="100000"/>
              </a:lnSpc>
              <a:buNone/>
            </a:pPr>
            <a:endParaRPr lang="cs-CZ" altLang="cs-CZ" sz="2000" dirty="0"/>
          </a:p>
          <a:p>
            <a:pPr lvl="1" algn="just" eaLnBrk="1" hangingPunct="1"/>
            <a:r>
              <a:rPr lang="cs-CZ" altLang="cs-CZ" sz="1500" dirty="0"/>
              <a:t>jestliže osoba, která tyto povinnosti má, by se jinak vystavila nebezpečí trestního stíhání pro neoznámení nebo nepřekažení trestného činu</a:t>
            </a:r>
          </a:p>
          <a:p>
            <a:pPr lvl="1" algn="just" eaLnBrk="1" hangingPunct="1"/>
            <a:r>
              <a:rPr lang="cs-CZ" altLang="cs-CZ" sz="1500" dirty="0"/>
              <a:t>při vyřizování dožádání orgánu činného v trestním řízení o trestném činu, kde dožádaná osoba je současně oznamovatelem trestného činu</a:t>
            </a:r>
          </a:p>
          <a:p>
            <a:pPr lvl="1" algn="just" eaLnBrk="1" hangingPunct="1"/>
            <a:endParaRPr lang="cs-CZ" altLang="cs-CZ" sz="16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smyslem možnosti odmítnutí není bránit v poskytování takových údajů, ale v tom, aby k jejich poskytnutí docházelo pouze v zákonem vymezených důvodech  a zákonem stanoveným způsobem 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A8032C-85ED-45CD-B23E-EB2B63B9E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1278FE-B915-4330-B823-B3993972618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064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>
            <a:extLst>
              <a:ext uri="{FF2B5EF4-FFF2-40B4-BE49-F238E27FC236}">
                <a16:creationId xmlns:a16="http://schemas.microsoft.com/office/drawing/2014/main" id="{DD8A13DD-BAE5-4318-93F5-81E20FCC5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Nepřekažení trestného činu  - § 367 </a:t>
            </a:r>
            <a:r>
              <a:rPr lang="cs-CZ" altLang="cs-CZ" b="1" dirty="0" err="1"/>
              <a:t>TrZ</a:t>
            </a:r>
            <a:endParaRPr lang="cs-CZ" altLang="cs-CZ" dirty="0"/>
          </a:p>
        </p:txBody>
      </p:sp>
      <p:sp>
        <p:nvSpPr>
          <p:cNvPr id="53251" name="Zástupný symbol pro obsah 2">
            <a:extLst>
              <a:ext uri="{FF2B5EF4-FFF2-40B4-BE49-F238E27FC236}">
                <a16:creationId xmlns:a16="http://schemas.microsoft.com/office/drawing/2014/main" id="{E13EAAD2-E41D-47D7-BE80-1EA758D74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taxativní výčet trestných činů, kterých se týká povinnost překazit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„kdo se hodnověrným způsobem dozví, že jiný připravuje nebo páchá</a:t>
            </a:r>
            <a:r>
              <a:rPr lang="cs-CZ" altLang="cs-CZ" dirty="0"/>
              <a:t>“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výjimky z povinnosti překazit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nelze-li trestný čin překazit bez značných nesnází nebo aniž by sebe nebo osobu blízkou uvedl v nebezpečí smrti, ublížení na zdraví, jiné závažné újmy nebo trestního stíhání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endParaRPr lang="cs-CZ" altLang="cs-CZ" sz="18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C50361-4272-4C7C-956F-85BB5BC9D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1BB8C5-93E1-421E-9B33-476C2AC5DAE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503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>
            <a:extLst>
              <a:ext uri="{FF2B5EF4-FFF2-40B4-BE49-F238E27FC236}">
                <a16:creationId xmlns:a16="http://schemas.microsoft.com/office/drawing/2014/main" id="{1E104B4A-82CC-4FFF-883E-A2301ED91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Neoznámení  trestného činu  - § 368 TrZ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9B4EE102-1869-40B9-A706-F517CBAAD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taxativní výčet trestných činů, kterých se týká oznamovací povinnost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„kdo se hodnověrným způsobem dozví, že jiný spáchal“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výjimky z oznamovací povinnosti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oznamovatel by oznámením sebe nebo osobu blízkou uvedl v nebezpečí smrti, ublížení na zdraví, jiné závažné újmy nebo trestního stíhání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advokát nebo jeho zaměstnanec, duchovní registrované církve a náboženské společnosti 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961AD1-B0BF-4E6B-912E-599C2E420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A3014D-07EB-4FEA-8B23-B0B6AB47BCC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091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E4357A4-AE67-4B65-B770-58DA2AD50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98A3928-982A-4653-9EB4-573632FD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Vyžádání tzv. bankovních informací  - § 8/2 </a:t>
            </a:r>
            <a:r>
              <a:rPr lang="cs-CZ" altLang="cs-CZ" sz="3600" dirty="0" err="1"/>
              <a:t>TrŘ</a:t>
            </a:r>
            <a:endParaRPr lang="cs-CZ" sz="36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ECEB7C-C9E3-4A90-AB49-04B9D16D0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700" dirty="0"/>
              <a:t>údaje, které jsou předmětem bankovního tajemství a údaje z evidence cenných papírů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státní zástupce, po podání obžaloby předseda senátu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jestliže je toho v trestním řízení třeba k řádnému objasnění okolností nasvědčujících tomu, že byl spáchán trestný čin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k posouzení poměrů obviněného anebo pro výkon rozhodnutí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v řízení o trestném činu neoprávněné nakládání  s osobními údaji dle § 180 </a:t>
            </a:r>
            <a:r>
              <a:rPr lang="cs-CZ" altLang="cs-CZ" sz="1700" dirty="0" err="1"/>
              <a:t>TrZ</a:t>
            </a:r>
            <a:r>
              <a:rPr lang="cs-CZ" altLang="cs-CZ" sz="1700" dirty="0"/>
              <a:t> může orgán činný v trestním řízení vyžadovat individuální údaje získané podle zákona č. 89/1995 Sb. pro statistické účely </a:t>
            </a:r>
            <a:br>
              <a:rPr lang="cs-CZ" altLang="cs-CZ" sz="1700" dirty="0"/>
            </a:br>
            <a:endParaRPr lang="cs-CZ" alt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25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F82ACBB-C1F9-4F23-A96A-BD55E49F1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0FE9EA33-83D1-4E23-8BD4-8DE06B0061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předvídatelnost (právní jistota), jasnost a srozumitelnost (pro koho píši zákony?) práva  (situace 90. let min. století) 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občan musí být způsobilý předvídat, do jaké míry, která je rozumná při daných okolnostech případu, důsledky, které mohou vzniknout z jeho jednání; tyto důsledky nemusí být předvídatelné absolutní jistotou, pokud by tomu tak bylo, právo by se svázalo do přílišné rigidity   </a:t>
            </a:r>
          </a:p>
          <a:p>
            <a:endParaRPr lang="cs-CZ" altLang="cs-CZ" dirty="0"/>
          </a:p>
        </p:txBody>
      </p:sp>
      <p:sp>
        <p:nvSpPr>
          <p:cNvPr id="12292" name="Zástupný symbol pro číslo snímku 4">
            <a:extLst>
              <a:ext uri="{FF2B5EF4-FFF2-40B4-BE49-F238E27FC236}">
                <a16:creationId xmlns:a16="http://schemas.microsoft.com/office/drawing/2014/main" id="{C2038166-10B9-423C-A539-7BA2594543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E84779-3959-4059-8195-EE42230F927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12CA74AC-F488-402E-8A42-F88ABCD4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7C818B34-166E-4250-B4CF-4DF16C612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podmínky, za nichž může orgán činný v trestním řízení vyžadovat údaje získané při správě daní  - § 53/2 daňový řád (zákon č. 280/2009 Sb.)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r>
              <a:rPr lang="cs-CZ" altLang="cs-CZ" sz="1600" dirty="0"/>
              <a:t>informace získané  při správě daní  pro účely trestního řízení </a:t>
            </a:r>
          </a:p>
          <a:p>
            <a:pPr lvl="1"/>
            <a:r>
              <a:rPr lang="cs-CZ" altLang="cs-CZ" sz="1600" dirty="0"/>
              <a:t>trestné činy daňové a poplatkové </a:t>
            </a:r>
          </a:p>
          <a:p>
            <a:pPr lvl="1"/>
            <a:r>
              <a:rPr lang="cs-CZ" altLang="cs-CZ" sz="1600" dirty="0"/>
              <a:t>nepřekažení  (cca 70 TČ) nebo neoznámení  (cca 40 TČ) trestného činu</a:t>
            </a:r>
          </a:p>
          <a:p>
            <a:pPr lvl="1"/>
            <a:r>
              <a:rPr lang="cs-CZ" altLang="cs-CZ" sz="1600" dirty="0"/>
              <a:t>dotační podvod, poškozování finančních zájmů Evropských společenství</a:t>
            </a:r>
          </a:p>
          <a:p>
            <a:pPr lvl="1" algn="just"/>
            <a:r>
              <a:rPr lang="cs-CZ" altLang="cs-CZ" sz="1600" dirty="0"/>
              <a:t>tzv. korupční trestné činy, trestné činy úředních osob, trestné činy proti výkonu pravomoci orgánu veřejné osoby a úřední osoby</a:t>
            </a:r>
          </a:p>
          <a:p>
            <a:pPr lvl="1"/>
            <a:r>
              <a:rPr lang="cs-CZ" altLang="cs-CZ" sz="1600" dirty="0"/>
              <a:t>padělání a pozměňování peněz, veřejné listiny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2CC17E-B85A-49F2-A701-BEA75911F7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2FF8BE-8243-4FB2-9289-7ED8233E249E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000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>
            <a:extLst>
              <a:ext uri="{FF2B5EF4-FFF2-40B4-BE49-F238E27FC236}">
                <a16:creationId xmlns:a16="http://schemas.microsoft.com/office/drawing/2014/main" id="{C6B404AB-31FF-4655-AA3B-FEAC955F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Trestní oznámení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6A7D21-D7D2-446A-83C5-43F5576BB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podání se posuzuje vždy podle svého obsahu, i když je nesprávně označeno - § 59/1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TrŘ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podání  - </a:t>
            </a:r>
            <a:r>
              <a:rPr lang="cs-CZ" sz="1700" dirty="0"/>
              <a:t>jakýkoliv podnět k úkonu trestního řízení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např.  stížnost na postup policejního orgánu </a:t>
            </a:r>
            <a:endParaRPr lang="cs-CZ" sz="1500" dirty="0">
              <a:ea typeface="+mn-ea"/>
              <a:cs typeface="+mn-cs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trestní oznámení - podání </a:t>
            </a:r>
            <a:r>
              <a:rPr lang="cs-CZ" sz="1700" dirty="0"/>
              <a:t>o skutečnostech nasvědčujících tomu, že byl spáchán trestným čin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podání lze jej učinit písemně, ústně do protokolu, v elektronické podobě, podepsané či anonymní</a:t>
            </a:r>
          </a:p>
          <a:p>
            <a:pPr lvl="1" algn="just"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v přípravném řízení sepisují podání ústně do protokolu policejní orgán či  okresní státní zastupitelství; v řízení před soudem okresní soud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trestní oznámení je tzv. nepřípustný důkaz (nezaměňovat s pojem nezákonný), jehož nepřípustnost  spočívá v tom, že osoba jej podávající není poučena o  povinnosti  nelhat, nikoho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krivě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neobvinit </a:t>
            </a:r>
            <a:r>
              <a:rPr lang="cs-CZ" sz="1700">
                <a:latin typeface="Arial" pitchFamily="34" charset="0"/>
                <a:cs typeface="Arial" pitchFamily="34" charset="0"/>
              </a:rPr>
              <a:t>a nepomluvit</a:t>
            </a: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ABB0D1-3344-4F88-8A79-B4A9C8F94F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41C8EA-8E28-47BE-8D56-1C67DB2888C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130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>
            <a:extLst>
              <a:ext uri="{FF2B5EF4-FFF2-40B4-BE49-F238E27FC236}">
                <a16:creationId xmlns:a16="http://schemas.microsoft.com/office/drawing/2014/main" id="{E094956F-3D11-48FE-BD14-801186B9C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C34D52-30C2-4B74-B463-5B10C60FF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státní zástupce a policejní orgán je povinen přijímat oznámení o skutečnostech nasvědčujících tomu, že byl spáchán trestný čin + poučit oznamovatele  o odpovědnosti za vědomě nepravdivé údaje - § 158/2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TrŘ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provedení zásady legality a oficiality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činí-li se ústně trestní oznámení, je nutno oznamovatele vyslechnout o (§ 59/5 </a:t>
            </a:r>
            <a:r>
              <a:rPr lang="cs-CZ" sz="1700" dirty="0" err="1"/>
              <a:t>TrŘ</a:t>
            </a:r>
            <a:r>
              <a:rPr lang="cs-CZ" sz="1700" dirty="0"/>
              <a:t>)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okolnostech, za nichž byl čin spáchán</a:t>
            </a:r>
          </a:p>
          <a:p>
            <a:pPr lvl="1" algn="just">
              <a:defRPr/>
            </a:pPr>
            <a:r>
              <a:rPr lang="cs-CZ" sz="1500" dirty="0"/>
              <a:t>o osobních poměrech toho, na něhož se oznámení podává</a:t>
            </a:r>
          </a:p>
          <a:p>
            <a:pPr lvl="1" algn="just">
              <a:defRPr/>
            </a:pPr>
            <a:r>
              <a:rPr lang="cs-CZ" sz="1500" dirty="0"/>
              <a:t>o důkazech a o výši škody způsobené oznámeným činem </a:t>
            </a:r>
          </a:p>
          <a:p>
            <a:pPr lvl="1" algn="just">
              <a:defRPr/>
            </a:pPr>
            <a:r>
              <a:rPr lang="cs-CZ" sz="1500" dirty="0"/>
              <a:t>je-li oznamovatel zároveň poškozeným nebo jeho zmocněncem, musí být vyslechnut též o tom, zda žádá, aby soud rozhodl v trestním řízení o jeho nároku na náhradu škody nebo nemajetkové újmy nebo na vydání bezdůvodného obohacení </a:t>
            </a: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jestliže byl takový protokol o trestním oznámení sepsán u soudu, ten jej  neprodleně postupuje státnímu zástupci (§ 59/6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TrŘ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) a ten zpravidla zase policejnímu orgánu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B82C6D-2CEA-4159-8573-EB9E25B291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8E047D-D680-414B-B261-AEBC340F713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991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73</a:t>
            </a:fld>
            <a:endParaRPr lang="cs-CZ" altLang="cs-CZ" sz="120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doc. 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74</a:t>
            </a:fld>
            <a:endParaRPr lang="cs-CZ" alt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E747F19-07A6-46DB-9FE2-379E63794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F8CBDCD-08E0-40BF-95AF-CEF7ED6A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8C92CE-B0FF-4965-A122-68212D7DB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defRPr/>
            </a:pPr>
            <a:r>
              <a:rPr lang="cs-CZ" sz="1800" dirty="0"/>
              <a:t>čl. 35/1 Evropské úmluvy - podmínkou přijatelnosti stížnosti ze strany ESLP je vyčerpání efektivních vnitrostátních prostředků nápravy – pokud je ústavní stížnost neefektivní, nemusím ji podávat</a:t>
            </a:r>
          </a:p>
          <a:p>
            <a:pPr marL="533400" indent="-53340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marL="533400" indent="-533400" algn="just">
              <a:lnSpc>
                <a:spcPct val="100000"/>
              </a:lnSpc>
              <a:defRPr/>
            </a:pPr>
            <a:r>
              <a:rPr lang="cs-CZ" sz="1800" dirty="0"/>
              <a:t>z práva spravedlivý proces vyplývají široký katalog dílčích procesních práv, které jsou blíže upraveny v rámci zásad uvedených v Ústavě, LZPS a </a:t>
            </a:r>
            <a:r>
              <a:rPr lang="cs-CZ" sz="1800" dirty="0" err="1"/>
              <a:t>TrŘ</a:t>
            </a:r>
            <a:r>
              <a:rPr lang="cs-CZ" sz="1800" dirty="0"/>
              <a:t> </a:t>
            </a:r>
          </a:p>
          <a:p>
            <a:pPr marL="533400" indent="-533400"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marL="533400" indent="-533400" algn="just">
              <a:lnSpc>
                <a:spcPct val="100000"/>
              </a:lnSpc>
              <a:defRPr/>
            </a:pPr>
            <a:r>
              <a:rPr lang="cs-CZ" altLang="cs-CZ" sz="1800" dirty="0"/>
              <a:t>„…účelem trestního řízení přitom není jenom spravedlivé potrestání pachatele, účelem trestního řízení je rovněž „fair“ proces</a:t>
            </a:r>
            <a:r>
              <a:rPr lang="cs-CZ" altLang="cs-CZ" sz="1800" i="1" dirty="0"/>
              <a:t>;</a:t>
            </a:r>
            <a:r>
              <a:rPr lang="cs-CZ" altLang="cs-CZ" sz="1800" dirty="0"/>
              <a:t> existence řádného procesu je nevyhnutelnou podmínkou existence demokratického právního státu…“</a:t>
            </a:r>
          </a:p>
          <a:p>
            <a:pPr marL="533400" indent="-533400"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marL="533400" indent="-533400" algn="just">
              <a:lnSpc>
                <a:spcPct val="100000"/>
              </a:lnSpc>
              <a:defRPr/>
            </a:pPr>
            <a:r>
              <a:rPr lang="cs-CZ" altLang="cs-CZ" sz="1800" dirty="0"/>
              <a:t>„…účel trestního řízení, jímž je zcela jistě především snaha náležitě zjistit trestné činy a podle zákona jejich pachatele spravedlivě potrestat, nemůže být v právním státě nadřazen zásadě řádného zákonného procesu …“</a:t>
            </a:r>
          </a:p>
          <a:p>
            <a:pPr marL="533400" indent="-533400" algn="just">
              <a:lnSpc>
                <a:spcPct val="100000"/>
              </a:lnSpc>
              <a:defRPr/>
            </a:pPr>
            <a:endParaRPr lang="cs-CZ" sz="1800" dirty="0"/>
          </a:p>
          <a:p>
            <a:pPr marL="533400" indent="-533400" algn="just">
              <a:lnSpc>
                <a:spcPct val="100000"/>
              </a:lnSpc>
              <a:defRPr/>
            </a:pPr>
            <a:endParaRPr lang="cs-CZ" sz="1800" dirty="0"/>
          </a:p>
          <a:p>
            <a:pPr marL="533400" indent="-533400" algn="just">
              <a:lnSpc>
                <a:spcPct val="100000"/>
              </a:lnSpc>
              <a:defRPr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74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824D237-80FA-4B1A-97EA-3641B5C16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Veřejnost procesu </a:t>
            </a:r>
            <a:endParaRPr lang="cs-CZ" altLang="cs-CZ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3075A9C-F22B-4E58-830D-384495F0AA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čl. 38 LZPS - každý má právo, aby jeho věc byla projednána veřejně; veřejnost může být vyloučena jen v případech stanovených zákonem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§ 2/10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- trestní věci se projednávají veřejně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platí pouze pro hlavní líčení </a:t>
            </a:r>
          </a:p>
          <a:p>
            <a:pPr lvl="1" algn="just"/>
            <a:r>
              <a:rPr lang="cs-CZ" altLang="cs-CZ" sz="1600" dirty="0"/>
              <a:t>přípravné řízení je neveřejné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	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§ 199 a násl.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- veřejnost hlavního líčení </a:t>
            </a:r>
          </a:p>
          <a:p>
            <a:pPr lvl="1" algn="just"/>
            <a:r>
              <a:rPr lang="cs-CZ" altLang="cs-CZ" sz="1600" dirty="0"/>
              <a:t>vyloučení veřejnosti/ jednotlivce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marL="342900" lvl="2" indent="-342900" algn="just">
              <a:lnSpc>
                <a:spcPct val="100000"/>
              </a:lnSpc>
            </a:pPr>
            <a:r>
              <a:rPr lang="cs-CZ" altLang="cs-CZ" sz="1800" dirty="0"/>
              <a:t>§ 54/1 ZSM - zásada neveřejnosti</a:t>
            </a:r>
          </a:p>
          <a:p>
            <a:pPr lvl="1" algn="just"/>
            <a:r>
              <a:rPr lang="cs-CZ" altLang="cs-CZ" sz="1600" dirty="0"/>
              <a:t>na návrh mladistvého (nikdy o veřejnosti nerozhoduje soud) může být hlavní líčení veřejné </a:t>
            </a:r>
          </a:p>
          <a:p>
            <a:pPr marL="800100" lvl="3" indent="-342900" algn="just"/>
            <a:endParaRPr lang="cs-CZ" altLang="cs-CZ" sz="1600" dirty="0"/>
          </a:p>
          <a:p>
            <a:pPr marL="800100" lvl="3" indent="-342900" algn="just"/>
            <a:endParaRPr lang="cs-CZ" altLang="cs-CZ" sz="1600" dirty="0"/>
          </a:p>
          <a:p>
            <a:pPr marL="800100" lvl="3" indent="-342900" algn="just"/>
            <a:endParaRPr lang="cs-CZ" altLang="cs-CZ" sz="1800" dirty="0"/>
          </a:p>
          <a:p>
            <a:pPr marL="342900" lvl="2" indent="-342900" algn="just"/>
            <a:endParaRPr lang="cs-CZ" altLang="cs-CZ" dirty="0"/>
          </a:p>
          <a:p>
            <a:pPr marL="342900" lvl="2" indent="-342900" algn="just"/>
            <a:endParaRPr lang="cs-CZ" altLang="cs-CZ" dirty="0"/>
          </a:p>
          <a:p>
            <a:endParaRPr lang="cs-CZ" altLang="cs-CZ" dirty="0"/>
          </a:p>
        </p:txBody>
      </p:sp>
      <p:sp>
        <p:nvSpPr>
          <p:cNvPr id="15364" name="Zástupný symbol pro číslo snímku 5">
            <a:extLst>
              <a:ext uri="{FF2B5EF4-FFF2-40B4-BE49-F238E27FC236}">
                <a16:creationId xmlns:a16="http://schemas.microsoft.com/office/drawing/2014/main" id="{62DC94BE-5B82-4539-AC87-F6818FE675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F4F71F-0DAA-41B4-AF38-E29099193C8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404</TotalTime>
  <Words>6837</Words>
  <Application>Microsoft Office PowerPoint</Application>
  <PresentationFormat>Širokoúhlá obrazovka</PresentationFormat>
  <Paragraphs>924</Paragraphs>
  <Slides>74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74</vt:i4>
      </vt:variant>
    </vt:vector>
  </HeadingPairs>
  <TitlesOfParts>
    <vt:vector size="79" baseType="lpstr">
      <vt:lpstr>Arial</vt:lpstr>
      <vt:lpstr>Tahoma</vt:lpstr>
      <vt:lpstr>Trebuchet MS</vt:lpstr>
      <vt:lpstr>Wingdings</vt:lpstr>
      <vt:lpstr>Prezentace_MU_CZ</vt:lpstr>
      <vt:lpstr>Vybrané otázky trestního řízení </vt:lpstr>
      <vt:lpstr>Základní charakteristika trestního řízení </vt:lpstr>
      <vt:lpstr>Prezentace aplikace PowerPoint</vt:lpstr>
      <vt:lpstr>Základní zásady trestního řízení </vt:lpstr>
      <vt:lpstr>Funkce základních  zásad trestního řízení </vt:lpstr>
      <vt:lpstr>Právo na spravedlivý proces </vt:lpstr>
      <vt:lpstr>Prezentace aplikace PowerPoint</vt:lpstr>
      <vt:lpstr>Prezentace aplikace PowerPoint</vt:lpstr>
      <vt:lpstr>Veřejnost procesu </vt:lpstr>
      <vt:lpstr>Prezentace aplikace PowerPoint</vt:lpstr>
      <vt:lpstr>Prezentace aplikace PowerPoint</vt:lpstr>
      <vt:lpstr>Spravedlnost procesu  </vt:lpstr>
      <vt:lpstr>Prezentace aplikace PowerPoint</vt:lpstr>
      <vt:lpstr>Prezentace aplikace PowerPoint</vt:lpstr>
      <vt:lpstr> </vt:lpstr>
      <vt:lpstr>Přiměřenost délky procesu </vt:lpstr>
      <vt:lpstr>Prezentace aplikace PowerPoint</vt:lpstr>
      <vt:lpstr>Prezentace aplikace PowerPoint</vt:lpstr>
      <vt:lpstr>Nezávislý a nestranný soud </vt:lpstr>
      <vt:lpstr>Zásada volného hodnocení důkazů </vt:lpstr>
      <vt:lpstr> </vt:lpstr>
      <vt:lpstr>Zásada zákonnosti - § 2/1 TrŘ</vt:lpstr>
      <vt:lpstr>Presumpce neviny - § 2/2 TrŘ</vt:lpstr>
      <vt:lpstr>Zásada legality - § 2/3 TrŘ</vt:lpstr>
      <vt:lpstr>Prezentace aplikace PowerPoint</vt:lpstr>
      <vt:lpstr>Prezentace aplikace PowerPoint</vt:lpstr>
      <vt:lpstr>Tzv. odklony</vt:lpstr>
      <vt:lpstr>Zásada oficiality - § 2/4 TrŘ  </vt:lpstr>
      <vt:lpstr>Zásada přiměřenosti/ zdrženlivosti - § 2/4 TrŘ</vt:lpstr>
      <vt:lpstr>Zásada ústnosti - § 2/11 TrŘ </vt:lpstr>
      <vt:lpstr>Prezentace aplikace PowerPoint</vt:lpstr>
      <vt:lpstr>Stadia trestního řízení </vt:lpstr>
      <vt:lpstr>Předsoudní stadia   </vt:lpstr>
      <vt:lpstr>Policejní orgán </vt:lpstr>
      <vt:lpstr>Státní zástupce</vt:lpstr>
      <vt:lpstr>Prezentace aplikace PowerPoint</vt:lpstr>
      <vt:lpstr>Soud v přípravném řízení </vt:lpstr>
      <vt:lpstr>Úkony soudu v přípravném řízení </vt:lpstr>
      <vt:lpstr>Prezentace aplikace PowerPoint</vt:lpstr>
      <vt:lpstr>Postup před zahájením trestního stíhání – prověřování   </vt:lpstr>
      <vt:lpstr>Postup po zahájení trestního stíhání – vyšetřování  </vt:lpstr>
      <vt:lpstr>Soudní stadia  Předběžné projednání obžaloby </vt:lpstr>
      <vt:lpstr>Hlavní líčení </vt:lpstr>
      <vt:lpstr>Prezentace aplikace PowerPoint</vt:lpstr>
      <vt:lpstr>Řízení o opravných prostředcích</vt:lpstr>
      <vt:lpstr>Druhy opravných prostředků </vt:lpstr>
      <vt:lpstr>Zásady opravného řízení </vt:lpstr>
      <vt:lpstr>Prezentace aplikace PowerPoint</vt:lpstr>
      <vt:lpstr>Vykonávací řízení „exekuce“</vt:lpstr>
      <vt:lpstr>Prezentace aplikace PowerPoint</vt:lpstr>
      <vt:lpstr>Řízení po zrušení rozhodnutí nálezem Ústavního soudu</vt:lpstr>
      <vt:lpstr>Výslech svědka - § 97 a násl. TrŘ</vt:lpstr>
      <vt:lpstr>Tzv. poučovací povinnost </vt:lpstr>
      <vt:lpstr>Zákaz výslechu </vt:lpstr>
      <vt:lpstr>Odepření svědecké  výpovědi </vt:lpstr>
      <vt:lpstr>Obava svědků  vypovídat </vt:lpstr>
      <vt:lpstr>Informace o nebezpečném  obviněném a odsouzeném </vt:lpstr>
      <vt:lpstr>Poškozený </vt:lpstr>
      <vt:lpstr>Práva poškozeného – majetková práva</vt:lpstr>
      <vt:lpstr>Práva poškozeného – nemajetková práva </vt:lpstr>
      <vt:lpstr>Bezplatná obhajoba poškozeného</vt:lpstr>
      <vt:lpstr>Zajištění nároku poškozeného</vt:lpstr>
      <vt:lpstr>Oběť trestného činu</vt:lpstr>
      <vt:lpstr> Součinnost státních orgánů, fyzických a právnických osob - § 8 TrŘ</vt:lpstr>
      <vt:lpstr>Prezentace aplikace PowerPoint</vt:lpstr>
      <vt:lpstr>Prezentace aplikace PowerPoint</vt:lpstr>
      <vt:lpstr>Nepřekažení trestného činu  - § 367 TrZ</vt:lpstr>
      <vt:lpstr>Neoznámení  trestného činu  - § 368 TrZ</vt:lpstr>
      <vt:lpstr>Vyžádání tzv. bankovních informací  - § 8/2 TrŘ</vt:lpstr>
      <vt:lpstr>Prezentace aplikace PowerPoint</vt:lpstr>
      <vt:lpstr>Trestní oznámení 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Uživatel</cp:lastModifiedBy>
  <cp:revision>56</cp:revision>
  <cp:lastPrinted>1601-01-01T00:00:00Z</cp:lastPrinted>
  <dcterms:created xsi:type="dcterms:W3CDTF">2019-01-29T09:52:45Z</dcterms:created>
  <dcterms:modified xsi:type="dcterms:W3CDTF">2020-04-14T20:50:47Z</dcterms:modified>
</cp:coreProperties>
</file>